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v=yV1d-b_NeK8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37: LC Branch and Bound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L37: LC Branch and Bound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0-1 Knapsack Problem</a:t>
            </a:r>
          </a:p>
        </p:txBody>
      </p:sp>
      <p:sp>
        <p:nvSpPr>
          <p:cNvPr id="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0-1 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Problem</a:t>
            </a:r>
          </a:p>
        </p:txBody>
      </p:sp>
      <p:sp>
        <p:nvSpPr>
          <p:cNvPr id="157" name="0-1 Knapsack problem (maximization problem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0-1 </a:t>
            </a:r>
            <a:r>
              <a:t>Knapsack problem (maximization problem)</a:t>
            </a:r>
          </a:p>
          <a:p>
            <a:pPr lvl="1">
              <a:spcBef>
                <a:spcPts val="100"/>
              </a:spcBef>
            </a:pPr>
            <a:r>
              <a:t>Maximize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Subject 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 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1≤i≤n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Problems of  TSP and Job Assignment were minimization problem solved using Branch-n-Bound</a:t>
            </a:r>
          </a:p>
          <a:p>
            <a:pPr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Convert knapsack maximization to minimization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3000"/>
            </a:pPr>
            <a:r>
              <a:t>Minimize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i,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(call it cost)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3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maximizes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(values)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 sz="30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subject 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 m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(knapsack constraint)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61156" indent="-32146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State space tree formation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fixed tuple size, one variable for each weight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variable tuple size, uses the index of weight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0-1 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Problem</a:t>
            </a:r>
          </a:p>
        </p:txBody>
      </p:sp>
      <p:sp>
        <p:nvSpPr>
          <p:cNvPr id="163" name="State space tree form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State space tree formation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fixed tuple size, one variable for each weight</a:t>
            </a:r>
          </a:p>
          <a:p>
            <a:pPr lvl="2" marL="1097416" indent="-244928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variable has two values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2" marL="1097416" indent="-244928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Each node has two children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variable tuple size, uses the index of weight</a:t>
            </a:r>
          </a:p>
          <a:p>
            <a:pPr lvl="2" marL="1097416" indent="-244928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 be easily built from fixed tuple size case</a:t>
            </a:r>
          </a:p>
          <a:p>
            <a:pPr marL="361156" indent="-32146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Im</a:t>
            </a:r>
            <a:r>
              <a:rPr sz="2800"/>
              <a:t>plementation: define two terms:</a:t>
            </a:r>
            <a:endParaRPr sz="2800"/>
          </a:p>
          <a:p>
            <a:pPr lvl="2" marL="1097416" indent="-244928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Cost per node (what can be reached theoretically)</a:t>
            </a:r>
          </a:p>
          <a:p>
            <a:pPr lvl="2" marL="1097416" indent="-244928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Upper bound per node (what can be achieved)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Define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c(x)=-Σ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for each answer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lvl="2" marL="1097416" indent="-24492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c(x)=</a:t>
            </a:r>
            <a:r>
              <a:rPr sz="3400">
                <a:latin typeface="Courier New"/>
                <a:ea typeface="Courier New"/>
                <a:cs typeface="Courier New"/>
                <a:sym typeface="Courier New"/>
              </a:rPr>
              <a:t>∞</a:t>
            </a:r>
            <a:r>
              <a:t> for infeasible leaf nodes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non-leaf nodes, define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c(x)</a:t>
            </a:r>
            <a:r>
              <a:t>recursively as</a:t>
            </a:r>
          </a:p>
          <a:p>
            <a:pPr lvl="2" marL="1097416" indent="-244928">
              <a:spcBef>
                <a:spcPts val="100"/>
              </a:spcBef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min{c(Lchild(x)), c(Rchild(x))}</a:t>
            </a:r>
          </a:p>
          <a:p>
            <a:pPr lvl="2" marL="1097416" indent="-244928">
              <a:spcBef>
                <a:spcPts val="1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computation recursively becomes exponential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xample: LCBB 0-1 Knaps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LCBB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</a:t>
            </a:r>
          </a:p>
        </p:txBody>
      </p:sp>
      <p:sp>
        <p:nvSpPr>
          <p:cNvPr id="169" name="Consider knapsack instance with n=4, m=15, a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800"/>
            </a:pPr>
            <a:r>
              <a:t>Consider knapsack instance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  <a:r>
              <a:t>, and</a:t>
            </a:r>
          </a:p>
          <a:p>
            <a:pPr lvl="1">
              <a:spcBef>
                <a:spcPts val="200"/>
              </a:spcBef>
              <a:defRPr sz="2800"/>
            </a:pPr>
            <a:r>
              <a:t>Values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)=(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10,10,12,18</a:t>
            </a:r>
            <a:r>
              <a:t>), and</a:t>
            </a:r>
          </a:p>
          <a:p>
            <a:pPr lvl="1">
              <a:spcBef>
                <a:spcPts val="200"/>
              </a:spcBef>
              <a:defRPr sz="2800"/>
            </a:pPr>
            <a:r>
              <a:t>Weights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)=(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2,4,6,9</a:t>
            </a:r>
            <a:r>
              <a:t>)</a:t>
            </a: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ratios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5&gt;2.5&gt;2≥2</a:t>
            </a:r>
          </a:p>
          <a:p>
            <a:pPr>
              <a:spcBef>
                <a:spcPts val="200"/>
              </a:spcBef>
            </a:pPr>
            <a:r>
              <a:t>Using fixed tuple implementation, trace LCBB</a:t>
            </a:r>
          </a:p>
          <a:p>
            <a:pPr lvl="1">
              <a:spcBef>
                <a:spcPts val="200"/>
              </a:spcBef>
            </a:pPr>
            <a:r>
              <a:t>Fixed implementation implies 4 tuple variables</a:t>
            </a:r>
          </a:p>
          <a:p>
            <a:pPr lvl="2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each can take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spcBef>
                <a:spcPts val="200"/>
              </a:spcBef>
              <a:defRPr sz="30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We need to compute following values for each node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ĉ(x), u(x), upper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246" indent="-302558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 root node i.e. start node at 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. </a:t>
            </a:r>
          </a:p>
          <a:p>
            <a:pPr lvl="1" marL="663178" indent="-267890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Least Cost (LC) approach</a:t>
            </a:r>
          </a:p>
          <a:p>
            <a:pPr lvl="2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Among all live nodes, choose the node with lowest cost to explore (i.e. it becomes E-node)</a:t>
            </a:r>
          </a:p>
          <a:p>
            <a:pPr lvl="2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List L of live nodes is implemented as Heap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7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CBB: 0-1 Knaps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LCBB: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Knapsack</a:t>
            </a:r>
          </a:p>
        </p:txBody>
      </p:sp>
      <p:sp>
        <p:nvSpPr>
          <p:cNvPr id="175" name="Assume items are sorted in the non-increasing order of max profits per unit of weight i.e.…"/>
          <p:cNvSpPr txBox="1"/>
          <p:nvPr>
            <p:ph type="body" idx="1"/>
          </p:nvPr>
        </p:nvSpPr>
        <p:spPr>
          <a:xfrm>
            <a:off x="666288" y="938113"/>
            <a:ext cx="9055611" cy="6035657"/>
          </a:xfrm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Assume items are sorted in the non-increasing order of max profits per unit of weight i.e.</a:t>
            </a:r>
          </a:p>
          <a:p>
            <a:pPr lvl="3" marL="0" indent="685800">
              <a:spcBef>
                <a:spcPts val="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p[i]/w[i]≥p[i+1]/w[i+1] , 1≤i&lt;n</a:t>
            </a:r>
          </a:p>
          <a:p>
            <a:pPr marL="361156" indent="-321468">
              <a:spcBef>
                <a:spcPts val="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Defining </a:t>
            </a:r>
            <a:r>
              <a:t>ĉ(x)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0-1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knapsack</a:t>
            </a:r>
          </a:p>
          <a:p>
            <a:pPr lvl="1">
              <a:spcBef>
                <a:spcPts val="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Cost till the first node which doesn’t fit the knapsack</a:t>
            </a:r>
          </a:p>
          <a:p>
            <a:pPr lvl="2" marL="1097416" indent="-244928">
              <a:spcBef>
                <a:spcPts val="0"/>
              </a:spcBef>
              <a:defRPr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But including its partial value to max the knapsack</a:t>
            </a:r>
          </a:p>
          <a:p>
            <a:pPr marL="361156" indent="-321468">
              <a:spcBef>
                <a:spcPts val="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Define </a:t>
            </a:r>
            <a:r>
              <a:t>u(x)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an upper bound for node </a:t>
            </a:r>
            <a:r>
              <a:t>x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>
              <a:spcBef>
                <a:spcPts val="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Cost till the first node which doesn’t fit the knapsack,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1097416" indent="-244928">
              <a:spcBef>
                <a:spcPts val="0"/>
              </a:spcBef>
              <a:defRPr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But excluding the partial value.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61156" indent="-321468">
              <a:spcBef>
                <a:spcPts val="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Thus, for node </a:t>
            </a:r>
            <a:r>
              <a:t>x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we have </a:t>
            </a:r>
            <a:r>
              <a:t>ĉ(x)≤c(x)≤u(x)</a:t>
            </a:r>
          </a:p>
          <a:p>
            <a:pPr lvl="1" marL="716756" indent="-321468">
              <a:spcBef>
                <a:spcPts val="0"/>
              </a:spcBef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#note cost is </a:t>
            </a:r>
            <a:r>
              <a:t>-ve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removing partial value makes it more</a:t>
            </a:r>
          </a:p>
          <a:p>
            <a:pPr marL="342246" indent="-302558">
              <a:spcBef>
                <a:spcPts val="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Maintain single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t> variable.</a:t>
            </a:r>
          </a:p>
          <a:p>
            <a:pPr lvl="1" marL="663178" indent="-267890">
              <a:spcBef>
                <a:spcPts val="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indicates minimum cost solution achieved so far.</a:t>
            </a:r>
          </a:p>
          <a:p>
            <a:pPr marL="342246" indent="-302558">
              <a:spcBef>
                <a:spcPts val="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for any node 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ĉ(x)&gt;upper</a:t>
            </a:r>
          </a:p>
          <a:p>
            <a:pPr lvl="1" marL="663178" indent="-267890">
              <a:spcBef>
                <a:spcPts val="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Discard that path (i.e. kill that node), prune the tree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CBB: 0-1 Knapsack"/>
          <p:cNvSpPr txBox="1"/>
          <p:nvPr>
            <p:ph type="title"/>
          </p:nvPr>
        </p:nvSpPr>
        <p:spPr>
          <a:xfrm>
            <a:off x="67733" y="-125942"/>
            <a:ext cx="5464441" cy="749301"/>
          </a:xfrm>
          <a:prstGeom prst="rect">
            <a:avLst/>
          </a:prstGeom>
        </p:spPr>
        <p:txBody>
          <a:bodyPr/>
          <a:lstStyle/>
          <a:p>
            <a:pPr/>
            <a:r>
              <a:t>LCBB: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8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84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185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6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187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8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190" name="Start with node 1:…"/>
          <p:cNvSpPr txBox="1"/>
          <p:nvPr/>
        </p:nvSpPr>
        <p:spPr>
          <a:xfrm>
            <a:off x="552194" y="2894277"/>
            <a:ext cx="9055612" cy="39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Start with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</a:t>
            </a:r>
          </a:p>
          <a:p>
            <a:pPr lvl="2" marL="0" indent="457200">
              <a:lnSpc>
                <a:spcPct val="90000"/>
              </a:lnSpc>
              <a:spcBef>
                <a:spcPts val="3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contributes fully,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exceeds knapsack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lnSpc>
                <a:spcPct val="90000"/>
              </a:lnSpc>
              <a:spcBef>
                <a:spcPts val="3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ĉ=-(10+10+12+((15-12)/9)*18))=-38</a:t>
            </a:r>
          </a:p>
          <a:p>
            <a:pPr lvl="2" marL="0" indent="457200">
              <a:lnSpc>
                <a:spcPct val="90000"/>
              </a:lnSpc>
              <a:spcBef>
                <a:spcPts val="3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contributes fully,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exceeds knapsack</a:t>
            </a:r>
            <a:endParaRPr sz="3000"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lnSpc>
                <a:spcPct val="90000"/>
              </a:lnSpc>
              <a:spcBef>
                <a:spcPts val="3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/>
              <a:t>u</a:t>
            </a:r>
            <a:r>
              <a:t>=-(10+10+12+0)=-32]</a:t>
            </a:r>
          </a:p>
          <a:p>
            <a:pPr lvl="2" marL="0" indent="457200">
              <a:lnSpc>
                <a:spcPct val="90000"/>
              </a:lnSpc>
              <a:spcBef>
                <a:spcPts val="3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  <a:p>
            <a:pPr lvl="1" marL="608647" indent="-21336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node is live node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ĉ≤upper)</a:t>
            </a:r>
            <a:r>
              <a:t>and only node so far, </a:t>
            </a:r>
          </a:p>
          <a:p>
            <a:pPr lvl="1" marL="608647" indent="-21336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Explore this node, two children</a:t>
            </a:r>
          </a:p>
          <a:p>
            <a:pPr lvl="2" marL="1065847" indent="-21336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 </a:t>
            </a:r>
            <a:r>
              <a:t>(include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),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t>(exclude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)</a:t>
            </a:r>
          </a:p>
        </p:txBody>
      </p:sp>
      <p:grpSp>
        <p:nvGrpSpPr>
          <p:cNvPr id="193" name="Group"/>
          <p:cNvGrpSpPr/>
          <p:nvPr/>
        </p:nvGrpSpPr>
        <p:grpSpPr>
          <a:xfrm>
            <a:off x="4260959" y="1356946"/>
            <a:ext cx="912175" cy="812365"/>
            <a:chOff x="0" y="0"/>
            <a:chExt cx="912174" cy="812363"/>
          </a:xfrm>
        </p:grpSpPr>
        <p:sp>
          <p:nvSpPr>
            <p:cNvPr id="191" name="Line"/>
            <p:cNvSpPr/>
            <p:nvPr/>
          </p:nvSpPr>
          <p:spPr>
            <a:xfrm flipV="1">
              <a:off x="224530" y="124719"/>
              <a:ext cx="687645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2" name="x1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5533888" y="1428872"/>
            <a:ext cx="1105887" cy="761491"/>
            <a:chOff x="0" y="0"/>
            <a:chExt cx="1105886" cy="761489"/>
          </a:xfrm>
        </p:grpSpPr>
        <p:sp>
          <p:nvSpPr>
            <p:cNvPr id="194" name="Line"/>
            <p:cNvSpPr/>
            <p:nvPr/>
          </p:nvSpPr>
          <p:spPr>
            <a:xfrm flipH="1" flipV="1">
              <a:off x="0" y="52793"/>
              <a:ext cx="951738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5" name="x1=0"/>
            <p:cNvSpPr txBox="1"/>
            <p:nvPr/>
          </p:nvSpPr>
          <p:spPr>
            <a:xfrm rot="2100000">
              <a:off x="322539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197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8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9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  <p:bldP build="whole" bldLvl="1" animBg="1" rev="0" advAuto="0" spid="199" grpId="4"/>
      <p:bldP build="whole" bldLvl="1" animBg="1" rev="0" advAuto="0" spid="193" grpId="5"/>
      <p:bldP build="whole" bldLvl="1" animBg="1" rev="0" advAuto="0" spid="197" grpId="6"/>
      <p:bldP build="whole" bldLvl="1" animBg="1" rev="0" advAuto="0" spid="198" grpId="8"/>
      <p:bldP build="p" bldLvl="5" animBg="1" rev="0" advAuto="0" spid="190" grpId="2"/>
      <p:bldP build="whole" bldLvl="1" animBg="1" rev="0" advAuto="0" spid="196" grpId="7"/>
      <p:bldP build="whole" bldLvl="1" animBg="1" rev="0" advAuto="0" spid="184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LCBB: 0-1 Knapsack"/>
          <p:cNvSpPr txBox="1"/>
          <p:nvPr>
            <p:ph type="title"/>
          </p:nvPr>
        </p:nvSpPr>
        <p:spPr>
          <a:xfrm>
            <a:off x="67733" y="-125942"/>
            <a:ext cx="5464441" cy="749301"/>
          </a:xfrm>
          <a:prstGeom prst="rect">
            <a:avLst/>
          </a:prstGeom>
        </p:spPr>
        <p:txBody>
          <a:bodyPr/>
          <a:lstStyle/>
          <a:p>
            <a:pPr/>
            <a:r>
              <a:t>LCBB: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0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05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206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7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210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208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9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211" name="node 2: x1=1…"/>
          <p:cNvSpPr txBox="1"/>
          <p:nvPr/>
        </p:nvSpPr>
        <p:spPr>
          <a:xfrm>
            <a:off x="552194" y="2517983"/>
            <a:ext cx="9055612" cy="4462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contributes fully,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exceeds knapsack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ĉ=-(10+10+12+((15-12)/9)*18))=-38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contributes fully,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exceeds knapsack</a:t>
            </a:r>
            <a:endParaRPr sz="3000"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/>
              <a:t>u</a:t>
            </a:r>
            <a:r>
              <a:t>=-(10+10+12+0)=-32</a:t>
            </a: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ĉ(x),u(x),upper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don’t change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61156" indent="-321468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rPr sz="3000"/>
              <a:t>node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3000"/>
              <a:t>: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 sz="3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sz="3000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(partial weight of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becomes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ĉ=-(0+10+12+((15-10)/9)*18))=-32</a:t>
            </a: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u=-(0+10+12+0)=-22</a:t>
            </a: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remains </a:t>
            </a:r>
            <a:r>
              <a:t>-32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(doesn’t change)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Alives nodes are: </a:t>
            </a:r>
            <a: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</a:t>
            </a:r>
            <a:r>
              <a:t>ĉ(x)≤upper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grpSp>
        <p:nvGrpSpPr>
          <p:cNvPr id="214" name="Group"/>
          <p:cNvGrpSpPr/>
          <p:nvPr/>
        </p:nvGrpSpPr>
        <p:grpSpPr>
          <a:xfrm>
            <a:off x="4260959" y="1356946"/>
            <a:ext cx="912175" cy="812365"/>
            <a:chOff x="0" y="0"/>
            <a:chExt cx="912174" cy="812363"/>
          </a:xfrm>
        </p:grpSpPr>
        <p:sp>
          <p:nvSpPr>
            <p:cNvPr id="212" name="Line"/>
            <p:cNvSpPr/>
            <p:nvPr/>
          </p:nvSpPr>
          <p:spPr>
            <a:xfrm flipV="1">
              <a:off x="224530" y="124719"/>
              <a:ext cx="687645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3" name="x1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5533888" y="1428872"/>
            <a:ext cx="1105887" cy="761491"/>
            <a:chOff x="0" y="0"/>
            <a:chExt cx="1105886" cy="761489"/>
          </a:xfrm>
        </p:grpSpPr>
        <p:sp>
          <p:nvSpPr>
            <p:cNvPr id="215" name="Line"/>
            <p:cNvSpPr/>
            <p:nvPr/>
          </p:nvSpPr>
          <p:spPr>
            <a:xfrm flipH="1" flipV="1">
              <a:off x="0" y="52793"/>
              <a:ext cx="951738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6" name="x1=0"/>
            <p:cNvSpPr txBox="1"/>
            <p:nvPr/>
          </p:nvSpPr>
          <p:spPr>
            <a:xfrm rot="2100000">
              <a:off x="322539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218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9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0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221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222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3"/>
      <p:bldP build="p" bldLvl="5" animBg="1" rev="0" advAuto="0" spid="211" grpId="1"/>
      <p:bldP build="whole" bldLvl="1" animBg="1" rev="0" advAuto="0" spid="220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LCBB: 0-1 Knapsack"/>
          <p:cNvSpPr txBox="1"/>
          <p:nvPr>
            <p:ph type="title"/>
          </p:nvPr>
        </p:nvSpPr>
        <p:spPr>
          <a:xfrm>
            <a:off x="67733" y="-125942"/>
            <a:ext cx="5464441" cy="749301"/>
          </a:xfrm>
          <a:prstGeom prst="rect">
            <a:avLst/>
          </a:prstGeom>
        </p:spPr>
        <p:txBody>
          <a:bodyPr/>
          <a:lstStyle/>
          <a:p>
            <a:pPr/>
            <a:r>
              <a:t>LCBB: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2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28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229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0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233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231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2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234" name="Least Cost ĉ among live nodes(2,3) is -38 for node 2.…"/>
          <p:cNvSpPr txBox="1"/>
          <p:nvPr/>
        </p:nvSpPr>
        <p:spPr>
          <a:xfrm>
            <a:off x="473150" y="3882517"/>
            <a:ext cx="9213700" cy="2989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Least Cost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among live nodes(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2,3</a:t>
            </a:r>
            <a:r>
              <a:t>)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-38</a:t>
            </a:r>
            <a:r>
              <a:t> for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.</a:t>
            </a: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Explore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 (2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becomes E-node, 3 remains live node)</a:t>
            </a:r>
          </a:p>
          <a:p>
            <a:pPr lvl="1" marL="7381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(node 5)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4: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ĉ=-(10+10+12+((15-12)/9)*18))=-38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u=-(10+10+12+0)=-32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remains same and doesn’t change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6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237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8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239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0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41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242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243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  <p:sp>
        <p:nvSpPr>
          <p:cNvPr id="244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5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248" name="Group"/>
          <p:cNvGrpSpPr/>
          <p:nvPr/>
        </p:nvGrpSpPr>
        <p:grpSpPr>
          <a:xfrm>
            <a:off x="3320633" y="2614930"/>
            <a:ext cx="901510" cy="803743"/>
            <a:chOff x="0" y="0"/>
            <a:chExt cx="901508" cy="803741"/>
          </a:xfrm>
        </p:grpSpPr>
        <p:sp>
          <p:nvSpPr>
            <p:cNvPr id="246" name="Line"/>
            <p:cNvSpPr/>
            <p:nvPr/>
          </p:nvSpPr>
          <p:spPr>
            <a:xfrm flipV="1">
              <a:off x="213865" y="105804"/>
              <a:ext cx="687644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7" name="x2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4513655" y="2507727"/>
            <a:ext cx="985152" cy="875252"/>
            <a:chOff x="0" y="0"/>
            <a:chExt cx="985151" cy="875250"/>
          </a:xfrm>
        </p:grpSpPr>
        <p:sp>
          <p:nvSpPr>
            <p:cNvPr id="249" name="Line"/>
            <p:cNvSpPr/>
            <p:nvPr/>
          </p:nvSpPr>
          <p:spPr>
            <a:xfrm flipH="1" flipV="1">
              <a:off x="0" y="187607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0" name="x2=0"/>
            <p:cNvSpPr txBox="1"/>
            <p:nvPr/>
          </p:nvSpPr>
          <p:spPr>
            <a:xfrm rot="2100000">
              <a:off x="201805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252" name="ĉ=-38…"/>
          <p:cNvSpPr txBox="1"/>
          <p:nvPr/>
        </p:nvSpPr>
        <p:spPr>
          <a:xfrm>
            <a:off x="200788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4" grpId="1"/>
      <p:bldP build="whole" bldLvl="1" animBg="1" rev="0" advAuto="0" spid="251" grpId="4"/>
      <p:bldP build="whole" bldLvl="1" animBg="1" rev="0" advAuto="0" spid="248" grpId="2"/>
      <p:bldP build="whole" bldLvl="1" animBg="1" rev="0" advAuto="0" spid="252" grpId="6"/>
      <p:bldP build="whole" bldLvl="1" animBg="1" rev="0" advAuto="0" spid="245" grpId="5"/>
      <p:bldP build="whole" bldLvl="1" animBg="1" rev="0" advAuto="0" spid="244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LCBB: 0-1 Knapsack"/>
          <p:cNvSpPr txBox="1"/>
          <p:nvPr>
            <p:ph type="title"/>
          </p:nvPr>
        </p:nvSpPr>
        <p:spPr>
          <a:xfrm>
            <a:off x="67733" y="-125942"/>
            <a:ext cx="5464441" cy="749301"/>
          </a:xfrm>
          <a:prstGeom prst="rect">
            <a:avLst/>
          </a:prstGeom>
        </p:spPr>
        <p:txBody>
          <a:bodyPr/>
          <a:lstStyle/>
          <a:p>
            <a:pPr/>
            <a:r>
              <a:t>LCBB: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58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259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0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263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261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2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264" name="Node 5 (partial weight of w4 changes)…"/>
          <p:cNvSpPr txBox="1"/>
          <p:nvPr/>
        </p:nvSpPr>
        <p:spPr>
          <a:xfrm>
            <a:off x="473150" y="3882517"/>
            <a:ext cx="7527908" cy="2989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(partial weight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changes)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ĉ=-(10+0+12+((15-8)/9)*18))=-36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u=-(10+0+12+0)=-22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remains same and doesn’t change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Lives nodes now: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3, 4, 5 (ĉ≤upper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Least Cost node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explore it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7381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sp>
        <p:nvSpPr>
          <p:cNvPr id="265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6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267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8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269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0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1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272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273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  <p:sp>
        <p:nvSpPr>
          <p:cNvPr id="274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5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76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7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8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279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280" name="ĉ=-38…"/>
          <p:cNvSpPr txBox="1"/>
          <p:nvPr/>
        </p:nvSpPr>
        <p:spPr>
          <a:xfrm>
            <a:off x="200788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281" name="ĉ=-36…"/>
          <p:cNvSpPr txBox="1"/>
          <p:nvPr/>
        </p:nvSpPr>
        <p:spPr>
          <a:xfrm>
            <a:off x="574754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1" grpId="2"/>
      <p:bldP build="p" bldLvl="5" animBg="1" rev="0" advAuto="0" spid="26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CBB: 0-1 Knapsack"/>
          <p:cNvSpPr txBox="1"/>
          <p:nvPr>
            <p:ph type="title"/>
          </p:nvPr>
        </p:nvSpPr>
        <p:spPr>
          <a:xfrm>
            <a:off x="67733" y="-125942"/>
            <a:ext cx="5464441" cy="749301"/>
          </a:xfrm>
          <a:prstGeom prst="rect">
            <a:avLst/>
          </a:prstGeom>
        </p:spPr>
        <p:txBody>
          <a:bodyPr/>
          <a:lstStyle/>
          <a:p>
            <a:pPr/>
            <a:r>
              <a:t>LCBB: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8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87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288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9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292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290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1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293" name="Node 6 (x3=1)…"/>
          <p:cNvSpPr txBox="1"/>
          <p:nvPr/>
        </p:nvSpPr>
        <p:spPr>
          <a:xfrm>
            <a:off x="239217" y="5135085"/>
            <a:ext cx="5619731" cy="1879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 (x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>
              <a:lnSpc>
                <a:spcPct val="9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</a:t>
            </a:r>
            <a:r>
              <a:rPr sz="2400"/>
              <a:t>(10+10+12+((15-12)/9)*18))</a:t>
            </a:r>
            <a:endParaRPr sz="2400"/>
          </a:p>
          <a:p>
            <a:pPr marL="0">
              <a:lnSpc>
                <a:spcPct val="9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 =-38</a:t>
            </a:r>
          </a:p>
          <a:p>
            <a:pPr marL="0">
              <a:lnSpc>
                <a:spcPct val="9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u=-(10+10+12+0)=-32</a:t>
            </a:r>
          </a:p>
          <a:p>
            <a:pPr marL="0">
              <a:lnSpc>
                <a:spcPct val="9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remains same, doesn’t change</a:t>
            </a:r>
          </a:p>
        </p:txBody>
      </p:sp>
      <p:sp>
        <p:nvSpPr>
          <p:cNvPr id="294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5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296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7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298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9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0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01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02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  <p:sp>
        <p:nvSpPr>
          <p:cNvPr id="303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04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05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6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7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08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09" name="ĉ=-38…"/>
          <p:cNvSpPr txBox="1"/>
          <p:nvPr/>
        </p:nvSpPr>
        <p:spPr>
          <a:xfrm>
            <a:off x="200788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10" name="ĉ=-36…"/>
          <p:cNvSpPr txBox="1"/>
          <p:nvPr/>
        </p:nvSpPr>
        <p:spPr>
          <a:xfrm>
            <a:off x="574754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11" name="6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12" name="7"/>
          <p:cNvSpPr/>
          <p:nvPr/>
        </p:nvSpPr>
        <p:spPr>
          <a:xfrm>
            <a:off x="44026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13" name="Line"/>
          <p:cNvSpPr/>
          <p:nvPr/>
        </p:nvSpPr>
        <p:spPr>
          <a:xfrm flipH="1" flipV="1">
            <a:off x="3544222" y="3906068"/>
            <a:ext cx="951738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4" name="Line"/>
          <p:cNvSpPr/>
          <p:nvPr/>
        </p:nvSpPr>
        <p:spPr>
          <a:xfrm flipV="1">
            <a:off x="2519631" y="3906068"/>
            <a:ext cx="687644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5" name="x3=1"/>
          <p:cNvSpPr txBox="1"/>
          <p:nvPr/>
        </p:nvSpPr>
        <p:spPr>
          <a:xfrm rot="19020000">
            <a:off x="2371913" y="3950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16" name="x3=0"/>
          <p:cNvSpPr txBox="1"/>
          <p:nvPr/>
        </p:nvSpPr>
        <p:spPr>
          <a:xfrm rot="2100000">
            <a:off x="3757032" y="3872608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17" name="ĉ=-38…"/>
          <p:cNvSpPr txBox="1"/>
          <p:nvPr/>
        </p:nvSpPr>
        <p:spPr>
          <a:xfrm>
            <a:off x="1029982" y="424988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18" name="Node 7 (x3=0)…"/>
          <p:cNvSpPr txBox="1"/>
          <p:nvPr/>
        </p:nvSpPr>
        <p:spPr>
          <a:xfrm>
            <a:off x="5858947" y="4249889"/>
            <a:ext cx="4233795" cy="1992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 (x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ĉ=-(10+10+0+18))=-38</a:t>
            </a:r>
          </a:p>
          <a:p>
            <a:pPr marL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u=-(10+10+0+18)=-38</a:t>
            </a:r>
          </a:p>
          <a:p>
            <a:pPr marL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becomes less  and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hence changes to </a:t>
            </a:r>
            <a:r>
              <a:t>-38</a:t>
            </a:r>
          </a:p>
        </p:txBody>
      </p:sp>
      <p:sp>
        <p:nvSpPr>
          <p:cNvPr id="319" name="upper=-38"/>
          <p:cNvSpPr txBox="1"/>
          <p:nvPr/>
        </p:nvSpPr>
        <p:spPr>
          <a:xfrm>
            <a:off x="2525102" y="13778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320" name="Line"/>
          <p:cNvSpPr/>
          <p:nvPr/>
        </p:nvSpPr>
        <p:spPr>
          <a:xfrm>
            <a:off x="3813358" y="1226244"/>
            <a:ext cx="616429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0" grpId="4"/>
      <p:bldP build="whole" bldLvl="1" animBg="1" rev="0" advAuto="0" spid="319" grpId="5"/>
      <p:bldP build="p" bldLvl="5" animBg="1" rev="0" advAuto="0" spid="318" grpId="3"/>
      <p:bldP build="p" bldLvl="5" animBg="1" rev="0" advAuto="0" spid="293" grpId="1"/>
      <p:bldP build="whole" bldLvl="1" animBg="1" rev="0" advAuto="0" spid="317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CBB: 0-1 Knapsack"/>
          <p:cNvSpPr txBox="1"/>
          <p:nvPr>
            <p:ph type="title"/>
          </p:nvPr>
        </p:nvSpPr>
        <p:spPr>
          <a:xfrm>
            <a:off x="67733" y="-125942"/>
            <a:ext cx="5464441" cy="749301"/>
          </a:xfrm>
          <a:prstGeom prst="rect">
            <a:avLst/>
          </a:prstGeom>
        </p:spPr>
        <p:txBody>
          <a:bodyPr/>
          <a:lstStyle/>
          <a:p>
            <a:pPr/>
            <a:r>
              <a:t>LCBB: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3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2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26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327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28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331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329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30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332" name="Nodes 3 and 5 are killed, ĉ(3)&gt;upper,ĉ(5)&gt;upper…"/>
          <p:cNvSpPr txBox="1"/>
          <p:nvPr/>
        </p:nvSpPr>
        <p:spPr>
          <a:xfrm>
            <a:off x="380987" y="5220692"/>
            <a:ext cx="9217074" cy="167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are killed,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ĉ(3)&gt;upper,ĉ(5)&gt;upper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Live nodes are 6 and 7.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ĉ(6)≤-38,ĉ(7)≤-38)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Next Least Cost live node: can be taken either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t>, </a:t>
            </a: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Take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t> as least cost node. (both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t> &amp;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t> are equal. )</a:t>
            </a:r>
          </a:p>
        </p:txBody>
      </p:sp>
      <p:sp>
        <p:nvSpPr>
          <p:cNvPr id="333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4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35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6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37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8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39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40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41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42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43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4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5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46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47" name="ĉ=-38…"/>
          <p:cNvSpPr txBox="1"/>
          <p:nvPr/>
        </p:nvSpPr>
        <p:spPr>
          <a:xfrm>
            <a:off x="200788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48" name="ĉ=-36…"/>
          <p:cNvSpPr txBox="1"/>
          <p:nvPr/>
        </p:nvSpPr>
        <p:spPr>
          <a:xfrm>
            <a:off x="574754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49" name="6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50" name="7"/>
          <p:cNvSpPr/>
          <p:nvPr/>
        </p:nvSpPr>
        <p:spPr>
          <a:xfrm>
            <a:off x="44026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51" name="Line"/>
          <p:cNvSpPr/>
          <p:nvPr/>
        </p:nvSpPr>
        <p:spPr>
          <a:xfrm flipH="1" flipV="1">
            <a:off x="3544222" y="3906068"/>
            <a:ext cx="951738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2" name="Line"/>
          <p:cNvSpPr/>
          <p:nvPr/>
        </p:nvSpPr>
        <p:spPr>
          <a:xfrm flipV="1">
            <a:off x="2519631" y="3906068"/>
            <a:ext cx="687644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3" name="x3=1"/>
          <p:cNvSpPr txBox="1"/>
          <p:nvPr/>
        </p:nvSpPr>
        <p:spPr>
          <a:xfrm rot="19020000">
            <a:off x="2371913" y="3950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54" name="x3=0"/>
          <p:cNvSpPr txBox="1"/>
          <p:nvPr/>
        </p:nvSpPr>
        <p:spPr>
          <a:xfrm rot="2100000">
            <a:off x="3757032" y="3872608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55" name="ĉ=-38…"/>
          <p:cNvSpPr txBox="1"/>
          <p:nvPr/>
        </p:nvSpPr>
        <p:spPr>
          <a:xfrm>
            <a:off x="1029982" y="424988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56" name="ĉ=-38…"/>
          <p:cNvSpPr txBox="1"/>
          <p:nvPr/>
        </p:nvSpPr>
        <p:spPr>
          <a:xfrm>
            <a:off x="4774699" y="423110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357" name="upper=-38"/>
          <p:cNvSpPr txBox="1"/>
          <p:nvPr/>
        </p:nvSpPr>
        <p:spPr>
          <a:xfrm>
            <a:off x="2781318" y="1053294"/>
            <a:ext cx="189767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358" name="X"/>
          <p:cNvSpPr txBox="1"/>
          <p:nvPr/>
        </p:nvSpPr>
        <p:spPr>
          <a:xfrm>
            <a:off x="5151953" y="3197527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59" name="X"/>
          <p:cNvSpPr txBox="1"/>
          <p:nvPr/>
        </p:nvSpPr>
        <p:spPr>
          <a:xfrm>
            <a:off x="6294953" y="1928977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9" grpId="2"/>
      <p:bldP build="p" bldLvl="5" animBg="1" rev="0" advAuto="0" spid="332" grpId="1"/>
      <p:bldP build="whole" bldLvl="1" animBg="1" rev="0" advAuto="0" spid="358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8.2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12.1,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12.2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/>
            <a:r>
              <a:t>R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Introduction to Algorithms</a:t>
            </a:r>
          </a:p>
          <a:p>
            <a:pPr lvl="2"/>
            <a:r>
              <a:t>Cormen et al.</a:t>
            </a:r>
          </a:p>
          <a:p>
            <a:pPr/>
            <a:r>
              <a:t>Youtube link for lecture recording</a:t>
            </a:r>
          </a:p>
          <a:p>
            <a:pPr lvl="1"/>
            <a:r>
              <a:t>https://www.youtube.com/watch?v=j556E7LgvbI</a:t>
            </a:r>
          </a:p>
          <a:p>
            <a:pPr/>
            <a:r>
              <a:t>Youtube (other)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https://www.youtube.com/watch?v=yV1d-b_NeK8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LCBB: 0-1 Knapsack"/>
          <p:cNvSpPr txBox="1"/>
          <p:nvPr>
            <p:ph type="title"/>
          </p:nvPr>
        </p:nvSpPr>
        <p:spPr>
          <a:xfrm>
            <a:off x="67733" y="-125942"/>
            <a:ext cx="5464441" cy="749301"/>
          </a:xfrm>
          <a:prstGeom prst="rect">
            <a:avLst/>
          </a:prstGeom>
        </p:spPr>
        <p:txBody>
          <a:bodyPr/>
          <a:lstStyle/>
          <a:p>
            <a:pPr/>
            <a:r>
              <a:t>LCBB: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3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6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65" name="ĉ=-38…"/>
          <p:cNvSpPr txBox="1"/>
          <p:nvPr/>
        </p:nvSpPr>
        <p:spPr>
          <a:xfrm>
            <a:off x="4804049" y="91916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366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67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370" name="Group"/>
          <p:cNvGrpSpPr/>
          <p:nvPr/>
        </p:nvGrpSpPr>
        <p:grpSpPr>
          <a:xfrm>
            <a:off x="3843027" y="622830"/>
            <a:ext cx="1028850" cy="940496"/>
            <a:chOff x="0" y="0"/>
            <a:chExt cx="1028848" cy="940494"/>
          </a:xfrm>
        </p:grpSpPr>
        <p:sp>
          <p:nvSpPr>
            <p:cNvPr id="368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9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371" name="Nodes 6…"/>
          <p:cNvSpPr txBox="1"/>
          <p:nvPr/>
        </p:nvSpPr>
        <p:spPr>
          <a:xfrm>
            <a:off x="5683678" y="3888110"/>
            <a:ext cx="4408673" cy="315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makes knapsack weight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 can’t consider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increases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-32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Thus, kill the node 6.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Explore node 7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sp>
        <p:nvSpPr>
          <p:cNvPr id="372" name="Line"/>
          <p:cNvSpPr/>
          <p:nvPr/>
        </p:nvSpPr>
        <p:spPr>
          <a:xfrm flipV="1">
            <a:off x="3762941" y="1549236"/>
            <a:ext cx="687644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3" name="x1=1"/>
          <p:cNvSpPr txBox="1"/>
          <p:nvPr/>
        </p:nvSpPr>
        <p:spPr>
          <a:xfrm rot="19020000">
            <a:off x="3583391" y="161683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74" name="Line"/>
          <p:cNvSpPr/>
          <p:nvPr/>
        </p:nvSpPr>
        <p:spPr>
          <a:xfrm flipH="1" flipV="1">
            <a:off x="4811340" y="1549236"/>
            <a:ext cx="951738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5" name="x1=0"/>
          <p:cNvSpPr txBox="1"/>
          <p:nvPr/>
        </p:nvSpPr>
        <p:spPr>
          <a:xfrm rot="2100000">
            <a:off x="5133879" y="166763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76" name="2"/>
          <p:cNvSpPr/>
          <p:nvPr/>
        </p:nvSpPr>
        <p:spPr>
          <a:xfrm>
            <a:off x="3426118" y="2235036"/>
            <a:ext cx="397140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7" name="3"/>
          <p:cNvSpPr/>
          <p:nvPr/>
        </p:nvSpPr>
        <p:spPr>
          <a:xfrm>
            <a:off x="5695185" y="2235036"/>
            <a:ext cx="397140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8" name="ĉ=-38…"/>
          <p:cNvSpPr txBox="1"/>
          <p:nvPr/>
        </p:nvSpPr>
        <p:spPr>
          <a:xfrm>
            <a:off x="2338635" y="1898368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79" name="ĉ=-32…"/>
          <p:cNvSpPr txBox="1"/>
          <p:nvPr/>
        </p:nvSpPr>
        <p:spPr>
          <a:xfrm>
            <a:off x="6114999" y="1898368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80" name="4"/>
          <p:cNvSpPr/>
          <p:nvPr/>
        </p:nvSpPr>
        <p:spPr>
          <a:xfrm>
            <a:off x="2465151" y="3461409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81" name="5"/>
          <p:cNvSpPr/>
          <p:nvPr/>
        </p:nvSpPr>
        <p:spPr>
          <a:xfrm>
            <a:off x="4552185" y="3457528"/>
            <a:ext cx="397140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82" name="Line"/>
          <p:cNvSpPr/>
          <p:nvPr/>
        </p:nvSpPr>
        <p:spPr>
          <a:xfrm flipV="1">
            <a:off x="2811950" y="2788304"/>
            <a:ext cx="687645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3" name="Line"/>
          <p:cNvSpPr/>
          <p:nvPr/>
        </p:nvSpPr>
        <p:spPr>
          <a:xfrm flipH="1" flipV="1">
            <a:off x="3791106" y="2762904"/>
            <a:ext cx="951739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4" name="x2=1"/>
          <p:cNvSpPr txBox="1"/>
          <p:nvPr/>
        </p:nvSpPr>
        <p:spPr>
          <a:xfrm rot="19020000">
            <a:off x="2643065" y="2874820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85" name="x2=0"/>
          <p:cNvSpPr txBox="1"/>
          <p:nvPr/>
        </p:nvSpPr>
        <p:spPr>
          <a:xfrm rot="2100000">
            <a:off x="3992911" y="274649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86" name="ĉ=-38…"/>
          <p:cNvSpPr txBox="1"/>
          <p:nvPr/>
        </p:nvSpPr>
        <p:spPr>
          <a:xfrm>
            <a:off x="1285334" y="310910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87" name="ĉ=-36…"/>
          <p:cNvSpPr txBox="1"/>
          <p:nvPr/>
        </p:nvSpPr>
        <p:spPr>
          <a:xfrm>
            <a:off x="5024994" y="310910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88" name="6"/>
          <p:cNvSpPr/>
          <p:nvPr/>
        </p:nvSpPr>
        <p:spPr>
          <a:xfrm>
            <a:off x="1470318" y="4666946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89" name="7"/>
          <p:cNvSpPr/>
          <p:nvPr/>
        </p:nvSpPr>
        <p:spPr>
          <a:xfrm>
            <a:off x="3680118" y="4666946"/>
            <a:ext cx="397140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90" name="Line"/>
          <p:cNvSpPr/>
          <p:nvPr/>
        </p:nvSpPr>
        <p:spPr>
          <a:xfrm flipH="1" flipV="1">
            <a:off x="2821673" y="3973637"/>
            <a:ext cx="951739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1" name="Line"/>
          <p:cNvSpPr/>
          <p:nvPr/>
        </p:nvSpPr>
        <p:spPr>
          <a:xfrm flipV="1">
            <a:off x="1797083" y="3973637"/>
            <a:ext cx="687644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2" name="x3=1"/>
          <p:cNvSpPr txBox="1"/>
          <p:nvPr/>
        </p:nvSpPr>
        <p:spPr>
          <a:xfrm rot="19020000">
            <a:off x="1649364" y="4017820"/>
            <a:ext cx="72908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93" name="x3=0"/>
          <p:cNvSpPr txBox="1"/>
          <p:nvPr/>
        </p:nvSpPr>
        <p:spPr>
          <a:xfrm rot="2100000">
            <a:off x="3034484" y="3940178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94" name="ĉ=-38…"/>
          <p:cNvSpPr txBox="1"/>
          <p:nvPr/>
        </p:nvSpPr>
        <p:spPr>
          <a:xfrm>
            <a:off x="307433" y="431745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95" name="ĉ=-38…"/>
          <p:cNvSpPr txBox="1"/>
          <p:nvPr/>
        </p:nvSpPr>
        <p:spPr>
          <a:xfrm>
            <a:off x="4052151" y="4298678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396" name="upper=-38"/>
          <p:cNvSpPr txBox="1"/>
          <p:nvPr/>
        </p:nvSpPr>
        <p:spPr>
          <a:xfrm>
            <a:off x="2058770" y="112086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397" name="X"/>
          <p:cNvSpPr txBox="1"/>
          <p:nvPr/>
        </p:nvSpPr>
        <p:spPr>
          <a:xfrm>
            <a:off x="1347538" y="4428457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98" name="9"/>
          <p:cNvSpPr/>
          <p:nvPr/>
        </p:nvSpPr>
        <p:spPr>
          <a:xfrm>
            <a:off x="4687651" y="5873115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399" name="8"/>
          <p:cNvSpPr/>
          <p:nvPr/>
        </p:nvSpPr>
        <p:spPr>
          <a:xfrm>
            <a:off x="2720135" y="5864214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grpSp>
        <p:nvGrpSpPr>
          <p:cNvPr id="402" name="Group"/>
          <p:cNvGrpSpPr/>
          <p:nvPr/>
        </p:nvGrpSpPr>
        <p:grpSpPr>
          <a:xfrm>
            <a:off x="2758951" y="5076328"/>
            <a:ext cx="958614" cy="803743"/>
            <a:chOff x="0" y="0"/>
            <a:chExt cx="958612" cy="803741"/>
          </a:xfrm>
        </p:grpSpPr>
        <p:sp>
          <p:nvSpPr>
            <p:cNvPr id="400" name="Line"/>
            <p:cNvSpPr/>
            <p:nvPr/>
          </p:nvSpPr>
          <p:spPr>
            <a:xfrm flipV="1">
              <a:off x="270968" y="99575"/>
              <a:ext cx="687645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1" name="x4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grpSp>
        <p:nvGrpSpPr>
          <p:cNvPr id="405" name="Group"/>
          <p:cNvGrpSpPr/>
          <p:nvPr/>
        </p:nvGrpSpPr>
        <p:grpSpPr>
          <a:xfrm>
            <a:off x="4015473" y="5064183"/>
            <a:ext cx="1035556" cy="801932"/>
            <a:chOff x="0" y="0"/>
            <a:chExt cx="1035554" cy="801931"/>
          </a:xfrm>
        </p:grpSpPr>
        <p:sp>
          <p:nvSpPr>
            <p:cNvPr id="403" name="Line"/>
            <p:cNvSpPr/>
            <p:nvPr/>
          </p:nvSpPr>
          <p:spPr>
            <a:xfrm flipH="1" flipV="1">
              <a:off x="0" y="114288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4" name="x4=0"/>
            <p:cNvSpPr txBox="1"/>
            <p:nvPr/>
          </p:nvSpPr>
          <p:spPr>
            <a:xfrm rot="2100000">
              <a:off x="252207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406" name="X"/>
          <p:cNvSpPr txBox="1"/>
          <p:nvPr/>
        </p:nvSpPr>
        <p:spPr>
          <a:xfrm>
            <a:off x="4429405" y="3265096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07" name="X"/>
          <p:cNvSpPr txBox="1"/>
          <p:nvPr/>
        </p:nvSpPr>
        <p:spPr>
          <a:xfrm>
            <a:off x="5572405" y="1996547"/>
            <a:ext cx="642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1" grpId="1"/>
      <p:bldP build="whole" bldLvl="1" animBg="1" rev="0" advAuto="0" spid="402" grpId="3"/>
      <p:bldP build="whole" bldLvl="1" animBg="1" rev="0" advAuto="0" spid="397" grpId="2"/>
      <p:bldP build="whole" bldLvl="1" animBg="1" rev="0" advAuto="0" spid="399" grpId="4"/>
      <p:bldP build="whole" bldLvl="1" animBg="1" rev="0" advAuto="0" spid="398" grpId="6"/>
      <p:bldP build="whole" bldLvl="1" animBg="1" rev="0" advAuto="0" spid="405" grpId="5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LCBB: 0-1 Knapsack"/>
          <p:cNvSpPr txBox="1"/>
          <p:nvPr>
            <p:ph type="title"/>
          </p:nvPr>
        </p:nvSpPr>
        <p:spPr>
          <a:xfrm>
            <a:off x="67733" y="-125942"/>
            <a:ext cx="5464441" cy="749301"/>
          </a:xfrm>
          <a:prstGeom prst="rect">
            <a:avLst/>
          </a:prstGeom>
        </p:spPr>
        <p:txBody>
          <a:bodyPr/>
          <a:lstStyle/>
          <a:p>
            <a:pPr/>
            <a:r>
              <a:t>LCBB: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4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1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13" name="ĉ=-38…"/>
          <p:cNvSpPr txBox="1"/>
          <p:nvPr/>
        </p:nvSpPr>
        <p:spPr>
          <a:xfrm>
            <a:off x="4800225" y="936056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414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15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418" name="Group"/>
          <p:cNvGrpSpPr/>
          <p:nvPr/>
        </p:nvGrpSpPr>
        <p:grpSpPr>
          <a:xfrm>
            <a:off x="3839203" y="639723"/>
            <a:ext cx="1028850" cy="940495"/>
            <a:chOff x="0" y="0"/>
            <a:chExt cx="1028848" cy="940494"/>
          </a:xfrm>
        </p:grpSpPr>
        <p:sp>
          <p:nvSpPr>
            <p:cNvPr id="416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17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419" name="Node 8…"/>
          <p:cNvSpPr txBox="1"/>
          <p:nvPr/>
        </p:nvSpPr>
        <p:spPr>
          <a:xfrm>
            <a:off x="5765073" y="3782546"/>
            <a:ext cx="4245884" cy="315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-(10+10+0+18)=-38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u=-(10+10+0+18)=-38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upper 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does not change</a:t>
            </a:r>
            <a:endParaRPr sz="2200">
              <a:latin typeface="Gill Sans MT"/>
              <a:ea typeface="Gill Sans MT"/>
              <a:cs typeface="Gill Sans MT"/>
              <a:sym typeface="Gill Sans MT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-(10+10+0+0)=-20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u=-(10+10+0+0)=-20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upper 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does not change</a:t>
            </a:r>
          </a:p>
        </p:txBody>
      </p:sp>
      <p:sp>
        <p:nvSpPr>
          <p:cNvPr id="420" name="Line"/>
          <p:cNvSpPr/>
          <p:nvPr/>
        </p:nvSpPr>
        <p:spPr>
          <a:xfrm flipV="1">
            <a:off x="3759117" y="1566128"/>
            <a:ext cx="687645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1" name="x1=1"/>
          <p:cNvSpPr txBox="1"/>
          <p:nvPr/>
        </p:nvSpPr>
        <p:spPr>
          <a:xfrm rot="19020000">
            <a:off x="3579567" y="1633729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22" name="Line"/>
          <p:cNvSpPr/>
          <p:nvPr/>
        </p:nvSpPr>
        <p:spPr>
          <a:xfrm flipH="1" flipV="1">
            <a:off x="4807516" y="1566128"/>
            <a:ext cx="951738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3" name="x1=0"/>
          <p:cNvSpPr txBox="1"/>
          <p:nvPr/>
        </p:nvSpPr>
        <p:spPr>
          <a:xfrm rot="2100000">
            <a:off x="5130056" y="1684529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24" name="2"/>
          <p:cNvSpPr/>
          <p:nvPr/>
        </p:nvSpPr>
        <p:spPr>
          <a:xfrm>
            <a:off x="3422294" y="225192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5" name="3"/>
          <p:cNvSpPr/>
          <p:nvPr/>
        </p:nvSpPr>
        <p:spPr>
          <a:xfrm>
            <a:off x="5691361" y="225192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26" name="ĉ=-38…"/>
          <p:cNvSpPr txBox="1"/>
          <p:nvPr/>
        </p:nvSpPr>
        <p:spPr>
          <a:xfrm>
            <a:off x="2334811" y="1915260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427" name="ĉ=-32…"/>
          <p:cNvSpPr txBox="1"/>
          <p:nvPr/>
        </p:nvSpPr>
        <p:spPr>
          <a:xfrm>
            <a:off x="6111175" y="1915260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428" name="4"/>
          <p:cNvSpPr/>
          <p:nvPr/>
        </p:nvSpPr>
        <p:spPr>
          <a:xfrm>
            <a:off x="2461328" y="3478301"/>
            <a:ext cx="397140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9" name="5"/>
          <p:cNvSpPr/>
          <p:nvPr/>
        </p:nvSpPr>
        <p:spPr>
          <a:xfrm>
            <a:off x="4548361" y="3474420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30" name="Line"/>
          <p:cNvSpPr/>
          <p:nvPr/>
        </p:nvSpPr>
        <p:spPr>
          <a:xfrm flipV="1">
            <a:off x="2808126" y="2805196"/>
            <a:ext cx="687645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1" name="Line"/>
          <p:cNvSpPr/>
          <p:nvPr/>
        </p:nvSpPr>
        <p:spPr>
          <a:xfrm flipH="1" flipV="1">
            <a:off x="3787283" y="2779796"/>
            <a:ext cx="951738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2" name="x2=1"/>
          <p:cNvSpPr txBox="1"/>
          <p:nvPr/>
        </p:nvSpPr>
        <p:spPr>
          <a:xfrm rot="19020000">
            <a:off x="2639242" y="2891713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33" name="x2=0"/>
          <p:cNvSpPr txBox="1"/>
          <p:nvPr/>
        </p:nvSpPr>
        <p:spPr>
          <a:xfrm rot="2100000">
            <a:off x="3989088" y="2763383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34" name="ĉ=-38…"/>
          <p:cNvSpPr txBox="1"/>
          <p:nvPr/>
        </p:nvSpPr>
        <p:spPr>
          <a:xfrm>
            <a:off x="1281510" y="31259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435" name="ĉ=-36…"/>
          <p:cNvSpPr txBox="1"/>
          <p:nvPr/>
        </p:nvSpPr>
        <p:spPr>
          <a:xfrm>
            <a:off x="5021170" y="31259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436" name="6"/>
          <p:cNvSpPr/>
          <p:nvPr/>
        </p:nvSpPr>
        <p:spPr>
          <a:xfrm>
            <a:off x="1466494" y="4683838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7" name="7"/>
          <p:cNvSpPr/>
          <p:nvPr/>
        </p:nvSpPr>
        <p:spPr>
          <a:xfrm>
            <a:off x="3676294" y="4683838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38" name="Line"/>
          <p:cNvSpPr/>
          <p:nvPr/>
        </p:nvSpPr>
        <p:spPr>
          <a:xfrm flipH="1" flipV="1">
            <a:off x="2817850" y="3990529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9" name="Line"/>
          <p:cNvSpPr/>
          <p:nvPr/>
        </p:nvSpPr>
        <p:spPr>
          <a:xfrm flipV="1">
            <a:off x="1793259" y="3990529"/>
            <a:ext cx="687644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0" name="x3=1"/>
          <p:cNvSpPr txBox="1"/>
          <p:nvPr/>
        </p:nvSpPr>
        <p:spPr>
          <a:xfrm rot="19020000">
            <a:off x="1645541" y="4034713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41" name="x3=0"/>
          <p:cNvSpPr txBox="1"/>
          <p:nvPr/>
        </p:nvSpPr>
        <p:spPr>
          <a:xfrm rot="2100000">
            <a:off x="3030660" y="3957070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42" name="ĉ=-38…"/>
          <p:cNvSpPr txBox="1"/>
          <p:nvPr/>
        </p:nvSpPr>
        <p:spPr>
          <a:xfrm>
            <a:off x="303610" y="4334351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443" name="ĉ=-38…"/>
          <p:cNvSpPr txBox="1"/>
          <p:nvPr/>
        </p:nvSpPr>
        <p:spPr>
          <a:xfrm>
            <a:off x="4048327" y="4315571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444" name="upper=-38"/>
          <p:cNvSpPr txBox="1"/>
          <p:nvPr/>
        </p:nvSpPr>
        <p:spPr>
          <a:xfrm>
            <a:off x="2054947" y="1137756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445" name="X"/>
          <p:cNvSpPr txBox="1"/>
          <p:nvPr/>
        </p:nvSpPr>
        <p:spPr>
          <a:xfrm>
            <a:off x="1343714" y="4445349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6" name="9"/>
          <p:cNvSpPr/>
          <p:nvPr/>
        </p:nvSpPr>
        <p:spPr>
          <a:xfrm>
            <a:off x="4683828" y="5890008"/>
            <a:ext cx="397140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47" name="8"/>
          <p:cNvSpPr/>
          <p:nvPr/>
        </p:nvSpPr>
        <p:spPr>
          <a:xfrm>
            <a:off x="2716312" y="5881107"/>
            <a:ext cx="397140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grpSp>
        <p:nvGrpSpPr>
          <p:cNvPr id="450" name="Group"/>
          <p:cNvGrpSpPr/>
          <p:nvPr/>
        </p:nvGrpSpPr>
        <p:grpSpPr>
          <a:xfrm>
            <a:off x="2755128" y="5093220"/>
            <a:ext cx="958613" cy="803743"/>
            <a:chOff x="0" y="0"/>
            <a:chExt cx="958612" cy="803741"/>
          </a:xfrm>
        </p:grpSpPr>
        <p:sp>
          <p:nvSpPr>
            <p:cNvPr id="448" name="Line"/>
            <p:cNvSpPr/>
            <p:nvPr/>
          </p:nvSpPr>
          <p:spPr>
            <a:xfrm flipV="1">
              <a:off x="270968" y="99575"/>
              <a:ext cx="687645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9" name="x4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grpSp>
        <p:nvGrpSpPr>
          <p:cNvPr id="453" name="Group"/>
          <p:cNvGrpSpPr/>
          <p:nvPr/>
        </p:nvGrpSpPr>
        <p:grpSpPr>
          <a:xfrm>
            <a:off x="4011650" y="5081075"/>
            <a:ext cx="1035555" cy="801933"/>
            <a:chOff x="0" y="0"/>
            <a:chExt cx="1035554" cy="801931"/>
          </a:xfrm>
        </p:grpSpPr>
        <p:sp>
          <p:nvSpPr>
            <p:cNvPr id="451" name="Line"/>
            <p:cNvSpPr/>
            <p:nvPr/>
          </p:nvSpPr>
          <p:spPr>
            <a:xfrm flipH="1" flipV="1">
              <a:off x="0" y="114288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52" name="x4=0"/>
            <p:cNvSpPr txBox="1"/>
            <p:nvPr/>
          </p:nvSpPr>
          <p:spPr>
            <a:xfrm rot="2100000">
              <a:off x="252207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454" name="ĉ=-38…"/>
          <p:cNvSpPr txBox="1"/>
          <p:nvPr/>
        </p:nvSpPr>
        <p:spPr>
          <a:xfrm>
            <a:off x="1581881" y="576730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455" name="ĉ=-20…"/>
          <p:cNvSpPr txBox="1"/>
          <p:nvPr/>
        </p:nvSpPr>
        <p:spPr>
          <a:xfrm>
            <a:off x="3543381" y="576730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u=-20</a:t>
            </a:r>
          </a:p>
        </p:txBody>
      </p:sp>
      <p:sp>
        <p:nvSpPr>
          <p:cNvPr id="456" name="X"/>
          <p:cNvSpPr txBox="1"/>
          <p:nvPr/>
        </p:nvSpPr>
        <p:spPr>
          <a:xfrm>
            <a:off x="5568581" y="2013439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57" name="X"/>
          <p:cNvSpPr txBox="1"/>
          <p:nvPr/>
        </p:nvSpPr>
        <p:spPr>
          <a:xfrm>
            <a:off x="4425581" y="3281989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9" grpId="1"/>
      <p:bldP build="whole" bldLvl="1" animBg="1" rev="0" advAuto="0" spid="454" grpId="2"/>
      <p:bldP build="whole" bldLvl="1" animBg="1" rev="0" advAuto="0" spid="455" grpId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LCBB: 0-1 Knapsack"/>
          <p:cNvSpPr txBox="1"/>
          <p:nvPr>
            <p:ph type="title"/>
          </p:nvPr>
        </p:nvSpPr>
        <p:spPr>
          <a:xfrm>
            <a:off x="67733" y="-125942"/>
            <a:ext cx="5464441" cy="749301"/>
          </a:xfrm>
          <a:prstGeom prst="rect">
            <a:avLst/>
          </a:prstGeom>
        </p:spPr>
        <p:txBody>
          <a:bodyPr/>
          <a:lstStyle/>
          <a:p>
            <a:pPr/>
            <a:r>
              <a:t>LCBB: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4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63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464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65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468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466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67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469" name="Live Nodes 8, 9…"/>
          <p:cNvSpPr txBox="1"/>
          <p:nvPr/>
        </p:nvSpPr>
        <p:spPr>
          <a:xfrm>
            <a:off x="5986217" y="3681191"/>
            <a:ext cx="4245884" cy="315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t>Live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8, 9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Reached the leaf nodes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Least Cost: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Thus, answer node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Knapsack value=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38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Tuple=(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1,1,0,1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sp>
        <p:nvSpPr>
          <p:cNvPr id="470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71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72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73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74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5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6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477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478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9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80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81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82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83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84" name="ĉ=-38…"/>
          <p:cNvSpPr txBox="1"/>
          <p:nvPr/>
        </p:nvSpPr>
        <p:spPr>
          <a:xfrm>
            <a:off x="200788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485" name="ĉ=-36…"/>
          <p:cNvSpPr txBox="1"/>
          <p:nvPr/>
        </p:nvSpPr>
        <p:spPr>
          <a:xfrm>
            <a:off x="574754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486" name="6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87" name="7"/>
          <p:cNvSpPr/>
          <p:nvPr/>
        </p:nvSpPr>
        <p:spPr>
          <a:xfrm>
            <a:off x="44026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88" name="Line"/>
          <p:cNvSpPr/>
          <p:nvPr/>
        </p:nvSpPr>
        <p:spPr>
          <a:xfrm flipH="1" flipV="1">
            <a:off x="3544222" y="3906068"/>
            <a:ext cx="951738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89" name="Line"/>
          <p:cNvSpPr/>
          <p:nvPr/>
        </p:nvSpPr>
        <p:spPr>
          <a:xfrm flipV="1">
            <a:off x="2519631" y="3906068"/>
            <a:ext cx="687644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0" name="x3=1"/>
          <p:cNvSpPr txBox="1"/>
          <p:nvPr/>
        </p:nvSpPr>
        <p:spPr>
          <a:xfrm rot="19020000">
            <a:off x="2371913" y="3950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91" name="x3=0"/>
          <p:cNvSpPr txBox="1"/>
          <p:nvPr/>
        </p:nvSpPr>
        <p:spPr>
          <a:xfrm rot="2100000">
            <a:off x="3757032" y="3872608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92" name="ĉ=-38…"/>
          <p:cNvSpPr txBox="1"/>
          <p:nvPr/>
        </p:nvSpPr>
        <p:spPr>
          <a:xfrm>
            <a:off x="1029982" y="424988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493" name="ĉ=-38…"/>
          <p:cNvSpPr txBox="1"/>
          <p:nvPr/>
        </p:nvSpPr>
        <p:spPr>
          <a:xfrm>
            <a:off x="4774699" y="423110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494" name="upper=-38"/>
          <p:cNvSpPr txBox="1"/>
          <p:nvPr/>
        </p:nvSpPr>
        <p:spPr>
          <a:xfrm>
            <a:off x="2781318" y="1053294"/>
            <a:ext cx="189767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495" name="X"/>
          <p:cNvSpPr txBox="1"/>
          <p:nvPr/>
        </p:nvSpPr>
        <p:spPr>
          <a:xfrm>
            <a:off x="2070086" y="4360888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96" name="9"/>
          <p:cNvSpPr/>
          <p:nvPr/>
        </p:nvSpPr>
        <p:spPr>
          <a:xfrm>
            <a:off x="5410200" y="5805546"/>
            <a:ext cx="397140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97" name="8"/>
          <p:cNvSpPr/>
          <p:nvPr/>
        </p:nvSpPr>
        <p:spPr>
          <a:xfrm>
            <a:off x="3442684" y="5796645"/>
            <a:ext cx="397140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grpSp>
        <p:nvGrpSpPr>
          <p:cNvPr id="500" name="Group"/>
          <p:cNvGrpSpPr/>
          <p:nvPr/>
        </p:nvGrpSpPr>
        <p:grpSpPr>
          <a:xfrm>
            <a:off x="3481500" y="5008759"/>
            <a:ext cx="958613" cy="803742"/>
            <a:chOff x="0" y="0"/>
            <a:chExt cx="958612" cy="803741"/>
          </a:xfrm>
        </p:grpSpPr>
        <p:sp>
          <p:nvSpPr>
            <p:cNvPr id="498" name="Line"/>
            <p:cNvSpPr/>
            <p:nvPr/>
          </p:nvSpPr>
          <p:spPr>
            <a:xfrm flipV="1">
              <a:off x="270968" y="99575"/>
              <a:ext cx="687645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99" name="x4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grpSp>
        <p:nvGrpSpPr>
          <p:cNvPr id="503" name="Group"/>
          <p:cNvGrpSpPr/>
          <p:nvPr/>
        </p:nvGrpSpPr>
        <p:grpSpPr>
          <a:xfrm>
            <a:off x="4738022" y="4996613"/>
            <a:ext cx="1035555" cy="801933"/>
            <a:chOff x="0" y="0"/>
            <a:chExt cx="1035554" cy="801931"/>
          </a:xfrm>
        </p:grpSpPr>
        <p:sp>
          <p:nvSpPr>
            <p:cNvPr id="501" name="Line"/>
            <p:cNvSpPr/>
            <p:nvPr/>
          </p:nvSpPr>
          <p:spPr>
            <a:xfrm flipH="1" flipV="1">
              <a:off x="0" y="114288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02" name="x4=0"/>
            <p:cNvSpPr txBox="1"/>
            <p:nvPr/>
          </p:nvSpPr>
          <p:spPr>
            <a:xfrm rot="2100000">
              <a:off x="252207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504" name="ĉ=-38…"/>
          <p:cNvSpPr txBox="1"/>
          <p:nvPr/>
        </p:nvSpPr>
        <p:spPr>
          <a:xfrm>
            <a:off x="2308253" y="568284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505" name="ĉ=-20…"/>
          <p:cNvSpPr txBox="1"/>
          <p:nvPr/>
        </p:nvSpPr>
        <p:spPr>
          <a:xfrm>
            <a:off x="4269753" y="568284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u=-20</a:t>
            </a:r>
          </a:p>
        </p:txBody>
      </p:sp>
      <p:sp>
        <p:nvSpPr>
          <p:cNvPr id="506" name="X"/>
          <p:cNvSpPr txBox="1"/>
          <p:nvPr/>
        </p:nvSpPr>
        <p:spPr>
          <a:xfrm>
            <a:off x="6294953" y="1928977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7" name="X"/>
          <p:cNvSpPr txBox="1"/>
          <p:nvPr/>
        </p:nvSpPr>
        <p:spPr>
          <a:xfrm>
            <a:off x="5151953" y="3197527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0-1 Knapsack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Implementation</a:t>
            </a:r>
          </a:p>
        </p:txBody>
      </p:sp>
      <p:sp>
        <p:nvSpPr>
          <p:cNvPr id="510" name="State space tree is a binary tree with depth n+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State space tree is a binary tree with depth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n+1</a:t>
            </a:r>
          </a:p>
          <a:p>
            <a:pPr lvl="1" marL="663178" indent="-267890">
              <a:spcBef>
                <a:spcPts val="1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Define two functions </a:t>
            </a:r>
          </a:p>
          <a:p>
            <a:pPr lvl="2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Bound</a:t>
            </a:r>
            <a:r>
              <a:t>() to 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1554616" indent="-244928">
              <a:spcBef>
                <a:spcPts val="100"/>
              </a:spcBef>
              <a:buChar char="•"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used to compute estimated cost</a:t>
            </a:r>
          </a:p>
          <a:p>
            <a:pPr lvl="2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UBound</a:t>
            </a:r>
            <a:r>
              <a:t>() to compute 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u</a:t>
            </a:r>
          </a:p>
          <a:p>
            <a:pPr lvl="3" marL="1554616" indent="-244928">
              <a:spcBef>
                <a:spcPts val="100"/>
              </a:spcBef>
              <a:buChar char="•"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used to compute upper value 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lvl="3" marL="0" indent="68580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u(x)=UBound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(-Σ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1≤i&lt;j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1≤i&lt;j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j-1,m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c(x)≥Bound(Σ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1≤i&lt;j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1≤i&lt;j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j-1)</a:t>
            </a:r>
          </a:p>
        </p:txBody>
      </p:sp>
      <p:sp>
        <p:nvSpPr>
          <p:cNvPr id="5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1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Bound(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Bound</a:t>
            </a:r>
            <a:r>
              <a:t>()</a:t>
            </a:r>
          </a:p>
        </p:txBody>
      </p:sp>
      <p:sp>
        <p:nvSpPr>
          <p:cNvPr id="516" name="Proc Bound(float cv, float cw, int 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Proc Bound(float cv, float cw, int k)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provides an upper bound (partial knapsack) on best solution obtainable (by expanding any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t> at 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k+1</a:t>
            </a:r>
            <a:r>
              <a:t>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includes the partial value of node which exceeds knapsack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t>: current total value,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cw</a:t>
            </a:r>
            <a:r>
              <a:t>: current total weight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the index of last removed item of knapsack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float</a:t>
            </a:r>
            <a:r>
              <a:t> b=cp;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float</a:t>
            </a:r>
            <a:r>
              <a:t> c=cw;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i←k+1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 </a:t>
            </a:r>
            <a:r>
              <a:t>………………………………………………B1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 </a:t>
            </a:r>
            <a:r>
              <a:t>(c+w</a:t>
            </a:r>
            <a:r>
              <a:rPr baseline="-5999"/>
              <a:t>i</a:t>
            </a:r>
            <a:r>
              <a:t>&lt;m)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then  </a:t>
            </a:r>
            <a:r>
              <a:t>…………………………………………B2</a:t>
            </a:r>
          </a:p>
          <a:p>
            <a:pPr lvl="5" marL="0" indent="11430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c=c+w</a:t>
            </a:r>
            <a:r>
              <a:rPr baseline="-5999"/>
              <a:t>i       </a:t>
            </a:r>
            <a:r>
              <a:t> …………………………………………B2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 = b - v</a:t>
            </a:r>
            <a:r>
              <a:rPr baseline="-5999"/>
              <a:t>i </a:t>
            </a:r>
            <a:r>
              <a:t>……………………………………………B4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 // include cost for partial weight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 </a:t>
            </a:r>
            <a:r>
              <a:t>(b-(m-c)/w</a:t>
            </a:r>
            <a:r>
              <a:rPr baseline="-5999"/>
              <a:t>i</a:t>
            </a:r>
            <a:r>
              <a:t>)*v</a:t>
            </a:r>
            <a:r>
              <a:rPr baseline="-5999"/>
              <a:t>i</a:t>
            </a:r>
            <a:r>
              <a:t> …………………B5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  </a:t>
            </a:r>
            <a:r>
              <a:t>b       ………………………………………………B6</a:t>
            </a:r>
          </a:p>
        </p:txBody>
      </p:sp>
      <p:sp>
        <p:nvSpPr>
          <p:cNvPr id="5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1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UBound(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UBound</a:t>
            </a:r>
            <a:r>
              <a:t>()</a:t>
            </a:r>
          </a:p>
        </p:txBody>
      </p:sp>
      <p:sp>
        <p:nvSpPr>
          <p:cNvPr id="522" name="Proc UBound(float cv, float cw, int k,float m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Proc UBound(float cv, float cw, int k,float m)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provides an upper bound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0-1 </a:t>
            </a:r>
            <a:r>
              <a:t>knapsack) on best solution obtainable by expanding any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t> at 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does not include the cost last node that exceeds knapsack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t>: current total value,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cw</a:t>
            </a:r>
            <a:r>
              <a:t>: current total weight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the index of last removed item of knapsack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float</a:t>
            </a:r>
            <a:r>
              <a:t> b=cp; 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float</a:t>
            </a:r>
            <a:r>
              <a:t> c=cw;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i←k+1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    </a:t>
            </a:r>
            <a:r>
              <a:t>………………………………………………U1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 </a:t>
            </a:r>
            <a:r>
              <a:t>(c+w</a:t>
            </a:r>
            <a:r>
              <a:rPr baseline="-5999"/>
              <a:t>i</a:t>
            </a:r>
            <a:r>
              <a:t>≤m)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then </a:t>
            </a:r>
            <a:r>
              <a:t>………………………………………………U2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 = c+w</a:t>
            </a:r>
            <a:r>
              <a:rPr baseline="-5999"/>
              <a:t>i</a:t>
            </a:r>
            <a:r>
              <a:t> ……………………………………………………U3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 = b-v</a:t>
            </a:r>
            <a:r>
              <a:rPr baseline="-5999"/>
              <a:t>i</a:t>
            </a:r>
            <a:r>
              <a:t> ……………………………………………………U4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  </a:t>
            </a:r>
            <a:r>
              <a:t>b       ……………………………………………………U5</a:t>
            </a:r>
          </a:p>
        </p:txBody>
      </p:sp>
      <p:sp>
        <p:nvSpPr>
          <p:cNvPr id="5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2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ummary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Summary: </a:t>
            </a:r>
          </a:p>
        </p:txBody>
      </p:sp>
      <p:sp>
        <p:nvSpPr>
          <p:cNvPr id="528" name="Least Cost Branch and Bound f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Least Cost Branch and Bound for 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problem</a:t>
            </a:r>
          </a:p>
          <a:p>
            <a:pPr/>
            <a:r>
              <a:t>Next to explore</a:t>
            </a:r>
          </a:p>
          <a:p>
            <a:pPr lvl="1"/>
            <a:r>
              <a:t>FIFO Branch and Bound</a:t>
            </a:r>
          </a:p>
        </p:txBody>
      </p:sp>
      <p:sp>
        <p:nvSpPr>
          <p:cNvPr id="5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3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B Search: State Space Tree"/>
          <p:cNvSpPr txBox="1"/>
          <p:nvPr>
            <p:ph type="title"/>
          </p:nvPr>
        </p:nvSpPr>
        <p:spPr>
          <a:xfrm>
            <a:off x="762000" y="-41275"/>
            <a:ext cx="8636000" cy="961796"/>
          </a:xfrm>
          <a:prstGeom prst="rect">
            <a:avLst/>
          </a:prstGeom>
        </p:spPr>
        <p:txBody>
          <a:bodyPr/>
          <a:lstStyle/>
          <a:p>
            <a:pPr/>
            <a:r>
              <a:t>BB Search: State Space Tree</a:t>
            </a:r>
          </a:p>
        </p:txBody>
      </p:sp>
      <p:sp>
        <p:nvSpPr>
          <p:cNvPr id="54" name="Algo BBSearch(node t) // search tree with root at t.…"/>
          <p:cNvSpPr txBox="1"/>
          <p:nvPr>
            <p:ph type="body" idx="1"/>
          </p:nvPr>
        </p:nvSpPr>
        <p:spPr>
          <a:xfrm>
            <a:off x="552194" y="864195"/>
            <a:ext cx="9055612" cy="589161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sz="2800" u="sng">
                <a:latin typeface="Gill Sans MT"/>
                <a:ea typeface="Gill Sans MT"/>
                <a:cs typeface="Gill Sans MT"/>
                <a:sym typeface="Gill Sans MT"/>
              </a:rPr>
              <a:t>Algo </a:t>
            </a:r>
            <a:r>
              <a:rPr sz="2800"/>
              <a:t>BBSearch(node t)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search tree with root at </a:t>
            </a:r>
            <a:r>
              <a:t>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an answer node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 </a:t>
            </a:r>
            <a:r>
              <a:t>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E←t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make t an E-node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Initialize the list </a:t>
            </a:r>
            <a:r>
              <a:t>L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(of live nodes) to be empty.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i="1" sz="2800" u="sng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each child </a:t>
            </a:r>
            <a:r>
              <a:t>x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of </a:t>
            </a:r>
            <a:r>
              <a:t>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x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an answer node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 the path from </a:t>
            </a:r>
            <a:r>
              <a:t>x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Add(x)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 list </a:t>
            </a:r>
            <a:r>
              <a:t>L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of live nodes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parent(x)←E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L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empty // there are no more live nodes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 “No answer nodes” and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E←Next(L)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take the next live node from to search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True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B Search: State Space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BB Search: State Space Tree</a:t>
            </a:r>
          </a:p>
        </p:txBody>
      </p:sp>
      <p:sp>
        <p:nvSpPr>
          <p:cNvPr id="60" name="Three possible implementation of search spa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Three possible implementation of search space</a:t>
            </a:r>
          </a:p>
          <a:p>
            <a:pPr lvl="1">
              <a:spcBef>
                <a:spcPts val="200"/>
              </a:spcBef>
            </a:pPr>
            <a:r>
              <a:t>Depends upon how the list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t> is implemented</a:t>
            </a:r>
          </a:p>
          <a:p>
            <a:pPr lvl="1">
              <a:spcBef>
                <a:spcPts val="200"/>
              </a:spcBef>
            </a:pPr>
            <a:r>
              <a:t>and how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Next(L)</a:t>
            </a:r>
            <a:r>
              <a:t> is taken out</a:t>
            </a:r>
          </a:p>
          <a:p>
            <a:pPr>
              <a:spcBef>
                <a:spcPts val="200"/>
              </a:spcBef>
            </a:pPr>
            <a:r>
              <a:t>L is Queue i.e. FIFO (First In First Out)</a:t>
            </a:r>
          </a:p>
          <a:p>
            <a:pPr lvl="1">
              <a:spcBef>
                <a:spcPts val="200"/>
              </a:spcBef>
            </a:pPr>
            <a:r>
              <a:t>E-nodes are removed in the order they are added</a:t>
            </a:r>
          </a:p>
          <a:p>
            <a:pPr lvl="1">
              <a:spcBef>
                <a:spcPts val="200"/>
              </a:spcBef>
            </a:pPr>
            <a:r>
              <a:t>Also called BFS (Breadth First search)</a:t>
            </a:r>
          </a:p>
          <a:p>
            <a:pPr>
              <a:spcBef>
                <a:spcPts val="200"/>
              </a:spcBef>
            </a:pPr>
            <a:r>
              <a:t>L is Stack i.e. LIFO (Last in First Out)</a:t>
            </a:r>
          </a:p>
          <a:p>
            <a:pPr lvl="1">
              <a:spcBef>
                <a:spcPts val="200"/>
              </a:spcBef>
            </a:pPr>
            <a:r>
              <a:t>E-nodes are removed in the reverse order it is added</a:t>
            </a:r>
          </a:p>
          <a:p>
            <a:pPr lvl="1">
              <a:spcBef>
                <a:spcPts val="200"/>
              </a:spcBef>
            </a:pPr>
            <a:r>
              <a:t>Also called D-search (Depth First search)</a:t>
            </a:r>
          </a:p>
          <a:p>
            <a:pPr>
              <a:spcBef>
                <a:spcPts val="200"/>
              </a:spcBef>
            </a:pPr>
            <a:r>
              <a:t>L is Heap (can be min or max heap)</a:t>
            </a:r>
          </a:p>
          <a:p>
            <a:pPr lvl="1">
              <a:spcBef>
                <a:spcPts val="200"/>
              </a:spcBef>
            </a:pPr>
            <a:r>
              <a:t>E-nodes are removed as min (or max) value</a:t>
            </a:r>
          </a:p>
          <a:p>
            <a:pPr lvl="1">
              <a:spcBef>
                <a:spcPts val="200"/>
              </a:spcBef>
            </a:pPr>
            <a:r>
              <a:t>Called Least Cost (LC) Search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8" name="Ex: Assignment Problem"/>
          <p:cNvSpPr txBox="1"/>
          <p:nvPr>
            <p:ph type="title"/>
          </p:nvPr>
        </p:nvSpPr>
        <p:spPr>
          <a:xfrm>
            <a:off x="762000" y="60324"/>
            <a:ext cx="5989436" cy="776736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Ex: Assignment Problem</a:t>
            </a:r>
          </a:p>
        </p:txBody>
      </p:sp>
      <p:graphicFrame>
        <p:nvGraphicFramePr>
          <p:cNvPr id="69" name="Table"/>
          <p:cNvGraphicFramePr/>
          <p:nvPr/>
        </p:nvGraphicFramePr>
        <p:xfrm>
          <a:off x="7440161" y="323889"/>
          <a:ext cx="2249613" cy="164014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444207"/>
                <a:gridCol w="444207"/>
                <a:gridCol w="444207"/>
                <a:gridCol w="444207"/>
                <a:gridCol w="444207"/>
              </a:tblGrid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0" name="Line"/>
          <p:cNvSpPr/>
          <p:nvPr/>
        </p:nvSpPr>
        <p:spPr>
          <a:xfrm flipH="1" flipV="1">
            <a:off x="4658673" y="3072215"/>
            <a:ext cx="1314245" cy="58592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73" name="Group"/>
          <p:cNvGrpSpPr/>
          <p:nvPr/>
        </p:nvGrpSpPr>
        <p:grpSpPr>
          <a:xfrm>
            <a:off x="3338407" y="681979"/>
            <a:ext cx="2164968" cy="895391"/>
            <a:chOff x="0" y="0"/>
            <a:chExt cx="2164967" cy="895389"/>
          </a:xfrm>
        </p:grpSpPr>
        <p:sp>
          <p:nvSpPr>
            <p:cNvPr id="71" name="Start…"/>
            <p:cNvSpPr/>
            <p:nvPr/>
          </p:nvSpPr>
          <p:spPr>
            <a:xfrm>
              <a:off x="159432" y="289034"/>
              <a:ext cx="2005536" cy="60635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Start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lb=2+3+1+4=10</a:t>
              </a:r>
            </a:p>
          </p:txBody>
        </p:sp>
        <p:sp>
          <p:nvSpPr>
            <p:cNvPr id="72" name="0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76" name="Group"/>
          <p:cNvGrpSpPr/>
          <p:nvPr/>
        </p:nvGrpSpPr>
        <p:grpSpPr>
          <a:xfrm>
            <a:off x="519243" y="1996308"/>
            <a:ext cx="2018235" cy="1083549"/>
            <a:chOff x="0" y="0"/>
            <a:chExt cx="2018234" cy="1083547"/>
          </a:xfrm>
        </p:grpSpPr>
        <p:sp>
          <p:nvSpPr>
            <p:cNvPr id="74" name="Pa→J1(9)…"/>
            <p:cNvSpPr/>
            <p:nvPr/>
          </p:nvSpPr>
          <p:spPr>
            <a:xfrm>
              <a:off x="12700" y="332213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a</a:t>
              </a:r>
              <a:r>
                <a:t>→J</a:t>
              </a:r>
              <a:r>
                <a:rPr baseline="-5999"/>
                <a:t>1</a:t>
              </a:r>
              <a:r>
                <a:t>(9)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5"/>
                  </a:solidFill>
                </a:rPr>
                <a:t>9</a:t>
              </a:r>
              <a:r>
                <a:t>+3+1+4=17</a:t>
              </a:r>
            </a:p>
          </p:txBody>
        </p:sp>
        <p:sp>
          <p:nvSpPr>
            <p:cNvPr id="75" name="1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9" name="Group"/>
          <p:cNvGrpSpPr/>
          <p:nvPr/>
        </p:nvGrpSpPr>
        <p:grpSpPr>
          <a:xfrm>
            <a:off x="2857830" y="1996308"/>
            <a:ext cx="2018236" cy="1083549"/>
            <a:chOff x="0" y="0"/>
            <a:chExt cx="2018234" cy="1083547"/>
          </a:xfrm>
        </p:grpSpPr>
        <p:sp>
          <p:nvSpPr>
            <p:cNvPr id="77" name="Pa→J2(2)…"/>
            <p:cNvSpPr/>
            <p:nvPr/>
          </p:nvSpPr>
          <p:spPr>
            <a:xfrm>
              <a:off x="12700" y="332213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a</a:t>
              </a:r>
              <a:r>
                <a:t>→J</a:t>
              </a:r>
              <a:r>
                <a:rPr baseline="-5999"/>
                <a:t>2</a:t>
              </a:r>
              <a:r>
                <a:t>(2)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5"/>
                  </a:solidFill>
                </a:rPr>
                <a:t>2</a:t>
              </a:r>
              <a:r>
                <a:t>+3+1+4=</a:t>
              </a:r>
              <a:r>
                <a:rPr b="1"/>
                <a:t>10</a:t>
              </a:r>
            </a:p>
          </p:txBody>
        </p:sp>
        <p:sp>
          <p:nvSpPr>
            <p:cNvPr id="78" name="2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2" name="Group"/>
          <p:cNvGrpSpPr/>
          <p:nvPr/>
        </p:nvGrpSpPr>
        <p:grpSpPr>
          <a:xfrm>
            <a:off x="5050398" y="1996308"/>
            <a:ext cx="2164255" cy="1083549"/>
            <a:chOff x="0" y="0"/>
            <a:chExt cx="2164253" cy="1083547"/>
          </a:xfrm>
        </p:grpSpPr>
        <p:sp>
          <p:nvSpPr>
            <p:cNvPr id="80" name="Pa→J3(7)…"/>
            <p:cNvSpPr/>
            <p:nvPr/>
          </p:nvSpPr>
          <p:spPr>
            <a:xfrm>
              <a:off x="158719" y="332213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a</a:t>
              </a:r>
              <a:r>
                <a:t>→J</a:t>
              </a:r>
              <a:r>
                <a:rPr baseline="-5999"/>
                <a:t>3</a:t>
              </a:r>
              <a:r>
                <a:t>(7)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5"/>
                  </a:solidFill>
                </a:rPr>
                <a:t>7</a:t>
              </a:r>
              <a:r>
                <a:t>+4+5+4=20</a:t>
              </a:r>
            </a:p>
          </p:txBody>
        </p:sp>
        <p:sp>
          <p:nvSpPr>
            <p:cNvPr id="81" name="3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5" name="Group"/>
          <p:cNvGrpSpPr/>
          <p:nvPr/>
        </p:nvGrpSpPr>
        <p:grpSpPr>
          <a:xfrm>
            <a:off x="7547912" y="1996308"/>
            <a:ext cx="2005536" cy="1083549"/>
            <a:chOff x="0" y="0"/>
            <a:chExt cx="2005534" cy="1083547"/>
          </a:xfrm>
        </p:grpSpPr>
        <p:sp>
          <p:nvSpPr>
            <p:cNvPr id="83" name="Pa→J4(8)…"/>
            <p:cNvSpPr/>
            <p:nvPr/>
          </p:nvSpPr>
          <p:spPr>
            <a:xfrm>
              <a:off x="0" y="332213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a</a:t>
              </a:r>
              <a:r>
                <a:t>→J</a:t>
              </a:r>
              <a:r>
                <a:rPr baseline="-5999"/>
                <a:t>4</a:t>
              </a:r>
              <a:r>
                <a:t>(8)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5"/>
                  </a:solidFill>
                </a:rPr>
                <a:t>8</a:t>
              </a:r>
              <a:r>
                <a:t>+3+1+6=18</a:t>
              </a:r>
            </a:p>
          </p:txBody>
        </p:sp>
        <p:sp>
          <p:nvSpPr>
            <p:cNvPr id="84" name="4"/>
            <p:cNvSpPr txBox="1"/>
            <p:nvPr/>
          </p:nvSpPr>
          <p:spPr>
            <a:xfrm>
              <a:off x="61909" y="-1"/>
              <a:ext cx="310330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86" name="Line"/>
          <p:cNvSpPr/>
          <p:nvPr/>
        </p:nvSpPr>
        <p:spPr>
          <a:xfrm flipV="1">
            <a:off x="1603138" y="3057629"/>
            <a:ext cx="1272037" cy="6232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7" name="Line"/>
          <p:cNvSpPr/>
          <p:nvPr/>
        </p:nvSpPr>
        <p:spPr>
          <a:xfrm flipV="1">
            <a:off x="3756717" y="3071902"/>
            <a:ext cx="1" cy="59465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8" name="Line"/>
          <p:cNvSpPr/>
          <p:nvPr/>
        </p:nvSpPr>
        <p:spPr>
          <a:xfrm flipV="1">
            <a:off x="1534710" y="4395860"/>
            <a:ext cx="1" cy="59465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9" name="Line"/>
          <p:cNvSpPr/>
          <p:nvPr/>
        </p:nvSpPr>
        <p:spPr>
          <a:xfrm flipH="1" flipV="1">
            <a:off x="2076339" y="4403985"/>
            <a:ext cx="1314246" cy="58592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0" name="Line"/>
          <p:cNvSpPr/>
          <p:nvPr/>
        </p:nvSpPr>
        <p:spPr>
          <a:xfrm flipV="1">
            <a:off x="1534710" y="5705203"/>
            <a:ext cx="1" cy="59465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93" name="Group"/>
          <p:cNvGrpSpPr/>
          <p:nvPr/>
        </p:nvGrpSpPr>
        <p:grpSpPr>
          <a:xfrm>
            <a:off x="519243" y="3321549"/>
            <a:ext cx="2018235" cy="1088381"/>
            <a:chOff x="0" y="0"/>
            <a:chExt cx="2018234" cy="1088380"/>
          </a:xfrm>
        </p:grpSpPr>
        <p:sp>
          <p:nvSpPr>
            <p:cNvPr id="91" name="Pb→J1(6)…"/>
            <p:cNvSpPr/>
            <p:nvPr/>
          </p:nvSpPr>
          <p:spPr>
            <a:xfrm>
              <a:off x="12700" y="337045"/>
              <a:ext cx="2005535" cy="75133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b</a:t>
              </a:r>
              <a:r>
                <a:t>→J</a:t>
              </a:r>
              <a:r>
                <a:rPr baseline="-5999"/>
                <a:t>1</a:t>
              </a:r>
              <a:r>
                <a:t>(6)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2"/>
                  </a:solidFill>
                </a:rPr>
                <a:t>2</a:t>
              </a:r>
              <a:r>
                <a:t>+</a:t>
              </a:r>
              <a:r>
                <a:rPr>
                  <a:solidFill>
                    <a:schemeClr val="accent5"/>
                  </a:solidFill>
                </a:rPr>
                <a:t>6</a:t>
              </a:r>
              <a:r>
                <a:t>+1+4=</a:t>
              </a:r>
              <a:r>
                <a:rPr b="1"/>
                <a:t>13</a:t>
              </a:r>
            </a:p>
          </p:txBody>
        </p:sp>
        <p:sp>
          <p:nvSpPr>
            <p:cNvPr id="92" name="5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96" name="Group"/>
          <p:cNvGrpSpPr/>
          <p:nvPr/>
        </p:nvGrpSpPr>
        <p:grpSpPr>
          <a:xfrm>
            <a:off x="2857830" y="3342125"/>
            <a:ext cx="2018236" cy="1067805"/>
            <a:chOff x="0" y="0"/>
            <a:chExt cx="2018234" cy="1067803"/>
          </a:xfrm>
        </p:grpSpPr>
        <p:sp>
          <p:nvSpPr>
            <p:cNvPr id="94" name="Pb→J3(3)…"/>
            <p:cNvSpPr/>
            <p:nvPr/>
          </p:nvSpPr>
          <p:spPr>
            <a:xfrm>
              <a:off x="12700" y="316469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b</a:t>
              </a:r>
              <a:r>
                <a:t>→J</a:t>
              </a:r>
              <a:r>
                <a:rPr baseline="-5999"/>
                <a:t>3</a:t>
              </a:r>
              <a:r>
                <a:t>(3)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2"/>
                  </a:solidFill>
                </a:rPr>
                <a:t>2</a:t>
              </a:r>
              <a:r>
                <a:t>+</a:t>
              </a:r>
              <a:r>
                <a:rPr>
                  <a:solidFill>
                    <a:schemeClr val="accent5"/>
                  </a:solidFill>
                </a:rPr>
                <a:t>3</a:t>
              </a:r>
              <a:r>
                <a:t>+</a:t>
              </a:r>
              <a:r>
                <a:rPr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</a:rPr>
                <a:t>5</a:t>
              </a:r>
              <a:r>
                <a:t>+4=14</a:t>
              </a:r>
            </a:p>
          </p:txBody>
        </p:sp>
        <p:sp>
          <p:nvSpPr>
            <p:cNvPr id="95" name="6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99" name="Group"/>
          <p:cNvGrpSpPr/>
          <p:nvPr/>
        </p:nvGrpSpPr>
        <p:grpSpPr>
          <a:xfrm>
            <a:off x="5160630" y="3342125"/>
            <a:ext cx="2054023" cy="1067805"/>
            <a:chOff x="0" y="0"/>
            <a:chExt cx="2054021" cy="1067803"/>
          </a:xfrm>
        </p:grpSpPr>
        <p:sp>
          <p:nvSpPr>
            <p:cNvPr id="97" name="Pb→J4(7)…"/>
            <p:cNvSpPr/>
            <p:nvPr/>
          </p:nvSpPr>
          <p:spPr>
            <a:xfrm>
              <a:off x="48487" y="316469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b</a:t>
              </a:r>
              <a:r>
                <a:t>→J</a:t>
              </a:r>
              <a:r>
                <a:rPr baseline="-5999"/>
                <a:t>4</a:t>
              </a:r>
              <a:r>
                <a:t>(7)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2"/>
                  </a:solidFill>
                </a:rPr>
                <a:t>2</a:t>
              </a:r>
              <a:r>
                <a:t>+</a:t>
              </a:r>
              <a:r>
                <a:rPr>
                  <a:solidFill>
                    <a:schemeClr val="accent5"/>
                  </a:solidFill>
                </a:rPr>
                <a:t>7</a:t>
              </a:r>
              <a:r>
                <a:t>+</a:t>
              </a:r>
              <a:r>
                <a:rPr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</a:rPr>
                <a:t>1</a:t>
              </a:r>
              <a:r>
                <a:t>+</a:t>
              </a:r>
              <a:r>
                <a:rPr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</a:rPr>
                <a:t>7</a:t>
              </a:r>
              <a:r>
                <a:t>=17</a:t>
              </a:r>
            </a:p>
          </p:txBody>
        </p:sp>
        <p:sp>
          <p:nvSpPr>
            <p:cNvPr id="98" name="7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102" name="Group"/>
          <p:cNvGrpSpPr/>
          <p:nvPr/>
        </p:nvGrpSpPr>
        <p:grpSpPr>
          <a:xfrm>
            <a:off x="519243" y="4650902"/>
            <a:ext cx="2018235" cy="1078226"/>
            <a:chOff x="0" y="0"/>
            <a:chExt cx="2018234" cy="1078224"/>
          </a:xfrm>
        </p:grpSpPr>
        <p:sp>
          <p:nvSpPr>
            <p:cNvPr id="100" name="Pc→J3(1)…"/>
            <p:cNvSpPr/>
            <p:nvPr/>
          </p:nvSpPr>
          <p:spPr>
            <a:xfrm>
              <a:off x="12700" y="326889"/>
              <a:ext cx="2005535" cy="75133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c</a:t>
              </a:r>
              <a:r>
                <a:t>→J</a:t>
              </a:r>
              <a:r>
                <a:rPr baseline="-5999"/>
                <a:t>3</a:t>
              </a:r>
              <a:r>
                <a:t>(1)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2"/>
                  </a:solidFill>
                </a:rPr>
                <a:t>2</a:t>
              </a:r>
              <a:r>
                <a:t>+</a:t>
              </a:r>
              <a:r>
                <a:rPr>
                  <a:solidFill>
                    <a:schemeClr val="accent2"/>
                  </a:solidFill>
                </a:rPr>
                <a:t>6</a:t>
              </a:r>
              <a:r>
                <a:t>+</a:t>
              </a:r>
              <a:r>
                <a:rPr>
                  <a:solidFill>
                    <a:schemeClr val="accent5"/>
                  </a:solidFill>
                </a:rPr>
                <a:t>1</a:t>
              </a:r>
              <a:r>
                <a:t>+4=</a:t>
              </a:r>
              <a:r>
                <a:rPr b="1"/>
                <a:t>13</a:t>
              </a:r>
            </a:p>
          </p:txBody>
        </p:sp>
        <p:sp>
          <p:nvSpPr>
            <p:cNvPr id="101" name="8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105" name="Group"/>
          <p:cNvGrpSpPr/>
          <p:nvPr/>
        </p:nvGrpSpPr>
        <p:grpSpPr>
          <a:xfrm>
            <a:off x="2724555" y="4650902"/>
            <a:ext cx="2151511" cy="1089101"/>
            <a:chOff x="0" y="0"/>
            <a:chExt cx="2151509" cy="1089099"/>
          </a:xfrm>
        </p:grpSpPr>
        <p:sp>
          <p:nvSpPr>
            <p:cNvPr id="103" name="Pc→J4(8)…"/>
            <p:cNvSpPr/>
            <p:nvPr/>
          </p:nvSpPr>
          <p:spPr>
            <a:xfrm>
              <a:off x="145975" y="337765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c</a:t>
              </a:r>
              <a:r>
                <a:t>→J</a:t>
              </a:r>
              <a:r>
                <a:rPr baseline="-5999"/>
                <a:t>4</a:t>
              </a:r>
              <a:r>
                <a:t>(8)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2"/>
                  </a:solidFill>
                </a:rPr>
                <a:t>2</a:t>
              </a:r>
              <a:r>
                <a:t>+</a:t>
              </a:r>
              <a:r>
                <a:rPr>
                  <a:solidFill>
                    <a:schemeClr val="accent2"/>
                  </a:solidFill>
                </a:rPr>
                <a:t>6</a:t>
              </a:r>
              <a:r>
                <a:t>+</a:t>
              </a:r>
              <a:r>
                <a:rPr>
                  <a:solidFill>
                    <a:schemeClr val="accent5"/>
                  </a:solidFill>
                </a:rPr>
                <a:t>8</a:t>
              </a:r>
              <a:r>
                <a:t>+9=25</a:t>
              </a:r>
            </a:p>
          </p:txBody>
        </p:sp>
        <p:sp>
          <p:nvSpPr>
            <p:cNvPr id="104" name="9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108" name="Group"/>
          <p:cNvGrpSpPr/>
          <p:nvPr/>
        </p:nvGrpSpPr>
        <p:grpSpPr>
          <a:xfrm>
            <a:off x="519243" y="5977199"/>
            <a:ext cx="2018235" cy="1055254"/>
            <a:chOff x="0" y="0"/>
            <a:chExt cx="2018234" cy="1055253"/>
          </a:xfrm>
        </p:grpSpPr>
        <p:sp>
          <p:nvSpPr>
            <p:cNvPr id="106" name="Pd→J4(4)…"/>
            <p:cNvSpPr/>
            <p:nvPr/>
          </p:nvSpPr>
          <p:spPr>
            <a:xfrm>
              <a:off x="12700" y="303919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d</a:t>
              </a:r>
              <a:r>
                <a:t>→J</a:t>
              </a:r>
              <a:r>
                <a:rPr baseline="-5999"/>
                <a:t>4</a:t>
              </a:r>
              <a:r>
                <a:t>(4)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lb=2+</a:t>
              </a:r>
              <a:r>
                <a:rPr>
                  <a:solidFill>
                    <a:schemeClr val="accent6">
                      <a:lumOff val="-21524"/>
                    </a:schemeClr>
                  </a:solidFill>
                </a:rPr>
                <a:t>6</a:t>
              </a:r>
              <a:r>
                <a:t>+1+4=</a:t>
              </a:r>
              <a:r>
                <a:rPr b="1"/>
                <a:t>13</a:t>
              </a:r>
            </a:p>
          </p:txBody>
        </p:sp>
        <p:sp>
          <p:nvSpPr>
            <p:cNvPr id="107" name="10"/>
            <p:cNvSpPr txBox="1"/>
            <p:nvPr/>
          </p:nvSpPr>
          <p:spPr>
            <a:xfrm>
              <a:off x="0" y="-1"/>
              <a:ext cx="465718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111" name="Group"/>
          <p:cNvGrpSpPr/>
          <p:nvPr/>
        </p:nvGrpSpPr>
        <p:grpSpPr>
          <a:xfrm>
            <a:off x="1476936" y="1218581"/>
            <a:ext cx="2026477" cy="1108172"/>
            <a:chOff x="0" y="0"/>
            <a:chExt cx="2026475" cy="1108171"/>
          </a:xfrm>
        </p:grpSpPr>
        <p:sp>
          <p:nvSpPr>
            <p:cNvPr id="109" name="Line"/>
            <p:cNvSpPr/>
            <p:nvPr/>
          </p:nvSpPr>
          <p:spPr>
            <a:xfrm flipV="1">
              <a:off x="-1" y="10887"/>
              <a:ext cx="2026477" cy="10972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0" name="Pa(J1)"/>
            <p:cNvSpPr txBox="1"/>
            <p:nvPr/>
          </p:nvSpPr>
          <p:spPr>
            <a:xfrm rot="19860000">
              <a:off x="346856" y="218197"/>
              <a:ext cx="1008527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0" indent="0">
                <a:lnSpc>
                  <a:spcPct val="90000"/>
                </a:lnSpc>
                <a:spcBef>
                  <a:spcPts val="300"/>
                </a:spcBef>
                <a:defRPr sz="2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</a:t>
              </a:r>
              <a:r>
                <a:rPr baseline="-5999"/>
                <a:t>a</a:t>
              </a:r>
              <a:r>
                <a:t>(J</a:t>
              </a:r>
              <a:r>
                <a:rPr baseline="-5999"/>
                <a:t>1</a:t>
              </a:r>
              <a:r>
                <a:t>)</a:t>
              </a:r>
            </a:p>
          </p:txBody>
        </p:sp>
      </p:grpSp>
      <p:grpSp>
        <p:nvGrpSpPr>
          <p:cNvPr id="114" name="Group"/>
          <p:cNvGrpSpPr/>
          <p:nvPr/>
        </p:nvGrpSpPr>
        <p:grpSpPr>
          <a:xfrm>
            <a:off x="3077729" y="1400368"/>
            <a:ext cx="1050843" cy="1009485"/>
            <a:chOff x="0" y="0"/>
            <a:chExt cx="1050841" cy="1009483"/>
          </a:xfrm>
        </p:grpSpPr>
        <p:sp>
          <p:nvSpPr>
            <p:cNvPr id="112" name="Line"/>
            <p:cNvSpPr/>
            <p:nvPr/>
          </p:nvSpPr>
          <p:spPr>
            <a:xfrm flipV="1">
              <a:off x="280842" y="166725"/>
              <a:ext cx="770000" cy="77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3" name="Pa(J2)"/>
            <p:cNvSpPr txBox="1"/>
            <p:nvPr/>
          </p:nvSpPr>
          <p:spPr>
            <a:xfrm rot="18900000">
              <a:off x="479" y="295191"/>
              <a:ext cx="1008526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0" indent="0">
                <a:lnSpc>
                  <a:spcPct val="90000"/>
                </a:lnSpc>
                <a:spcBef>
                  <a:spcPts val="300"/>
                </a:spcBef>
                <a:defRPr sz="2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</a:t>
              </a:r>
              <a:r>
                <a:rPr baseline="-5999"/>
                <a:t>a</a:t>
              </a:r>
              <a:r>
                <a:t>(J</a:t>
              </a:r>
              <a:r>
                <a:rPr baseline="-5999"/>
                <a:t>2</a:t>
              </a:r>
              <a:r>
                <a:t>)</a:t>
              </a:r>
            </a:p>
          </p:txBody>
        </p:sp>
      </p:grpSp>
      <p:grpSp>
        <p:nvGrpSpPr>
          <p:cNvPr id="117" name="Group"/>
          <p:cNvGrpSpPr/>
          <p:nvPr/>
        </p:nvGrpSpPr>
        <p:grpSpPr>
          <a:xfrm>
            <a:off x="4672809" y="1429075"/>
            <a:ext cx="1328119" cy="921774"/>
            <a:chOff x="0" y="0"/>
            <a:chExt cx="1328117" cy="921773"/>
          </a:xfrm>
        </p:grpSpPr>
        <p:sp>
          <p:nvSpPr>
            <p:cNvPr id="115" name="Line"/>
            <p:cNvSpPr/>
            <p:nvPr/>
          </p:nvSpPr>
          <p:spPr>
            <a:xfrm flipH="1" flipV="1">
              <a:off x="0" y="137104"/>
              <a:ext cx="1068381" cy="7718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6" name="Pa(J3)"/>
            <p:cNvSpPr txBox="1"/>
            <p:nvPr/>
          </p:nvSpPr>
          <p:spPr>
            <a:xfrm rot="2100000">
              <a:off x="290594" y="251336"/>
              <a:ext cx="1008526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0" indent="0">
                <a:lnSpc>
                  <a:spcPct val="90000"/>
                </a:lnSpc>
                <a:spcBef>
                  <a:spcPts val="300"/>
                </a:spcBef>
                <a:defRPr sz="2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</a:t>
              </a:r>
              <a:r>
                <a:rPr baseline="-5999"/>
                <a:t>a</a:t>
              </a:r>
              <a:r>
                <a:t>(J</a:t>
              </a:r>
              <a:r>
                <a:rPr baseline="-5999"/>
                <a:t>3</a:t>
              </a:r>
              <a:r>
                <a:t>)</a:t>
              </a:r>
            </a:p>
          </p:txBody>
        </p:sp>
      </p:grpSp>
      <p:grpSp>
        <p:nvGrpSpPr>
          <p:cNvPr id="120" name="Group"/>
          <p:cNvGrpSpPr/>
          <p:nvPr/>
        </p:nvGrpSpPr>
        <p:grpSpPr>
          <a:xfrm>
            <a:off x="5524229" y="1248487"/>
            <a:ext cx="2245584" cy="1084802"/>
            <a:chOff x="0" y="0"/>
            <a:chExt cx="2245582" cy="1084801"/>
          </a:xfrm>
        </p:grpSpPr>
        <p:sp>
          <p:nvSpPr>
            <p:cNvPr id="118" name="Line"/>
            <p:cNvSpPr/>
            <p:nvPr/>
          </p:nvSpPr>
          <p:spPr>
            <a:xfrm flipH="1" flipV="1">
              <a:off x="-1" y="126845"/>
              <a:ext cx="2245584" cy="9579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9" name="Pa(J4)"/>
            <p:cNvSpPr txBox="1"/>
            <p:nvPr/>
          </p:nvSpPr>
          <p:spPr>
            <a:xfrm rot="1380000">
              <a:off x="475863" y="180372"/>
              <a:ext cx="1008527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0" indent="0">
                <a:lnSpc>
                  <a:spcPct val="90000"/>
                </a:lnSpc>
                <a:spcBef>
                  <a:spcPts val="300"/>
                </a:spcBef>
                <a:defRPr sz="2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</a:t>
              </a:r>
              <a:r>
                <a:rPr baseline="-5999"/>
                <a:t>a</a:t>
              </a:r>
              <a:r>
                <a:t>(J</a:t>
              </a:r>
              <a:r>
                <a:rPr baseline="-5999"/>
                <a:t>4</a:t>
              </a:r>
              <a:r>
                <a:t>)</a:t>
              </a:r>
            </a:p>
          </p:txBody>
        </p:sp>
      </p:grpSp>
      <p:sp>
        <p:nvSpPr>
          <p:cNvPr id="121" name="Lowest bound 10…"/>
          <p:cNvSpPr txBox="1"/>
          <p:nvPr/>
        </p:nvSpPr>
        <p:spPr>
          <a:xfrm>
            <a:off x="7312951" y="3165669"/>
            <a:ext cx="3119930" cy="828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marL="0" indent="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Lowest bound </a:t>
            </a:r>
            <a:r>
              <a:rPr b="1"/>
              <a:t>10</a:t>
            </a:r>
          </a:p>
          <a:p>
            <a:pPr lvl="2" marL="0" indent="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node number</a:t>
            </a:r>
            <a:r>
              <a:t> </a:t>
            </a:r>
            <a:r>
              <a:rPr b="1"/>
              <a:t>2</a:t>
            </a:r>
            <a:r>
              <a:t>. </a:t>
            </a:r>
          </a:p>
        </p:txBody>
      </p:sp>
      <p:sp>
        <p:nvSpPr>
          <p:cNvPr id="122" name="Lowest bound 13…"/>
          <p:cNvSpPr txBox="1"/>
          <p:nvPr/>
        </p:nvSpPr>
        <p:spPr>
          <a:xfrm>
            <a:off x="6779551" y="4278737"/>
            <a:ext cx="3119930" cy="8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marL="0" indent="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Lowest bound </a:t>
            </a:r>
            <a:r>
              <a:rPr b="1"/>
              <a:t>13</a:t>
            </a:r>
          </a:p>
          <a:p>
            <a:pPr lvl="2" marL="0" indent="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node number</a:t>
            </a:r>
            <a:r>
              <a:t> </a:t>
            </a:r>
            <a:r>
              <a:rPr b="1"/>
              <a:t>5</a:t>
            </a:r>
            <a:r>
              <a:t>. </a:t>
            </a:r>
          </a:p>
        </p:txBody>
      </p:sp>
      <p:sp>
        <p:nvSpPr>
          <p:cNvPr id="123" name="Lowest bound 13…"/>
          <p:cNvSpPr txBox="1"/>
          <p:nvPr/>
        </p:nvSpPr>
        <p:spPr>
          <a:xfrm>
            <a:off x="4893809" y="5076938"/>
            <a:ext cx="3119931" cy="8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marL="0" indent="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Lowest bound </a:t>
            </a:r>
            <a:r>
              <a:rPr b="1"/>
              <a:t>13</a:t>
            </a:r>
          </a:p>
          <a:p>
            <a:pPr lvl="2" marL="0" indent="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node number</a:t>
            </a:r>
            <a:r>
              <a:t> </a:t>
            </a:r>
            <a:r>
              <a:rPr b="1"/>
              <a:t>8</a:t>
            </a:r>
            <a:r>
              <a:t>. </a:t>
            </a:r>
          </a:p>
        </p:txBody>
      </p:sp>
      <p:sp>
        <p:nvSpPr>
          <p:cNvPr id="124" name="2"/>
          <p:cNvSpPr txBox="1"/>
          <p:nvPr/>
        </p:nvSpPr>
        <p:spPr>
          <a:xfrm>
            <a:off x="8409695" y="650471"/>
            <a:ext cx="28196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80000"/>
              </a:lnSpc>
              <a:tabLst>
                <a:tab pos="914400" algn="l"/>
              </a:tabLst>
              <a:defRPr b="1" sz="220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5" name="6"/>
          <p:cNvSpPr txBox="1"/>
          <p:nvPr/>
        </p:nvSpPr>
        <p:spPr>
          <a:xfrm>
            <a:off x="7962344" y="958224"/>
            <a:ext cx="2819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80000"/>
              </a:lnSpc>
              <a:tabLst>
                <a:tab pos="914400" algn="l"/>
              </a:tabLst>
              <a:defRPr b="1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6" name="1"/>
          <p:cNvSpPr txBox="1"/>
          <p:nvPr/>
        </p:nvSpPr>
        <p:spPr>
          <a:xfrm>
            <a:off x="8846232" y="1287115"/>
            <a:ext cx="2819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80000"/>
              </a:lnSpc>
              <a:tabLst>
                <a:tab pos="914400" algn="l"/>
              </a:tabLst>
              <a:defRPr b="1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7" name="4"/>
          <p:cNvSpPr txBox="1"/>
          <p:nvPr/>
        </p:nvSpPr>
        <p:spPr>
          <a:xfrm>
            <a:off x="9295389" y="1619437"/>
            <a:ext cx="2819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80000"/>
              </a:lnSpc>
              <a:tabLst>
                <a:tab pos="914400" algn="l"/>
              </a:tabLst>
              <a:defRPr b="1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8" name="FIFO exploration: 0,1,2,3,4,5,6…"/>
          <p:cNvSpPr txBox="1"/>
          <p:nvPr/>
        </p:nvSpPr>
        <p:spPr>
          <a:xfrm>
            <a:off x="2927115" y="5810089"/>
            <a:ext cx="5720210" cy="53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2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FIFO exploration: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0,1,2,3,4,5,6…</a:t>
            </a:r>
          </a:p>
        </p:txBody>
      </p:sp>
      <p:sp>
        <p:nvSpPr>
          <p:cNvPr id="129" name="LIFO exploration: 0,1,DFS of 1,2,5,8,10"/>
          <p:cNvSpPr txBox="1"/>
          <p:nvPr/>
        </p:nvSpPr>
        <p:spPr>
          <a:xfrm>
            <a:off x="2926460" y="6362673"/>
            <a:ext cx="7054629" cy="532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80000"/>
              </a:lnSpc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LIFO exploration: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0,1,DFS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1,2,5,8,10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2"/>
      <p:bldP build="whole" bldLvl="1" animBg="1" rev="0" advAuto="0" spid="12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C Search: State Space Tree"/>
          <p:cNvSpPr txBox="1"/>
          <p:nvPr>
            <p:ph type="title"/>
          </p:nvPr>
        </p:nvSpPr>
        <p:spPr>
          <a:xfrm>
            <a:off x="762000" y="-41275"/>
            <a:ext cx="8636000" cy="961796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LC</a:t>
            </a:r>
            <a:r>
              <a:t> Search: State Space Tree</a:t>
            </a:r>
          </a:p>
        </p:txBody>
      </p:sp>
      <p:sp>
        <p:nvSpPr>
          <p:cNvPr id="132" name="Algo LCSearch(node t) // search tree with root at t.…"/>
          <p:cNvSpPr txBox="1"/>
          <p:nvPr>
            <p:ph type="body" idx="1"/>
          </p:nvPr>
        </p:nvSpPr>
        <p:spPr>
          <a:xfrm>
            <a:off x="552194" y="864195"/>
            <a:ext cx="9055612" cy="589161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sz="2800" u="sng">
                <a:latin typeface="Gill Sans MT"/>
                <a:ea typeface="Gill Sans MT"/>
                <a:cs typeface="Gill Sans MT"/>
                <a:sym typeface="Gill Sans MT"/>
              </a:rPr>
              <a:t>Algo </a:t>
            </a:r>
            <a:r>
              <a:rPr sz="2800"/>
              <a:t>LCSearch(node t)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search tree with root at </a:t>
            </a:r>
            <a:r>
              <a:t>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an answer node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 </a:t>
            </a:r>
            <a:r>
              <a:t>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E←t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make t an E-node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Initialize the list </a:t>
            </a:r>
            <a:r>
              <a:t>L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(of live nodes) to be empty.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i="1" sz="2800" u="sng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each child </a:t>
            </a:r>
            <a:r>
              <a:t>x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of </a:t>
            </a:r>
            <a:r>
              <a:t>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x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an answer node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 the path from </a:t>
            </a:r>
            <a:r>
              <a:t>x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Add(x)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 list </a:t>
            </a:r>
            <a:r>
              <a:t>L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of live nodes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parent(x)←E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L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empty // there are no more live nodes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 “No answer nodes” and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E←</a:t>
            </a:r>
            <a:r>
              <a:rPr b="1"/>
              <a:t>Least</a:t>
            </a:r>
            <a:r>
              <a:t>(L)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take the next live node from to search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True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3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36" name="Line"/>
          <p:cNvSpPr/>
          <p:nvPr/>
        </p:nvSpPr>
        <p:spPr>
          <a:xfrm>
            <a:off x="2489199" y="6316133"/>
            <a:ext cx="1483719" cy="601862"/>
          </a:xfrm>
          <a:prstGeom prst="line">
            <a:avLst/>
          </a:prstGeom>
          <a:ln w="63500">
            <a:solidFill>
              <a:schemeClr val="accent2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2"/>
      <p:bldP build="whole" bldLvl="1" animBg="1" rev="0" advAuto="0" spid="13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Bound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Bound </a:t>
            </a:r>
            <a:r>
              <a:t>Implementation</a:t>
            </a:r>
          </a:p>
        </p:txBody>
      </p:sp>
      <p:sp>
        <p:nvSpPr>
          <p:cNvPr id="139" name="Consider a tree t rooted at node x.…"/>
          <p:cNvSpPr txBox="1"/>
          <p:nvPr>
            <p:ph type="body" idx="1"/>
          </p:nvPr>
        </p:nvSpPr>
        <p:spPr>
          <a:xfrm>
            <a:off x="666288" y="938113"/>
            <a:ext cx="9055611" cy="6071224"/>
          </a:xfrm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 a tree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rooted at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t>.</a:t>
            </a:r>
          </a:p>
          <a:p>
            <a:pPr marL="361156" indent="-321468">
              <a:spcBef>
                <a:spcPts val="1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c(x)</a:t>
            </a:r>
            <a:r>
              <a:t> denotes the cost of minimum cost answer node</a:t>
            </a:r>
          </a:p>
          <a:p>
            <a:pPr lvl="1" marL="716756" indent="-321468">
              <a:spcBef>
                <a:spcPts val="100"/>
              </a:spcBef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Typically, this cost is equal to objective function value, e.g.</a:t>
            </a:r>
          </a:p>
          <a:p>
            <a:pPr lvl="2" marL="1173956" indent="-321468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Min cost in job assignment problem, TSP</a:t>
            </a:r>
          </a:p>
          <a:p>
            <a:pPr lvl="1" marL="716756" indent="-321468">
              <a:spcBef>
                <a:spcPts val="100"/>
              </a:spcBef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Computing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c(x)</a:t>
            </a:r>
            <a:r>
              <a:t> is the main task to find the answer node</a:t>
            </a:r>
          </a:p>
          <a:p>
            <a:pPr marL="361156" indent="-321468">
              <a:spcBef>
                <a:spcPts val="1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When exploring state space Tree using LCBB</a:t>
            </a:r>
          </a:p>
          <a:p>
            <a:pPr lvl="1" marL="716756" indent="-321468">
              <a:spcBef>
                <a:spcPts val="1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 pick the node with least cost.</a:t>
            </a:r>
          </a:p>
          <a:p>
            <a:pPr lvl="1" marL="716756" indent="-321468">
              <a:spcBef>
                <a:spcPts val="1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Finding (computing) it requires exploring the entire tree</a:t>
            </a:r>
          </a:p>
          <a:p>
            <a:pPr lvl="2" marL="1173956" indent="-321468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Leads to exponential cost</a:t>
            </a:r>
          </a:p>
          <a:p>
            <a:pPr lvl="1" marL="716756" indent="-321468">
              <a:spcBef>
                <a:spcPts val="1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we would try to estimate c(x)</a:t>
            </a:r>
          </a:p>
          <a:p>
            <a:pPr marL="361156" indent="-321468">
              <a:spcBef>
                <a:spcPts val="1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Define </a:t>
            </a:r>
            <a:r>
              <a:t>ĉ(x)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a heuristic (estimate) value for </a:t>
            </a:r>
            <a:r>
              <a:t>c(x)</a:t>
            </a:r>
          </a:p>
          <a:p>
            <a:pPr lvl="1">
              <a:spcBef>
                <a:spcPts val="1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Use this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</a:t>
            </a:r>
            <a:r>
              <a:t> in picking the next least cost E-node.</a:t>
            </a:r>
          </a:p>
          <a:p>
            <a:pPr lvl="1">
              <a:spcBef>
                <a:spcPts val="1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 it must follow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ĉ(x)≤c(x)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Otherwise, we are exploring a path with </a:t>
            </a:r>
            <a:r>
              <a:rPr>
                <a:solidFill>
                  <a:schemeClr val="accent5"/>
                </a:solidFill>
              </a:rPr>
              <a:t>cost </a:t>
            </a:r>
            <a:r>
              <a: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&gt;c(x)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38237" indent="-285750">
              <a:spcBef>
                <a:spcPts val="100"/>
              </a:spcBef>
              <a:buChar char="–"/>
              <a:defRPr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Reach an answer node which is not min cost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und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Bound </a:t>
            </a:r>
            <a:r>
              <a:t>Implementation</a:t>
            </a:r>
          </a:p>
        </p:txBody>
      </p:sp>
      <p:sp>
        <p:nvSpPr>
          <p:cNvPr id="145" name="Defining ĉ(x):  a heuristic value for c(x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1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Defining </a:t>
            </a:r>
            <a:r>
              <a:t>ĉ(x)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 a heuristic value for </a:t>
            </a:r>
            <a:r>
              <a:t>c(x)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Provides a lower bound on solutions obtainable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ĉ(x)≤c(x)</a:t>
            </a:r>
          </a:p>
          <a:p>
            <a:pPr marL="361156" indent="-321468">
              <a:spcBef>
                <a:spcPts val="1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Let </a:t>
            </a:r>
            <a:r>
              <a:t>upper: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upper bound on cost of min cost solution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>
              <a:spcBef>
                <a:spcPts val="1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Then,  consider all live nodes with </a:t>
            </a:r>
            <a:r>
              <a:t>ĉ(x)&gt;upper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>
              <a:spcBef>
                <a:spcPts val="1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These live nodes can be killed, as answer node reachable from these live nodes will have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c(x)≥ĉ(x)&gt;upper </a:t>
            </a:r>
          </a:p>
          <a:p>
            <a:pPr lvl="1" marL="663178" indent="-267890">
              <a:spcBef>
                <a:spcPts val="1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Initial value of upper should be more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May even be set as ∞</a:t>
            </a:r>
          </a:p>
          <a:p>
            <a:pPr marL="342246" indent="-30255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as long as value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≥c(x)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63178" indent="-267890">
              <a:spcBef>
                <a:spcPts val="1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Killing of live nodes will not cause killing a node that can reach min cost answer node.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0-1 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Problem</a:t>
            </a:r>
          </a:p>
        </p:txBody>
      </p:sp>
      <p:sp>
        <p:nvSpPr>
          <p:cNvPr id="151" name="Knapsack 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Knapsack problem:</a:t>
            </a:r>
          </a:p>
          <a:p>
            <a:pPr lvl="1">
              <a:spcBef>
                <a:spcPts val="300"/>
              </a:spcBef>
            </a:pPr>
            <a:r>
              <a:t>Given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items of known weights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and</a:t>
            </a:r>
          </a:p>
          <a:p>
            <a:pPr lvl="1">
              <a:spcBef>
                <a:spcPts val="300"/>
              </a:spcBef>
            </a:pPr>
            <a:r>
              <a:t>Values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 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and knapsack capacity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</a:p>
          <a:p>
            <a:pPr lvl="1">
              <a:spcBef>
                <a:spcPts val="300"/>
              </a:spcBef>
            </a:pPr>
            <a:r>
              <a:t>Find the most valuable subset of items that fit into the knapsack.</a:t>
            </a:r>
          </a:p>
          <a:p>
            <a:pPr lvl="2">
              <a:spcBef>
                <a:spcPts val="300"/>
              </a:spcBef>
            </a:pPr>
            <a:r>
              <a:t>i.e.maximize the value of knapsack</a:t>
            </a:r>
          </a:p>
          <a:p>
            <a:pPr lvl="2">
              <a:spcBef>
                <a:spcPts val="300"/>
              </a:spcBef>
            </a:pPr>
            <a:r>
              <a:t>An item has to be included in full</a:t>
            </a:r>
          </a:p>
          <a:p>
            <a:pPr lvl="7" marL="0" indent="1600200">
              <a:spcBef>
                <a:spcPts val="300"/>
              </a:spcBef>
              <a:buSzTx/>
              <a:buNone/>
              <a:defRPr sz="2800"/>
            </a:pP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problem)</a:t>
            </a:r>
          </a:p>
          <a:p>
            <a:pPr lvl="1">
              <a:spcBef>
                <a:spcPts val="300"/>
              </a:spcBef>
            </a:pPr>
            <a:r>
              <a:t>Note: All the weights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’s and knapsack capacity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are integers, but values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’s can be real numbers.</a:t>
            </a:r>
          </a:p>
          <a:p>
            <a:pPr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is a maximization problem</a:t>
            </a:r>
          </a:p>
          <a:p>
            <a:pPr lvl="1">
              <a:spcBef>
                <a:spcPts val="300"/>
              </a:spcBef>
            </a:pPr>
            <a:r>
              <a:t>Branch and Bound solves minimization problem. </a:t>
            </a:r>
          </a:p>
          <a:p>
            <a:pPr lvl="1">
              <a:spcBef>
                <a:spcPts val="300"/>
              </a:spcBef>
            </a:pPr>
            <a:r>
              <a:t>So convert knapsack to minimization problem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