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8: FIFO Branch and Bound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L38: FIFO Branch and Bound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0-1 Knapsack Problem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0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2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33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36" name="Using FIFO for {2,3} live nodes, next E-node is 2.…"/>
          <p:cNvSpPr txBox="1"/>
          <p:nvPr/>
        </p:nvSpPr>
        <p:spPr>
          <a:xfrm>
            <a:off x="473150" y="3882517"/>
            <a:ext cx="9213700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Using FIFO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{2,3}</a:t>
            </a:r>
            <a:r>
              <a:t> live nodes, next E-node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Explore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5)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</a:p>
        </p:txBody>
      </p:sp>
      <p:sp>
        <p:nvSpPr>
          <p:cNvPr id="13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3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4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4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45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46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7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3320633" y="2614930"/>
            <a:ext cx="901510" cy="803743"/>
            <a:chOff x="0" y="0"/>
            <a:chExt cx="901508" cy="803741"/>
          </a:xfrm>
        </p:grpSpPr>
        <p:sp>
          <p:nvSpPr>
            <p:cNvPr id="148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9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4513655" y="2507727"/>
            <a:ext cx="985152" cy="875252"/>
            <a:chOff x="0" y="0"/>
            <a:chExt cx="985151" cy="875250"/>
          </a:xfrm>
        </p:grpSpPr>
        <p:sp>
          <p:nvSpPr>
            <p:cNvPr id="151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2" name="x2=0"/>
            <p:cNvSpPr txBox="1"/>
            <p:nvPr/>
          </p:nvSpPr>
          <p:spPr>
            <a:xfrm rot="2100000">
              <a:off x="201805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54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55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whole" bldLvl="1" animBg="1" rev="0" advAuto="0" spid="153" grpId="4"/>
      <p:bldP build="whole" bldLvl="1" animBg="1" rev="0" advAuto="0" spid="147" grpId="5"/>
      <p:bldP build="p" bldLvl="5" animBg="1" rev="0" advAuto="0" spid="136" grpId="1"/>
      <p:bldP build="whole" bldLvl="1" animBg="1" rev="0" advAuto="0" spid="154" grpId="6"/>
      <p:bldP build="whole" bldLvl="1" animBg="1" rev="0" advAuto="0" spid="15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0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61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2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63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4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66" name="Node 5 (partial weight of w4 becomes 15-(2+6)=7)…"/>
          <p:cNvSpPr txBox="1"/>
          <p:nvPr/>
        </p:nvSpPr>
        <p:spPr>
          <a:xfrm>
            <a:off x="473150" y="3882517"/>
            <a:ext cx="8806219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(partial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15-(2+6)=7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ĉ=-(10+0+12+((15-8)/9)*18))=-36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u=-(10+0+12+0)=-22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now: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{3,4,5}; (c(x)≤upper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E-node using FIFO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 Explore it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16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6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7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7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75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76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7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8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81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82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83" name="ĉ=-36…"/>
          <p:cNvSpPr txBox="1"/>
          <p:nvPr/>
        </p:nvSpPr>
        <p:spPr>
          <a:xfrm>
            <a:off x="4090409" y="328870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84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185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6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188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189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0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92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  <p:bldP build="whole" bldLvl="1" animBg="1" rev="0" advAuto="0" spid="184" grpId="4"/>
      <p:bldP build="whole" bldLvl="1" animBg="1" rev="0" advAuto="0" spid="191" grpId="5"/>
      <p:bldP build="whole" bldLvl="1" animBg="1" rev="0" advAuto="0" spid="187" grpId="3"/>
      <p:bldP build="whole" bldLvl="1" animBg="1" rev="0" advAuto="0" spid="188" grpId="6"/>
      <p:bldP build="whole" bldLvl="1" animBg="1" rev="0" advAuto="0" spid="18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9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0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03" name="Node 6 (x2=1)…"/>
          <p:cNvSpPr txBox="1"/>
          <p:nvPr/>
        </p:nvSpPr>
        <p:spPr>
          <a:xfrm>
            <a:off x="365260" y="3882517"/>
            <a:ext cx="7090396" cy="312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ĉ=-(0+10+12+((15-10)/9)*18))=-32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u=-(0+10+12+0)=-22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ĉ=-(0+0+12+18))=-30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u=-(0+0+12+18)=-30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ĉ(7)&gt;upper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thus kill this node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06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08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9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0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11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12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13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4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7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18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19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20" name="ĉ=-36…"/>
          <p:cNvSpPr txBox="1"/>
          <p:nvPr/>
        </p:nvSpPr>
        <p:spPr>
          <a:xfrm>
            <a:off x="4090409" y="328870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21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222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3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225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226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7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29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30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231" name="Lives nodes now: {4,5,6}; (c(x)≤upper)…"/>
          <p:cNvSpPr txBox="1"/>
          <p:nvPr/>
        </p:nvSpPr>
        <p:spPr>
          <a:xfrm>
            <a:off x="6769760" y="4626247"/>
            <a:ext cx="3282395" cy="174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now: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{4,5,6}; (c(x)≤upper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E-node: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  <p:sp>
        <p:nvSpPr>
          <p:cNvPr id="232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33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5"/>
      <p:bldP build="whole" bldLvl="1" animBg="1" rev="0" advAuto="0" spid="230" grpId="3"/>
      <p:bldP build="whole" bldLvl="1" animBg="1" rev="0" advAuto="0" spid="233" grpId="4"/>
      <p:bldP build="whole" bldLvl="1" animBg="1" rev="0" advAuto="0" spid="229" grpId="2"/>
      <p:bldP build="p" bldLvl="5" animBg="1" rev="0" advAuto="0" spid="20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8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39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41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2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44" name="Node 8 (x3=1)…"/>
          <p:cNvSpPr txBox="1"/>
          <p:nvPr/>
        </p:nvSpPr>
        <p:spPr>
          <a:xfrm>
            <a:off x="265677" y="5136339"/>
            <a:ext cx="4752095" cy="186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(10+10+12+</a:t>
            </a:r>
            <a:endParaRPr sz="2400"/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</a:t>
            </a:r>
          </a:p>
        </p:txBody>
      </p:sp>
      <p:sp>
        <p:nvSpPr>
          <p:cNvPr id="245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47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49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0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52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53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54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5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59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60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261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2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264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267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265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6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68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69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70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2326932" y="3757930"/>
            <a:ext cx="880343" cy="835782"/>
            <a:chOff x="0" y="0"/>
            <a:chExt cx="880342" cy="835781"/>
          </a:xfrm>
        </p:grpSpPr>
        <p:sp>
          <p:nvSpPr>
            <p:cNvPr id="271" name="Line"/>
            <p:cNvSpPr/>
            <p:nvPr/>
          </p:nvSpPr>
          <p:spPr>
            <a:xfrm flipV="1">
              <a:off x="192698" y="148137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x3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3384286" y="3896524"/>
            <a:ext cx="539337" cy="807793"/>
            <a:chOff x="0" y="0"/>
            <a:chExt cx="539336" cy="807791"/>
          </a:xfrm>
        </p:grpSpPr>
        <p:sp>
          <p:nvSpPr>
            <p:cNvPr id="274" name="Line"/>
            <p:cNvSpPr/>
            <p:nvPr/>
          </p:nvSpPr>
          <p:spPr>
            <a:xfrm flipH="1" flipV="1">
              <a:off x="50303" y="9543"/>
              <a:ext cx="152992" cy="7982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5" name="x3=0"/>
            <p:cNvSpPr txBox="1"/>
            <p:nvPr/>
          </p:nvSpPr>
          <p:spPr>
            <a:xfrm rot="4800000">
              <a:off x="-94872" y="185839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77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78" name="Node 9 (x3=0)…"/>
          <p:cNvSpPr txBox="1"/>
          <p:nvPr/>
        </p:nvSpPr>
        <p:spPr>
          <a:xfrm>
            <a:off x="5041570" y="5048221"/>
            <a:ext cx="4752095" cy="186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(10+10+0+15=-38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u=-(10+10+0+18)=-38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updated to </a:t>
            </a:r>
            <a:r>
              <a:t>-38</a:t>
            </a:r>
          </a:p>
        </p:txBody>
      </p:sp>
      <p:sp>
        <p:nvSpPr>
          <p:cNvPr id="279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3819919" y="1240115"/>
            <a:ext cx="602854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upper=-38"/>
          <p:cNvSpPr txBox="1"/>
          <p:nvPr/>
        </p:nvSpPr>
        <p:spPr>
          <a:xfrm>
            <a:off x="2562249" y="1379882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282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83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284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5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86" name="ĉ=-36…"/>
          <p:cNvSpPr txBox="1"/>
          <p:nvPr/>
        </p:nvSpPr>
        <p:spPr>
          <a:xfrm>
            <a:off x="4090409" y="328870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8"/>
      <p:bldP build="whole" bldLvl="1" animBg="1" rev="0" advAuto="0" spid="280" grpId="9"/>
      <p:bldP build="whole" bldLvl="1" animBg="1" rev="0" advAuto="0" spid="281" grpId="10"/>
      <p:bldP build="whole" bldLvl="1" animBg="1" rev="0" advAuto="0" spid="273" grpId="2"/>
      <p:bldP build="whole" bldLvl="1" animBg="1" rev="0" advAuto="0" spid="269" grpId="3"/>
      <p:bldP build="whole" bldLvl="1" animBg="1" rev="0" advAuto="0" spid="276" grpId="6"/>
      <p:bldP build="whole" bldLvl="1" animBg="1" rev="0" advAuto="0" spid="270" grpId="7"/>
      <p:bldP build="p" bldLvl="5" animBg="1" rev="0" advAuto="0" spid="244" grpId="1"/>
      <p:bldP build="whole" bldLvl="1" animBg="1" rev="0" advAuto="0" spid="277" grpId="4"/>
      <p:bldP build="p" bldLvl="5" animBg="1" rev="0" advAuto="0" spid="278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1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92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3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94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5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9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9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0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0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05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6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10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11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12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13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314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5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317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318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321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22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3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24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6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27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28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29" name="Since upper is updated to -38,…"/>
          <p:cNvSpPr txBox="1"/>
          <p:nvPr/>
        </p:nvSpPr>
        <p:spPr>
          <a:xfrm>
            <a:off x="5041570" y="4515083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Since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updated to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-38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5,6</a:t>
            </a:r>
            <a:r>
              <a:t> are killed, as 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their cost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live nodes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{8,9}</a:t>
            </a:r>
          </a:p>
          <a:p>
            <a:pPr marL="253047" indent="-21336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E-node to explore: </a:t>
            </a:r>
            <a:r>
              <a:t>8</a:t>
            </a:r>
          </a:p>
        </p:txBody>
      </p:sp>
      <p:sp>
        <p:nvSpPr>
          <p:cNvPr id="330" name="upper=-38"/>
          <p:cNvSpPr txBox="1"/>
          <p:nvPr/>
        </p:nvSpPr>
        <p:spPr>
          <a:xfrm>
            <a:off x="2669356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31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2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3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4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35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336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  <p:bldP build="whole" bldLvl="1" animBg="1" rev="0" advAuto="0" spid="331" grpId="2"/>
      <p:bldP build="whole" bldLvl="1" animBg="1" rev="0" advAuto="0" spid="332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41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342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3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344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5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347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8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49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0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51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2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3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54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55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6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7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8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9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60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61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62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63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364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5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367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368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9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371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72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73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74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6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77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78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79" name="Node  8…"/>
          <p:cNvSpPr txBox="1"/>
          <p:nvPr/>
        </p:nvSpPr>
        <p:spPr>
          <a:xfrm>
            <a:off x="5041570" y="4515083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Exceeds knapsack capacity.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Can’t consider it.</a:t>
            </a:r>
          </a:p>
        </p:txBody>
      </p:sp>
      <p:sp>
        <p:nvSpPr>
          <p:cNvPr id="380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81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1346558" y="4965888"/>
            <a:ext cx="880343" cy="835782"/>
            <a:chOff x="0" y="0"/>
            <a:chExt cx="880342" cy="835781"/>
          </a:xfrm>
        </p:grpSpPr>
        <p:sp>
          <p:nvSpPr>
            <p:cNvPr id="382" name="Line"/>
            <p:cNvSpPr/>
            <p:nvPr/>
          </p:nvSpPr>
          <p:spPr>
            <a:xfrm flipV="1">
              <a:off x="192698" y="148137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3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385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grpSp>
        <p:nvGrpSpPr>
          <p:cNvPr id="388" name="Group"/>
          <p:cNvGrpSpPr/>
          <p:nvPr/>
        </p:nvGrpSpPr>
        <p:grpSpPr>
          <a:xfrm>
            <a:off x="2535041" y="5105045"/>
            <a:ext cx="539337" cy="807793"/>
            <a:chOff x="0" y="0"/>
            <a:chExt cx="539336" cy="807791"/>
          </a:xfrm>
        </p:grpSpPr>
        <p:sp>
          <p:nvSpPr>
            <p:cNvPr id="386" name="Line"/>
            <p:cNvSpPr/>
            <p:nvPr/>
          </p:nvSpPr>
          <p:spPr>
            <a:xfrm flipH="1" flipV="1">
              <a:off x="50303" y="9543"/>
              <a:ext cx="152992" cy="7982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7" name="x4=0"/>
            <p:cNvSpPr txBox="1"/>
            <p:nvPr/>
          </p:nvSpPr>
          <p:spPr>
            <a:xfrm rot="4800000">
              <a:off x="-94872" y="185839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389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0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1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2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3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94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395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2"/>
      <p:bldP build="p" bldLvl="5" animBg="1" rev="0" advAuto="0" spid="379" grpId="1"/>
      <p:bldP build="whole" bldLvl="1" animBg="1" rev="0" advAuto="0" spid="389" grpId="6"/>
      <p:bldP build="whole" bldLvl="1" animBg="1" rev="0" advAuto="0" spid="388" grpId="4"/>
      <p:bldP build="whole" bldLvl="1" animBg="1" rev="0" advAuto="0" spid="381" grpId="3"/>
      <p:bldP build="whole" bldLvl="1" animBg="1" rev="0" advAuto="0" spid="385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00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401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2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403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4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406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08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10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1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2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13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14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5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6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19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20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21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22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423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4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426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427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8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30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31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32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33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36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37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38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439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40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42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443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4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45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6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8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Node 11…"/>
          <p:cNvSpPr txBox="1"/>
          <p:nvPr/>
        </p:nvSpPr>
        <p:spPr>
          <a:xfrm>
            <a:off x="5041570" y="4515083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(10+10+12+0)=-32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u</a:t>
            </a:r>
            <a:r>
              <a:t>=-</a:t>
            </a:r>
            <a:r>
              <a:rPr sz="2400"/>
              <a:t>(10+10+12+0)=-32</a:t>
            </a:r>
            <a:endParaRPr sz="2400"/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cost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ĉ(11)&gt;upper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this node is killed</a:t>
            </a: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Next Enode to explore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450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1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452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453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54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4" grpId="2"/>
      <p:bldP build="whole" bldLvl="1" animBg="1" rev="0" advAuto="0" spid="450" grpId="3"/>
      <p:bldP build="p" bldLvl="5" animBg="1" rev="0" advAuto="0" spid="44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9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460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61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462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3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465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6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67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8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69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1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72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73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4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5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6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7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78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79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80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81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484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482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3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485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488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486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7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89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90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91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92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95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96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97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498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01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02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3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04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5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6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7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8" name="Node 9…"/>
          <p:cNvSpPr txBox="1"/>
          <p:nvPr/>
        </p:nvSpPr>
        <p:spPr>
          <a:xfrm>
            <a:off x="5262033" y="4121399"/>
            <a:ext cx="4752095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(10+10+0+18)=-38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u</a:t>
            </a:r>
            <a:r>
              <a:t>=-</a:t>
            </a:r>
            <a:r>
              <a:rPr sz="2400"/>
              <a:t>(10+10+0+18)=-38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</a:t>
            </a:r>
          </a:p>
        </p:txBody>
      </p:sp>
      <p:sp>
        <p:nvSpPr>
          <p:cNvPr id="509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0" name="13"/>
          <p:cNvSpPr/>
          <p:nvPr/>
        </p:nvSpPr>
        <p:spPr>
          <a:xfrm>
            <a:off x="4022423" y="5930008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513" name="Group"/>
          <p:cNvGrpSpPr/>
          <p:nvPr/>
        </p:nvGrpSpPr>
        <p:grpSpPr>
          <a:xfrm>
            <a:off x="3755426" y="5190678"/>
            <a:ext cx="776176" cy="840953"/>
            <a:chOff x="0" y="0"/>
            <a:chExt cx="776174" cy="840951"/>
          </a:xfrm>
        </p:grpSpPr>
        <p:sp>
          <p:nvSpPr>
            <p:cNvPr id="511" name="Line"/>
            <p:cNvSpPr/>
            <p:nvPr/>
          </p:nvSpPr>
          <p:spPr>
            <a:xfrm flipH="1" flipV="1">
              <a:off x="-1" y="6062"/>
              <a:ext cx="434957" cy="763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2" name="x4=0"/>
            <p:cNvSpPr txBox="1"/>
            <p:nvPr/>
          </p:nvSpPr>
          <p:spPr>
            <a:xfrm rot="3600000">
              <a:off x="47888" y="210925"/>
              <a:ext cx="72908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514" name="12"/>
          <p:cNvSpPr/>
          <p:nvPr/>
        </p:nvSpPr>
        <p:spPr>
          <a:xfrm>
            <a:off x="3170378" y="5954696"/>
            <a:ext cx="477792" cy="539023"/>
          </a:xfrm>
          <a:prstGeom prst="roundRect">
            <a:avLst>
              <a:gd name="adj" fmla="val 16922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grpSp>
        <p:nvGrpSpPr>
          <p:cNvPr id="517" name="Group"/>
          <p:cNvGrpSpPr/>
          <p:nvPr/>
        </p:nvGrpSpPr>
        <p:grpSpPr>
          <a:xfrm>
            <a:off x="2890932" y="5135338"/>
            <a:ext cx="593520" cy="812709"/>
            <a:chOff x="0" y="0"/>
            <a:chExt cx="593519" cy="812708"/>
          </a:xfrm>
        </p:grpSpPr>
        <p:sp>
          <p:nvSpPr>
            <p:cNvPr id="515" name="Line"/>
            <p:cNvSpPr/>
            <p:nvPr/>
          </p:nvSpPr>
          <p:spPr>
            <a:xfrm flipV="1">
              <a:off x="376171" y="57673"/>
              <a:ext cx="203689" cy="7358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6" name="x4=1"/>
            <p:cNvSpPr txBox="1"/>
            <p:nvPr/>
          </p:nvSpPr>
          <p:spPr>
            <a:xfrm rot="17100000">
              <a:off x="-67781" y="19680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518" name="ĉ=-38…"/>
          <p:cNvSpPr txBox="1"/>
          <p:nvPr/>
        </p:nvSpPr>
        <p:spPr>
          <a:xfrm>
            <a:off x="2806199" y="6455965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519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520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521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522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8" grpId="6"/>
      <p:bldP build="whole" bldLvl="1" animBg="1" rev="0" advAuto="0" spid="514" grpId="3"/>
      <p:bldP build="p" bldLvl="5" animBg="1" rev="0" advAuto="0" spid="508" grpId="1"/>
      <p:bldP build="whole" bldLvl="1" animBg="1" rev="0" advAuto="0" spid="517" grpId="2"/>
      <p:bldP build="whole" bldLvl="1" animBg="1" rev="0" advAuto="0" spid="513" grpId="4"/>
      <p:bldP build="whole" bldLvl="1" animBg="1" rev="0" advAuto="0" spid="510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2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52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53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3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533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4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35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6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37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8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9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40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541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2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4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5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46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47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48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549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552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550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51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553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556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554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55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557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558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59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60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1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2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63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64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65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566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67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569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70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1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572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3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4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5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6" name="Node 13…"/>
          <p:cNvSpPr txBox="1"/>
          <p:nvPr/>
        </p:nvSpPr>
        <p:spPr>
          <a:xfrm>
            <a:off x="5041570" y="4054424"/>
            <a:ext cx="4898939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(10+10+0+0)=-20</a:t>
            </a:r>
            <a:endParaRPr sz="2400"/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u</a:t>
            </a:r>
            <a:r>
              <a:t>=-</a:t>
            </a:r>
            <a:r>
              <a:rPr sz="2400"/>
              <a:t>(10+10+0+0)=-20</a:t>
            </a:r>
            <a:endParaRPr sz="2400"/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cost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ĉ(13)&gt;upper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this node is killed</a:t>
            </a: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only node left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is answer node</a:t>
            </a:r>
          </a:p>
        </p:txBody>
      </p:sp>
      <p:sp>
        <p:nvSpPr>
          <p:cNvPr id="577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8" name="13"/>
          <p:cNvSpPr/>
          <p:nvPr/>
        </p:nvSpPr>
        <p:spPr>
          <a:xfrm>
            <a:off x="4407153" y="5584054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581" name="Group"/>
          <p:cNvGrpSpPr/>
          <p:nvPr/>
        </p:nvGrpSpPr>
        <p:grpSpPr>
          <a:xfrm rot="20760000">
            <a:off x="3886978" y="5100925"/>
            <a:ext cx="776175" cy="840953"/>
            <a:chOff x="0" y="0"/>
            <a:chExt cx="776174" cy="840951"/>
          </a:xfrm>
        </p:grpSpPr>
        <p:sp>
          <p:nvSpPr>
            <p:cNvPr id="579" name="Line"/>
            <p:cNvSpPr/>
            <p:nvPr/>
          </p:nvSpPr>
          <p:spPr>
            <a:xfrm flipH="1" flipV="1">
              <a:off x="-1" y="6062"/>
              <a:ext cx="434957" cy="763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0" name="x4=0"/>
            <p:cNvSpPr txBox="1"/>
            <p:nvPr/>
          </p:nvSpPr>
          <p:spPr>
            <a:xfrm rot="3600000">
              <a:off x="47888" y="210925"/>
              <a:ext cx="72908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582" name="12"/>
          <p:cNvSpPr/>
          <p:nvPr/>
        </p:nvSpPr>
        <p:spPr>
          <a:xfrm>
            <a:off x="3170378" y="5954696"/>
            <a:ext cx="477792" cy="539023"/>
          </a:xfrm>
          <a:prstGeom prst="roundRect">
            <a:avLst>
              <a:gd name="adj" fmla="val 16922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890932" y="5135338"/>
            <a:ext cx="593520" cy="812709"/>
            <a:chOff x="0" y="0"/>
            <a:chExt cx="593519" cy="812708"/>
          </a:xfrm>
        </p:grpSpPr>
        <p:sp>
          <p:nvSpPr>
            <p:cNvPr id="583" name="Line"/>
            <p:cNvSpPr/>
            <p:nvPr/>
          </p:nvSpPr>
          <p:spPr>
            <a:xfrm flipV="1">
              <a:off x="376171" y="57673"/>
              <a:ext cx="203689" cy="7358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4" name="x4=1"/>
            <p:cNvSpPr txBox="1"/>
            <p:nvPr/>
          </p:nvSpPr>
          <p:spPr>
            <a:xfrm rot="17100000">
              <a:off x="-67781" y="19680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586" name="X"/>
          <p:cNvSpPr txBox="1"/>
          <p:nvPr/>
        </p:nvSpPr>
        <p:spPr>
          <a:xfrm>
            <a:off x="4346824" y="534556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87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588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589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590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591" name="ĉ=-38…"/>
          <p:cNvSpPr txBox="1"/>
          <p:nvPr/>
        </p:nvSpPr>
        <p:spPr>
          <a:xfrm>
            <a:off x="2806199" y="6455965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6" grpId="2"/>
      <p:bldP build="p" bldLvl="5" animBg="1" rev="0" advAuto="0" spid="57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96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597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8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601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599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00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602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3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04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5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06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7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8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09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610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1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2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15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16" name="ĉ=-38…"/>
          <p:cNvSpPr txBox="1"/>
          <p:nvPr/>
        </p:nvSpPr>
        <p:spPr>
          <a:xfrm>
            <a:off x="2007882" y="3073917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17" name="ĉ=-36…"/>
          <p:cNvSpPr txBox="1"/>
          <p:nvPr/>
        </p:nvSpPr>
        <p:spPr>
          <a:xfrm>
            <a:off x="4090409" y="3321085"/>
            <a:ext cx="1160141" cy="68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618" name="6"/>
          <p:cNvSpPr/>
          <p:nvPr/>
        </p:nvSpPr>
        <p:spPr>
          <a:xfrm>
            <a:off x="6022398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5893176" y="2589530"/>
            <a:ext cx="901510" cy="803743"/>
            <a:chOff x="0" y="0"/>
            <a:chExt cx="901508" cy="803741"/>
          </a:xfrm>
        </p:grpSpPr>
        <p:sp>
          <p:nvSpPr>
            <p:cNvPr id="619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0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622" name="7"/>
          <p:cNvSpPr/>
          <p:nvPr/>
        </p:nvSpPr>
        <p:spPr>
          <a:xfrm>
            <a:off x="7576016" y="3347625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625" name="Group"/>
          <p:cNvGrpSpPr/>
          <p:nvPr/>
        </p:nvGrpSpPr>
        <p:grpSpPr>
          <a:xfrm>
            <a:off x="6814938" y="2465393"/>
            <a:ext cx="985152" cy="875252"/>
            <a:chOff x="0" y="0"/>
            <a:chExt cx="985151" cy="875250"/>
          </a:xfrm>
        </p:grpSpPr>
        <p:sp>
          <p:nvSpPr>
            <p:cNvPr id="623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4" name="x2=0"/>
            <p:cNvSpPr txBox="1"/>
            <p:nvPr/>
          </p:nvSpPr>
          <p:spPr>
            <a:xfrm rot="2100000">
              <a:off x="201804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626" name="ĉ=-32…"/>
          <p:cNvSpPr txBox="1"/>
          <p:nvPr/>
        </p:nvSpPr>
        <p:spPr>
          <a:xfrm>
            <a:off x="6406932" y="3296461"/>
            <a:ext cx="985153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627" name="8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28" name="9"/>
          <p:cNvSpPr/>
          <p:nvPr/>
        </p:nvSpPr>
        <p:spPr>
          <a:xfrm>
            <a:off x="3419621" y="467426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29" name="Line"/>
          <p:cNvSpPr/>
          <p:nvPr/>
        </p:nvSpPr>
        <p:spPr>
          <a:xfrm flipH="1" flipV="1">
            <a:off x="3434589" y="3906068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0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1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32" name="x3=0"/>
          <p:cNvSpPr txBox="1"/>
          <p:nvPr/>
        </p:nvSpPr>
        <p:spPr>
          <a:xfrm rot="4800000">
            <a:off x="3289414" y="4082364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33" name="ĉ=-38…"/>
          <p:cNvSpPr txBox="1"/>
          <p:nvPr/>
        </p:nvSpPr>
        <p:spPr>
          <a:xfrm>
            <a:off x="1137766" y="4456939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34" name="upper=-38"/>
          <p:cNvSpPr txBox="1"/>
          <p:nvPr/>
        </p:nvSpPr>
        <p:spPr>
          <a:xfrm>
            <a:off x="2669356" y="100478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635" name="10"/>
          <p:cNvSpPr/>
          <p:nvPr/>
        </p:nvSpPr>
        <p:spPr>
          <a:xfrm>
            <a:off x="1032178" y="5807335"/>
            <a:ext cx="577454" cy="53902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36" name="Line"/>
          <p:cNvSpPr/>
          <p:nvPr/>
        </p:nvSpPr>
        <p:spPr>
          <a:xfrm flipV="1">
            <a:off x="1539256" y="511402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7" name="x4=1"/>
          <p:cNvSpPr txBox="1"/>
          <p:nvPr/>
        </p:nvSpPr>
        <p:spPr>
          <a:xfrm rot="19020000">
            <a:off x="1391538" y="515820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638" name="11"/>
          <p:cNvSpPr/>
          <p:nvPr/>
        </p:nvSpPr>
        <p:spPr>
          <a:xfrm>
            <a:off x="2356163" y="5895488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639" name="Line"/>
          <p:cNvSpPr/>
          <p:nvPr/>
        </p:nvSpPr>
        <p:spPr>
          <a:xfrm flipH="1" flipV="1">
            <a:off x="2585344" y="5114589"/>
            <a:ext cx="152992" cy="7982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0" name="x4=0"/>
          <p:cNvSpPr txBox="1"/>
          <p:nvPr/>
        </p:nvSpPr>
        <p:spPr>
          <a:xfrm rot="4800000">
            <a:off x="2440169" y="5290885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641" name="X"/>
          <p:cNvSpPr txBox="1"/>
          <p:nvPr/>
        </p:nvSpPr>
        <p:spPr>
          <a:xfrm>
            <a:off x="913814" y="556884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2" name="X"/>
          <p:cNvSpPr txBox="1"/>
          <p:nvPr/>
        </p:nvSpPr>
        <p:spPr>
          <a:xfrm>
            <a:off x="5151953" y="3155350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3" name="X"/>
          <p:cNvSpPr txBox="1"/>
          <p:nvPr/>
        </p:nvSpPr>
        <p:spPr>
          <a:xfrm>
            <a:off x="5897219" y="315535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4" name="X"/>
          <p:cNvSpPr txBox="1"/>
          <p:nvPr/>
        </p:nvSpPr>
        <p:spPr>
          <a:xfrm>
            <a:off x="7453236" y="310913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5" name="X"/>
          <p:cNvSpPr txBox="1"/>
          <p:nvPr/>
        </p:nvSpPr>
        <p:spPr>
          <a:xfrm>
            <a:off x="2266602" y="5657000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6" name="13"/>
          <p:cNvSpPr/>
          <p:nvPr/>
        </p:nvSpPr>
        <p:spPr>
          <a:xfrm>
            <a:off x="4407153" y="5584054"/>
            <a:ext cx="577454" cy="539024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649" name="Group"/>
          <p:cNvGrpSpPr/>
          <p:nvPr/>
        </p:nvGrpSpPr>
        <p:grpSpPr>
          <a:xfrm rot="20760000">
            <a:off x="3886978" y="5100925"/>
            <a:ext cx="776175" cy="840953"/>
            <a:chOff x="0" y="0"/>
            <a:chExt cx="776174" cy="840951"/>
          </a:xfrm>
        </p:grpSpPr>
        <p:sp>
          <p:nvSpPr>
            <p:cNvPr id="647" name="Line"/>
            <p:cNvSpPr/>
            <p:nvPr/>
          </p:nvSpPr>
          <p:spPr>
            <a:xfrm flipH="1" flipV="1">
              <a:off x="-1" y="6062"/>
              <a:ext cx="434957" cy="763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8" name="x4=0"/>
            <p:cNvSpPr txBox="1"/>
            <p:nvPr/>
          </p:nvSpPr>
          <p:spPr>
            <a:xfrm rot="3600000">
              <a:off x="47888" y="210925"/>
              <a:ext cx="72908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650" name="12"/>
          <p:cNvSpPr/>
          <p:nvPr/>
        </p:nvSpPr>
        <p:spPr>
          <a:xfrm>
            <a:off x="3170378" y="5954696"/>
            <a:ext cx="477792" cy="539023"/>
          </a:xfrm>
          <a:prstGeom prst="roundRect">
            <a:avLst>
              <a:gd name="adj" fmla="val 16922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grpSp>
        <p:nvGrpSpPr>
          <p:cNvPr id="653" name="Group"/>
          <p:cNvGrpSpPr/>
          <p:nvPr/>
        </p:nvGrpSpPr>
        <p:grpSpPr>
          <a:xfrm>
            <a:off x="2890932" y="5135338"/>
            <a:ext cx="593520" cy="812709"/>
            <a:chOff x="0" y="0"/>
            <a:chExt cx="593519" cy="812708"/>
          </a:xfrm>
        </p:grpSpPr>
        <p:sp>
          <p:nvSpPr>
            <p:cNvPr id="651" name="Line"/>
            <p:cNvSpPr/>
            <p:nvPr/>
          </p:nvSpPr>
          <p:spPr>
            <a:xfrm flipV="1">
              <a:off x="376171" y="57673"/>
              <a:ext cx="203689" cy="7358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2" name="x4=1"/>
            <p:cNvSpPr txBox="1"/>
            <p:nvPr/>
          </p:nvSpPr>
          <p:spPr>
            <a:xfrm rot="17100000">
              <a:off x="-67781" y="19680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sp>
        <p:nvSpPr>
          <p:cNvPr id="654" name="X"/>
          <p:cNvSpPr txBox="1"/>
          <p:nvPr/>
        </p:nvSpPr>
        <p:spPr>
          <a:xfrm>
            <a:off x="4346824" y="534556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55" name="Node 12 is answer node…"/>
          <p:cNvSpPr txBox="1"/>
          <p:nvPr/>
        </p:nvSpPr>
        <p:spPr>
          <a:xfrm>
            <a:off x="5041570" y="4054424"/>
            <a:ext cx="4898939" cy="266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8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tuple is (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1,1,0,1)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Knapsack cost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-38</a:t>
            </a:r>
            <a:r>
              <a:t>,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Hence value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Same answer as LCBB approach</a:t>
            </a: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Though involves more computation.</a:t>
            </a:r>
          </a:p>
        </p:txBody>
      </p:sp>
      <p:sp>
        <p:nvSpPr>
          <p:cNvPr id="656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657" name="ĉ=-30…"/>
          <p:cNvSpPr txBox="1"/>
          <p:nvPr/>
        </p:nvSpPr>
        <p:spPr>
          <a:xfrm>
            <a:off x="8093517" y="3342675"/>
            <a:ext cx="985152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u=-30</a:t>
            </a:r>
          </a:p>
        </p:txBody>
      </p:sp>
      <p:sp>
        <p:nvSpPr>
          <p:cNvPr id="658" name="ĉ=-32…"/>
          <p:cNvSpPr txBox="1"/>
          <p:nvPr/>
        </p:nvSpPr>
        <p:spPr>
          <a:xfrm>
            <a:off x="1552633" y="6206059"/>
            <a:ext cx="985152" cy="59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659" name="ĉ=-38…"/>
          <p:cNvSpPr txBox="1"/>
          <p:nvPr/>
        </p:nvSpPr>
        <p:spPr>
          <a:xfrm>
            <a:off x="2806199" y="6455965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660" name="ĉ=-38…"/>
          <p:cNvSpPr txBox="1"/>
          <p:nvPr/>
        </p:nvSpPr>
        <p:spPr>
          <a:xfrm>
            <a:off x="3767166" y="4661568"/>
            <a:ext cx="1160141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12.2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for lecture recording</a:t>
            </a:r>
          </a:p>
          <a:p>
            <a:pPr lvl="1"/>
            <a:r>
              <a:t>https://www.youtube.com/watch?v=Ns8018VzkrI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ummar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</a:t>
            </a:r>
          </a:p>
        </p:txBody>
      </p:sp>
      <p:sp>
        <p:nvSpPr>
          <p:cNvPr id="663" name="FIFO Branch and Bound for 0-1 Knapsack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FIFO Branch and Bound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  <a:p>
            <a:pPr/>
            <a:r>
              <a:t>Need to do more (exploration) computation as comparted to LCBB.</a:t>
            </a:r>
          </a:p>
        </p:txBody>
      </p:sp>
      <p:sp>
        <p:nvSpPr>
          <p:cNvPr id="6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54" name="Knapsack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Knapsack problem:</a:t>
            </a:r>
          </a:p>
          <a:p>
            <a:pPr lvl="1">
              <a:spcBef>
                <a:spcPts val="100"/>
              </a:spcBef>
            </a:pPr>
            <a:r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</a:p>
          <a:p>
            <a:pPr lvl="1">
              <a:spcBef>
                <a:spcPts val="300"/>
              </a:spcBef>
            </a:pPr>
            <a:r>
              <a:t>Note: All the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are integers, but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can be real numbers.</a:t>
            </a:r>
          </a:p>
          <a:p>
            <a:pPr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is a maximization problem</a:t>
            </a:r>
          </a:p>
          <a:p>
            <a:pPr lvl="1">
              <a:spcBef>
                <a:spcPts val="300"/>
              </a:spcBef>
            </a:pPr>
            <a:r>
              <a:t>Branch and Bound solves minimization problem. </a:t>
            </a:r>
          </a:p>
          <a:p>
            <a:pPr lvl="1">
              <a:spcBef>
                <a:spcPts val="300"/>
              </a:spcBef>
            </a:pPr>
            <a:r>
              <a:t>So convert knapsack to minimization problem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B Search: State Space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BB Search: State Space Tree</a:t>
            </a:r>
          </a:p>
        </p:txBody>
      </p:sp>
      <p:sp>
        <p:nvSpPr>
          <p:cNvPr id="60" name="Three possible implementation of search sp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Three possible implementation of search space</a:t>
            </a:r>
          </a:p>
          <a:p>
            <a:pPr lvl="1">
              <a:spcBef>
                <a:spcPts val="200"/>
              </a:spcBef>
            </a:pPr>
            <a:r>
              <a:t>Depends upon how the list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of live nodes is implemented</a:t>
            </a:r>
          </a:p>
          <a:p>
            <a:pPr>
              <a:spcBef>
                <a:spcPts val="200"/>
              </a:spcBef>
            </a:pPr>
            <a:r>
              <a:rPr b="1"/>
              <a:t>L is Queue</a:t>
            </a:r>
            <a:r>
              <a:t> i.e. </a:t>
            </a:r>
            <a:r>
              <a:rPr b="1"/>
              <a:t>FIFO</a:t>
            </a:r>
            <a:r>
              <a:t> (First In First Out)</a:t>
            </a:r>
          </a:p>
          <a:p>
            <a:pPr lvl="1">
              <a:spcBef>
                <a:spcPts val="200"/>
              </a:spcBef>
            </a:pPr>
            <a:r>
              <a:t>E-nodes are removed in the order they are added</a:t>
            </a:r>
          </a:p>
          <a:p>
            <a:pPr lvl="1">
              <a:spcBef>
                <a:spcPts val="200"/>
              </a:spcBef>
            </a:pPr>
            <a:r>
              <a:t>Also called BFS (Breadth First search)</a:t>
            </a:r>
          </a:p>
          <a:p>
            <a:pPr>
              <a:spcBef>
                <a:spcPts val="200"/>
              </a:spcBef>
            </a:pPr>
            <a:r>
              <a:t>L is Stack i.e. LIFO (Last in First Out)</a:t>
            </a:r>
          </a:p>
          <a:p>
            <a:pPr lvl="1">
              <a:spcBef>
                <a:spcPts val="200"/>
              </a:spcBef>
            </a:pPr>
            <a:r>
              <a:t>E-nodes are removed in the reverse order it is added</a:t>
            </a:r>
          </a:p>
          <a:p>
            <a:pPr lvl="1">
              <a:spcBef>
                <a:spcPts val="200"/>
              </a:spcBef>
            </a:pPr>
            <a:r>
              <a:t>Also called D-search (Depth First search)</a:t>
            </a:r>
          </a:p>
          <a:p>
            <a:pPr>
              <a:spcBef>
                <a:spcPts val="200"/>
              </a:spcBef>
            </a:pPr>
            <a:r>
              <a:t>L is Heap (can be min or max heap)</a:t>
            </a:r>
          </a:p>
          <a:p>
            <a:pPr lvl="1">
              <a:spcBef>
                <a:spcPts val="200"/>
              </a:spcBef>
            </a:pPr>
            <a:r>
              <a:t>E-nodes are removed as min (or max) value</a:t>
            </a:r>
          </a:p>
          <a:p>
            <a:pPr lvl="1">
              <a:spcBef>
                <a:spcPts val="200"/>
              </a:spcBef>
            </a:pPr>
            <a:r>
              <a:t>Called Least Cost (LC) Search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66" name="Convert knapsack maximization to minim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Convert knapsack maximization to minimization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t>minimize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(call it cost)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maximizes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(values)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(knapsack constraint)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formation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fixed tuple size, one variable for each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variable has two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node has two children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variable tuple size, uses the index of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 be easily built from fixed tuple size case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0-1 Knapsack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Implementation</a:t>
            </a:r>
          </a:p>
        </p:txBody>
      </p:sp>
      <p:sp>
        <p:nvSpPr>
          <p:cNvPr id="72" name="Define ĉ(x): a heuristic value for c(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 heuristic value for </a:t>
            </a:r>
            <a:r>
              <a:t>c(x)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cost till the first node which doesn’t fit the knapsack</a:t>
            </a:r>
          </a:p>
          <a:p>
            <a:pPr lvl="2" marL="1097416" indent="-24492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include its partial value to max the knapsack</a:t>
            </a: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an upper bound for node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1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cost till the first node which doesn’t fit the knapsack, but without including the partial value.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two functions follows the constraints for node </a:t>
            </a:r>
            <a:r>
              <a:t>x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ĉ(x)≤c(x)≤u(x)</a:t>
            </a: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single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t> variable.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indicates the best value i.e. minimum cost solution achieved so far.</a:t>
            </a: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for any node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ĉ(x)&gt;upper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Discard that path (i.e. kill that node), prune the tree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xample: FIFOB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FIFOBB</a:t>
            </a:r>
          </a:p>
        </p:txBody>
      </p:sp>
      <p:sp>
        <p:nvSpPr>
          <p:cNvPr id="78" name="Consider knapsack instance with n=4, m=15,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Consider knapsack instance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  <a:r>
              <a:t>, and</a:t>
            </a:r>
          </a:p>
          <a:p>
            <a:pPr lvl="1">
              <a:spcBef>
                <a:spcPts val="200"/>
              </a:spcBef>
            </a:pPr>
            <a:r>
              <a:t>values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10,10,12,18</a:t>
            </a:r>
            <a:r>
              <a:t>), and</a:t>
            </a:r>
          </a:p>
          <a:p>
            <a:pPr lvl="1">
              <a:spcBef>
                <a:spcPts val="200"/>
              </a:spcBef>
            </a:pPr>
            <a:r>
              <a:t>weights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2,4,6,9</a:t>
            </a:r>
            <a:r>
              <a:t>)</a:t>
            </a:r>
          </a:p>
          <a:p>
            <a:pPr lvl="1">
              <a:spcBef>
                <a:spcPts val="200"/>
              </a:spcBef>
            </a:pPr>
            <a:r>
              <a:t>Fixed implementation implies 4 tuple varaibles</a:t>
            </a:r>
          </a:p>
          <a:p>
            <a:pPr lvl="2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each can take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  <a:p>
            <a:pPr>
              <a:spcBef>
                <a:spcPts val="200"/>
              </a:spcBef>
            </a:pPr>
            <a:r>
              <a:t>Using fixed tuple implementation, trace FIFOBB</a:t>
            </a:r>
          </a:p>
          <a:p>
            <a:pPr marL="342246" indent="-30255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 First Out (FIFO) approach</a:t>
            </a:r>
          </a:p>
          <a:p>
            <a:pPr lvl="1" marL="661987" indent="-2667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Among live nodes, choose that node to explore (E-node) which was added first to queue</a:t>
            </a: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not the least cost.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8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9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9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93" name="start node 1:…"/>
          <p:cNvSpPr txBox="1"/>
          <p:nvPr/>
        </p:nvSpPr>
        <p:spPr>
          <a:xfrm>
            <a:off x="552194" y="2894277"/>
            <a:ext cx="9055612" cy="39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start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=-(10+10+12+0)=-32]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node is live node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ĉ≤upper)</a:t>
            </a:r>
            <a:r>
              <a:t>and only node so far, 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 this node, two children</a:t>
            </a:r>
          </a:p>
          <a:p>
            <a:pPr lvl="2" marL="10658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t>(include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(exclude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</a:t>
            </a:r>
          </a:p>
        </p:txBody>
      </p:sp>
      <p:grpSp>
        <p:nvGrpSpPr>
          <p:cNvPr id="96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94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99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97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00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" grpId="6"/>
      <p:bldP build="whole" bldLvl="1" animBg="1" rev="0" advAuto="0" spid="101" grpId="8"/>
      <p:bldP build="p" bldLvl="5" animBg="1" rev="0" advAuto="0" spid="93" grpId="2"/>
      <p:bldP build="whole" bldLvl="1" animBg="1" rev="0" advAuto="0" spid="87" grpId="3"/>
      <p:bldP build="whole" bldLvl="1" animBg="1" rev="0" advAuto="0" spid="99" grpId="7"/>
      <p:bldP build="whole" bldLvl="1" animBg="1" rev="0" advAuto="0" spid="96" grpId="5"/>
      <p:bldP build="whole" bldLvl="1" animBg="1" rev="0" advAuto="0" spid="102" grpId="4"/>
      <p:bldP build="whole" bldLvl="1" animBg="1" rev="0" advAuto="0" spid="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0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1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1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13" name="node 2: x1=1…"/>
          <p:cNvSpPr txBox="1"/>
          <p:nvPr/>
        </p:nvSpPr>
        <p:spPr>
          <a:xfrm>
            <a:off x="552194" y="2517983"/>
            <a:ext cx="9055612" cy="446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ĉ(x),u(x),upper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rPr sz="3000"/>
              <a:t>node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3000"/>
              <a:t>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sz="30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(partial weight of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becomes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15-10=5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ĉ=-(0+10+12+((15-10)/9)*18))=-32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u=-(0+10+12+0)=-22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</a:t>
            </a:r>
            <a:r>
              <a:t>-32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(doesn’t change)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: </a:t>
            </a:r>
            <a:r>
              <a:t>{2,3}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(</a:t>
            </a:r>
            <a:r>
              <a:t>ĉ(x)≤upper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114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117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20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2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23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24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25" name="FIFOBB: 0-1 Knapsack"/>
          <p:cNvSpPr txBox="1"/>
          <p:nvPr>
            <p:ph type="title"/>
          </p:nvPr>
        </p:nvSpPr>
        <p:spPr>
          <a:xfrm>
            <a:off x="67733" y="-125942"/>
            <a:ext cx="6008424" cy="749301"/>
          </a:xfrm>
          <a:prstGeom prst="rect">
            <a:avLst/>
          </a:prstGeom>
        </p:spPr>
        <p:txBody>
          <a:bodyPr/>
          <a:lstStyle/>
          <a:p>
            <a:pPr/>
            <a:r>
              <a:t>FIFOBB: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3"/>
      <p:bldP build="p" bldLvl="5" animBg="1" rev="0" advAuto="0" spid="113" grpId="1"/>
      <p:bldP build="whole" bldLvl="1" animBg="1" rev="0" advAuto="0" spid="12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