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40714" y="7544460"/>
            <a:ext cx="11717870" cy="339723"/>
          </a:xfrm>
          <a:prstGeom prst="rect">
            <a:avLst/>
          </a:prstGeom>
        </p:spPr>
        <p:txBody>
          <a:bodyPr lIns="24383" tIns="24383" rIns="24383" bIns="24383"/>
          <a:lstStyle>
            <a:lvl1pPr defTabSz="487228">
              <a:defRPr sz="1992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quarter" idx="1" hasCustomPrompt="1"/>
          </p:nvPr>
        </p:nvSpPr>
        <p:spPr>
          <a:xfrm>
            <a:off x="643466" y="3843649"/>
            <a:ext cx="11717868" cy="2066302"/>
          </a:xfrm>
          <a:prstGeom prst="rect">
            <a:avLst/>
          </a:prstGeom>
        </p:spPr>
        <p:txBody>
          <a:bodyPr anchor="ctr"/>
          <a:lstStyle>
            <a:lvl1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643466" y="1793027"/>
            <a:ext cx="11717868" cy="3862179"/>
          </a:xfrm>
          <a:prstGeom prst="rect">
            <a:avLst/>
          </a:prstGeom>
        </p:spPr>
        <p:txBody>
          <a:bodyPr anchor="b"/>
          <a:lstStyle>
            <a:lvl1pPr algn="ctr" defTabSz="1733930">
              <a:lnSpc>
                <a:spcPct val="80000"/>
              </a:lnSpc>
              <a:defRPr spc="-176" sz="17600"/>
            </a:lvl1pPr>
            <a:lvl2pPr algn="ctr" defTabSz="1733930">
              <a:lnSpc>
                <a:spcPct val="80000"/>
              </a:lnSpc>
              <a:defRPr spc="-176" sz="17600"/>
            </a:lvl2pPr>
            <a:lvl3pPr algn="ctr" defTabSz="1733930">
              <a:lnSpc>
                <a:spcPct val="80000"/>
              </a:lnSpc>
              <a:defRPr spc="-176" sz="17600"/>
            </a:lvl3pPr>
            <a:lvl4pPr algn="ctr" defTabSz="1733930">
              <a:lnSpc>
                <a:spcPct val="80000"/>
              </a:lnSpc>
              <a:defRPr spc="-176" sz="17600"/>
            </a:lvl4pPr>
            <a:lvl5pPr algn="ctr" defTabSz="1733930">
              <a:lnSpc>
                <a:spcPct val="80000"/>
              </a:lnSpc>
              <a:defRPr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643466" y="5625696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algn="ctr" defTabSz="457877">
              <a:defRPr sz="2964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96013" y="6912775"/>
            <a:ext cx="10773362" cy="339723"/>
          </a:xfrm>
          <a:prstGeom prst="rect">
            <a:avLst/>
          </a:prstGeom>
        </p:spPr>
        <p:txBody>
          <a:bodyPr lIns="24383" tIns="24383" rIns="24383" bIns="24383"/>
          <a:lstStyle>
            <a:lvl1pPr defTabSz="487228">
              <a:defRPr sz="1992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quarter" idx="1" hasCustomPrompt="1"/>
          </p:nvPr>
        </p:nvSpPr>
        <p:spPr>
          <a:xfrm>
            <a:off x="935425" y="3853792"/>
            <a:ext cx="11133950" cy="2046016"/>
          </a:xfrm>
          <a:prstGeom prst="rect">
            <a:avLst/>
          </a:prstGeom>
        </p:spPr>
        <p:txBody>
          <a:bodyPr/>
          <a:lstStyle>
            <a:lvl1pPr marL="454345" indent="-334151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4345" indent="123048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4345" indent="580248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4345" indent="1037448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4345" indent="1494648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8405707" y="1761066"/>
            <a:ext cx="3967520" cy="31731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7200053" y="3340946"/>
            <a:ext cx="5567681" cy="64800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74508" y="1483359"/>
            <a:ext cx="8859522" cy="66446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711201" y="-1727201"/>
            <a:ext cx="14427201" cy="115417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894079" y="1701142"/>
            <a:ext cx="11216642" cy="954264"/>
          </a:xfrm>
          <a:prstGeom prst="rect">
            <a:avLst/>
          </a:prstGeom>
        </p:spPr>
        <p:txBody>
          <a:bodyPr lIns="48767" tIns="48767" rIns="48767" bIns="48767" anchor="ctr"/>
          <a:lstStyle>
            <a:lvl1pPr defTabSz="1300480">
              <a:lnSpc>
                <a:spcPct val="90000"/>
              </a:lnSpc>
              <a:defRPr b="0" spc="0" sz="6200">
                <a:solidFill>
                  <a:srgbClr val="0000A3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half" idx="1"/>
          </p:nvPr>
        </p:nvSpPr>
        <p:spPr>
          <a:xfrm>
            <a:off x="894079" y="3166533"/>
            <a:ext cx="5527041" cy="4641428"/>
          </a:xfrm>
          <a:prstGeom prst="rect">
            <a:avLst/>
          </a:prstGeom>
        </p:spPr>
        <p:txBody>
          <a:bodyPr lIns="48767" tIns="48767" rIns="48767" bIns="48767"/>
          <a:lstStyle>
            <a:lvl1pPr marL="431800" indent="-301625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▪"/>
              <a:defRPr b="0">
                <a:latin typeface="Calibri"/>
                <a:ea typeface="Calibri"/>
                <a:cs typeface="Calibri"/>
                <a:sym typeface="Calibri"/>
              </a:defRPr>
            </a:lvl1pPr>
            <a:lvl2pPr marL="830527" indent="-366977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•"/>
              <a:defRPr b="0">
                <a:latin typeface="Calibri"/>
                <a:ea typeface="Calibri"/>
                <a:cs typeface="Calibri"/>
                <a:sym typeface="Calibri"/>
              </a:defRPr>
            </a:lvl2pPr>
            <a:lvl3pPr marL="1348739" indent="-434339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•"/>
              <a:defRPr b="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•"/>
              <a:defRPr b="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•"/>
              <a:defRPr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12289639" y="8015543"/>
            <a:ext cx="470699" cy="542037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 sz="2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2296159" y="2495056"/>
            <a:ext cx="8412482" cy="715699"/>
          </a:xfrm>
          <a:prstGeom prst="rect">
            <a:avLst/>
          </a:prstGeom>
        </p:spPr>
        <p:txBody>
          <a:bodyPr lIns="36576" tIns="36576" rIns="36576" bIns="36576" anchor="ctr"/>
          <a:lstStyle>
            <a:lvl1pPr defTabSz="1300480">
              <a:lnSpc>
                <a:spcPct val="90000"/>
              </a:lnSpc>
              <a:defRPr b="0" spc="0" sz="5800">
                <a:solidFill>
                  <a:srgbClr val="0000A3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quarter" idx="1"/>
          </p:nvPr>
        </p:nvSpPr>
        <p:spPr>
          <a:xfrm>
            <a:off x="2296159" y="3594100"/>
            <a:ext cx="4145281" cy="3481071"/>
          </a:xfrm>
          <a:prstGeom prst="rect">
            <a:avLst/>
          </a:prstGeom>
        </p:spPr>
        <p:txBody>
          <a:bodyPr lIns="36576" tIns="36576" rIns="36576" bIns="36576"/>
          <a:lstStyle>
            <a:lvl1pPr marL="415925" indent="-285750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▪"/>
              <a:defRPr b="0" sz="3600">
                <a:latin typeface="Calibri"/>
                <a:ea typeface="Calibri"/>
                <a:cs typeface="Calibri"/>
                <a:sym typeface="Calibri"/>
              </a:defRPr>
            </a:lvl1pPr>
            <a:lvl2pPr marL="811212" indent="-347662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lvl2pPr>
            <a:lvl3pPr marL="1325879" indent="-411479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lvl3pPr>
            <a:lvl4pPr marL="1828800" indent="-457200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lvl4pPr>
            <a:lvl5pPr marL="2286000" indent="-457200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10801033" y="7213395"/>
            <a:ext cx="394821" cy="441453"/>
          </a:xfrm>
          <a:prstGeom prst="rect">
            <a:avLst/>
          </a:prstGeom>
        </p:spPr>
        <p:txBody>
          <a:bodyPr lIns="36576" tIns="36576" rIns="36576" bIns="36576" anchor="ctr"/>
          <a:lstStyle>
            <a:lvl1pPr algn="r" defTabSz="1300480">
              <a:defRPr sz="24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xfrm>
            <a:off x="894079" y="1701142"/>
            <a:ext cx="11216642" cy="954264"/>
          </a:xfrm>
          <a:prstGeom prst="rect">
            <a:avLst/>
          </a:prstGeom>
        </p:spPr>
        <p:txBody>
          <a:bodyPr lIns="48767" tIns="48767" rIns="48767" bIns="48767" anchor="ctr"/>
          <a:lstStyle>
            <a:lvl1pPr defTabSz="1300480">
              <a:lnSpc>
                <a:spcPct val="90000"/>
              </a:lnSpc>
              <a:defRPr b="0" spc="0" sz="6200">
                <a:solidFill>
                  <a:srgbClr val="0000A3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12289639" y="8015543"/>
            <a:ext cx="470699" cy="542037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 sz="2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616374" y="528319"/>
            <a:ext cx="14264642" cy="85434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43466" y="5019040"/>
            <a:ext cx="11717868" cy="2479041"/>
          </a:xfrm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644101" y="1809140"/>
            <a:ext cx="11716599" cy="339722"/>
          </a:xfrm>
          <a:prstGeom prst="rect">
            <a:avLst/>
          </a:prstGeom>
        </p:spPr>
        <p:txBody>
          <a:bodyPr lIns="24383" tIns="24383" rIns="24383" bIns="24383"/>
          <a:lstStyle>
            <a:lvl1pPr defTabSz="487228">
              <a:defRPr sz="1992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643466" y="7411152"/>
            <a:ext cx="11717868" cy="595708"/>
          </a:xfrm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sz="half" idx="21"/>
          </p:nvPr>
        </p:nvSpPr>
        <p:spPr>
          <a:xfrm>
            <a:off x="5852159" y="1110826"/>
            <a:ext cx="6477248" cy="75387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643466" y="1896533"/>
            <a:ext cx="5215468" cy="3137213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643466" y="4984841"/>
            <a:ext cx="5215468" cy="2872226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6380889" y="8170057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643466" y="1794933"/>
            <a:ext cx="11717868" cy="764354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 numCol="2" spcCol="585893"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643466" y="2484779"/>
            <a:ext cx="52154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quarter" idx="1" hasCustomPrompt="1"/>
          </p:nvPr>
        </p:nvSpPr>
        <p:spPr>
          <a:xfrm>
            <a:off x="643466" y="3485069"/>
            <a:ext cx="5215468" cy="4403536"/>
          </a:xfrm>
          <a:prstGeom prst="rect">
            <a:avLst/>
          </a:prstGeom>
        </p:spPr>
        <p:txBody>
          <a:bodyPr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sz="half" idx="22"/>
          </p:nvPr>
        </p:nvSpPr>
        <p:spPr>
          <a:xfrm>
            <a:off x="6502400" y="1001991"/>
            <a:ext cx="5822333" cy="77631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643466" y="1794933"/>
            <a:ext cx="5215468" cy="765387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643464" y="3637279"/>
            <a:ext cx="11717870" cy="2479042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6380889" y="8170057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643466" y="1794933"/>
            <a:ext cx="11717868" cy="765307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643466" y="1794933"/>
            <a:ext cx="11717868" cy="765387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b="0" spc="-38"/>
            </a:lvl1pPr>
            <a:lvl2pPr>
              <a:spcBef>
                <a:spcPts val="1200"/>
              </a:spcBef>
              <a:defRPr b="0" spc="-38"/>
            </a:lvl2pPr>
            <a:lvl3pPr>
              <a:spcBef>
                <a:spcPts val="1200"/>
              </a:spcBef>
              <a:defRPr b="0" spc="-38"/>
            </a:lvl3pPr>
            <a:lvl4pPr>
              <a:spcBef>
                <a:spcPts val="1200"/>
              </a:spcBef>
              <a:defRPr b="0" spc="-38"/>
            </a:lvl4pPr>
            <a:lvl5pPr>
              <a:spcBef>
                <a:spcPts val="1200"/>
              </a:spcBef>
              <a:defRPr b="0" spc="-38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643464" y="2592528"/>
            <a:ext cx="11717870" cy="2479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640715" y="5071568"/>
            <a:ext cx="11717868" cy="1016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  <a:ln w="3175">
            <a:miter lim="400000"/>
          </a:ln>
        </p:spPr>
        <p:txBody>
          <a:bodyPr wrap="none" lIns="27093" tIns="27093" rIns="27093" bIns="27093" anchor="b">
            <a:spAutoFit/>
          </a:bodyPr>
          <a:lstStyle>
            <a:lvl1pPr defTabSz="415431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am P Rustag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Ram P Rustagi</a:t>
            </a:r>
          </a:p>
        </p:txBody>
      </p:sp>
      <p:sp>
        <p:nvSpPr>
          <p:cNvPr id="178" name="Network Diagra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Diagrams</a:t>
            </a:r>
          </a:p>
        </p:txBody>
      </p:sp>
      <p:sp>
        <p:nvSpPr>
          <p:cNvPr id="179" name="Docker Based Exercise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81358">
              <a:defRPr sz="3116"/>
            </a:pPr>
            <a:r>
              <a:t>Docker Based Exercises</a:t>
            </a:r>
          </a:p>
          <a:p>
            <a:pPr defTabSz="481358">
              <a:defRPr sz="3116"/>
            </a:pPr>
            <a:r>
              <a:t>Network and Security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ig: Network with two routers"/>
          <p:cNvSpPr txBox="1"/>
          <p:nvPr/>
        </p:nvSpPr>
        <p:spPr>
          <a:xfrm>
            <a:off x="3909006" y="2935503"/>
            <a:ext cx="3906834" cy="4016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2300"/>
            </a:lvl1pPr>
          </a:lstStyle>
          <a:p>
            <a:pPr/>
            <a:r>
              <a:t>Fig: Network with two routers</a:t>
            </a:r>
          </a:p>
        </p:txBody>
      </p:sp>
      <p:grpSp>
        <p:nvGrpSpPr>
          <p:cNvPr id="228" name="Group"/>
          <p:cNvGrpSpPr/>
          <p:nvPr/>
        </p:nvGrpSpPr>
        <p:grpSpPr>
          <a:xfrm>
            <a:off x="857526" y="1055208"/>
            <a:ext cx="10682318" cy="1699748"/>
            <a:chOff x="0" y="0"/>
            <a:chExt cx="10682317" cy="1699746"/>
          </a:xfrm>
        </p:grpSpPr>
        <p:pic>
          <p:nvPicPr>
            <p:cNvPr id="182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32394" y="488873"/>
              <a:ext cx="1099944" cy="95881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194" name="Group 378"/>
            <p:cNvGrpSpPr/>
            <p:nvPr/>
          </p:nvGrpSpPr>
          <p:grpSpPr>
            <a:xfrm>
              <a:off x="2914558" y="583717"/>
              <a:ext cx="1617882" cy="769121"/>
              <a:chOff x="0" y="0"/>
              <a:chExt cx="1617881" cy="769119"/>
            </a:xfrm>
          </p:grpSpPr>
          <p:grpSp>
            <p:nvGrpSpPr>
              <p:cNvPr id="185" name="Freeform 379"/>
              <p:cNvGrpSpPr/>
              <p:nvPr/>
            </p:nvGrpSpPr>
            <p:grpSpPr>
              <a:xfrm>
                <a:off x="0" y="245806"/>
                <a:ext cx="1617882" cy="523314"/>
                <a:chOff x="0" y="0"/>
                <a:chExt cx="1617881" cy="523312"/>
              </a:xfrm>
            </p:grpSpPr>
            <p:sp>
              <p:nvSpPr>
                <p:cNvPr id="183" name="Shape"/>
                <p:cNvSpPr/>
                <p:nvPr/>
              </p:nvSpPr>
              <p:spPr>
                <a:xfrm>
                  <a:off x="-1" y="31655"/>
                  <a:ext cx="1617883" cy="46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8" fill="norm" stroke="1" extrusionOk="0">
                      <a:moveTo>
                        <a:pt x="21591" y="51"/>
                      </a:moveTo>
                      <a:lnTo>
                        <a:pt x="21593" y="11403"/>
                      </a:lnTo>
                      <a:cubicBezTo>
                        <a:pt x="20935" y="19011"/>
                        <a:pt x="14479" y="21600"/>
                        <a:pt x="10884" y="21598"/>
                      </a:cubicBezTo>
                      <a:cubicBezTo>
                        <a:pt x="7289" y="21596"/>
                        <a:pt x="649" y="19123"/>
                        <a:pt x="23" y="11390"/>
                      </a:cubicBezTo>
                      <a:cubicBezTo>
                        <a:pt x="32" y="8472"/>
                        <a:pt x="-7" y="2919"/>
                        <a:pt x="1" y="0"/>
                      </a:cubicBezTo>
                      <a:cubicBezTo>
                        <a:pt x="1019" y="6646"/>
                        <a:pt x="7140" y="10014"/>
                        <a:pt x="10738" y="10023"/>
                      </a:cubicBezTo>
                      <a:cubicBezTo>
                        <a:pt x="14336" y="10031"/>
                        <a:pt x="20606" y="7591"/>
                        <a:pt x="21591" y="5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8C2C9"/>
                    </a:gs>
                    <a:gs pos="21000">
                      <a:srgbClr val="FFFFFF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84" name="Rectangle"/>
                <p:cNvSpPr txBox="1"/>
                <p:nvPr/>
              </p:nvSpPr>
              <p:spPr>
                <a:xfrm>
                  <a:off x="68998" y="0"/>
                  <a:ext cx="1479885" cy="52331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     </a:t>
                  </a:r>
                </a:p>
              </p:txBody>
            </p:sp>
          </p:grpSp>
          <p:grpSp>
            <p:nvGrpSpPr>
              <p:cNvPr id="188" name="Oval 380"/>
              <p:cNvGrpSpPr/>
              <p:nvPr/>
            </p:nvGrpSpPr>
            <p:grpSpPr>
              <a:xfrm>
                <a:off x="931" y="-1"/>
                <a:ext cx="1615923" cy="523314"/>
                <a:chOff x="0" y="0"/>
                <a:chExt cx="1615922" cy="523312"/>
              </a:xfrm>
            </p:grpSpPr>
            <p:sp>
              <p:nvSpPr>
                <p:cNvPr id="186" name="Oval"/>
                <p:cNvSpPr/>
                <p:nvPr/>
              </p:nvSpPr>
              <p:spPr>
                <a:xfrm>
                  <a:off x="0" y="33941"/>
                  <a:ext cx="1615923" cy="455431"/>
                </a:xfrm>
                <a:prstGeom prst="ellipse">
                  <a:avLst/>
                </a:prstGeom>
                <a:solidFill>
                  <a:srgbClr val="B8C2C9"/>
                </a:soli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87" name="Rectangle"/>
                <p:cNvSpPr txBox="1"/>
                <p:nvPr/>
              </p:nvSpPr>
              <p:spPr>
                <a:xfrm>
                  <a:off x="305645" y="-1"/>
                  <a:ext cx="1004632" cy="523314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</a:t>
                  </a:r>
                </a:p>
              </p:txBody>
            </p:sp>
          </p:grpSp>
          <p:grpSp>
            <p:nvGrpSpPr>
              <p:cNvPr id="193" name="Group 381"/>
              <p:cNvGrpSpPr/>
              <p:nvPr/>
            </p:nvGrpSpPr>
            <p:grpSpPr>
              <a:xfrm>
                <a:off x="239945" y="91825"/>
                <a:ext cx="1137689" cy="334646"/>
                <a:chOff x="0" y="0"/>
                <a:chExt cx="1137687" cy="334644"/>
              </a:xfrm>
            </p:grpSpPr>
            <p:sp>
              <p:nvSpPr>
                <p:cNvPr id="189" name="Freeform 382"/>
                <p:cNvSpPr/>
                <p:nvPr/>
              </p:nvSpPr>
              <p:spPr>
                <a:xfrm>
                  <a:off x="31468" y="0"/>
                  <a:ext cx="1076231" cy="1873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365" y="0"/>
                      </a:moveTo>
                      <a:lnTo>
                        <a:pt x="21600" y="4925"/>
                      </a:lnTo>
                      <a:lnTo>
                        <a:pt x="18461" y="11148"/>
                      </a:lnTo>
                      <a:lnTo>
                        <a:pt x="17638" y="9623"/>
                      </a:lnTo>
                      <a:lnTo>
                        <a:pt x="10634" y="21600"/>
                      </a:lnTo>
                      <a:lnTo>
                        <a:pt x="4216" y="9406"/>
                      </a:lnTo>
                      <a:lnTo>
                        <a:pt x="2885" y="11148"/>
                      </a:lnTo>
                      <a:lnTo>
                        <a:pt x="0" y="5658"/>
                      </a:lnTo>
                      <a:lnTo>
                        <a:pt x="4216" y="348"/>
                      </a:lnTo>
                      <a:lnTo>
                        <a:pt x="10742" y="12674"/>
                      </a:lnTo>
                      <a:lnTo>
                        <a:pt x="17365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90" name="Freeform 383"/>
                <p:cNvSpPr/>
                <p:nvPr/>
              </p:nvSpPr>
              <p:spPr>
                <a:xfrm>
                  <a:off x="735866" y="160236"/>
                  <a:ext cx="401822" cy="1612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0" y="0"/>
                      </a:moveTo>
                      <a:lnTo>
                        <a:pt x="21600" y="16577"/>
                      </a:lnTo>
                      <a:lnTo>
                        <a:pt x="14183" y="21600"/>
                      </a:lnTo>
                      <a:lnTo>
                        <a:pt x="0" y="10800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91" name="Freeform 384"/>
                <p:cNvSpPr/>
                <p:nvPr/>
              </p:nvSpPr>
              <p:spPr>
                <a:xfrm>
                  <a:off x="-1" y="160236"/>
                  <a:ext cx="394561" cy="1594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67" y="0"/>
                      </a:moveTo>
                      <a:lnTo>
                        <a:pt x="21600" y="11435"/>
                      </a:lnTo>
                      <a:lnTo>
                        <a:pt x="7288" y="21600"/>
                      </a:lnTo>
                      <a:lnTo>
                        <a:pt x="0" y="16772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92" name="Freeform 385"/>
                <p:cNvSpPr/>
                <p:nvPr/>
              </p:nvSpPr>
              <p:spPr>
                <a:xfrm>
                  <a:off x="136971" y="81473"/>
                  <a:ext cx="857899" cy="253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39" y="1120"/>
                      </a:moveTo>
                      <a:lnTo>
                        <a:pt x="2585" y="0"/>
                      </a:lnTo>
                      <a:lnTo>
                        <a:pt x="10744" y="9007"/>
                      </a:lnTo>
                      <a:lnTo>
                        <a:pt x="19467" y="0"/>
                      </a:lnTo>
                      <a:lnTo>
                        <a:pt x="20747" y="1120"/>
                      </a:lnTo>
                      <a:lnTo>
                        <a:pt x="15265" y="6833"/>
                      </a:lnTo>
                      <a:lnTo>
                        <a:pt x="15222" y="13740"/>
                      </a:lnTo>
                      <a:lnTo>
                        <a:pt x="21600" y="20480"/>
                      </a:lnTo>
                      <a:lnTo>
                        <a:pt x="19954" y="21440"/>
                      </a:lnTo>
                      <a:lnTo>
                        <a:pt x="10813" y="11360"/>
                      </a:lnTo>
                      <a:lnTo>
                        <a:pt x="1488" y="21600"/>
                      </a:lnTo>
                      <a:lnTo>
                        <a:pt x="0" y="20263"/>
                      </a:lnTo>
                      <a:lnTo>
                        <a:pt x="6457" y="13760"/>
                      </a:lnTo>
                      <a:cubicBezTo>
                        <a:pt x="6457" y="11573"/>
                        <a:pt x="6392" y="9067"/>
                        <a:pt x="6392" y="6880"/>
                      </a:cubicBezTo>
                      <a:lnTo>
                        <a:pt x="1061" y="1280"/>
                      </a:lnTo>
                      <a:cubicBezTo>
                        <a:pt x="153" y="320"/>
                        <a:pt x="980" y="1173"/>
                        <a:pt x="939" y="1120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grpSp>
          <p:nvGrpSpPr>
            <p:cNvPr id="206" name="Group 378"/>
            <p:cNvGrpSpPr/>
            <p:nvPr/>
          </p:nvGrpSpPr>
          <p:grpSpPr>
            <a:xfrm>
              <a:off x="6454359" y="583717"/>
              <a:ext cx="1617882" cy="769121"/>
              <a:chOff x="0" y="0"/>
              <a:chExt cx="1617881" cy="769119"/>
            </a:xfrm>
          </p:grpSpPr>
          <p:grpSp>
            <p:nvGrpSpPr>
              <p:cNvPr id="197" name="Freeform 379"/>
              <p:cNvGrpSpPr/>
              <p:nvPr/>
            </p:nvGrpSpPr>
            <p:grpSpPr>
              <a:xfrm>
                <a:off x="0" y="245806"/>
                <a:ext cx="1617882" cy="523314"/>
                <a:chOff x="0" y="0"/>
                <a:chExt cx="1617881" cy="523312"/>
              </a:xfrm>
            </p:grpSpPr>
            <p:sp>
              <p:nvSpPr>
                <p:cNvPr id="195" name="Shape"/>
                <p:cNvSpPr/>
                <p:nvPr/>
              </p:nvSpPr>
              <p:spPr>
                <a:xfrm>
                  <a:off x="-1" y="31655"/>
                  <a:ext cx="1617883" cy="46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8" fill="norm" stroke="1" extrusionOk="0">
                      <a:moveTo>
                        <a:pt x="21591" y="51"/>
                      </a:moveTo>
                      <a:lnTo>
                        <a:pt x="21593" y="11403"/>
                      </a:lnTo>
                      <a:cubicBezTo>
                        <a:pt x="20935" y="19011"/>
                        <a:pt x="14479" y="21600"/>
                        <a:pt x="10884" y="21598"/>
                      </a:cubicBezTo>
                      <a:cubicBezTo>
                        <a:pt x="7289" y="21596"/>
                        <a:pt x="649" y="19123"/>
                        <a:pt x="23" y="11390"/>
                      </a:cubicBezTo>
                      <a:cubicBezTo>
                        <a:pt x="32" y="8472"/>
                        <a:pt x="-7" y="2919"/>
                        <a:pt x="1" y="0"/>
                      </a:cubicBezTo>
                      <a:cubicBezTo>
                        <a:pt x="1019" y="6646"/>
                        <a:pt x="7140" y="10014"/>
                        <a:pt x="10738" y="10023"/>
                      </a:cubicBezTo>
                      <a:cubicBezTo>
                        <a:pt x="14336" y="10031"/>
                        <a:pt x="20606" y="7591"/>
                        <a:pt x="21591" y="5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8C2C9"/>
                    </a:gs>
                    <a:gs pos="21000">
                      <a:srgbClr val="FFFFFF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96" name="Rectangle"/>
                <p:cNvSpPr txBox="1"/>
                <p:nvPr/>
              </p:nvSpPr>
              <p:spPr>
                <a:xfrm>
                  <a:off x="68998" y="0"/>
                  <a:ext cx="1479885" cy="52331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     </a:t>
                  </a:r>
                </a:p>
              </p:txBody>
            </p:sp>
          </p:grpSp>
          <p:grpSp>
            <p:nvGrpSpPr>
              <p:cNvPr id="200" name="Oval 380"/>
              <p:cNvGrpSpPr/>
              <p:nvPr/>
            </p:nvGrpSpPr>
            <p:grpSpPr>
              <a:xfrm>
                <a:off x="931" y="-1"/>
                <a:ext cx="1615923" cy="523314"/>
                <a:chOff x="0" y="0"/>
                <a:chExt cx="1615922" cy="523312"/>
              </a:xfrm>
            </p:grpSpPr>
            <p:sp>
              <p:nvSpPr>
                <p:cNvPr id="198" name="Oval"/>
                <p:cNvSpPr/>
                <p:nvPr/>
              </p:nvSpPr>
              <p:spPr>
                <a:xfrm>
                  <a:off x="0" y="33941"/>
                  <a:ext cx="1615923" cy="455431"/>
                </a:xfrm>
                <a:prstGeom prst="ellipse">
                  <a:avLst/>
                </a:prstGeom>
                <a:solidFill>
                  <a:srgbClr val="B8C2C9"/>
                </a:soli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99" name="Rectangle"/>
                <p:cNvSpPr txBox="1"/>
                <p:nvPr/>
              </p:nvSpPr>
              <p:spPr>
                <a:xfrm>
                  <a:off x="305645" y="-1"/>
                  <a:ext cx="1004632" cy="523314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</a:t>
                  </a:r>
                </a:p>
              </p:txBody>
            </p:sp>
          </p:grpSp>
          <p:grpSp>
            <p:nvGrpSpPr>
              <p:cNvPr id="205" name="Group 381"/>
              <p:cNvGrpSpPr/>
              <p:nvPr/>
            </p:nvGrpSpPr>
            <p:grpSpPr>
              <a:xfrm>
                <a:off x="239945" y="91825"/>
                <a:ext cx="1137689" cy="334646"/>
                <a:chOff x="0" y="0"/>
                <a:chExt cx="1137687" cy="334644"/>
              </a:xfrm>
            </p:grpSpPr>
            <p:sp>
              <p:nvSpPr>
                <p:cNvPr id="201" name="Freeform 382"/>
                <p:cNvSpPr/>
                <p:nvPr/>
              </p:nvSpPr>
              <p:spPr>
                <a:xfrm>
                  <a:off x="31468" y="0"/>
                  <a:ext cx="1076231" cy="1873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365" y="0"/>
                      </a:moveTo>
                      <a:lnTo>
                        <a:pt x="21600" y="4925"/>
                      </a:lnTo>
                      <a:lnTo>
                        <a:pt x="18461" y="11148"/>
                      </a:lnTo>
                      <a:lnTo>
                        <a:pt x="17638" y="9623"/>
                      </a:lnTo>
                      <a:lnTo>
                        <a:pt x="10634" y="21600"/>
                      </a:lnTo>
                      <a:lnTo>
                        <a:pt x="4216" y="9406"/>
                      </a:lnTo>
                      <a:lnTo>
                        <a:pt x="2885" y="11148"/>
                      </a:lnTo>
                      <a:lnTo>
                        <a:pt x="0" y="5658"/>
                      </a:lnTo>
                      <a:lnTo>
                        <a:pt x="4216" y="348"/>
                      </a:lnTo>
                      <a:lnTo>
                        <a:pt x="10742" y="12674"/>
                      </a:lnTo>
                      <a:lnTo>
                        <a:pt x="17365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02" name="Freeform 383"/>
                <p:cNvSpPr/>
                <p:nvPr/>
              </p:nvSpPr>
              <p:spPr>
                <a:xfrm>
                  <a:off x="735866" y="160236"/>
                  <a:ext cx="401822" cy="1612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0" y="0"/>
                      </a:moveTo>
                      <a:lnTo>
                        <a:pt x="21600" y="16577"/>
                      </a:lnTo>
                      <a:lnTo>
                        <a:pt x="14183" y="21600"/>
                      </a:lnTo>
                      <a:lnTo>
                        <a:pt x="0" y="10800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03" name="Freeform 384"/>
                <p:cNvSpPr/>
                <p:nvPr/>
              </p:nvSpPr>
              <p:spPr>
                <a:xfrm>
                  <a:off x="-1" y="160236"/>
                  <a:ext cx="394561" cy="1594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67" y="0"/>
                      </a:moveTo>
                      <a:lnTo>
                        <a:pt x="21600" y="11435"/>
                      </a:lnTo>
                      <a:lnTo>
                        <a:pt x="7288" y="21600"/>
                      </a:lnTo>
                      <a:lnTo>
                        <a:pt x="0" y="16772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04" name="Freeform 385"/>
                <p:cNvSpPr/>
                <p:nvPr/>
              </p:nvSpPr>
              <p:spPr>
                <a:xfrm>
                  <a:off x="136971" y="81473"/>
                  <a:ext cx="857899" cy="253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39" y="1120"/>
                      </a:moveTo>
                      <a:lnTo>
                        <a:pt x="2585" y="0"/>
                      </a:lnTo>
                      <a:lnTo>
                        <a:pt x="10744" y="9007"/>
                      </a:lnTo>
                      <a:lnTo>
                        <a:pt x="19467" y="0"/>
                      </a:lnTo>
                      <a:lnTo>
                        <a:pt x="20747" y="1120"/>
                      </a:lnTo>
                      <a:lnTo>
                        <a:pt x="15265" y="6833"/>
                      </a:lnTo>
                      <a:lnTo>
                        <a:pt x="15222" y="13740"/>
                      </a:lnTo>
                      <a:lnTo>
                        <a:pt x="21600" y="20480"/>
                      </a:lnTo>
                      <a:lnTo>
                        <a:pt x="19954" y="21440"/>
                      </a:lnTo>
                      <a:lnTo>
                        <a:pt x="10813" y="11360"/>
                      </a:lnTo>
                      <a:lnTo>
                        <a:pt x="1488" y="21600"/>
                      </a:lnTo>
                      <a:lnTo>
                        <a:pt x="0" y="20263"/>
                      </a:lnTo>
                      <a:lnTo>
                        <a:pt x="6457" y="13760"/>
                      </a:lnTo>
                      <a:cubicBezTo>
                        <a:pt x="6457" y="11573"/>
                        <a:pt x="6392" y="9067"/>
                        <a:pt x="6392" y="6880"/>
                      </a:cubicBezTo>
                      <a:lnTo>
                        <a:pt x="1061" y="1280"/>
                      </a:lnTo>
                      <a:cubicBezTo>
                        <a:pt x="153" y="320"/>
                        <a:pt x="980" y="1173"/>
                        <a:pt x="939" y="1120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pic>
          <p:nvPicPr>
            <p:cNvPr id="207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9530103" y="452810"/>
              <a:ext cx="1099945" cy="95881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08" name="HB"/>
            <p:cNvSpPr txBox="1"/>
            <p:nvPr/>
          </p:nvSpPr>
          <p:spPr>
            <a:xfrm>
              <a:off x="9995979" y="0"/>
              <a:ext cx="686339" cy="58371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HB</a:t>
              </a:r>
            </a:p>
          </p:txBody>
        </p:sp>
        <p:sp>
          <p:nvSpPr>
            <p:cNvPr id="209" name="HA"/>
            <p:cNvSpPr txBox="1"/>
            <p:nvPr/>
          </p:nvSpPr>
          <p:spPr>
            <a:xfrm>
              <a:off x="267320" y="122435"/>
              <a:ext cx="564367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HA</a:t>
              </a:r>
            </a:p>
          </p:txBody>
        </p:sp>
        <p:sp>
          <p:nvSpPr>
            <p:cNvPr id="210" name="R1"/>
            <p:cNvSpPr txBox="1"/>
            <p:nvPr/>
          </p:nvSpPr>
          <p:spPr>
            <a:xfrm>
              <a:off x="3441316" y="0"/>
              <a:ext cx="564366" cy="58371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b="1" sz="2400"/>
              </a:pPr>
              <a:r>
                <a:t>R</a:t>
              </a:r>
              <a:r>
                <a:rPr baseline="-5999"/>
                <a:t>1</a:t>
              </a:r>
            </a:p>
          </p:txBody>
        </p:sp>
        <p:sp>
          <p:nvSpPr>
            <p:cNvPr id="211" name="R2"/>
            <p:cNvSpPr txBox="1"/>
            <p:nvPr/>
          </p:nvSpPr>
          <p:spPr>
            <a:xfrm>
              <a:off x="6981118" y="0"/>
              <a:ext cx="564366" cy="58371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b="1" sz="2400"/>
              </a:pPr>
              <a:r>
                <a:t>R</a:t>
              </a:r>
              <a:r>
                <a:rPr baseline="-5999"/>
                <a:t>2</a:t>
              </a:r>
            </a:p>
          </p:txBody>
        </p:sp>
        <p:sp>
          <p:nvSpPr>
            <p:cNvPr id="212" name="Line"/>
            <p:cNvSpPr/>
            <p:nvPr/>
          </p:nvSpPr>
          <p:spPr>
            <a:xfrm>
              <a:off x="4550361" y="995160"/>
              <a:ext cx="185602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213" name="Line"/>
            <p:cNvSpPr/>
            <p:nvPr/>
          </p:nvSpPr>
          <p:spPr>
            <a:xfrm>
              <a:off x="8082829" y="995160"/>
              <a:ext cx="185602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214" name="Line"/>
            <p:cNvSpPr/>
            <p:nvPr/>
          </p:nvSpPr>
          <p:spPr>
            <a:xfrm>
              <a:off x="992637" y="995160"/>
              <a:ext cx="1856021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215" name="Network…"/>
            <p:cNvSpPr txBox="1"/>
            <p:nvPr/>
          </p:nvSpPr>
          <p:spPr>
            <a:xfrm>
              <a:off x="1066566" y="160535"/>
              <a:ext cx="1775546" cy="6566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Network</a:t>
              </a:r>
            </a:p>
            <a:p>
              <a:pPr>
                <a:defRPr sz="2000"/>
              </a:pPr>
              <a:r>
                <a:t>172.21.45.0/24</a:t>
              </a:r>
            </a:p>
          </p:txBody>
        </p:sp>
        <p:sp>
          <p:nvSpPr>
            <p:cNvPr id="216" name="Network…"/>
            <p:cNvSpPr txBox="1"/>
            <p:nvPr/>
          </p:nvSpPr>
          <p:spPr>
            <a:xfrm>
              <a:off x="4530621" y="255380"/>
              <a:ext cx="1775546" cy="6566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Network</a:t>
              </a:r>
            </a:p>
            <a:p>
              <a:pPr>
                <a:defRPr sz="2000"/>
              </a:pPr>
              <a:r>
                <a:t>172.21.46.0/24</a:t>
              </a:r>
            </a:p>
          </p:txBody>
        </p:sp>
        <p:sp>
          <p:nvSpPr>
            <p:cNvPr id="217" name="Network…"/>
            <p:cNvSpPr txBox="1"/>
            <p:nvPr/>
          </p:nvSpPr>
          <p:spPr>
            <a:xfrm>
              <a:off x="8220434" y="160535"/>
              <a:ext cx="1775546" cy="6566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Network</a:t>
              </a:r>
            </a:p>
            <a:p>
              <a:pPr>
                <a:defRPr sz="2000"/>
              </a:pPr>
              <a:r>
                <a:t>172.21.47.0/24</a:t>
              </a:r>
            </a:p>
          </p:txBody>
        </p:sp>
        <p:sp>
          <p:nvSpPr>
            <p:cNvPr id="218" name="172.21.45.5"/>
            <p:cNvSpPr txBox="1"/>
            <p:nvPr/>
          </p:nvSpPr>
          <p:spPr>
            <a:xfrm>
              <a:off x="-1" y="1372560"/>
              <a:ext cx="1274353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172.21.45.5</a:t>
              </a:r>
            </a:p>
          </p:txBody>
        </p:sp>
        <p:sp>
          <p:nvSpPr>
            <p:cNvPr id="219" name="eth0"/>
            <p:cNvSpPr txBox="1"/>
            <p:nvPr/>
          </p:nvSpPr>
          <p:spPr>
            <a:xfrm>
              <a:off x="2423265" y="968277"/>
              <a:ext cx="518669" cy="3518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0</a:t>
              </a:r>
            </a:p>
          </p:txBody>
        </p:sp>
        <p:sp>
          <p:nvSpPr>
            <p:cNvPr id="220" name="172.21.45.254"/>
            <p:cNvSpPr txBox="1"/>
            <p:nvPr/>
          </p:nvSpPr>
          <p:spPr>
            <a:xfrm>
              <a:off x="1834967" y="1284089"/>
              <a:ext cx="1528556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172.21.45.254</a:t>
              </a:r>
            </a:p>
          </p:txBody>
        </p:sp>
        <p:sp>
          <p:nvSpPr>
            <p:cNvPr id="221" name="172.21.46.253"/>
            <p:cNvSpPr txBox="1"/>
            <p:nvPr/>
          </p:nvSpPr>
          <p:spPr>
            <a:xfrm>
              <a:off x="3768162" y="1284089"/>
              <a:ext cx="1528556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172.21.46.253</a:t>
              </a:r>
            </a:p>
          </p:txBody>
        </p:sp>
        <p:sp>
          <p:nvSpPr>
            <p:cNvPr id="222" name="172.21.46.254"/>
            <p:cNvSpPr txBox="1"/>
            <p:nvPr/>
          </p:nvSpPr>
          <p:spPr>
            <a:xfrm>
              <a:off x="5471276" y="1284089"/>
              <a:ext cx="1528556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172.21.46.254</a:t>
              </a:r>
            </a:p>
          </p:txBody>
        </p:sp>
        <p:sp>
          <p:nvSpPr>
            <p:cNvPr id="223" name="172.21.47.254"/>
            <p:cNvSpPr txBox="1"/>
            <p:nvPr/>
          </p:nvSpPr>
          <p:spPr>
            <a:xfrm>
              <a:off x="7445551" y="1250078"/>
              <a:ext cx="1528556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172.21.47.254</a:t>
              </a:r>
            </a:p>
          </p:txBody>
        </p:sp>
        <p:sp>
          <p:nvSpPr>
            <p:cNvPr id="224" name="eth1"/>
            <p:cNvSpPr txBox="1"/>
            <p:nvPr/>
          </p:nvSpPr>
          <p:spPr>
            <a:xfrm>
              <a:off x="4532439" y="932215"/>
              <a:ext cx="518669" cy="35187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1</a:t>
              </a:r>
            </a:p>
          </p:txBody>
        </p:sp>
        <p:sp>
          <p:nvSpPr>
            <p:cNvPr id="225" name="eth0"/>
            <p:cNvSpPr txBox="1"/>
            <p:nvPr/>
          </p:nvSpPr>
          <p:spPr>
            <a:xfrm>
              <a:off x="5976220" y="932215"/>
              <a:ext cx="518669" cy="35187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0</a:t>
              </a:r>
            </a:p>
          </p:txBody>
        </p:sp>
        <p:sp>
          <p:nvSpPr>
            <p:cNvPr id="226" name="eth2"/>
            <p:cNvSpPr txBox="1"/>
            <p:nvPr/>
          </p:nvSpPr>
          <p:spPr>
            <a:xfrm>
              <a:off x="8120221" y="968277"/>
              <a:ext cx="518669" cy="3518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2</a:t>
              </a:r>
            </a:p>
          </p:txBody>
        </p:sp>
        <p:sp>
          <p:nvSpPr>
            <p:cNvPr id="227" name="172.21.47.5"/>
            <p:cNvSpPr txBox="1"/>
            <p:nvPr/>
          </p:nvSpPr>
          <p:spPr>
            <a:xfrm>
              <a:off x="9301673" y="1284089"/>
              <a:ext cx="1274353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172.21.47.5</a:t>
              </a:r>
            </a:p>
          </p:txBody>
        </p:sp>
      </p:grpSp>
      <p:grpSp>
        <p:nvGrpSpPr>
          <p:cNvPr id="265" name="Group"/>
          <p:cNvGrpSpPr/>
          <p:nvPr/>
        </p:nvGrpSpPr>
        <p:grpSpPr>
          <a:xfrm>
            <a:off x="889920" y="5590582"/>
            <a:ext cx="9839357" cy="2015255"/>
            <a:chOff x="0" y="0"/>
            <a:chExt cx="9839355" cy="2015253"/>
          </a:xfrm>
        </p:grpSpPr>
        <p:pic>
          <p:nvPicPr>
            <p:cNvPr id="229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0" y="912782"/>
              <a:ext cx="1099944" cy="95881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241" name="Group 378"/>
            <p:cNvGrpSpPr/>
            <p:nvPr/>
          </p:nvGrpSpPr>
          <p:grpSpPr>
            <a:xfrm>
              <a:off x="2060187" y="1218265"/>
              <a:ext cx="844803" cy="401609"/>
              <a:chOff x="0" y="0"/>
              <a:chExt cx="844801" cy="401607"/>
            </a:xfrm>
          </p:grpSpPr>
          <p:grpSp>
            <p:nvGrpSpPr>
              <p:cNvPr id="232" name="Freeform 379"/>
              <p:cNvGrpSpPr/>
              <p:nvPr/>
            </p:nvGrpSpPr>
            <p:grpSpPr>
              <a:xfrm>
                <a:off x="-1" y="128351"/>
                <a:ext cx="844803" cy="273257"/>
                <a:chOff x="0" y="0"/>
                <a:chExt cx="844801" cy="273256"/>
              </a:xfrm>
            </p:grpSpPr>
            <p:sp>
              <p:nvSpPr>
                <p:cNvPr id="230" name="Shape"/>
                <p:cNvSpPr/>
                <p:nvPr/>
              </p:nvSpPr>
              <p:spPr>
                <a:xfrm>
                  <a:off x="-1" y="16529"/>
                  <a:ext cx="844803" cy="2401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8" fill="norm" stroke="1" extrusionOk="0">
                      <a:moveTo>
                        <a:pt x="21591" y="51"/>
                      </a:moveTo>
                      <a:lnTo>
                        <a:pt x="21593" y="11403"/>
                      </a:lnTo>
                      <a:cubicBezTo>
                        <a:pt x="20935" y="19011"/>
                        <a:pt x="14479" y="21600"/>
                        <a:pt x="10884" y="21598"/>
                      </a:cubicBezTo>
                      <a:cubicBezTo>
                        <a:pt x="7289" y="21596"/>
                        <a:pt x="649" y="19123"/>
                        <a:pt x="23" y="11390"/>
                      </a:cubicBezTo>
                      <a:cubicBezTo>
                        <a:pt x="32" y="8472"/>
                        <a:pt x="-7" y="2919"/>
                        <a:pt x="1" y="0"/>
                      </a:cubicBezTo>
                      <a:cubicBezTo>
                        <a:pt x="1019" y="6646"/>
                        <a:pt x="7140" y="10014"/>
                        <a:pt x="10738" y="10023"/>
                      </a:cubicBezTo>
                      <a:cubicBezTo>
                        <a:pt x="14336" y="10031"/>
                        <a:pt x="20606" y="7591"/>
                        <a:pt x="21591" y="5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8C2C9"/>
                    </a:gs>
                    <a:gs pos="21000">
                      <a:srgbClr val="FFFFFF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1" name="Rectangle"/>
                <p:cNvSpPr txBox="1"/>
                <p:nvPr/>
              </p:nvSpPr>
              <p:spPr>
                <a:xfrm>
                  <a:off x="36028" y="0"/>
                  <a:ext cx="772746" cy="273257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     </a:t>
                  </a:r>
                </a:p>
              </p:txBody>
            </p:sp>
          </p:grpSp>
          <p:grpSp>
            <p:nvGrpSpPr>
              <p:cNvPr id="235" name="Oval 380"/>
              <p:cNvGrpSpPr/>
              <p:nvPr/>
            </p:nvGrpSpPr>
            <p:grpSpPr>
              <a:xfrm>
                <a:off x="486" y="-1"/>
                <a:ext cx="843780" cy="273258"/>
                <a:chOff x="0" y="0"/>
                <a:chExt cx="843779" cy="273256"/>
              </a:xfrm>
            </p:grpSpPr>
            <p:sp>
              <p:nvSpPr>
                <p:cNvPr id="233" name="Oval"/>
                <p:cNvSpPr/>
                <p:nvPr/>
              </p:nvSpPr>
              <p:spPr>
                <a:xfrm>
                  <a:off x="0" y="17722"/>
                  <a:ext cx="843780" cy="237812"/>
                </a:xfrm>
                <a:prstGeom prst="ellipse">
                  <a:avLst/>
                </a:prstGeom>
                <a:solidFill>
                  <a:srgbClr val="B8C2C9"/>
                </a:soli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4" name="Rectangle"/>
                <p:cNvSpPr txBox="1"/>
                <p:nvPr/>
              </p:nvSpPr>
              <p:spPr>
                <a:xfrm>
                  <a:off x="159597" y="-1"/>
                  <a:ext cx="524585" cy="273258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</a:t>
                  </a:r>
                </a:p>
              </p:txBody>
            </p:sp>
          </p:grpSp>
          <p:grpSp>
            <p:nvGrpSpPr>
              <p:cNvPr id="240" name="Group 381"/>
              <p:cNvGrpSpPr/>
              <p:nvPr/>
            </p:nvGrpSpPr>
            <p:grpSpPr>
              <a:xfrm>
                <a:off x="125291" y="47948"/>
                <a:ext cx="594062" cy="174740"/>
                <a:chOff x="0" y="0"/>
                <a:chExt cx="594061" cy="174739"/>
              </a:xfrm>
            </p:grpSpPr>
            <p:sp>
              <p:nvSpPr>
                <p:cNvPr id="236" name="Freeform 382"/>
                <p:cNvSpPr/>
                <p:nvPr/>
              </p:nvSpPr>
              <p:spPr>
                <a:xfrm>
                  <a:off x="16431" y="0"/>
                  <a:ext cx="561972" cy="978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365" y="0"/>
                      </a:moveTo>
                      <a:lnTo>
                        <a:pt x="21600" y="4925"/>
                      </a:lnTo>
                      <a:lnTo>
                        <a:pt x="18461" y="11148"/>
                      </a:lnTo>
                      <a:lnTo>
                        <a:pt x="17638" y="9623"/>
                      </a:lnTo>
                      <a:lnTo>
                        <a:pt x="10634" y="21600"/>
                      </a:lnTo>
                      <a:lnTo>
                        <a:pt x="4216" y="9406"/>
                      </a:lnTo>
                      <a:lnTo>
                        <a:pt x="2885" y="11148"/>
                      </a:lnTo>
                      <a:lnTo>
                        <a:pt x="0" y="5658"/>
                      </a:lnTo>
                      <a:lnTo>
                        <a:pt x="4216" y="348"/>
                      </a:lnTo>
                      <a:lnTo>
                        <a:pt x="10742" y="12674"/>
                      </a:lnTo>
                      <a:lnTo>
                        <a:pt x="17365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7" name="Freeform 383"/>
                <p:cNvSpPr/>
                <p:nvPr/>
              </p:nvSpPr>
              <p:spPr>
                <a:xfrm>
                  <a:off x="384243" y="83670"/>
                  <a:ext cx="209819" cy="842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0" y="0"/>
                      </a:moveTo>
                      <a:lnTo>
                        <a:pt x="21600" y="16577"/>
                      </a:lnTo>
                      <a:lnTo>
                        <a:pt x="14183" y="21600"/>
                      </a:lnTo>
                      <a:lnTo>
                        <a:pt x="0" y="10800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8" name="Freeform 384"/>
                <p:cNvSpPr/>
                <p:nvPr/>
              </p:nvSpPr>
              <p:spPr>
                <a:xfrm>
                  <a:off x="-1" y="83670"/>
                  <a:ext cx="206027" cy="832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67" y="0"/>
                      </a:moveTo>
                      <a:lnTo>
                        <a:pt x="21600" y="11435"/>
                      </a:lnTo>
                      <a:lnTo>
                        <a:pt x="7288" y="21600"/>
                      </a:lnTo>
                      <a:lnTo>
                        <a:pt x="0" y="16772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9" name="Freeform 385"/>
                <p:cNvSpPr/>
                <p:nvPr/>
              </p:nvSpPr>
              <p:spPr>
                <a:xfrm>
                  <a:off x="71521" y="42542"/>
                  <a:ext cx="447966" cy="1321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39" y="1120"/>
                      </a:moveTo>
                      <a:lnTo>
                        <a:pt x="2585" y="0"/>
                      </a:lnTo>
                      <a:lnTo>
                        <a:pt x="10744" y="9007"/>
                      </a:lnTo>
                      <a:lnTo>
                        <a:pt x="19467" y="0"/>
                      </a:lnTo>
                      <a:lnTo>
                        <a:pt x="20747" y="1120"/>
                      </a:lnTo>
                      <a:lnTo>
                        <a:pt x="15265" y="6833"/>
                      </a:lnTo>
                      <a:lnTo>
                        <a:pt x="15222" y="13740"/>
                      </a:lnTo>
                      <a:lnTo>
                        <a:pt x="21600" y="20480"/>
                      </a:lnTo>
                      <a:lnTo>
                        <a:pt x="19954" y="21440"/>
                      </a:lnTo>
                      <a:lnTo>
                        <a:pt x="10813" y="11360"/>
                      </a:lnTo>
                      <a:lnTo>
                        <a:pt x="1488" y="21600"/>
                      </a:lnTo>
                      <a:lnTo>
                        <a:pt x="0" y="20263"/>
                      </a:lnTo>
                      <a:lnTo>
                        <a:pt x="6457" y="13760"/>
                      </a:lnTo>
                      <a:cubicBezTo>
                        <a:pt x="6457" y="11573"/>
                        <a:pt x="6392" y="9067"/>
                        <a:pt x="6392" y="6880"/>
                      </a:cubicBezTo>
                      <a:lnTo>
                        <a:pt x="1061" y="1280"/>
                      </a:lnTo>
                      <a:cubicBezTo>
                        <a:pt x="153" y="320"/>
                        <a:pt x="980" y="1173"/>
                        <a:pt x="939" y="1120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pic>
          <p:nvPicPr>
            <p:cNvPr id="242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8739412" y="912782"/>
              <a:ext cx="1099944" cy="95881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43" name="B"/>
            <p:cNvSpPr txBox="1"/>
            <p:nvPr/>
          </p:nvSpPr>
          <p:spPr>
            <a:xfrm>
              <a:off x="9289383" y="546344"/>
              <a:ext cx="397193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4" name="A"/>
            <p:cNvSpPr txBox="1"/>
            <p:nvPr/>
          </p:nvSpPr>
          <p:spPr>
            <a:xfrm>
              <a:off x="410271" y="546344"/>
              <a:ext cx="389021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5" name="R1"/>
            <p:cNvSpPr txBox="1"/>
            <p:nvPr/>
          </p:nvSpPr>
          <p:spPr>
            <a:xfrm>
              <a:off x="2200405" y="715767"/>
              <a:ext cx="564366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b="1" sz="2400"/>
              </a:pPr>
              <a:r>
                <a:t>R</a:t>
              </a:r>
              <a:r>
                <a:rPr baseline="-5999"/>
                <a:t>1</a:t>
              </a:r>
            </a:p>
          </p:txBody>
        </p:sp>
        <p:sp>
          <p:nvSpPr>
            <p:cNvPr id="246" name="R2"/>
            <p:cNvSpPr txBox="1"/>
            <p:nvPr/>
          </p:nvSpPr>
          <p:spPr>
            <a:xfrm>
              <a:off x="7486068" y="715767"/>
              <a:ext cx="564367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b="1" sz="2400"/>
              </a:pPr>
              <a:r>
                <a:t>R</a:t>
              </a:r>
              <a:r>
                <a:rPr baseline="-5999"/>
                <a:t>2</a:t>
              </a:r>
            </a:p>
          </p:txBody>
        </p:sp>
        <p:sp>
          <p:nvSpPr>
            <p:cNvPr id="247" name="Line"/>
            <p:cNvSpPr/>
            <p:nvPr/>
          </p:nvSpPr>
          <p:spPr>
            <a:xfrm>
              <a:off x="8050434" y="1419069"/>
              <a:ext cx="109994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>
              <a:off x="6695349" y="1460973"/>
              <a:ext cx="51028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grpSp>
          <p:nvGrpSpPr>
            <p:cNvPr id="260" name="Group 378"/>
            <p:cNvGrpSpPr/>
            <p:nvPr/>
          </p:nvGrpSpPr>
          <p:grpSpPr>
            <a:xfrm>
              <a:off x="7205631" y="1241119"/>
              <a:ext cx="844803" cy="401609"/>
              <a:chOff x="0" y="0"/>
              <a:chExt cx="844801" cy="401607"/>
            </a:xfrm>
          </p:grpSpPr>
          <p:grpSp>
            <p:nvGrpSpPr>
              <p:cNvPr id="251" name="Freeform 379"/>
              <p:cNvGrpSpPr/>
              <p:nvPr/>
            </p:nvGrpSpPr>
            <p:grpSpPr>
              <a:xfrm>
                <a:off x="-1" y="128351"/>
                <a:ext cx="844803" cy="273257"/>
                <a:chOff x="0" y="0"/>
                <a:chExt cx="844801" cy="273256"/>
              </a:xfrm>
            </p:grpSpPr>
            <p:sp>
              <p:nvSpPr>
                <p:cNvPr id="249" name="Shape"/>
                <p:cNvSpPr/>
                <p:nvPr/>
              </p:nvSpPr>
              <p:spPr>
                <a:xfrm>
                  <a:off x="-1" y="16529"/>
                  <a:ext cx="844803" cy="2401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8" fill="norm" stroke="1" extrusionOk="0">
                      <a:moveTo>
                        <a:pt x="21591" y="51"/>
                      </a:moveTo>
                      <a:lnTo>
                        <a:pt x="21593" y="11403"/>
                      </a:lnTo>
                      <a:cubicBezTo>
                        <a:pt x="20935" y="19011"/>
                        <a:pt x="14479" y="21600"/>
                        <a:pt x="10884" y="21598"/>
                      </a:cubicBezTo>
                      <a:cubicBezTo>
                        <a:pt x="7289" y="21596"/>
                        <a:pt x="649" y="19123"/>
                        <a:pt x="23" y="11390"/>
                      </a:cubicBezTo>
                      <a:cubicBezTo>
                        <a:pt x="32" y="8472"/>
                        <a:pt x="-7" y="2919"/>
                        <a:pt x="1" y="0"/>
                      </a:cubicBezTo>
                      <a:cubicBezTo>
                        <a:pt x="1019" y="6646"/>
                        <a:pt x="7140" y="10014"/>
                        <a:pt x="10738" y="10023"/>
                      </a:cubicBezTo>
                      <a:cubicBezTo>
                        <a:pt x="14336" y="10031"/>
                        <a:pt x="20606" y="7591"/>
                        <a:pt x="21591" y="5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8C2C9"/>
                    </a:gs>
                    <a:gs pos="21000">
                      <a:srgbClr val="FFFFFF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50" name="Rectangle"/>
                <p:cNvSpPr txBox="1"/>
                <p:nvPr/>
              </p:nvSpPr>
              <p:spPr>
                <a:xfrm>
                  <a:off x="36028" y="0"/>
                  <a:ext cx="772746" cy="273257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     </a:t>
                  </a:r>
                </a:p>
              </p:txBody>
            </p:sp>
          </p:grpSp>
          <p:grpSp>
            <p:nvGrpSpPr>
              <p:cNvPr id="254" name="Oval 380"/>
              <p:cNvGrpSpPr/>
              <p:nvPr/>
            </p:nvGrpSpPr>
            <p:grpSpPr>
              <a:xfrm>
                <a:off x="486" y="-1"/>
                <a:ext cx="843780" cy="273258"/>
                <a:chOff x="0" y="0"/>
                <a:chExt cx="843779" cy="273256"/>
              </a:xfrm>
            </p:grpSpPr>
            <p:sp>
              <p:nvSpPr>
                <p:cNvPr id="252" name="Oval"/>
                <p:cNvSpPr/>
                <p:nvPr/>
              </p:nvSpPr>
              <p:spPr>
                <a:xfrm>
                  <a:off x="0" y="17722"/>
                  <a:ext cx="843780" cy="237812"/>
                </a:xfrm>
                <a:prstGeom prst="ellipse">
                  <a:avLst/>
                </a:prstGeom>
                <a:solidFill>
                  <a:srgbClr val="B8C2C9"/>
                </a:soli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53" name="Rectangle"/>
                <p:cNvSpPr txBox="1"/>
                <p:nvPr/>
              </p:nvSpPr>
              <p:spPr>
                <a:xfrm>
                  <a:off x="159597" y="-1"/>
                  <a:ext cx="524585" cy="273258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</a:t>
                  </a:r>
                </a:p>
              </p:txBody>
            </p:sp>
          </p:grpSp>
          <p:grpSp>
            <p:nvGrpSpPr>
              <p:cNvPr id="259" name="Group 381"/>
              <p:cNvGrpSpPr/>
              <p:nvPr/>
            </p:nvGrpSpPr>
            <p:grpSpPr>
              <a:xfrm>
                <a:off x="125291" y="47948"/>
                <a:ext cx="594062" cy="174740"/>
                <a:chOff x="0" y="0"/>
                <a:chExt cx="594061" cy="174739"/>
              </a:xfrm>
            </p:grpSpPr>
            <p:sp>
              <p:nvSpPr>
                <p:cNvPr id="255" name="Freeform 382"/>
                <p:cNvSpPr/>
                <p:nvPr/>
              </p:nvSpPr>
              <p:spPr>
                <a:xfrm>
                  <a:off x="16431" y="0"/>
                  <a:ext cx="561972" cy="978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365" y="0"/>
                      </a:moveTo>
                      <a:lnTo>
                        <a:pt x="21600" y="4925"/>
                      </a:lnTo>
                      <a:lnTo>
                        <a:pt x="18461" y="11148"/>
                      </a:lnTo>
                      <a:lnTo>
                        <a:pt x="17638" y="9623"/>
                      </a:lnTo>
                      <a:lnTo>
                        <a:pt x="10634" y="21600"/>
                      </a:lnTo>
                      <a:lnTo>
                        <a:pt x="4216" y="9406"/>
                      </a:lnTo>
                      <a:lnTo>
                        <a:pt x="2885" y="11148"/>
                      </a:lnTo>
                      <a:lnTo>
                        <a:pt x="0" y="5658"/>
                      </a:lnTo>
                      <a:lnTo>
                        <a:pt x="4216" y="348"/>
                      </a:lnTo>
                      <a:lnTo>
                        <a:pt x="10742" y="12674"/>
                      </a:lnTo>
                      <a:lnTo>
                        <a:pt x="17365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56" name="Freeform 383"/>
                <p:cNvSpPr/>
                <p:nvPr/>
              </p:nvSpPr>
              <p:spPr>
                <a:xfrm>
                  <a:off x="384243" y="83670"/>
                  <a:ext cx="209819" cy="842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0" y="0"/>
                      </a:moveTo>
                      <a:lnTo>
                        <a:pt x="21600" y="16577"/>
                      </a:lnTo>
                      <a:lnTo>
                        <a:pt x="14183" y="21600"/>
                      </a:lnTo>
                      <a:lnTo>
                        <a:pt x="0" y="10800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57" name="Freeform 384"/>
                <p:cNvSpPr/>
                <p:nvPr/>
              </p:nvSpPr>
              <p:spPr>
                <a:xfrm>
                  <a:off x="-1" y="83670"/>
                  <a:ext cx="206027" cy="832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67" y="0"/>
                      </a:moveTo>
                      <a:lnTo>
                        <a:pt x="21600" y="11435"/>
                      </a:lnTo>
                      <a:lnTo>
                        <a:pt x="7288" y="21600"/>
                      </a:lnTo>
                      <a:lnTo>
                        <a:pt x="0" y="16772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58" name="Freeform 385"/>
                <p:cNvSpPr/>
                <p:nvPr/>
              </p:nvSpPr>
              <p:spPr>
                <a:xfrm>
                  <a:off x="71521" y="42542"/>
                  <a:ext cx="447966" cy="1321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39" y="1120"/>
                      </a:moveTo>
                      <a:lnTo>
                        <a:pt x="2585" y="0"/>
                      </a:lnTo>
                      <a:lnTo>
                        <a:pt x="10744" y="9007"/>
                      </a:lnTo>
                      <a:lnTo>
                        <a:pt x="19467" y="0"/>
                      </a:lnTo>
                      <a:lnTo>
                        <a:pt x="20747" y="1120"/>
                      </a:lnTo>
                      <a:lnTo>
                        <a:pt x="15265" y="6833"/>
                      </a:lnTo>
                      <a:lnTo>
                        <a:pt x="15222" y="13740"/>
                      </a:lnTo>
                      <a:lnTo>
                        <a:pt x="21600" y="20480"/>
                      </a:lnTo>
                      <a:lnTo>
                        <a:pt x="19954" y="21440"/>
                      </a:lnTo>
                      <a:lnTo>
                        <a:pt x="10813" y="11360"/>
                      </a:lnTo>
                      <a:lnTo>
                        <a:pt x="1488" y="21600"/>
                      </a:lnTo>
                      <a:lnTo>
                        <a:pt x="0" y="20263"/>
                      </a:lnTo>
                      <a:lnTo>
                        <a:pt x="6457" y="13760"/>
                      </a:lnTo>
                      <a:cubicBezTo>
                        <a:pt x="6457" y="11573"/>
                        <a:pt x="6392" y="9067"/>
                        <a:pt x="6392" y="6880"/>
                      </a:cubicBezTo>
                      <a:lnTo>
                        <a:pt x="1061" y="1280"/>
                      </a:lnTo>
                      <a:cubicBezTo>
                        <a:pt x="153" y="320"/>
                        <a:pt x="980" y="1173"/>
                        <a:pt x="939" y="1120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261" name="Cloud"/>
            <p:cNvSpPr/>
            <p:nvPr/>
          </p:nvSpPr>
          <p:spPr>
            <a:xfrm>
              <a:off x="3372361" y="0"/>
              <a:ext cx="3343953" cy="2015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902522" y="1480023"/>
              <a:ext cx="109994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263" name="Line"/>
            <p:cNvSpPr/>
            <p:nvPr/>
          </p:nvSpPr>
          <p:spPr>
            <a:xfrm>
              <a:off x="2904988" y="1480023"/>
              <a:ext cx="51028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264" name="Internet"/>
            <p:cNvSpPr txBox="1"/>
            <p:nvPr/>
          </p:nvSpPr>
          <p:spPr>
            <a:xfrm>
              <a:off x="4314536" y="1079132"/>
              <a:ext cx="1315933" cy="4859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Internet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Fig: Network with fully connected three routers and 3 hosts"/>
          <p:cNvSpPr txBox="1"/>
          <p:nvPr/>
        </p:nvSpPr>
        <p:spPr>
          <a:xfrm>
            <a:off x="2290297" y="7923474"/>
            <a:ext cx="7770733" cy="4016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2300"/>
            </a:lvl1pPr>
          </a:lstStyle>
          <a:p>
            <a:pPr/>
            <a:r>
              <a:t>Fig: Network with fully connected three routers and 3 hosts</a:t>
            </a:r>
          </a:p>
        </p:txBody>
      </p:sp>
      <p:sp>
        <p:nvSpPr>
          <p:cNvPr id="268" name="172.21.3.5"/>
          <p:cNvSpPr txBox="1"/>
          <p:nvPr/>
        </p:nvSpPr>
        <p:spPr>
          <a:xfrm>
            <a:off x="3991310" y="5571891"/>
            <a:ext cx="1147251" cy="327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1800"/>
            </a:lvl1pPr>
          </a:lstStyle>
          <a:p>
            <a:pPr/>
            <a:r>
              <a:t>172.21.3.5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1068343" y="2154253"/>
            <a:ext cx="10597654" cy="3598795"/>
            <a:chOff x="0" y="0"/>
            <a:chExt cx="10597653" cy="3598794"/>
          </a:xfrm>
        </p:grpSpPr>
        <p:pic>
          <p:nvPicPr>
            <p:cNvPr id="269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0" y="817210"/>
              <a:ext cx="1099944" cy="95881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281" name="Group 378"/>
            <p:cNvGrpSpPr/>
            <p:nvPr/>
          </p:nvGrpSpPr>
          <p:grpSpPr>
            <a:xfrm>
              <a:off x="2882164" y="912055"/>
              <a:ext cx="1617882" cy="769120"/>
              <a:chOff x="0" y="0"/>
              <a:chExt cx="1617881" cy="769119"/>
            </a:xfrm>
          </p:grpSpPr>
          <p:grpSp>
            <p:nvGrpSpPr>
              <p:cNvPr id="272" name="Freeform 379"/>
              <p:cNvGrpSpPr/>
              <p:nvPr/>
            </p:nvGrpSpPr>
            <p:grpSpPr>
              <a:xfrm>
                <a:off x="0" y="245806"/>
                <a:ext cx="1617882" cy="523314"/>
                <a:chOff x="0" y="0"/>
                <a:chExt cx="1617881" cy="523312"/>
              </a:xfrm>
            </p:grpSpPr>
            <p:sp>
              <p:nvSpPr>
                <p:cNvPr id="270" name="Shape"/>
                <p:cNvSpPr/>
                <p:nvPr/>
              </p:nvSpPr>
              <p:spPr>
                <a:xfrm>
                  <a:off x="-1" y="31655"/>
                  <a:ext cx="1617883" cy="46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8" fill="norm" stroke="1" extrusionOk="0">
                      <a:moveTo>
                        <a:pt x="21591" y="51"/>
                      </a:moveTo>
                      <a:lnTo>
                        <a:pt x="21593" y="11403"/>
                      </a:lnTo>
                      <a:cubicBezTo>
                        <a:pt x="20935" y="19011"/>
                        <a:pt x="14479" y="21600"/>
                        <a:pt x="10884" y="21598"/>
                      </a:cubicBezTo>
                      <a:cubicBezTo>
                        <a:pt x="7289" y="21596"/>
                        <a:pt x="649" y="19123"/>
                        <a:pt x="23" y="11390"/>
                      </a:cubicBezTo>
                      <a:cubicBezTo>
                        <a:pt x="32" y="8472"/>
                        <a:pt x="-7" y="2919"/>
                        <a:pt x="1" y="0"/>
                      </a:cubicBezTo>
                      <a:cubicBezTo>
                        <a:pt x="1019" y="6646"/>
                        <a:pt x="7140" y="10014"/>
                        <a:pt x="10738" y="10023"/>
                      </a:cubicBezTo>
                      <a:cubicBezTo>
                        <a:pt x="14336" y="10031"/>
                        <a:pt x="20606" y="7591"/>
                        <a:pt x="21591" y="5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8C2C9"/>
                    </a:gs>
                    <a:gs pos="21000">
                      <a:srgbClr val="FFFFFF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1" name="Rectangle"/>
                <p:cNvSpPr txBox="1"/>
                <p:nvPr/>
              </p:nvSpPr>
              <p:spPr>
                <a:xfrm>
                  <a:off x="68998" y="0"/>
                  <a:ext cx="1479885" cy="52331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     </a:t>
                  </a:r>
                </a:p>
              </p:txBody>
            </p:sp>
          </p:grpSp>
          <p:grpSp>
            <p:nvGrpSpPr>
              <p:cNvPr id="275" name="Oval 380"/>
              <p:cNvGrpSpPr/>
              <p:nvPr/>
            </p:nvGrpSpPr>
            <p:grpSpPr>
              <a:xfrm>
                <a:off x="931" y="-1"/>
                <a:ext cx="1615923" cy="523314"/>
                <a:chOff x="0" y="0"/>
                <a:chExt cx="1615922" cy="523312"/>
              </a:xfrm>
            </p:grpSpPr>
            <p:sp>
              <p:nvSpPr>
                <p:cNvPr id="273" name="Oval"/>
                <p:cNvSpPr/>
                <p:nvPr/>
              </p:nvSpPr>
              <p:spPr>
                <a:xfrm>
                  <a:off x="0" y="33941"/>
                  <a:ext cx="1615923" cy="455431"/>
                </a:xfrm>
                <a:prstGeom prst="ellipse">
                  <a:avLst/>
                </a:prstGeom>
                <a:solidFill>
                  <a:srgbClr val="B8C2C9"/>
                </a:soli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4" name="Rectangle"/>
                <p:cNvSpPr txBox="1"/>
                <p:nvPr/>
              </p:nvSpPr>
              <p:spPr>
                <a:xfrm>
                  <a:off x="305645" y="-1"/>
                  <a:ext cx="1004632" cy="523314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</a:t>
                  </a:r>
                </a:p>
              </p:txBody>
            </p:sp>
          </p:grpSp>
          <p:grpSp>
            <p:nvGrpSpPr>
              <p:cNvPr id="280" name="Group 381"/>
              <p:cNvGrpSpPr/>
              <p:nvPr/>
            </p:nvGrpSpPr>
            <p:grpSpPr>
              <a:xfrm>
                <a:off x="239945" y="91825"/>
                <a:ext cx="1137689" cy="334646"/>
                <a:chOff x="0" y="0"/>
                <a:chExt cx="1137687" cy="334644"/>
              </a:xfrm>
            </p:grpSpPr>
            <p:sp>
              <p:nvSpPr>
                <p:cNvPr id="276" name="Freeform 382"/>
                <p:cNvSpPr/>
                <p:nvPr/>
              </p:nvSpPr>
              <p:spPr>
                <a:xfrm>
                  <a:off x="31468" y="0"/>
                  <a:ext cx="1076231" cy="1873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365" y="0"/>
                      </a:moveTo>
                      <a:lnTo>
                        <a:pt x="21600" y="4925"/>
                      </a:lnTo>
                      <a:lnTo>
                        <a:pt x="18461" y="11148"/>
                      </a:lnTo>
                      <a:lnTo>
                        <a:pt x="17638" y="9623"/>
                      </a:lnTo>
                      <a:lnTo>
                        <a:pt x="10634" y="21600"/>
                      </a:lnTo>
                      <a:lnTo>
                        <a:pt x="4216" y="9406"/>
                      </a:lnTo>
                      <a:lnTo>
                        <a:pt x="2885" y="11148"/>
                      </a:lnTo>
                      <a:lnTo>
                        <a:pt x="0" y="5658"/>
                      </a:lnTo>
                      <a:lnTo>
                        <a:pt x="4216" y="348"/>
                      </a:lnTo>
                      <a:lnTo>
                        <a:pt x="10742" y="12674"/>
                      </a:lnTo>
                      <a:lnTo>
                        <a:pt x="17365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7" name="Freeform 383"/>
                <p:cNvSpPr/>
                <p:nvPr/>
              </p:nvSpPr>
              <p:spPr>
                <a:xfrm>
                  <a:off x="735866" y="160236"/>
                  <a:ext cx="401822" cy="1612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0" y="0"/>
                      </a:moveTo>
                      <a:lnTo>
                        <a:pt x="21600" y="16577"/>
                      </a:lnTo>
                      <a:lnTo>
                        <a:pt x="14183" y="21600"/>
                      </a:lnTo>
                      <a:lnTo>
                        <a:pt x="0" y="10800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8" name="Freeform 384"/>
                <p:cNvSpPr/>
                <p:nvPr/>
              </p:nvSpPr>
              <p:spPr>
                <a:xfrm>
                  <a:off x="-1" y="160236"/>
                  <a:ext cx="394561" cy="1594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67" y="0"/>
                      </a:moveTo>
                      <a:lnTo>
                        <a:pt x="21600" y="11435"/>
                      </a:lnTo>
                      <a:lnTo>
                        <a:pt x="7288" y="21600"/>
                      </a:lnTo>
                      <a:lnTo>
                        <a:pt x="0" y="16772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9" name="Freeform 385"/>
                <p:cNvSpPr/>
                <p:nvPr/>
              </p:nvSpPr>
              <p:spPr>
                <a:xfrm>
                  <a:off x="136971" y="81473"/>
                  <a:ext cx="857899" cy="253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39" y="1120"/>
                      </a:moveTo>
                      <a:lnTo>
                        <a:pt x="2585" y="0"/>
                      </a:lnTo>
                      <a:lnTo>
                        <a:pt x="10744" y="9007"/>
                      </a:lnTo>
                      <a:lnTo>
                        <a:pt x="19467" y="0"/>
                      </a:lnTo>
                      <a:lnTo>
                        <a:pt x="20747" y="1120"/>
                      </a:lnTo>
                      <a:lnTo>
                        <a:pt x="15265" y="6833"/>
                      </a:lnTo>
                      <a:lnTo>
                        <a:pt x="15222" y="13740"/>
                      </a:lnTo>
                      <a:lnTo>
                        <a:pt x="21600" y="20480"/>
                      </a:lnTo>
                      <a:lnTo>
                        <a:pt x="19954" y="21440"/>
                      </a:lnTo>
                      <a:lnTo>
                        <a:pt x="10813" y="11360"/>
                      </a:lnTo>
                      <a:lnTo>
                        <a:pt x="1488" y="21600"/>
                      </a:lnTo>
                      <a:lnTo>
                        <a:pt x="0" y="20263"/>
                      </a:lnTo>
                      <a:lnTo>
                        <a:pt x="6457" y="13760"/>
                      </a:lnTo>
                      <a:cubicBezTo>
                        <a:pt x="6457" y="11573"/>
                        <a:pt x="6392" y="9067"/>
                        <a:pt x="6392" y="6880"/>
                      </a:cubicBezTo>
                      <a:lnTo>
                        <a:pt x="1061" y="1280"/>
                      </a:lnTo>
                      <a:cubicBezTo>
                        <a:pt x="153" y="320"/>
                        <a:pt x="980" y="1173"/>
                        <a:pt x="939" y="1120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grpSp>
          <p:nvGrpSpPr>
            <p:cNvPr id="293" name="Group 378"/>
            <p:cNvGrpSpPr/>
            <p:nvPr/>
          </p:nvGrpSpPr>
          <p:grpSpPr>
            <a:xfrm>
              <a:off x="6421965" y="912055"/>
              <a:ext cx="1617882" cy="769120"/>
              <a:chOff x="0" y="0"/>
              <a:chExt cx="1617881" cy="769119"/>
            </a:xfrm>
          </p:grpSpPr>
          <p:grpSp>
            <p:nvGrpSpPr>
              <p:cNvPr id="284" name="Freeform 379"/>
              <p:cNvGrpSpPr/>
              <p:nvPr/>
            </p:nvGrpSpPr>
            <p:grpSpPr>
              <a:xfrm>
                <a:off x="0" y="245806"/>
                <a:ext cx="1617882" cy="523314"/>
                <a:chOff x="0" y="0"/>
                <a:chExt cx="1617881" cy="523312"/>
              </a:xfrm>
            </p:grpSpPr>
            <p:sp>
              <p:nvSpPr>
                <p:cNvPr id="282" name="Shape"/>
                <p:cNvSpPr/>
                <p:nvPr/>
              </p:nvSpPr>
              <p:spPr>
                <a:xfrm>
                  <a:off x="-1" y="31655"/>
                  <a:ext cx="1617883" cy="46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8" fill="norm" stroke="1" extrusionOk="0">
                      <a:moveTo>
                        <a:pt x="21591" y="51"/>
                      </a:moveTo>
                      <a:lnTo>
                        <a:pt x="21593" y="11403"/>
                      </a:lnTo>
                      <a:cubicBezTo>
                        <a:pt x="20935" y="19011"/>
                        <a:pt x="14479" y="21600"/>
                        <a:pt x="10884" y="21598"/>
                      </a:cubicBezTo>
                      <a:cubicBezTo>
                        <a:pt x="7289" y="21596"/>
                        <a:pt x="649" y="19123"/>
                        <a:pt x="23" y="11390"/>
                      </a:cubicBezTo>
                      <a:cubicBezTo>
                        <a:pt x="32" y="8472"/>
                        <a:pt x="-7" y="2919"/>
                        <a:pt x="1" y="0"/>
                      </a:cubicBezTo>
                      <a:cubicBezTo>
                        <a:pt x="1019" y="6646"/>
                        <a:pt x="7140" y="10014"/>
                        <a:pt x="10738" y="10023"/>
                      </a:cubicBezTo>
                      <a:cubicBezTo>
                        <a:pt x="14336" y="10031"/>
                        <a:pt x="20606" y="7591"/>
                        <a:pt x="21591" y="5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8C2C9"/>
                    </a:gs>
                    <a:gs pos="21000">
                      <a:srgbClr val="FFFFFF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83" name="Rectangle"/>
                <p:cNvSpPr txBox="1"/>
                <p:nvPr/>
              </p:nvSpPr>
              <p:spPr>
                <a:xfrm>
                  <a:off x="68998" y="0"/>
                  <a:ext cx="1479885" cy="52331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     </a:t>
                  </a:r>
                </a:p>
              </p:txBody>
            </p:sp>
          </p:grpSp>
          <p:grpSp>
            <p:nvGrpSpPr>
              <p:cNvPr id="287" name="Oval 380"/>
              <p:cNvGrpSpPr/>
              <p:nvPr/>
            </p:nvGrpSpPr>
            <p:grpSpPr>
              <a:xfrm>
                <a:off x="931" y="-1"/>
                <a:ext cx="1615923" cy="523314"/>
                <a:chOff x="0" y="0"/>
                <a:chExt cx="1615922" cy="523312"/>
              </a:xfrm>
            </p:grpSpPr>
            <p:sp>
              <p:nvSpPr>
                <p:cNvPr id="285" name="Oval"/>
                <p:cNvSpPr/>
                <p:nvPr/>
              </p:nvSpPr>
              <p:spPr>
                <a:xfrm>
                  <a:off x="0" y="33941"/>
                  <a:ext cx="1615923" cy="455431"/>
                </a:xfrm>
                <a:prstGeom prst="ellipse">
                  <a:avLst/>
                </a:prstGeom>
                <a:solidFill>
                  <a:srgbClr val="B8C2C9"/>
                </a:soli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86" name="Rectangle"/>
                <p:cNvSpPr txBox="1"/>
                <p:nvPr/>
              </p:nvSpPr>
              <p:spPr>
                <a:xfrm>
                  <a:off x="305645" y="-1"/>
                  <a:ext cx="1004632" cy="523314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</a:t>
                  </a:r>
                </a:p>
              </p:txBody>
            </p:sp>
          </p:grpSp>
          <p:grpSp>
            <p:nvGrpSpPr>
              <p:cNvPr id="292" name="Group 381"/>
              <p:cNvGrpSpPr/>
              <p:nvPr/>
            </p:nvGrpSpPr>
            <p:grpSpPr>
              <a:xfrm>
                <a:off x="239945" y="91825"/>
                <a:ext cx="1137689" cy="334646"/>
                <a:chOff x="0" y="0"/>
                <a:chExt cx="1137687" cy="334644"/>
              </a:xfrm>
            </p:grpSpPr>
            <p:sp>
              <p:nvSpPr>
                <p:cNvPr id="288" name="Freeform 382"/>
                <p:cNvSpPr/>
                <p:nvPr/>
              </p:nvSpPr>
              <p:spPr>
                <a:xfrm>
                  <a:off x="31468" y="0"/>
                  <a:ext cx="1076231" cy="1873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365" y="0"/>
                      </a:moveTo>
                      <a:lnTo>
                        <a:pt x="21600" y="4925"/>
                      </a:lnTo>
                      <a:lnTo>
                        <a:pt x="18461" y="11148"/>
                      </a:lnTo>
                      <a:lnTo>
                        <a:pt x="17638" y="9623"/>
                      </a:lnTo>
                      <a:lnTo>
                        <a:pt x="10634" y="21600"/>
                      </a:lnTo>
                      <a:lnTo>
                        <a:pt x="4216" y="9406"/>
                      </a:lnTo>
                      <a:lnTo>
                        <a:pt x="2885" y="11148"/>
                      </a:lnTo>
                      <a:lnTo>
                        <a:pt x="0" y="5658"/>
                      </a:lnTo>
                      <a:lnTo>
                        <a:pt x="4216" y="348"/>
                      </a:lnTo>
                      <a:lnTo>
                        <a:pt x="10742" y="12674"/>
                      </a:lnTo>
                      <a:lnTo>
                        <a:pt x="17365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89" name="Freeform 383"/>
                <p:cNvSpPr/>
                <p:nvPr/>
              </p:nvSpPr>
              <p:spPr>
                <a:xfrm>
                  <a:off x="735866" y="160236"/>
                  <a:ext cx="401822" cy="1612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0" y="0"/>
                      </a:moveTo>
                      <a:lnTo>
                        <a:pt x="21600" y="16577"/>
                      </a:lnTo>
                      <a:lnTo>
                        <a:pt x="14183" y="21600"/>
                      </a:lnTo>
                      <a:lnTo>
                        <a:pt x="0" y="10800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90" name="Freeform 384"/>
                <p:cNvSpPr/>
                <p:nvPr/>
              </p:nvSpPr>
              <p:spPr>
                <a:xfrm>
                  <a:off x="-1" y="160236"/>
                  <a:ext cx="394561" cy="1594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67" y="0"/>
                      </a:moveTo>
                      <a:lnTo>
                        <a:pt x="21600" y="11435"/>
                      </a:lnTo>
                      <a:lnTo>
                        <a:pt x="7288" y="21600"/>
                      </a:lnTo>
                      <a:lnTo>
                        <a:pt x="0" y="16772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91" name="Freeform 385"/>
                <p:cNvSpPr/>
                <p:nvPr/>
              </p:nvSpPr>
              <p:spPr>
                <a:xfrm>
                  <a:off x="136971" y="81473"/>
                  <a:ext cx="857899" cy="253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39" y="1120"/>
                      </a:moveTo>
                      <a:lnTo>
                        <a:pt x="2585" y="0"/>
                      </a:lnTo>
                      <a:lnTo>
                        <a:pt x="10744" y="9007"/>
                      </a:lnTo>
                      <a:lnTo>
                        <a:pt x="19467" y="0"/>
                      </a:lnTo>
                      <a:lnTo>
                        <a:pt x="20747" y="1120"/>
                      </a:lnTo>
                      <a:lnTo>
                        <a:pt x="15265" y="6833"/>
                      </a:lnTo>
                      <a:lnTo>
                        <a:pt x="15222" y="13740"/>
                      </a:lnTo>
                      <a:lnTo>
                        <a:pt x="21600" y="20480"/>
                      </a:lnTo>
                      <a:lnTo>
                        <a:pt x="19954" y="21440"/>
                      </a:lnTo>
                      <a:lnTo>
                        <a:pt x="10813" y="11360"/>
                      </a:lnTo>
                      <a:lnTo>
                        <a:pt x="1488" y="21600"/>
                      </a:lnTo>
                      <a:lnTo>
                        <a:pt x="0" y="20263"/>
                      </a:lnTo>
                      <a:lnTo>
                        <a:pt x="6457" y="13760"/>
                      </a:lnTo>
                      <a:cubicBezTo>
                        <a:pt x="6457" y="11573"/>
                        <a:pt x="6392" y="9067"/>
                        <a:pt x="6392" y="6880"/>
                      </a:cubicBezTo>
                      <a:lnTo>
                        <a:pt x="1061" y="1280"/>
                      </a:lnTo>
                      <a:cubicBezTo>
                        <a:pt x="153" y="320"/>
                        <a:pt x="980" y="1173"/>
                        <a:pt x="939" y="1120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pic>
          <p:nvPicPr>
            <p:cNvPr id="294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9497709" y="905681"/>
              <a:ext cx="1099945" cy="95881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95" name="HB"/>
            <p:cNvSpPr txBox="1"/>
            <p:nvPr/>
          </p:nvSpPr>
          <p:spPr>
            <a:xfrm>
              <a:off x="10033287" y="488872"/>
              <a:ext cx="564367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HB</a:t>
              </a:r>
            </a:p>
          </p:txBody>
        </p:sp>
        <p:sp>
          <p:nvSpPr>
            <p:cNvPr id="296" name="HA"/>
            <p:cNvSpPr txBox="1"/>
            <p:nvPr/>
          </p:nvSpPr>
          <p:spPr>
            <a:xfrm>
              <a:off x="234926" y="450772"/>
              <a:ext cx="564366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HA</a:t>
              </a:r>
            </a:p>
          </p:txBody>
        </p:sp>
        <p:sp>
          <p:nvSpPr>
            <p:cNvPr id="297" name="R1"/>
            <p:cNvSpPr txBox="1"/>
            <p:nvPr/>
          </p:nvSpPr>
          <p:spPr>
            <a:xfrm>
              <a:off x="3408921" y="1177935"/>
              <a:ext cx="564367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b="1" sz="2400"/>
              </a:pPr>
              <a:r>
                <a:t>R</a:t>
              </a:r>
              <a:r>
                <a:rPr baseline="-5999"/>
                <a:t>1</a:t>
              </a:r>
            </a:p>
          </p:txBody>
        </p:sp>
        <p:sp>
          <p:nvSpPr>
            <p:cNvPr id="298" name="R2"/>
            <p:cNvSpPr txBox="1"/>
            <p:nvPr/>
          </p:nvSpPr>
          <p:spPr>
            <a:xfrm>
              <a:off x="6976028" y="1204646"/>
              <a:ext cx="564367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b="1" sz="2400"/>
              </a:pPr>
              <a:r>
                <a:t>R</a:t>
              </a:r>
              <a:r>
                <a:rPr baseline="-5999"/>
                <a:t>2</a:t>
              </a:r>
            </a:p>
          </p:txBody>
        </p:sp>
        <p:sp>
          <p:nvSpPr>
            <p:cNvPr id="299" name="Line"/>
            <p:cNvSpPr/>
            <p:nvPr/>
          </p:nvSpPr>
          <p:spPr>
            <a:xfrm>
              <a:off x="4517966" y="1323497"/>
              <a:ext cx="185602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300" name="Line"/>
            <p:cNvSpPr/>
            <p:nvPr/>
          </p:nvSpPr>
          <p:spPr>
            <a:xfrm>
              <a:off x="8050434" y="1323497"/>
              <a:ext cx="1856021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301" name="Line"/>
            <p:cNvSpPr/>
            <p:nvPr/>
          </p:nvSpPr>
          <p:spPr>
            <a:xfrm>
              <a:off x="960243" y="1323497"/>
              <a:ext cx="185602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302" name="Network…"/>
            <p:cNvSpPr txBox="1"/>
            <p:nvPr/>
          </p:nvSpPr>
          <p:spPr>
            <a:xfrm>
              <a:off x="1099943" y="0"/>
              <a:ext cx="1634322" cy="65667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Network</a:t>
              </a:r>
            </a:p>
            <a:p>
              <a:pPr>
                <a:defRPr sz="2000"/>
              </a:pPr>
              <a:r>
                <a:t>172.21.4.0/24</a:t>
              </a:r>
            </a:p>
          </p:txBody>
        </p:sp>
        <p:sp>
          <p:nvSpPr>
            <p:cNvPr id="303" name="Network…"/>
            <p:cNvSpPr txBox="1"/>
            <p:nvPr/>
          </p:nvSpPr>
          <p:spPr>
            <a:xfrm>
              <a:off x="4568839" y="160535"/>
              <a:ext cx="1634321" cy="6566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Network</a:t>
              </a:r>
            </a:p>
            <a:p>
              <a:pPr>
                <a:defRPr sz="2000"/>
              </a:pPr>
              <a:r>
                <a:t>172.21.2.0/24</a:t>
              </a:r>
            </a:p>
          </p:txBody>
        </p:sp>
        <p:sp>
          <p:nvSpPr>
            <p:cNvPr id="304" name="Network…"/>
            <p:cNvSpPr txBox="1"/>
            <p:nvPr/>
          </p:nvSpPr>
          <p:spPr>
            <a:xfrm>
              <a:off x="8087826" y="288065"/>
              <a:ext cx="1634322" cy="6566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Network</a:t>
              </a:r>
            </a:p>
            <a:p>
              <a:pPr>
                <a:defRPr sz="2000"/>
              </a:pPr>
              <a:r>
                <a:t>172.21.5.0/24</a:t>
              </a:r>
            </a:p>
          </p:txBody>
        </p:sp>
        <p:sp>
          <p:nvSpPr>
            <p:cNvPr id="305" name="172.21.4.5"/>
            <p:cNvSpPr txBox="1"/>
            <p:nvPr/>
          </p:nvSpPr>
          <p:spPr>
            <a:xfrm>
              <a:off x="31156" y="1700897"/>
              <a:ext cx="1147251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172.21.4.5</a:t>
              </a:r>
            </a:p>
          </p:txBody>
        </p:sp>
        <p:sp>
          <p:nvSpPr>
            <p:cNvPr id="306" name="eth0"/>
            <p:cNvSpPr txBox="1"/>
            <p:nvPr/>
          </p:nvSpPr>
          <p:spPr>
            <a:xfrm>
              <a:off x="3091960" y="1612427"/>
              <a:ext cx="518669" cy="35187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0</a:t>
              </a:r>
            </a:p>
          </p:txBody>
        </p:sp>
        <p:sp>
          <p:nvSpPr>
            <p:cNvPr id="307" name="172.21.3.254"/>
            <p:cNvSpPr txBox="1"/>
            <p:nvPr/>
          </p:nvSpPr>
          <p:spPr>
            <a:xfrm>
              <a:off x="2245893" y="1889179"/>
              <a:ext cx="1401454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172.21.3.254</a:t>
              </a:r>
            </a:p>
          </p:txBody>
        </p:sp>
        <p:sp>
          <p:nvSpPr>
            <p:cNvPr id="308" name="172.21.2.254"/>
            <p:cNvSpPr txBox="1"/>
            <p:nvPr/>
          </p:nvSpPr>
          <p:spPr>
            <a:xfrm>
              <a:off x="3799318" y="1612426"/>
              <a:ext cx="1401454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172.21.2.254</a:t>
              </a:r>
            </a:p>
          </p:txBody>
        </p:sp>
        <p:sp>
          <p:nvSpPr>
            <p:cNvPr id="309" name="172.21.2.254"/>
            <p:cNvSpPr txBox="1"/>
            <p:nvPr/>
          </p:nvSpPr>
          <p:spPr>
            <a:xfrm>
              <a:off x="5147601" y="1317810"/>
              <a:ext cx="1401455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172.21.2.254</a:t>
              </a:r>
            </a:p>
          </p:txBody>
        </p:sp>
        <p:sp>
          <p:nvSpPr>
            <p:cNvPr id="310" name="172.21.5.254"/>
            <p:cNvSpPr txBox="1"/>
            <p:nvPr/>
          </p:nvSpPr>
          <p:spPr>
            <a:xfrm>
              <a:off x="7646433" y="1537304"/>
              <a:ext cx="1401454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172.21.5.254</a:t>
              </a:r>
            </a:p>
          </p:txBody>
        </p:sp>
        <p:sp>
          <p:nvSpPr>
            <p:cNvPr id="311" name="eth1"/>
            <p:cNvSpPr txBox="1"/>
            <p:nvPr/>
          </p:nvSpPr>
          <p:spPr>
            <a:xfrm>
              <a:off x="4517966" y="1260552"/>
              <a:ext cx="518669" cy="3518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1</a:t>
              </a:r>
            </a:p>
          </p:txBody>
        </p:sp>
        <p:sp>
          <p:nvSpPr>
            <p:cNvPr id="312" name="eth0"/>
            <p:cNvSpPr txBox="1"/>
            <p:nvPr/>
          </p:nvSpPr>
          <p:spPr>
            <a:xfrm>
              <a:off x="5921355" y="944740"/>
              <a:ext cx="518669" cy="3518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0</a:t>
              </a:r>
            </a:p>
          </p:txBody>
        </p:sp>
        <p:sp>
          <p:nvSpPr>
            <p:cNvPr id="313" name="eth2"/>
            <p:cNvSpPr txBox="1"/>
            <p:nvPr/>
          </p:nvSpPr>
          <p:spPr>
            <a:xfrm>
              <a:off x="8087826" y="1296615"/>
              <a:ext cx="518669" cy="35187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2</a:t>
              </a:r>
            </a:p>
          </p:txBody>
        </p:sp>
        <p:sp>
          <p:nvSpPr>
            <p:cNvPr id="314" name="eth2"/>
            <p:cNvSpPr txBox="1"/>
            <p:nvPr/>
          </p:nvSpPr>
          <p:spPr>
            <a:xfrm>
              <a:off x="2290287" y="990672"/>
              <a:ext cx="518669" cy="3518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2</a:t>
              </a:r>
            </a:p>
          </p:txBody>
        </p:sp>
        <p:sp>
          <p:nvSpPr>
            <p:cNvPr id="315" name="172.21.4.254"/>
            <p:cNvSpPr txBox="1"/>
            <p:nvPr/>
          </p:nvSpPr>
          <p:spPr>
            <a:xfrm>
              <a:off x="1625051" y="1317810"/>
              <a:ext cx="1401454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172.21.4.254</a:t>
              </a:r>
            </a:p>
          </p:txBody>
        </p:sp>
        <p:sp>
          <p:nvSpPr>
            <p:cNvPr id="316" name="172.21.3.253"/>
            <p:cNvSpPr txBox="1"/>
            <p:nvPr/>
          </p:nvSpPr>
          <p:spPr>
            <a:xfrm>
              <a:off x="6373985" y="1788364"/>
              <a:ext cx="1401455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172.21.3.253</a:t>
              </a:r>
            </a:p>
          </p:txBody>
        </p:sp>
        <p:sp>
          <p:nvSpPr>
            <p:cNvPr id="317" name="eth1"/>
            <p:cNvSpPr txBox="1"/>
            <p:nvPr/>
          </p:nvSpPr>
          <p:spPr>
            <a:xfrm>
              <a:off x="6677943" y="1537304"/>
              <a:ext cx="518669" cy="3518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1</a:t>
              </a:r>
            </a:p>
          </p:txBody>
        </p:sp>
        <p:sp>
          <p:nvSpPr>
            <p:cNvPr id="318" name="Line"/>
            <p:cNvSpPr/>
            <p:nvPr/>
          </p:nvSpPr>
          <p:spPr>
            <a:xfrm flipV="1">
              <a:off x="3710154" y="1681174"/>
              <a:ext cx="1" cy="9588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pic>
          <p:nvPicPr>
            <p:cNvPr id="319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2946620" y="2639984"/>
              <a:ext cx="1099944" cy="95881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20" name="172.21.5.5"/>
            <p:cNvSpPr txBox="1"/>
            <p:nvPr/>
          </p:nvSpPr>
          <p:spPr>
            <a:xfrm>
              <a:off x="9335117" y="1735202"/>
              <a:ext cx="1147251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172.21.5.5</a:t>
              </a:r>
            </a:p>
          </p:txBody>
        </p:sp>
        <p:sp>
          <p:nvSpPr>
            <p:cNvPr id="321" name="HC"/>
            <p:cNvSpPr txBox="1"/>
            <p:nvPr/>
          </p:nvSpPr>
          <p:spPr>
            <a:xfrm>
              <a:off x="3935679" y="2833920"/>
              <a:ext cx="564367" cy="58371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HC</a:t>
              </a:r>
            </a:p>
          </p:txBody>
        </p:sp>
        <p:sp>
          <p:nvSpPr>
            <p:cNvPr id="322" name="Network…"/>
            <p:cNvSpPr txBox="1"/>
            <p:nvPr/>
          </p:nvSpPr>
          <p:spPr>
            <a:xfrm>
              <a:off x="3772235" y="2115550"/>
              <a:ext cx="1634322" cy="6566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Network</a:t>
              </a:r>
            </a:p>
            <a:p>
              <a:pPr>
                <a:defRPr sz="2000"/>
              </a:pPr>
              <a:r>
                <a:t>172.21.3.0/24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ig: Simple LAN 4 Hosts"/>
          <p:cNvSpPr txBox="1"/>
          <p:nvPr/>
        </p:nvSpPr>
        <p:spPr>
          <a:xfrm>
            <a:off x="4954604" y="3961655"/>
            <a:ext cx="3952884" cy="4760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2800"/>
            </a:lvl1pPr>
          </a:lstStyle>
          <a:p>
            <a:pPr/>
            <a:r>
              <a:t>Fig: Simple LAN 4 Hosts</a:t>
            </a:r>
          </a:p>
        </p:txBody>
      </p:sp>
      <p:grpSp>
        <p:nvGrpSpPr>
          <p:cNvPr id="344" name="Group"/>
          <p:cNvGrpSpPr/>
          <p:nvPr/>
        </p:nvGrpSpPr>
        <p:grpSpPr>
          <a:xfrm>
            <a:off x="3476122" y="920452"/>
            <a:ext cx="8046865" cy="2248227"/>
            <a:chOff x="0" y="0"/>
            <a:chExt cx="8046863" cy="2248225"/>
          </a:xfrm>
        </p:grpSpPr>
        <p:sp>
          <p:nvSpPr>
            <p:cNvPr id="326" name="Line"/>
            <p:cNvSpPr/>
            <p:nvPr/>
          </p:nvSpPr>
          <p:spPr>
            <a:xfrm>
              <a:off x="0" y="839441"/>
              <a:ext cx="804686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327" name="Network…"/>
            <p:cNvSpPr txBox="1"/>
            <p:nvPr/>
          </p:nvSpPr>
          <p:spPr>
            <a:xfrm>
              <a:off x="2368205" y="0"/>
              <a:ext cx="2830240" cy="6546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pPr>
              <a:r>
                <a:t>Network</a:t>
              </a:r>
            </a:p>
            <a:p>
              <a: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pPr>
              <a:r>
                <a:t>172.21.0.0/24</a:t>
              </a:r>
            </a:p>
          </p:txBody>
        </p:sp>
        <p:sp>
          <p:nvSpPr>
            <p:cNvPr id="328" name="172.21.0.11"/>
            <p:cNvSpPr txBox="1"/>
            <p:nvPr/>
          </p:nvSpPr>
          <p:spPr>
            <a:xfrm>
              <a:off x="0" y="1901511"/>
              <a:ext cx="1383656" cy="3467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172.21.0.11</a:t>
              </a:r>
            </a:p>
          </p:txBody>
        </p:sp>
        <p:pic>
          <p:nvPicPr>
            <p:cNvPr id="329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107802" y="1093175"/>
              <a:ext cx="934344" cy="81445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30" name="H1"/>
            <p:cNvSpPr txBox="1"/>
            <p:nvPr/>
          </p:nvSpPr>
          <p:spPr>
            <a:xfrm>
              <a:off x="0" y="1162826"/>
              <a:ext cx="489604" cy="31896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000">
                  <a:latin typeface="Lato Bold"/>
                  <a:ea typeface="Lato Bold"/>
                  <a:cs typeface="Lato Bold"/>
                  <a:sym typeface="Lato Bold"/>
                </a:defRPr>
              </a:pPr>
              <a:r>
                <a:t>H</a:t>
              </a:r>
              <a:r>
                <a:rPr baseline="-5999"/>
                <a:t>1</a:t>
              </a:r>
            </a:p>
          </p:txBody>
        </p:sp>
        <p:sp>
          <p:nvSpPr>
            <p:cNvPr id="331" name="Line"/>
            <p:cNvSpPr/>
            <p:nvPr/>
          </p:nvSpPr>
          <p:spPr>
            <a:xfrm flipV="1">
              <a:off x="691827" y="856790"/>
              <a:ext cx="1" cy="279438"/>
            </a:xfrm>
            <a:prstGeom prst="line">
              <a:avLst/>
            </a:prstGeom>
            <a:noFill/>
            <a:ln w="50800" cap="flat">
              <a:solidFill>
                <a:srgbClr val="3C1581"/>
              </a:solidFill>
              <a:prstDash val="solid"/>
              <a:round/>
            </a:ln>
            <a:effectLst>
              <a:outerShdw sx="100000" sy="100000" kx="0" ky="0" algn="b" rotWithShape="0" blurRad="76200" dist="38100" dir="540000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332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2368205" y="1093175"/>
              <a:ext cx="934345" cy="81445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33" name="H2"/>
            <p:cNvSpPr txBox="1"/>
            <p:nvPr/>
          </p:nvSpPr>
          <p:spPr>
            <a:xfrm>
              <a:off x="2368205" y="1162826"/>
              <a:ext cx="381802" cy="31896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000">
                  <a:latin typeface="Lato Bold"/>
                  <a:ea typeface="Lato Bold"/>
                  <a:cs typeface="Lato Bold"/>
                  <a:sym typeface="Lato Bold"/>
                </a:defRPr>
              </a:pPr>
              <a:r>
                <a:t>H</a:t>
              </a:r>
              <a:r>
                <a:rPr baseline="-5999"/>
                <a:t>2</a:t>
              </a:r>
            </a:p>
          </p:txBody>
        </p:sp>
        <p:sp>
          <p:nvSpPr>
            <p:cNvPr id="334" name="Line"/>
            <p:cNvSpPr/>
            <p:nvPr/>
          </p:nvSpPr>
          <p:spPr>
            <a:xfrm flipV="1">
              <a:off x="2952231" y="856790"/>
              <a:ext cx="1" cy="279438"/>
            </a:xfrm>
            <a:prstGeom prst="line">
              <a:avLst/>
            </a:prstGeom>
            <a:noFill/>
            <a:ln w="50800" cap="flat">
              <a:solidFill>
                <a:srgbClr val="3C1581"/>
              </a:solidFill>
              <a:prstDash val="solid"/>
              <a:round/>
            </a:ln>
            <a:effectLst>
              <a:outerShdw sx="100000" sy="100000" kx="0" ky="0" algn="b" rotWithShape="0" blurRad="76200" dist="38100" dir="540000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335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4628609" y="1093175"/>
              <a:ext cx="934344" cy="81445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36" name="H3"/>
            <p:cNvSpPr txBox="1"/>
            <p:nvPr/>
          </p:nvSpPr>
          <p:spPr>
            <a:xfrm>
              <a:off x="4628609" y="1162826"/>
              <a:ext cx="381802" cy="31896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000">
                  <a:latin typeface="Lato Bold"/>
                  <a:ea typeface="Lato Bold"/>
                  <a:cs typeface="Lato Bold"/>
                  <a:sym typeface="Lato Bold"/>
                </a:defRPr>
              </a:pPr>
              <a:r>
                <a:t>H</a:t>
              </a:r>
              <a:r>
                <a:rPr baseline="-5999"/>
                <a:t>3</a:t>
              </a:r>
            </a:p>
          </p:txBody>
        </p:sp>
        <p:sp>
          <p:nvSpPr>
            <p:cNvPr id="337" name="Line"/>
            <p:cNvSpPr/>
            <p:nvPr/>
          </p:nvSpPr>
          <p:spPr>
            <a:xfrm flipV="1">
              <a:off x="5212634" y="856790"/>
              <a:ext cx="1" cy="279438"/>
            </a:xfrm>
            <a:prstGeom prst="line">
              <a:avLst/>
            </a:prstGeom>
            <a:noFill/>
            <a:ln w="50800" cap="flat">
              <a:solidFill>
                <a:srgbClr val="3C1581"/>
              </a:solidFill>
              <a:prstDash val="solid"/>
              <a:round/>
            </a:ln>
            <a:effectLst>
              <a:outerShdw sx="100000" sy="100000" kx="0" ky="0" algn="b" rotWithShape="0" blurRad="76200" dist="38100" dir="540000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338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6889012" y="1058477"/>
              <a:ext cx="934344" cy="81445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39" name="H4"/>
            <p:cNvSpPr txBox="1"/>
            <p:nvPr/>
          </p:nvSpPr>
          <p:spPr>
            <a:xfrm>
              <a:off x="6889012" y="1128128"/>
              <a:ext cx="381801" cy="31896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000">
                  <a:latin typeface="Lato Bold"/>
                  <a:ea typeface="Lato Bold"/>
                  <a:cs typeface="Lato Bold"/>
                  <a:sym typeface="Lato Bold"/>
                </a:defRPr>
              </a:pPr>
              <a:r>
                <a:t>H</a:t>
              </a:r>
              <a:r>
                <a:rPr baseline="-5999"/>
                <a:t>4</a:t>
              </a:r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7473038" y="822092"/>
              <a:ext cx="1" cy="279438"/>
            </a:xfrm>
            <a:prstGeom prst="line">
              <a:avLst/>
            </a:prstGeom>
            <a:noFill/>
            <a:ln w="50800" cap="flat">
              <a:solidFill>
                <a:srgbClr val="3C1581"/>
              </a:solidFill>
              <a:prstDash val="solid"/>
              <a:round/>
            </a:ln>
            <a:effectLst>
              <a:outerShdw sx="100000" sy="100000" kx="0" ky="0" algn="b" rotWithShape="0" blurRad="76200" dist="38100" dir="540000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1" name="172.21.0.12"/>
            <p:cNvSpPr txBox="1"/>
            <p:nvPr/>
          </p:nvSpPr>
          <p:spPr>
            <a:xfrm>
              <a:off x="2265542" y="1872935"/>
              <a:ext cx="1322578" cy="27943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172.21.0.12</a:t>
              </a:r>
            </a:p>
          </p:txBody>
        </p:sp>
        <p:sp>
          <p:nvSpPr>
            <p:cNvPr id="342" name="172.21.0.13"/>
            <p:cNvSpPr txBox="1"/>
            <p:nvPr/>
          </p:nvSpPr>
          <p:spPr>
            <a:xfrm>
              <a:off x="4520807" y="1795431"/>
              <a:ext cx="1332855" cy="27943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172.21.0.13</a:t>
              </a:r>
            </a:p>
          </p:txBody>
        </p:sp>
        <p:sp>
          <p:nvSpPr>
            <p:cNvPr id="343" name="172.21.0.14"/>
            <p:cNvSpPr txBox="1"/>
            <p:nvPr/>
          </p:nvSpPr>
          <p:spPr>
            <a:xfrm>
              <a:off x="6724285" y="1795431"/>
              <a:ext cx="1322578" cy="27943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172.21.0.14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ig: Network with fully connected three routers and 3 hosts"/>
          <p:cNvSpPr txBox="1"/>
          <p:nvPr/>
        </p:nvSpPr>
        <p:spPr>
          <a:xfrm>
            <a:off x="2290297" y="7923474"/>
            <a:ext cx="7770733" cy="4016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2300"/>
            </a:lvl1pPr>
          </a:lstStyle>
          <a:p>
            <a:pPr/>
            <a:r>
              <a:t>Fig: Network with fully connected three routers and 3 hosts</a:t>
            </a:r>
          </a:p>
        </p:txBody>
      </p:sp>
      <p:grpSp>
        <p:nvGrpSpPr>
          <p:cNvPr id="423" name="Group"/>
          <p:cNvGrpSpPr/>
          <p:nvPr/>
        </p:nvGrpSpPr>
        <p:grpSpPr>
          <a:xfrm>
            <a:off x="1068343" y="2154253"/>
            <a:ext cx="10597655" cy="5659071"/>
            <a:chOff x="0" y="0"/>
            <a:chExt cx="10597653" cy="5659069"/>
          </a:xfrm>
        </p:grpSpPr>
        <p:grpSp>
          <p:nvGrpSpPr>
            <p:cNvPr id="421" name="Group"/>
            <p:cNvGrpSpPr/>
            <p:nvPr/>
          </p:nvGrpSpPr>
          <p:grpSpPr>
            <a:xfrm>
              <a:off x="-1" y="-1"/>
              <a:ext cx="10597655" cy="5659071"/>
              <a:chOff x="0" y="0"/>
              <a:chExt cx="10597653" cy="5659069"/>
            </a:xfrm>
          </p:grpSpPr>
          <p:pic>
            <p:nvPicPr>
              <p:cNvPr id="347" name="Picture 97" descr="Picture 9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817210"/>
                <a:ext cx="1099944" cy="95881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grpSp>
            <p:nvGrpSpPr>
              <p:cNvPr id="359" name="Group 378"/>
              <p:cNvGrpSpPr/>
              <p:nvPr/>
            </p:nvGrpSpPr>
            <p:grpSpPr>
              <a:xfrm>
                <a:off x="2882164" y="912055"/>
                <a:ext cx="1617882" cy="769120"/>
                <a:chOff x="0" y="0"/>
                <a:chExt cx="1617881" cy="769119"/>
              </a:xfrm>
            </p:grpSpPr>
            <p:grpSp>
              <p:nvGrpSpPr>
                <p:cNvPr id="350" name="Freeform 379"/>
                <p:cNvGrpSpPr/>
                <p:nvPr/>
              </p:nvGrpSpPr>
              <p:grpSpPr>
                <a:xfrm>
                  <a:off x="0" y="245806"/>
                  <a:ext cx="1617882" cy="523314"/>
                  <a:chOff x="0" y="0"/>
                  <a:chExt cx="1617881" cy="523312"/>
                </a:xfrm>
              </p:grpSpPr>
              <p:sp>
                <p:nvSpPr>
                  <p:cNvPr id="348" name="Shape"/>
                  <p:cNvSpPr/>
                  <p:nvPr/>
                </p:nvSpPr>
                <p:spPr>
                  <a:xfrm>
                    <a:off x="-1" y="31655"/>
                    <a:ext cx="1617883" cy="46000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3" h="21598" fill="norm" stroke="1" extrusionOk="0">
                        <a:moveTo>
                          <a:pt x="21591" y="51"/>
                        </a:moveTo>
                        <a:lnTo>
                          <a:pt x="21593" y="11403"/>
                        </a:lnTo>
                        <a:cubicBezTo>
                          <a:pt x="20935" y="19011"/>
                          <a:pt x="14479" y="21600"/>
                          <a:pt x="10884" y="21598"/>
                        </a:cubicBezTo>
                        <a:cubicBezTo>
                          <a:pt x="7289" y="21596"/>
                          <a:pt x="649" y="19123"/>
                          <a:pt x="23" y="11390"/>
                        </a:cubicBezTo>
                        <a:cubicBezTo>
                          <a:pt x="32" y="8472"/>
                          <a:pt x="-7" y="2919"/>
                          <a:pt x="1" y="0"/>
                        </a:cubicBezTo>
                        <a:cubicBezTo>
                          <a:pt x="1019" y="6646"/>
                          <a:pt x="7140" y="10014"/>
                          <a:pt x="10738" y="10023"/>
                        </a:cubicBezTo>
                        <a:cubicBezTo>
                          <a:pt x="14336" y="10031"/>
                          <a:pt x="20606" y="7591"/>
                          <a:pt x="21591" y="5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B8C2C9"/>
                      </a:gs>
                      <a:gs pos="21000">
                        <a:srgbClr val="FFFFFF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49" name="Rectangle"/>
                  <p:cNvSpPr txBox="1"/>
                  <p:nvPr/>
                </p:nvSpPr>
                <p:spPr>
                  <a:xfrm>
                    <a:off x="68998" y="0"/>
                    <a:ext cx="1479885" cy="523313"/>
                  </a:xfrm>
                  <a:prstGeom prst="rect">
                    <a:avLst/>
                  </a:prstGeom>
                  <a:noFill/>
                  <a:ln w="3175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                   </a:t>
                    </a:r>
                  </a:p>
                </p:txBody>
              </p:sp>
            </p:grpSp>
            <p:grpSp>
              <p:nvGrpSpPr>
                <p:cNvPr id="353" name="Oval 380"/>
                <p:cNvGrpSpPr/>
                <p:nvPr/>
              </p:nvGrpSpPr>
              <p:grpSpPr>
                <a:xfrm>
                  <a:off x="931" y="-1"/>
                  <a:ext cx="1615923" cy="523314"/>
                  <a:chOff x="0" y="0"/>
                  <a:chExt cx="1615922" cy="523312"/>
                </a:xfrm>
              </p:grpSpPr>
              <p:sp>
                <p:nvSpPr>
                  <p:cNvPr id="351" name="Oval"/>
                  <p:cNvSpPr/>
                  <p:nvPr/>
                </p:nvSpPr>
                <p:spPr>
                  <a:xfrm>
                    <a:off x="0" y="33941"/>
                    <a:ext cx="1615923" cy="455431"/>
                  </a:xfrm>
                  <a:prstGeom prst="ellipse">
                    <a:avLst/>
                  </a:prstGeom>
                  <a:solidFill>
                    <a:srgbClr val="B8C2C9"/>
                  </a:solidFill>
                  <a:ln w="635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52" name="Rectangle"/>
                  <p:cNvSpPr txBox="1"/>
                  <p:nvPr/>
                </p:nvSpPr>
                <p:spPr>
                  <a:xfrm>
                    <a:off x="305645" y="-1"/>
                    <a:ext cx="1004632" cy="523314"/>
                  </a:xfrm>
                  <a:prstGeom prst="rect">
                    <a:avLst/>
                  </a:prstGeom>
                  <a:noFill/>
                  <a:ln w="3175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              </a:t>
                    </a:r>
                  </a:p>
                </p:txBody>
              </p:sp>
            </p:grpSp>
            <p:grpSp>
              <p:nvGrpSpPr>
                <p:cNvPr id="358" name="Group 381"/>
                <p:cNvGrpSpPr/>
                <p:nvPr/>
              </p:nvGrpSpPr>
              <p:grpSpPr>
                <a:xfrm>
                  <a:off x="239945" y="91825"/>
                  <a:ext cx="1137689" cy="334646"/>
                  <a:chOff x="0" y="0"/>
                  <a:chExt cx="1137687" cy="334644"/>
                </a:xfrm>
              </p:grpSpPr>
              <p:sp>
                <p:nvSpPr>
                  <p:cNvPr id="354" name="Freeform 382"/>
                  <p:cNvSpPr/>
                  <p:nvPr/>
                </p:nvSpPr>
                <p:spPr>
                  <a:xfrm>
                    <a:off x="31468" y="0"/>
                    <a:ext cx="1076231" cy="1873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7365" y="0"/>
                        </a:moveTo>
                        <a:lnTo>
                          <a:pt x="21600" y="4925"/>
                        </a:lnTo>
                        <a:lnTo>
                          <a:pt x="18461" y="11148"/>
                        </a:lnTo>
                        <a:lnTo>
                          <a:pt x="17638" y="9623"/>
                        </a:lnTo>
                        <a:lnTo>
                          <a:pt x="10634" y="21600"/>
                        </a:lnTo>
                        <a:lnTo>
                          <a:pt x="4216" y="9406"/>
                        </a:lnTo>
                        <a:lnTo>
                          <a:pt x="2885" y="11148"/>
                        </a:lnTo>
                        <a:lnTo>
                          <a:pt x="0" y="5658"/>
                        </a:lnTo>
                        <a:lnTo>
                          <a:pt x="4216" y="348"/>
                        </a:lnTo>
                        <a:lnTo>
                          <a:pt x="10742" y="12674"/>
                        </a:lnTo>
                        <a:lnTo>
                          <a:pt x="17365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55" name="Freeform 383"/>
                  <p:cNvSpPr/>
                  <p:nvPr/>
                </p:nvSpPr>
                <p:spPr>
                  <a:xfrm>
                    <a:off x="735866" y="160236"/>
                    <a:ext cx="401822" cy="1612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60" y="0"/>
                        </a:moveTo>
                        <a:lnTo>
                          <a:pt x="21600" y="16577"/>
                        </a:lnTo>
                        <a:lnTo>
                          <a:pt x="14183" y="21600"/>
                        </a:lnTo>
                        <a:lnTo>
                          <a:pt x="0" y="10800"/>
                        </a:lnTo>
                        <a:lnTo>
                          <a:pt x="260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56" name="Freeform 384"/>
                  <p:cNvSpPr/>
                  <p:nvPr/>
                </p:nvSpPr>
                <p:spPr>
                  <a:xfrm>
                    <a:off x="-1" y="160236"/>
                    <a:ext cx="394561" cy="1594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467" y="0"/>
                        </a:moveTo>
                        <a:lnTo>
                          <a:pt x="21600" y="11435"/>
                        </a:lnTo>
                        <a:lnTo>
                          <a:pt x="7288" y="21600"/>
                        </a:lnTo>
                        <a:lnTo>
                          <a:pt x="0" y="16772"/>
                        </a:lnTo>
                        <a:lnTo>
                          <a:pt x="21467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57" name="Freeform 385"/>
                  <p:cNvSpPr/>
                  <p:nvPr/>
                </p:nvSpPr>
                <p:spPr>
                  <a:xfrm>
                    <a:off x="136971" y="81473"/>
                    <a:ext cx="857899" cy="25317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939" y="1120"/>
                        </a:moveTo>
                        <a:lnTo>
                          <a:pt x="2585" y="0"/>
                        </a:lnTo>
                        <a:lnTo>
                          <a:pt x="10744" y="9007"/>
                        </a:lnTo>
                        <a:lnTo>
                          <a:pt x="19467" y="0"/>
                        </a:lnTo>
                        <a:lnTo>
                          <a:pt x="20747" y="1120"/>
                        </a:lnTo>
                        <a:lnTo>
                          <a:pt x="15265" y="6833"/>
                        </a:lnTo>
                        <a:lnTo>
                          <a:pt x="15222" y="13740"/>
                        </a:lnTo>
                        <a:lnTo>
                          <a:pt x="21600" y="20480"/>
                        </a:lnTo>
                        <a:lnTo>
                          <a:pt x="19954" y="21440"/>
                        </a:lnTo>
                        <a:lnTo>
                          <a:pt x="10813" y="11360"/>
                        </a:lnTo>
                        <a:lnTo>
                          <a:pt x="1488" y="21600"/>
                        </a:lnTo>
                        <a:lnTo>
                          <a:pt x="0" y="20263"/>
                        </a:lnTo>
                        <a:lnTo>
                          <a:pt x="6457" y="13760"/>
                        </a:lnTo>
                        <a:cubicBezTo>
                          <a:pt x="6457" y="11573"/>
                          <a:pt x="6392" y="9067"/>
                          <a:pt x="6392" y="6880"/>
                        </a:cubicBezTo>
                        <a:lnTo>
                          <a:pt x="1061" y="1280"/>
                        </a:lnTo>
                        <a:cubicBezTo>
                          <a:pt x="153" y="320"/>
                          <a:pt x="980" y="1173"/>
                          <a:pt x="939" y="1120"/>
                        </a:cubicBezTo>
                        <a:close/>
                      </a:path>
                    </a:pathLst>
                  </a:custGeom>
                  <a:solidFill>
                    <a:srgbClr val="8FAADC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</p:grpSp>
          <p:grpSp>
            <p:nvGrpSpPr>
              <p:cNvPr id="371" name="Group 378"/>
              <p:cNvGrpSpPr/>
              <p:nvPr/>
            </p:nvGrpSpPr>
            <p:grpSpPr>
              <a:xfrm>
                <a:off x="6421965" y="912055"/>
                <a:ext cx="1617882" cy="769120"/>
                <a:chOff x="0" y="0"/>
                <a:chExt cx="1617881" cy="769119"/>
              </a:xfrm>
            </p:grpSpPr>
            <p:grpSp>
              <p:nvGrpSpPr>
                <p:cNvPr id="362" name="Freeform 379"/>
                <p:cNvGrpSpPr/>
                <p:nvPr/>
              </p:nvGrpSpPr>
              <p:grpSpPr>
                <a:xfrm>
                  <a:off x="0" y="245806"/>
                  <a:ext cx="1617882" cy="523314"/>
                  <a:chOff x="0" y="0"/>
                  <a:chExt cx="1617881" cy="523312"/>
                </a:xfrm>
              </p:grpSpPr>
              <p:sp>
                <p:nvSpPr>
                  <p:cNvPr id="360" name="Shape"/>
                  <p:cNvSpPr/>
                  <p:nvPr/>
                </p:nvSpPr>
                <p:spPr>
                  <a:xfrm>
                    <a:off x="-1" y="31655"/>
                    <a:ext cx="1617883" cy="46000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3" h="21598" fill="norm" stroke="1" extrusionOk="0">
                        <a:moveTo>
                          <a:pt x="21591" y="51"/>
                        </a:moveTo>
                        <a:lnTo>
                          <a:pt x="21593" y="11403"/>
                        </a:lnTo>
                        <a:cubicBezTo>
                          <a:pt x="20935" y="19011"/>
                          <a:pt x="14479" y="21600"/>
                          <a:pt x="10884" y="21598"/>
                        </a:cubicBezTo>
                        <a:cubicBezTo>
                          <a:pt x="7289" y="21596"/>
                          <a:pt x="649" y="19123"/>
                          <a:pt x="23" y="11390"/>
                        </a:cubicBezTo>
                        <a:cubicBezTo>
                          <a:pt x="32" y="8472"/>
                          <a:pt x="-7" y="2919"/>
                          <a:pt x="1" y="0"/>
                        </a:cubicBezTo>
                        <a:cubicBezTo>
                          <a:pt x="1019" y="6646"/>
                          <a:pt x="7140" y="10014"/>
                          <a:pt x="10738" y="10023"/>
                        </a:cubicBezTo>
                        <a:cubicBezTo>
                          <a:pt x="14336" y="10031"/>
                          <a:pt x="20606" y="7591"/>
                          <a:pt x="21591" y="5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B8C2C9"/>
                      </a:gs>
                      <a:gs pos="21000">
                        <a:srgbClr val="FFFFFF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61" name="Rectangle"/>
                  <p:cNvSpPr txBox="1"/>
                  <p:nvPr/>
                </p:nvSpPr>
                <p:spPr>
                  <a:xfrm>
                    <a:off x="68998" y="0"/>
                    <a:ext cx="1479885" cy="523313"/>
                  </a:xfrm>
                  <a:prstGeom prst="rect">
                    <a:avLst/>
                  </a:prstGeom>
                  <a:noFill/>
                  <a:ln w="3175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                   </a:t>
                    </a:r>
                  </a:p>
                </p:txBody>
              </p:sp>
            </p:grpSp>
            <p:grpSp>
              <p:nvGrpSpPr>
                <p:cNvPr id="365" name="Oval 380"/>
                <p:cNvGrpSpPr/>
                <p:nvPr/>
              </p:nvGrpSpPr>
              <p:grpSpPr>
                <a:xfrm>
                  <a:off x="931" y="-1"/>
                  <a:ext cx="1615923" cy="523314"/>
                  <a:chOff x="0" y="0"/>
                  <a:chExt cx="1615922" cy="523312"/>
                </a:xfrm>
              </p:grpSpPr>
              <p:sp>
                <p:nvSpPr>
                  <p:cNvPr id="363" name="Oval"/>
                  <p:cNvSpPr/>
                  <p:nvPr/>
                </p:nvSpPr>
                <p:spPr>
                  <a:xfrm>
                    <a:off x="0" y="33941"/>
                    <a:ext cx="1615923" cy="455431"/>
                  </a:xfrm>
                  <a:prstGeom prst="ellipse">
                    <a:avLst/>
                  </a:prstGeom>
                  <a:solidFill>
                    <a:srgbClr val="B8C2C9"/>
                  </a:solidFill>
                  <a:ln w="635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64" name="Rectangle"/>
                  <p:cNvSpPr txBox="1"/>
                  <p:nvPr/>
                </p:nvSpPr>
                <p:spPr>
                  <a:xfrm>
                    <a:off x="305645" y="-1"/>
                    <a:ext cx="1004632" cy="523314"/>
                  </a:xfrm>
                  <a:prstGeom prst="rect">
                    <a:avLst/>
                  </a:prstGeom>
                  <a:noFill/>
                  <a:ln w="3175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              </a:t>
                    </a:r>
                  </a:p>
                </p:txBody>
              </p:sp>
            </p:grpSp>
            <p:grpSp>
              <p:nvGrpSpPr>
                <p:cNvPr id="370" name="Group 381"/>
                <p:cNvGrpSpPr/>
                <p:nvPr/>
              </p:nvGrpSpPr>
              <p:grpSpPr>
                <a:xfrm>
                  <a:off x="239945" y="91825"/>
                  <a:ext cx="1137689" cy="334646"/>
                  <a:chOff x="0" y="0"/>
                  <a:chExt cx="1137687" cy="334644"/>
                </a:xfrm>
              </p:grpSpPr>
              <p:sp>
                <p:nvSpPr>
                  <p:cNvPr id="366" name="Freeform 382"/>
                  <p:cNvSpPr/>
                  <p:nvPr/>
                </p:nvSpPr>
                <p:spPr>
                  <a:xfrm>
                    <a:off x="31468" y="0"/>
                    <a:ext cx="1076231" cy="1873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7365" y="0"/>
                        </a:moveTo>
                        <a:lnTo>
                          <a:pt x="21600" y="4925"/>
                        </a:lnTo>
                        <a:lnTo>
                          <a:pt x="18461" y="11148"/>
                        </a:lnTo>
                        <a:lnTo>
                          <a:pt x="17638" y="9623"/>
                        </a:lnTo>
                        <a:lnTo>
                          <a:pt x="10634" y="21600"/>
                        </a:lnTo>
                        <a:lnTo>
                          <a:pt x="4216" y="9406"/>
                        </a:lnTo>
                        <a:lnTo>
                          <a:pt x="2885" y="11148"/>
                        </a:lnTo>
                        <a:lnTo>
                          <a:pt x="0" y="5658"/>
                        </a:lnTo>
                        <a:lnTo>
                          <a:pt x="4216" y="348"/>
                        </a:lnTo>
                        <a:lnTo>
                          <a:pt x="10742" y="12674"/>
                        </a:lnTo>
                        <a:lnTo>
                          <a:pt x="17365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67" name="Freeform 383"/>
                  <p:cNvSpPr/>
                  <p:nvPr/>
                </p:nvSpPr>
                <p:spPr>
                  <a:xfrm>
                    <a:off x="735866" y="160236"/>
                    <a:ext cx="401822" cy="1612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60" y="0"/>
                        </a:moveTo>
                        <a:lnTo>
                          <a:pt x="21600" y="16577"/>
                        </a:lnTo>
                        <a:lnTo>
                          <a:pt x="14183" y="21600"/>
                        </a:lnTo>
                        <a:lnTo>
                          <a:pt x="0" y="10800"/>
                        </a:lnTo>
                        <a:lnTo>
                          <a:pt x="260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68" name="Freeform 384"/>
                  <p:cNvSpPr/>
                  <p:nvPr/>
                </p:nvSpPr>
                <p:spPr>
                  <a:xfrm>
                    <a:off x="-1" y="160236"/>
                    <a:ext cx="394561" cy="1594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467" y="0"/>
                        </a:moveTo>
                        <a:lnTo>
                          <a:pt x="21600" y="11435"/>
                        </a:lnTo>
                        <a:lnTo>
                          <a:pt x="7288" y="21600"/>
                        </a:lnTo>
                        <a:lnTo>
                          <a:pt x="0" y="16772"/>
                        </a:lnTo>
                        <a:lnTo>
                          <a:pt x="21467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69" name="Freeform 385"/>
                  <p:cNvSpPr/>
                  <p:nvPr/>
                </p:nvSpPr>
                <p:spPr>
                  <a:xfrm>
                    <a:off x="136971" y="81473"/>
                    <a:ext cx="857899" cy="25317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939" y="1120"/>
                        </a:moveTo>
                        <a:lnTo>
                          <a:pt x="2585" y="0"/>
                        </a:lnTo>
                        <a:lnTo>
                          <a:pt x="10744" y="9007"/>
                        </a:lnTo>
                        <a:lnTo>
                          <a:pt x="19467" y="0"/>
                        </a:lnTo>
                        <a:lnTo>
                          <a:pt x="20747" y="1120"/>
                        </a:lnTo>
                        <a:lnTo>
                          <a:pt x="15265" y="6833"/>
                        </a:lnTo>
                        <a:lnTo>
                          <a:pt x="15222" y="13740"/>
                        </a:lnTo>
                        <a:lnTo>
                          <a:pt x="21600" y="20480"/>
                        </a:lnTo>
                        <a:lnTo>
                          <a:pt x="19954" y="21440"/>
                        </a:lnTo>
                        <a:lnTo>
                          <a:pt x="10813" y="11360"/>
                        </a:lnTo>
                        <a:lnTo>
                          <a:pt x="1488" y="21600"/>
                        </a:lnTo>
                        <a:lnTo>
                          <a:pt x="0" y="20263"/>
                        </a:lnTo>
                        <a:lnTo>
                          <a:pt x="6457" y="13760"/>
                        </a:lnTo>
                        <a:cubicBezTo>
                          <a:pt x="6457" y="11573"/>
                          <a:pt x="6392" y="9067"/>
                          <a:pt x="6392" y="6880"/>
                        </a:cubicBezTo>
                        <a:lnTo>
                          <a:pt x="1061" y="1280"/>
                        </a:lnTo>
                        <a:cubicBezTo>
                          <a:pt x="153" y="320"/>
                          <a:pt x="980" y="1173"/>
                          <a:pt x="939" y="1120"/>
                        </a:cubicBezTo>
                        <a:close/>
                      </a:path>
                    </a:pathLst>
                  </a:custGeom>
                  <a:solidFill>
                    <a:srgbClr val="8FAADC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</p:grpSp>
          <p:pic>
            <p:nvPicPr>
              <p:cNvPr id="372" name="Picture 97" descr="Picture 9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9497709" y="905681"/>
                <a:ext cx="1099945" cy="95881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73" name="HB"/>
              <p:cNvSpPr txBox="1"/>
              <p:nvPr/>
            </p:nvSpPr>
            <p:spPr>
              <a:xfrm>
                <a:off x="10053201" y="488872"/>
                <a:ext cx="544453" cy="5837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>
                  <a:defRPr b="1" sz="2400"/>
                </a:lvl1pPr>
              </a:lstStyle>
              <a:p>
                <a:pPr/>
                <a:r>
                  <a:t>HB</a:t>
                </a:r>
              </a:p>
            </p:txBody>
          </p:sp>
          <p:sp>
            <p:nvSpPr>
              <p:cNvPr id="374" name="HA"/>
              <p:cNvSpPr txBox="1"/>
              <p:nvPr/>
            </p:nvSpPr>
            <p:spPr>
              <a:xfrm>
                <a:off x="52411" y="450772"/>
                <a:ext cx="746881" cy="5837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>
                  <a:defRPr b="1" sz="2400"/>
                </a:lvl1pPr>
              </a:lstStyle>
              <a:p>
                <a:pPr/>
                <a:r>
                  <a:t>HA</a:t>
                </a:r>
              </a:p>
            </p:txBody>
          </p:sp>
          <p:sp>
            <p:nvSpPr>
              <p:cNvPr id="375" name="R1"/>
              <p:cNvSpPr txBox="1"/>
              <p:nvPr/>
            </p:nvSpPr>
            <p:spPr>
              <a:xfrm>
                <a:off x="3408921" y="1177935"/>
                <a:ext cx="564367" cy="5837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b="1" sz="2400"/>
                </a:pPr>
                <a:r>
                  <a:t>R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376" name="R2"/>
              <p:cNvSpPr txBox="1"/>
              <p:nvPr/>
            </p:nvSpPr>
            <p:spPr>
              <a:xfrm>
                <a:off x="6976028" y="1204646"/>
                <a:ext cx="564367" cy="5837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b="1" sz="2400"/>
                </a:pPr>
                <a:r>
                  <a:t>R</a:t>
                </a:r>
                <a:r>
                  <a:rPr baseline="-5999"/>
                  <a:t>2</a:t>
                </a:r>
              </a:p>
            </p:txBody>
          </p:sp>
          <p:sp>
            <p:nvSpPr>
              <p:cNvPr id="377" name="Line"/>
              <p:cNvSpPr/>
              <p:nvPr/>
            </p:nvSpPr>
            <p:spPr>
              <a:xfrm>
                <a:off x="4517966" y="1323497"/>
                <a:ext cx="1856020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78" name="Line"/>
              <p:cNvSpPr/>
              <p:nvPr/>
            </p:nvSpPr>
            <p:spPr>
              <a:xfrm>
                <a:off x="8050434" y="1323497"/>
                <a:ext cx="1856021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79" name="Line"/>
              <p:cNvSpPr/>
              <p:nvPr/>
            </p:nvSpPr>
            <p:spPr>
              <a:xfrm>
                <a:off x="960243" y="1323497"/>
                <a:ext cx="1856020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80" name="Network…"/>
              <p:cNvSpPr txBox="1"/>
              <p:nvPr/>
            </p:nvSpPr>
            <p:spPr>
              <a:xfrm>
                <a:off x="1099943" y="0"/>
                <a:ext cx="1634322" cy="65667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Network</a:t>
                </a:r>
              </a:p>
              <a:p>
                <a:pPr>
                  <a:defRPr sz="2000"/>
                </a:pPr>
                <a:r>
                  <a:t>172.21.4.0/24</a:t>
                </a:r>
              </a:p>
            </p:txBody>
          </p:sp>
          <p:sp>
            <p:nvSpPr>
              <p:cNvPr id="381" name="Network…"/>
              <p:cNvSpPr txBox="1"/>
              <p:nvPr/>
            </p:nvSpPr>
            <p:spPr>
              <a:xfrm>
                <a:off x="4568839" y="160535"/>
                <a:ext cx="1634321" cy="6566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Network</a:t>
                </a:r>
              </a:p>
              <a:p>
                <a:pPr>
                  <a:defRPr sz="2000"/>
                </a:pPr>
                <a:r>
                  <a:t>172.21.2.0/24</a:t>
                </a:r>
              </a:p>
            </p:txBody>
          </p:sp>
          <p:sp>
            <p:nvSpPr>
              <p:cNvPr id="382" name="Network…"/>
              <p:cNvSpPr txBox="1"/>
              <p:nvPr/>
            </p:nvSpPr>
            <p:spPr>
              <a:xfrm>
                <a:off x="8258651" y="488873"/>
                <a:ext cx="1634322" cy="65667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Network</a:t>
                </a:r>
              </a:p>
              <a:p>
                <a:pPr>
                  <a:defRPr sz="2000"/>
                </a:pPr>
                <a:r>
                  <a:t>172.21.5.0/24</a:t>
                </a:r>
              </a:p>
            </p:txBody>
          </p:sp>
          <p:sp>
            <p:nvSpPr>
              <p:cNvPr id="383" name="172.21.4.5"/>
              <p:cNvSpPr txBox="1"/>
              <p:nvPr/>
            </p:nvSpPr>
            <p:spPr>
              <a:xfrm>
                <a:off x="31156" y="1700897"/>
                <a:ext cx="1147251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172.21.4.5</a:t>
                </a:r>
              </a:p>
            </p:txBody>
          </p:sp>
          <p:sp>
            <p:nvSpPr>
              <p:cNvPr id="384" name="eth0"/>
              <p:cNvSpPr txBox="1"/>
              <p:nvPr/>
            </p:nvSpPr>
            <p:spPr>
              <a:xfrm>
                <a:off x="2977924" y="1706584"/>
                <a:ext cx="518669" cy="3518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0</a:t>
                </a:r>
              </a:p>
            </p:txBody>
          </p:sp>
          <p:sp>
            <p:nvSpPr>
              <p:cNvPr id="385" name="172.21.1.254"/>
              <p:cNvSpPr txBox="1"/>
              <p:nvPr/>
            </p:nvSpPr>
            <p:spPr>
              <a:xfrm>
                <a:off x="2453177" y="2022396"/>
                <a:ext cx="1401454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172.21.1.254</a:t>
                </a:r>
              </a:p>
            </p:txBody>
          </p:sp>
          <p:sp>
            <p:nvSpPr>
              <p:cNvPr id="386" name="172.21.2.253"/>
              <p:cNvSpPr txBox="1"/>
              <p:nvPr/>
            </p:nvSpPr>
            <p:spPr>
              <a:xfrm>
                <a:off x="3799318" y="1612426"/>
                <a:ext cx="1401454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172.21.2.253</a:t>
                </a:r>
              </a:p>
            </p:txBody>
          </p:sp>
          <p:sp>
            <p:nvSpPr>
              <p:cNvPr id="387" name="172.21.2.254"/>
              <p:cNvSpPr txBox="1"/>
              <p:nvPr/>
            </p:nvSpPr>
            <p:spPr>
              <a:xfrm>
                <a:off x="5147601" y="1317810"/>
                <a:ext cx="1401455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172.21.2.254</a:t>
                </a:r>
              </a:p>
            </p:txBody>
          </p:sp>
          <p:sp>
            <p:nvSpPr>
              <p:cNvPr id="388" name="172.21.5.254"/>
              <p:cNvSpPr txBox="1"/>
              <p:nvPr/>
            </p:nvSpPr>
            <p:spPr>
              <a:xfrm>
                <a:off x="7646433" y="1537304"/>
                <a:ext cx="1401454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172.21.5.254</a:t>
                </a:r>
              </a:p>
            </p:txBody>
          </p:sp>
          <p:sp>
            <p:nvSpPr>
              <p:cNvPr id="389" name="eth1"/>
              <p:cNvSpPr txBox="1"/>
              <p:nvPr/>
            </p:nvSpPr>
            <p:spPr>
              <a:xfrm>
                <a:off x="4500045" y="1260552"/>
                <a:ext cx="518669" cy="3518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390" name="eth0"/>
              <p:cNvSpPr txBox="1"/>
              <p:nvPr/>
            </p:nvSpPr>
            <p:spPr>
              <a:xfrm>
                <a:off x="5921355" y="944740"/>
                <a:ext cx="518669" cy="3518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0</a:t>
                </a:r>
              </a:p>
            </p:txBody>
          </p:sp>
          <p:sp>
            <p:nvSpPr>
              <p:cNvPr id="391" name="eth2"/>
              <p:cNvSpPr txBox="1"/>
              <p:nvPr/>
            </p:nvSpPr>
            <p:spPr>
              <a:xfrm>
                <a:off x="8087826" y="1296615"/>
                <a:ext cx="518669" cy="35187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2</a:t>
                </a:r>
              </a:p>
            </p:txBody>
          </p:sp>
          <p:grpSp>
            <p:nvGrpSpPr>
              <p:cNvPr id="403" name="Group 378"/>
              <p:cNvGrpSpPr/>
              <p:nvPr/>
            </p:nvGrpSpPr>
            <p:grpSpPr>
              <a:xfrm>
                <a:off x="4774162" y="3306264"/>
                <a:ext cx="1617882" cy="769121"/>
                <a:chOff x="0" y="0"/>
                <a:chExt cx="1617881" cy="769119"/>
              </a:xfrm>
            </p:grpSpPr>
            <p:grpSp>
              <p:nvGrpSpPr>
                <p:cNvPr id="394" name="Freeform 379"/>
                <p:cNvGrpSpPr/>
                <p:nvPr/>
              </p:nvGrpSpPr>
              <p:grpSpPr>
                <a:xfrm>
                  <a:off x="0" y="245806"/>
                  <a:ext cx="1617882" cy="523314"/>
                  <a:chOff x="0" y="0"/>
                  <a:chExt cx="1617881" cy="523312"/>
                </a:xfrm>
              </p:grpSpPr>
              <p:sp>
                <p:nvSpPr>
                  <p:cNvPr id="392" name="Shape"/>
                  <p:cNvSpPr/>
                  <p:nvPr/>
                </p:nvSpPr>
                <p:spPr>
                  <a:xfrm>
                    <a:off x="-1" y="31655"/>
                    <a:ext cx="1617883" cy="46000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3" h="21598" fill="norm" stroke="1" extrusionOk="0">
                        <a:moveTo>
                          <a:pt x="21591" y="51"/>
                        </a:moveTo>
                        <a:lnTo>
                          <a:pt x="21593" y="11403"/>
                        </a:lnTo>
                        <a:cubicBezTo>
                          <a:pt x="20935" y="19011"/>
                          <a:pt x="14479" y="21600"/>
                          <a:pt x="10884" y="21598"/>
                        </a:cubicBezTo>
                        <a:cubicBezTo>
                          <a:pt x="7289" y="21596"/>
                          <a:pt x="649" y="19123"/>
                          <a:pt x="23" y="11390"/>
                        </a:cubicBezTo>
                        <a:cubicBezTo>
                          <a:pt x="32" y="8472"/>
                          <a:pt x="-7" y="2919"/>
                          <a:pt x="1" y="0"/>
                        </a:cubicBezTo>
                        <a:cubicBezTo>
                          <a:pt x="1019" y="6646"/>
                          <a:pt x="7140" y="10014"/>
                          <a:pt x="10738" y="10023"/>
                        </a:cubicBezTo>
                        <a:cubicBezTo>
                          <a:pt x="14336" y="10031"/>
                          <a:pt x="20606" y="7591"/>
                          <a:pt x="21591" y="5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B8C2C9"/>
                      </a:gs>
                      <a:gs pos="21000">
                        <a:srgbClr val="FFFFFF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93" name="Rectangle"/>
                  <p:cNvSpPr txBox="1"/>
                  <p:nvPr/>
                </p:nvSpPr>
                <p:spPr>
                  <a:xfrm>
                    <a:off x="68998" y="0"/>
                    <a:ext cx="1479885" cy="523313"/>
                  </a:xfrm>
                  <a:prstGeom prst="rect">
                    <a:avLst/>
                  </a:prstGeom>
                  <a:noFill/>
                  <a:ln w="3175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                   </a:t>
                    </a:r>
                  </a:p>
                </p:txBody>
              </p:sp>
            </p:grpSp>
            <p:grpSp>
              <p:nvGrpSpPr>
                <p:cNvPr id="397" name="Oval 380"/>
                <p:cNvGrpSpPr/>
                <p:nvPr/>
              </p:nvGrpSpPr>
              <p:grpSpPr>
                <a:xfrm>
                  <a:off x="931" y="-1"/>
                  <a:ext cx="1615923" cy="523314"/>
                  <a:chOff x="0" y="0"/>
                  <a:chExt cx="1615922" cy="523312"/>
                </a:xfrm>
              </p:grpSpPr>
              <p:sp>
                <p:nvSpPr>
                  <p:cNvPr id="395" name="Oval"/>
                  <p:cNvSpPr/>
                  <p:nvPr/>
                </p:nvSpPr>
                <p:spPr>
                  <a:xfrm>
                    <a:off x="0" y="33941"/>
                    <a:ext cx="1615923" cy="455431"/>
                  </a:xfrm>
                  <a:prstGeom prst="ellipse">
                    <a:avLst/>
                  </a:prstGeom>
                  <a:solidFill>
                    <a:srgbClr val="B8C2C9"/>
                  </a:solidFill>
                  <a:ln w="635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96" name="Rectangle"/>
                  <p:cNvSpPr txBox="1"/>
                  <p:nvPr/>
                </p:nvSpPr>
                <p:spPr>
                  <a:xfrm>
                    <a:off x="305645" y="-1"/>
                    <a:ext cx="1004632" cy="523314"/>
                  </a:xfrm>
                  <a:prstGeom prst="rect">
                    <a:avLst/>
                  </a:prstGeom>
                  <a:noFill/>
                  <a:ln w="3175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              </a:t>
                    </a:r>
                  </a:p>
                </p:txBody>
              </p:sp>
            </p:grpSp>
            <p:grpSp>
              <p:nvGrpSpPr>
                <p:cNvPr id="402" name="Group 381"/>
                <p:cNvGrpSpPr/>
                <p:nvPr/>
              </p:nvGrpSpPr>
              <p:grpSpPr>
                <a:xfrm>
                  <a:off x="239945" y="91825"/>
                  <a:ext cx="1137689" cy="334646"/>
                  <a:chOff x="0" y="0"/>
                  <a:chExt cx="1137687" cy="334644"/>
                </a:xfrm>
              </p:grpSpPr>
              <p:sp>
                <p:nvSpPr>
                  <p:cNvPr id="398" name="Freeform 382"/>
                  <p:cNvSpPr/>
                  <p:nvPr/>
                </p:nvSpPr>
                <p:spPr>
                  <a:xfrm>
                    <a:off x="31468" y="0"/>
                    <a:ext cx="1076231" cy="1873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7365" y="0"/>
                        </a:moveTo>
                        <a:lnTo>
                          <a:pt x="21600" y="4925"/>
                        </a:lnTo>
                        <a:lnTo>
                          <a:pt x="18461" y="11148"/>
                        </a:lnTo>
                        <a:lnTo>
                          <a:pt x="17638" y="9623"/>
                        </a:lnTo>
                        <a:lnTo>
                          <a:pt x="10634" y="21600"/>
                        </a:lnTo>
                        <a:lnTo>
                          <a:pt x="4216" y="9406"/>
                        </a:lnTo>
                        <a:lnTo>
                          <a:pt x="2885" y="11148"/>
                        </a:lnTo>
                        <a:lnTo>
                          <a:pt x="0" y="5658"/>
                        </a:lnTo>
                        <a:lnTo>
                          <a:pt x="4216" y="348"/>
                        </a:lnTo>
                        <a:lnTo>
                          <a:pt x="10742" y="12674"/>
                        </a:lnTo>
                        <a:lnTo>
                          <a:pt x="17365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99" name="Freeform 383"/>
                  <p:cNvSpPr/>
                  <p:nvPr/>
                </p:nvSpPr>
                <p:spPr>
                  <a:xfrm>
                    <a:off x="735866" y="160236"/>
                    <a:ext cx="401822" cy="1612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60" y="0"/>
                        </a:moveTo>
                        <a:lnTo>
                          <a:pt x="21600" y="16577"/>
                        </a:lnTo>
                        <a:lnTo>
                          <a:pt x="14183" y="21600"/>
                        </a:lnTo>
                        <a:lnTo>
                          <a:pt x="0" y="10800"/>
                        </a:lnTo>
                        <a:lnTo>
                          <a:pt x="260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400" name="Freeform 384"/>
                  <p:cNvSpPr/>
                  <p:nvPr/>
                </p:nvSpPr>
                <p:spPr>
                  <a:xfrm>
                    <a:off x="-1" y="160236"/>
                    <a:ext cx="394561" cy="1594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467" y="0"/>
                        </a:moveTo>
                        <a:lnTo>
                          <a:pt x="21600" y="11435"/>
                        </a:lnTo>
                        <a:lnTo>
                          <a:pt x="7288" y="21600"/>
                        </a:lnTo>
                        <a:lnTo>
                          <a:pt x="0" y="16772"/>
                        </a:lnTo>
                        <a:lnTo>
                          <a:pt x="21467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401" name="Freeform 385"/>
                  <p:cNvSpPr/>
                  <p:nvPr/>
                </p:nvSpPr>
                <p:spPr>
                  <a:xfrm>
                    <a:off x="136971" y="81473"/>
                    <a:ext cx="857899" cy="25317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939" y="1120"/>
                        </a:moveTo>
                        <a:lnTo>
                          <a:pt x="2585" y="0"/>
                        </a:lnTo>
                        <a:lnTo>
                          <a:pt x="10744" y="9007"/>
                        </a:lnTo>
                        <a:lnTo>
                          <a:pt x="19467" y="0"/>
                        </a:lnTo>
                        <a:lnTo>
                          <a:pt x="20747" y="1120"/>
                        </a:lnTo>
                        <a:lnTo>
                          <a:pt x="15265" y="6833"/>
                        </a:lnTo>
                        <a:lnTo>
                          <a:pt x="15222" y="13740"/>
                        </a:lnTo>
                        <a:lnTo>
                          <a:pt x="21600" y="20480"/>
                        </a:lnTo>
                        <a:lnTo>
                          <a:pt x="19954" y="21440"/>
                        </a:lnTo>
                        <a:lnTo>
                          <a:pt x="10813" y="11360"/>
                        </a:lnTo>
                        <a:lnTo>
                          <a:pt x="1488" y="21600"/>
                        </a:lnTo>
                        <a:lnTo>
                          <a:pt x="0" y="20263"/>
                        </a:lnTo>
                        <a:lnTo>
                          <a:pt x="6457" y="13760"/>
                        </a:lnTo>
                        <a:cubicBezTo>
                          <a:pt x="6457" y="11573"/>
                          <a:pt x="6392" y="9067"/>
                          <a:pt x="6392" y="6880"/>
                        </a:cubicBezTo>
                        <a:lnTo>
                          <a:pt x="1061" y="1280"/>
                        </a:lnTo>
                        <a:cubicBezTo>
                          <a:pt x="153" y="320"/>
                          <a:pt x="980" y="1173"/>
                          <a:pt x="939" y="1120"/>
                        </a:cubicBezTo>
                        <a:close/>
                      </a:path>
                    </a:pathLst>
                  </a:custGeom>
                  <a:solidFill>
                    <a:srgbClr val="8FAADC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</p:grpSp>
          <p:sp>
            <p:nvSpPr>
              <p:cNvPr id="404" name="R3"/>
              <p:cNvSpPr txBox="1"/>
              <p:nvPr/>
            </p:nvSpPr>
            <p:spPr>
              <a:xfrm>
                <a:off x="5380513" y="3640510"/>
                <a:ext cx="564366" cy="5837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b="1" sz="2400"/>
                </a:pPr>
                <a:r>
                  <a:t>R</a:t>
                </a:r>
                <a:r>
                  <a:rPr baseline="-5999"/>
                  <a:t>3</a:t>
                </a:r>
              </a:p>
            </p:txBody>
          </p:sp>
          <p:sp>
            <p:nvSpPr>
              <p:cNvPr id="405" name="Line"/>
              <p:cNvSpPr/>
              <p:nvPr/>
            </p:nvSpPr>
            <p:spPr>
              <a:xfrm flipV="1">
                <a:off x="6402631" y="1688691"/>
                <a:ext cx="810771" cy="202901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6" name="172.21.1.253"/>
              <p:cNvSpPr txBox="1"/>
              <p:nvPr/>
            </p:nvSpPr>
            <p:spPr>
              <a:xfrm>
                <a:off x="3322781" y="3645439"/>
                <a:ext cx="1401455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172.21.1.253</a:t>
                </a:r>
              </a:p>
            </p:txBody>
          </p:sp>
          <p:sp>
            <p:nvSpPr>
              <p:cNvPr id="407" name="172.21.3.254"/>
              <p:cNvSpPr txBox="1"/>
              <p:nvPr/>
            </p:nvSpPr>
            <p:spPr>
              <a:xfrm>
                <a:off x="6440023" y="3561182"/>
                <a:ext cx="1401454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172.21.3.254</a:t>
                </a:r>
              </a:p>
            </p:txBody>
          </p:sp>
          <p:sp>
            <p:nvSpPr>
              <p:cNvPr id="408" name="eth0"/>
              <p:cNvSpPr txBox="1"/>
              <p:nvPr/>
            </p:nvSpPr>
            <p:spPr>
              <a:xfrm>
                <a:off x="4240711" y="3338949"/>
                <a:ext cx="518669" cy="3518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0</a:t>
                </a:r>
              </a:p>
            </p:txBody>
          </p:sp>
          <p:sp>
            <p:nvSpPr>
              <p:cNvPr id="409" name="eth1"/>
              <p:cNvSpPr txBox="1"/>
              <p:nvPr/>
            </p:nvSpPr>
            <p:spPr>
              <a:xfrm>
                <a:off x="6498693" y="3270168"/>
                <a:ext cx="518669" cy="3518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410" name="Line"/>
              <p:cNvSpPr/>
              <p:nvPr/>
            </p:nvSpPr>
            <p:spPr>
              <a:xfrm flipH="1" flipV="1">
                <a:off x="3567564" y="1655558"/>
                <a:ext cx="1276844" cy="1956073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11" name="eth2"/>
              <p:cNvSpPr txBox="1"/>
              <p:nvPr/>
            </p:nvSpPr>
            <p:spPr>
              <a:xfrm>
                <a:off x="2149798" y="1001998"/>
                <a:ext cx="518669" cy="3518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2</a:t>
                </a:r>
              </a:p>
            </p:txBody>
          </p:sp>
          <p:sp>
            <p:nvSpPr>
              <p:cNvPr id="412" name="172.21.4.254"/>
              <p:cNvSpPr txBox="1"/>
              <p:nvPr/>
            </p:nvSpPr>
            <p:spPr>
              <a:xfrm>
                <a:off x="1625051" y="1317810"/>
                <a:ext cx="1401454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172.21.4.254</a:t>
                </a:r>
              </a:p>
            </p:txBody>
          </p:sp>
          <p:sp>
            <p:nvSpPr>
              <p:cNvPr id="413" name="172.21.3.253"/>
              <p:cNvSpPr txBox="1"/>
              <p:nvPr/>
            </p:nvSpPr>
            <p:spPr>
              <a:xfrm>
                <a:off x="6373985" y="1788364"/>
                <a:ext cx="1401455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172.21.3.253</a:t>
                </a:r>
              </a:p>
            </p:txBody>
          </p:sp>
          <p:sp>
            <p:nvSpPr>
              <p:cNvPr id="414" name="eth1"/>
              <p:cNvSpPr txBox="1"/>
              <p:nvPr/>
            </p:nvSpPr>
            <p:spPr>
              <a:xfrm>
                <a:off x="6677943" y="1537304"/>
                <a:ext cx="518669" cy="3518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5655927" y="4085797"/>
                <a:ext cx="1" cy="95881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416" name="Picture 97" descr="Picture 9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5332152" y="4700260"/>
                <a:ext cx="1099944" cy="95881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417" name="HC"/>
              <p:cNvSpPr txBox="1"/>
              <p:nvPr/>
            </p:nvSpPr>
            <p:spPr>
              <a:xfrm>
                <a:off x="5742423" y="4333822"/>
                <a:ext cx="678918" cy="46276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>
                  <a:defRPr b="1" sz="2400"/>
                </a:lvl1pPr>
              </a:lstStyle>
              <a:p>
                <a:pPr/>
                <a:r>
                  <a:t>HC</a:t>
                </a:r>
              </a:p>
            </p:txBody>
          </p:sp>
          <p:sp>
            <p:nvSpPr>
              <p:cNvPr id="418" name="172.21.6.5"/>
              <p:cNvSpPr txBox="1"/>
              <p:nvPr/>
            </p:nvSpPr>
            <p:spPr>
              <a:xfrm>
                <a:off x="4489627" y="5044606"/>
                <a:ext cx="1147251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172.21.6.5</a:t>
                </a:r>
              </a:p>
            </p:txBody>
          </p:sp>
          <p:sp>
            <p:nvSpPr>
              <p:cNvPr id="419" name="eth2"/>
              <p:cNvSpPr txBox="1"/>
              <p:nvPr/>
            </p:nvSpPr>
            <p:spPr>
              <a:xfrm>
                <a:off x="5118209" y="3972625"/>
                <a:ext cx="518669" cy="3518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2</a:t>
                </a:r>
              </a:p>
            </p:txBody>
          </p:sp>
          <p:sp>
            <p:nvSpPr>
              <p:cNvPr id="420" name="172.21.6.254"/>
              <p:cNvSpPr txBox="1"/>
              <p:nvPr/>
            </p:nvSpPr>
            <p:spPr>
              <a:xfrm>
                <a:off x="4254473" y="4224228"/>
                <a:ext cx="1401455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172.21.6.254</a:t>
                </a:r>
              </a:p>
            </p:txBody>
          </p:sp>
        </p:grpSp>
        <p:sp>
          <p:nvSpPr>
            <p:cNvPr id="422" name="172.21.5.5"/>
            <p:cNvSpPr txBox="1"/>
            <p:nvPr/>
          </p:nvSpPr>
          <p:spPr>
            <a:xfrm>
              <a:off x="9335117" y="1735202"/>
              <a:ext cx="1147251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172.21.5.5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Fig: Network: Example of Longest Prefix Match and Routing Loop"/>
          <p:cNvSpPr txBox="1"/>
          <p:nvPr/>
        </p:nvSpPr>
        <p:spPr>
          <a:xfrm>
            <a:off x="1854776" y="7923474"/>
            <a:ext cx="8641775" cy="4016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2300"/>
            </a:lvl1pPr>
          </a:lstStyle>
          <a:p>
            <a:pPr/>
            <a:r>
              <a:t>Fig: Network: Example of Longest Prefix Match and Routing Loop</a:t>
            </a:r>
          </a:p>
        </p:txBody>
      </p:sp>
      <p:grpSp>
        <p:nvGrpSpPr>
          <p:cNvPr id="437" name="Group 378"/>
          <p:cNvGrpSpPr/>
          <p:nvPr/>
        </p:nvGrpSpPr>
        <p:grpSpPr>
          <a:xfrm>
            <a:off x="3776688" y="2292025"/>
            <a:ext cx="1617882" cy="769121"/>
            <a:chOff x="0" y="0"/>
            <a:chExt cx="1617881" cy="769119"/>
          </a:xfrm>
        </p:grpSpPr>
        <p:grpSp>
          <p:nvGrpSpPr>
            <p:cNvPr id="428" name="Freeform 379"/>
            <p:cNvGrpSpPr/>
            <p:nvPr/>
          </p:nvGrpSpPr>
          <p:grpSpPr>
            <a:xfrm>
              <a:off x="0" y="245806"/>
              <a:ext cx="1617882" cy="523314"/>
              <a:chOff x="0" y="0"/>
              <a:chExt cx="1617881" cy="523312"/>
            </a:xfrm>
          </p:grpSpPr>
          <p:sp>
            <p:nvSpPr>
              <p:cNvPr id="426" name="Shape"/>
              <p:cNvSpPr/>
              <p:nvPr/>
            </p:nvSpPr>
            <p:spPr>
              <a:xfrm>
                <a:off x="-1" y="31655"/>
                <a:ext cx="1617883" cy="46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598" fill="norm" stroke="1" extrusionOk="0">
                    <a:moveTo>
                      <a:pt x="21591" y="51"/>
                    </a:moveTo>
                    <a:lnTo>
                      <a:pt x="21593" y="11403"/>
                    </a:lnTo>
                    <a:cubicBezTo>
                      <a:pt x="20935" y="19011"/>
                      <a:pt x="14479" y="21600"/>
                      <a:pt x="10884" y="21598"/>
                    </a:cubicBezTo>
                    <a:cubicBezTo>
                      <a:pt x="7289" y="21596"/>
                      <a:pt x="649" y="19123"/>
                      <a:pt x="23" y="11390"/>
                    </a:cubicBezTo>
                    <a:cubicBezTo>
                      <a:pt x="32" y="8472"/>
                      <a:pt x="-7" y="2919"/>
                      <a:pt x="1" y="0"/>
                    </a:cubicBezTo>
                    <a:cubicBezTo>
                      <a:pt x="1019" y="6646"/>
                      <a:pt x="7140" y="10014"/>
                      <a:pt x="10738" y="10023"/>
                    </a:cubicBezTo>
                    <a:cubicBezTo>
                      <a:pt x="14336" y="10031"/>
                      <a:pt x="20606" y="7591"/>
                      <a:pt x="21591" y="5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8C2C9"/>
                  </a:gs>
                  <a:gs pos="21000">
                    <a:srgbClr val="FFFFFF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27" name="Rectangle"/>
              <p:cNvSpPr txBox="1"/>
              <p:nvPr/>
            </p:nvSpPr>
            <p:spPr>
              <a:xfrm>
                <a:off x="68998" y="0"/>
                <a:ext cx="1479885" cy="52331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                   </a:t>
                </a:r>
              </a:p>
            </p:txBody>
          </p:sp>
        </p:grpSp>
        <p:grpSp>
          <p:nvGrpSpPr>
            <p:cNvPr id="431" name="Oval 380"/>
            <p:cNvGrpSpPr/>
            <p:nvPr/>
          </p:nvGrpSpPr>
          <p:grpSpPr>
            <a:xfrm>
              <a:off x="931" y="-1"/>
              <a:ext cx="1615923" cy="523314"/>
              <a:chOff x="0" y="0"/>
              <a:chExt cx="1615922" cy="523312"/>
            </a:xfrm>
          </p:grpSpPr>
          <p:sp>
            <p:nvSpPr>
              <p:cNvPr id="429" name="Oval"/>
              <p:cNvSpPr/>
              <p:nvPr/>
            </p:nvSpPr>
            <p:spPr>
              <a:xfrm>
                <a:off x="0" y="33941"/>
                <a:ext cx="1615923" cy="455431"/>
              </a:xfrm>
              <a:prstGeom prst="ellipse">
                <a:avLst/>
              </a:prstGeom>
              <a:solidFill>
                <a:srgbClr val="B8C2C9"/>
              </a:solidFill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30" name="Rectangle"/>
              <p:cNvSpPr txBox="1"/>
              <p:nvPr/>
            </p:nvSpPr>
            <p:spPr>
              <a:xfrm>
                <a:off x="305645" y="-1"/>
                <a:ext cx="1004632" cy="52331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              </a:t>
                </a:r>
              </a:p>
            </p:txBody>
          </p:sp>
        </p:grpSp>
        <p:grpSp>
          <p:nvGrpSpPr>
            <p:cNvPr id="436" name="Group 381"/>
            <p:cNvGrpSpPr/>
            <p:nvPr/>
          </p:nvGrpSpPr>
          <p:grpSpPr>
            <a:xfrm>
              <a:off x="239945" y="91825"/>
              <a:ext cx="1137689" cy="334646"/>
              <a:chOff x="0" y="0"/>
              <a:chExt cx="1137687" cy="334644"/>
            </a:xfrm>
          </p:grpSpPr>
          <p:sp>
            <p:nvSpPr>
              <p:cNvPr id="432" name="Freeform 382"/>
              <p:cNvSpPr/>
              <p:nvPr/>
            </p:nvSpPr>
            <p:spPr>
              <a:xfrm>
                <a:off x="31468" y="0"/>
                <a:ext cx="1076231" cy="187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365" y="0"/>
                    </a:moveTo>
                    <a:lnTo>
                      <a:pt x="21600" y="4925"/>
                    </a:lnTo>
                    <a:lnTo>
                      <a:pt x="18461" y="11148"/>
                    </a:lnTo>
                    <a:lnTo>
                      <a:pt x="17638" y="9623"/>
                    </a:lnTo>
                    <a:lnTo>
                      <a:pt x="10634" y="21600"/>
                    </a:lnTo>
                    <a:lnTo>
                      <a:pt x="4216" y="9406"/>
                    </a:lnTo>
                    <a:lnTo>
                      <a:pt x="2885" y="11148"/>
                    </a:lnTo>
                    <a:lnTo>
                      <a:pt x="0" y="5658"/>
                    </a:lnTo>
                    <a:lnTo>
                      <a:pt x="4216" y="348"/>
                    </a:lnTo>
                    <a:lnTo>
                      <a:pt x="10742" y="12674"/>
                    </a:lnTo>
                    <a:lnTo>
                      <a:pt x="17365" y="0"/>
                    </a:lnTo>
                    <a:close/>
                  </a:path>
                </a:pathLst>
              </a:custGeom>
              <a:solidFill>
                <a:srgbClr val="0000A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33" name="Freeform 383"/>
              <p:cNvSpPr/>
              <p:nvPr/>
            </p:nvSpPr>
            <p:spPr>
              <a:xfrm>
                <a:off x="735866" y="160236"/>
                <a:ext cx="401822" cy="161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0" y="0"/>
                    </a:moveTo>
                    <a:lnTo>
                      <a:pt x="21600" y="16577"/>
                    </a:lnTo>
                    <a:lnTo>
                      <a:pt x="14183" y="21600"/>
                    </a:lnTo>
                    <a:lnTo>
                      <a:pt x="0" y="10800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0000A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34" name="Freeform 384"/>
              <p:cNvSpPr/>
              <p:nvPr/>
            </p:nvSpPr>
            <p:spPr>
              <a:xfrm>
                <a:off x="-1" y="160236"/>
                <a:ext cx="394561" cy="1594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67" y="0"/>
                    </a:moveTo>
                    <a:lnTo>
                      <a:pt x="21600" y="11435"/>
                    </a:lnTo>
                    <a:lnTo>
                      <a:pt x="7288" y="21600"/>
                    </a:lnTo>
                    <a:lnTo>
                      <a:pt x="0" y="16772"/>
                    </a:lnTo>
                    <a:lnTo>
                      <a:pt x="21467" y="0"/>
                    </a:lnTo>
                    <a:close/>
                  </a:path>
                </a:pathLst>
              </a:custGeom>
              <a:solidFill>
                <a:srgbClr val="0000A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35" name="Freeform 385"/>
              <p:cNvSpPr/>
              <p:nvPr/>
            </p:nvSpPr>
            <p:spPr>
              <a:xfrm>
                <a:off x="136971" y="81473"/>
                <a:ext cx="857899" cy="253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" y="1120"/>
                    </a:moveTo>
                    <a:lnTo>
                      <a:pt x="2585" y="0"/>
                    </a:lnTo>
                    <a:lnTo>
                      <a:pt x="10744" y="9007"/>
                    </a:lnTo>
                    <a:lnTo>
                      <a:pt x="19467" y="0"/>
                    </a:lnTo>
                    <a:lnTo>
                      <a:pt x="20747" y="1120"/>
                    </a:lnTo>
                    <a:lnTo>
                      <a:pt x="15265" y="6833"/>
                    </a:lnTo>
                    <a:lnTo>
                      <a:pt x="15222" y="13740"/>
                    </a:lnTo>
                    <a:lnTo>
                      <a:pt x="21600" y="20480"/>
                    </a:lnTo>
                    <a:lnTo>
                      <a:pt x="19954" y="21440"/>
                    </a:lnTo>
                    <a:lnTo>
                      <a:pt x="10813" y="11360"/>
                    </a:lnTo>
                    <a:lnTo>
                      <a:pt x="1488" y="21600"/>
                    </a:lnTo>
                    <a:lnTo>
                      <a:pt x="0" y="20263"/>
                    </a:lnTo>
                    <a:lnTo>
                      <a:pt x="6457" y="13760"/>
                    </a:lnTo>
                    <a:cubicBezTo>
                      <a:pt x="6457" y="11573"/>
                      <a:pt x="6392" y="9067"/>
                      <a:pt x="6392" y="6880"/>
                    </a:cubicBezTo>
                    <a:lnTo>
                      <a:pt x="1061" y="1280"/>
                    </a:lnTo>
                    <a:cubicBezTo>
                      <a:pt x="153" y="320"/>
                      <a:pt x="980" y="1173"/>
                      <a:pt x="939" y="1120"/>
                    </a:cubicBezTo>
                    <a:close/>
                  </a:path>
                </a:pathLst>
              </a:custGeom>
              <a:solidFill>
                <a:srgbClr val="8FAAD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449" name="Group 378"/>
          <p:cNvGrpSpPr/>
          <p:nvPr/>
        </p:nvGrpSpPr>
        <p:grpSpPr>
          <a:xfrm>
            <a:off x="7316490" y="2292025"/>
            <a:ext cx="1617882" cy="769121"/>
            <a:chOff x="0" y="0"/>
            <a:chExt cx="1617881" cy="769119"/>
          </a:xfrm>
        </p:grpSpPr>
        <p:grpSp>
          <p:nvGrpSpPr>
            <p:cNvPr id="440" name="Freeform 379"/>
            <p:cNvGrpSpPr/>
            <p:nvPr/>
          </p:nvGrpSpPr>
          <p:grpSpPr>
            <a:xfrm>
              <a:off x="0" y="245806"/>
              <a:ext cx="1617882" cy="523314"/>
              <a:chOff x="0" y="0"/>
              <a:chExt cx="1617881" cy="523312"/>
            </a:xfrm>
          </p:grpSpPr>
          <p:sp>
            <p:nvSpPr>
              <p:cNvPr id="438" name="Shape"/>
              <p:cNvSpPr/>
              <p:nvPr/>
            </p:nvSpPr>
            <p:spPr>
              <a:xfrm>
                <a:off x="-1" y="31655"/>
                <a:ext cx="1617883" cy="46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598" fill="norm" stroke="1" extrusionOk="0">
                    <a:moveTo>
                      <a:pt x="21591" y="51"/>
                    </a:moveTo>
                    <a:lnTo>
                      <a:pt x="21593" y="11403"/>
                    </a:lnTo>
                    <a:cubicBezTo>
                      <a:pt x="20935" y="19011"/>
                      <a:pt x="14479" y="21600"/>
                      <a:pt x="10884" y="21598"/>
                    </a:cubicBezTo>
                    <a:cubicBezTo>
                      <a:pt x="7289" y="21596"/>
                      <a:pt x="649" y="19123"/>
                      <a:pt x="23" y="11390"/>
                    </a:cubicBezTo>
                    <a:cubicBezTo>
                      <a:pt x="32" y="8472"/>
                      <a:pt x="-7" y="2919"/>
                      <a:pt x="1" y="0"/>
                    </a:cubicBezTo>
                    <a:cubicBezTo>
                      <a:pt x="1019" y="6646"/>
                      <a:pt x="7140" y="10014"/>
                      <a:pt x="10738" y="10023"/>
                    </a:cubicBezTo>
                    <a:cubicBezTo>
                      <a:pt x="14336" y="10031"/>
                      <a:pt x="20606" y="7591"/>
                      <a:pt x="21591" y="5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8C2C9"/>
                  </a:gs>
                  <a:gs pos="21000">
                    <a:srgbClr val="FFFFFF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39" name="Rectangle"/>
              <p:cNvSpPr txBox="1"/>
              <p:nvPr/>
            </p:nvSpPr>
            <p:spPr>
              <a:xfrm>
                <a:off x="68998" y="0"/>
                <a:ext cx="1479885" cy="52331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                   </a:t>
                </a:r>
              </a:p>
            </p:txBody>
          </p:sp>
        </p:grpSp>
        <p:grpSp>
          <p:nvGrpSpPr>
            <p:cNvPr id="443" name="Oval 380"/>
            <p:cNvGrpSpPr/>
            <p:nvPr/>
          </p:nvGrpSpPr>
          <p:grpSpPr>
            <a:xfrm>
              <a:off x="931" y="-1"/>
              <a:ext cx="1615923" cy="523314"/>
              <a:chOff x="0" y="0"/>
              <a:chExt cx="1615922" cy="523312"/>
            </a:xfrm>
          </p:grpSpPr>
          <p:sp>
            <p:nvSpPr>
              <p:cNvPr id="441" name="Oval"/>
              <p:cNvSpPr/>
              <p:nvPr/>
            </p:nvSpPr>
            <p:spPr>
              <a:xfrm>
                <a:off x="0" y="33941"/>
                <a:ext cx="1615923" cy="455431"/>
              </a:xfrm>
              <a:prstGeom prst="ellipse">
                <a:avLst/>
              </a:prstGeom>
              <a:solidFill>
                <a:srgbClr val="B8C2C9"/>
              </a:solidFill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42" name="Rectangle"/>
              <p:cNvSpPr txBox="1"/>
              <p:nvPr/>
            </p:nvSpPr>
            <p:spPr>
              <a:xfrm>
                <a:off x="305645" y="-1"/>
                <a:ext cx="1004632" cy="52331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              </a:t>
                </a:r>
              </a:p>
            </p:txBody>
          </p:sp>
        </p:grpSp>
        <p:grpSp>
          <p:nvGrpSpPr>
            <p:cNvPr id="448" name="Group 381"/>
            <p:cNvGrpSpPr/>
            <p:nvPr/>
          </p:nvGrpSpPr>
          <p:grpSpPr>
            <a:xfrm>
              <a:off x="239945" y="91825"/>
              <a:ext cx="1137689" cy="334646"/>
              <a:chOff x="0" y="0"/>
              <a:chExt cx="1137687" cy="334644"/>
            </a:xfrm>
          </p:grpSpPr>
          <p:sp>
            <p:nvSpPr>
              <p:cNvPr id="444" name="Freeform 382"/>
              <p:cNvSpPr/>
              <p:nvPr/>
            </p:nvSpPr>
            <p:spPr>
              <a:xfrm>
                <a:off x="31468" y="0"/>
                <a:ext cx="1076231" cy="187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365" y="0"/>
                    </a:moveTo>
                    <a:lnTo>
                      <a:pt x="21600" y="4925"/>
                    </a:lnTo>
                    <a:lnTo>
                      <a:pt x="18461" y="11148"/>
                    </a:lnTo>
                    <a:lnTo>
                      <a:pt x="17638" y="9623"/>
                    </a:lnTo>
                    <a:lnTo>
                      <a:pt x="10634" y="21600"/>
                    </a:lnTo>
                    <a:lnTo>
                      <a:pt x="4216" y="9406"/>
                    </a:lnTo>
                    <a:lnTo>
                      <a:pt x="2885" y="11148"/>
                    </a:lnTo>
                    <a:lnTo>
                      <a:pt x="0" y="5658"/>
                    </a:lnTo>
                    <a:lnTo>
                      <a:pt x="4216" y="348"/>
                    </a:lnTo>
                    <a:lnTo>
                      <a:pt x="10742" y="12674"/>
                    </a:lnTo>
                    <a:lnTo>
                      <a:pt x="17365" y="0"/>
                    </a:lnTo>
                    <a:close/>
                  </a:path>
                </a:pathLst>
              </a:custGeom>
              <a:solidFill>
                <a:srgbClr val="0000A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45" name="Freeform 383"/>
              <p:cNvSpPr/>
              <p:nvPr/>
            </p:nvSpPr>
            <p:spPr>
              <a:xfrm>
                <a:off x="735866" y="160236"/>
                <a:ext cx="401822" cy="161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0" y="0"/>
                    </a:moveTo>
                    <a:lnTo>
                      <a:pt x="21600" y="16577"/>
                    </a:lnTo>
                    <a:lnTo>
                      <a:pt x="14183" y="21600"/>
                    </a:lnTo>
                    <a:lnTo>
                      <a:pt x="0" y="10800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0000A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46" name="Freeform 384"/>
              <p:cNvSpPr/>
              <p:nvPr/>
            </p:nvSpPr>
            <p:spPr>
              <a:xfrm>
                <a:off x="-1" y="160236"/>
                <a:ext cx="394561" cy="1594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67" y="0"/>
                    </a:moveTo>
                    <a:lnTo>
                      <a:pt x="21600" y="11435"/>
                    </a:lnTo>
                    <a:lnTo>
                      <a:pt x="7288" y="21600"/>
                    </a:lnTo>
                    <a:lnTo>
                      <a:pt x="0" y="16772"/>
                    </a:lnTo>
                    <a:lnTo>
                      <a:pt x="21467" y="0"/>
                    </a:lnTo>
                    <a:close/>
                  </a:path>
                </a:pathLst>
              </a:custGeom>
              <a:solidFill>
                <a:srgbClr val="0000A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47" name="Freeform 385"/>
              <p:cNvSpPr/>
              <p:nvPr/>
            </p:nvSpPr>
            <p:spPr>
              <a:xfrm>
                <a:off x="136971" y="81473"/>
                <a:ext cx="857899" cy="253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" y="1120"/>
                    </a:moveTo>
                    <a:lnTo>
                      <a:pt x="2585" y="0"/>
                    </a:lnTo>
                    <a:lnTo>
                      <a:pt x="10744" y="9007"/>
                    </a:lnTo>
                    <a:lnTo>
                      <a:pt x="19467" y="0"/>
                    </a:lnTo>
                    <a:lnTo>
                      <a:pt x="20747" y="1120"/>
                    </a:lnTo>
                    <a:lnTo>
                      <a:pt x="15265" y="6833"/>
                    </a:lnTo>
                    <a:lnTo>
                      <a:pt x="15222" y="13740"/>
                    </a:lnTo>
                    <a:lnTo>
                      <a:pt x="21600" y="20480"/>
                    </a:lnTo>
                    <a:lnTo>
                      <a:pt x="19954" y="21440"/>
                    </a:lnTo>
                    <a:lnTo>
                      <a:pt x="10813" y="11360"/>
                    </a:lnTo>
                    <a:lnTo>
                      <a:pt x="1488" y="21600"/>
                    </a:lnTo>
                    <a:lnTo>
                      <a:pt x="0" y="20263"/>
                    </a:lnTo>
                    <a:lnTo>
                      <a:pt x="6457" y="13760"/>
                    </a:lnTo>
                    <a:cubicBezTo>
                      <a:pt x="6457" y="11573"/>
                      <a:pt x="6392" y="9067"/>
                      <a:pt x="6392" y="6880"/>
                    </a:cubicBezTo>
                    <a:lnTo>
                      <a:pt x="1061" y="1280"/>
                    </a:lnTo>
                    <a:cubicBezTo>
                      <a:pt x="153" y="320"/>
                      <a:pt x="980" y="1173"/>
                      <a:pt x="939" y="1120"/>
                    </a:cubicBezTo>
                    <a:close/>
                  </a:path>
                </a:pathLst>
              </a:custGeom>
              <a:solidFill>
                <a:srgbClr val="8FAAD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450" name="HB"/>
          <p:cNvSpPr txBox="1"/>
          <p:nvPr/>
        </p:nvSpPr>
        <p:spPr>
          <a:xfrm>
            <a:off x="10604946" y="1765301"/>
            <a:ext cx="561966" cy="5837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>
              <a:defRPr b="1" sz="2400"/>
            </a:lvl1pPr>
          </a:lstStyle>
          <a:p>
            <a:pPr/>
            <a:r>
              <a:t>HB</a:t>
            </a:r>
          </a:p>
        </p:txBody>
      </p:sp>
      <p:sp>
        <p:nvSpPr>
          <p:cNvPr id="451" name="HA"/>
          <p:cNvSpPr txBox="1"/>
          <p:nvPr/>
        </p:nvSpPr>
        <p:spPr>
          <a:xfrm>
            <a:off x="1531889" y="2006360"/>
            <a:ext cx="568680" cy="5837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>
              <a:defRPr b="1" sz="2400"/>
            </a:lvl1pPr>
          </a:lstStyle>
          <a:p>
            <a:pPr/>
            <a:r>
              <a:t>HA</a:t>
            </a:r>
          </a:p>
        </p:txBody>
      </p:sp>
      <p:sp>
        <p:nvSpPr>
          <p:cNvPr id="452" name="R1"/>
          <p:cNvSpPr txBox="1"/>
          <p:nvPr/>
        </p:nvSpPr>
        <p:spPr>
          <a:xfrm>
            <a:off x="4337535" y="2572272"/>
            <a:ext cx="564367" cy="5837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/>
          <a:p>
            <a:pPr>
              <a:defRPr b="1" sz="2400"/>
            </a:pPr>
            <a:r>
              <a:t>R</a:t>
            </a:r>
            <a:r>
              <a:rPr baseline="-5999"/>
              <a:t>1</a:t>
            </a:r>
          </a:p>
        </p:txBody>
      </p:sp>
      <p:sp>
        <p:nvSpPr>
          <p:cNvPr id="453" name="R2"/>
          <p:cNvSpPr txBox="1"/>
          <p:nvPr/>
        </p:nvSpPr>
        <p:spPr>
          <a:xfrm>
            <a:off x="7870553" y="2572272"/>
            <a:ext cx="564366" cy="5837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/>
          <a:p>
            <a:pPr>
              <a:defRPr b="1" sz="2400"/>
            </a:pPr>
            <a:r>
              <a:t>R</a:t>
            </a:r>
            <a:r>
              <a:rPr baseline="-5999"/>
              <a:t>2</a:t>
            </a:r>
          </a:p>
        </p:txBody>
      </p:sp>
      <p:sp>
        <p:nvSpPr>
          <p:cNvPr id="454" name="Line"/>
          <p:cNvSpPr/>
          <p:nvPr/>
        </p:nvSpPr>
        <p:spPr>
          <a:xfrm>
            <a:off x="5412490" y="2703467"/>
            <a:ext cx="185602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/>
          </a:p>
        </p:txBody>
      </p:sp>
      <p:sp>
        <p:nvSpPr>
          <p:cNvPr id="455" name="Line"/>
          <p:cNvSpPr/>
          <p:nvPr/>
        </p:nvSpPr>
        <p:spPr>
          <a:xfrm>
            <a:off x="8885583" y="2501349"/>
            <a:ext cx="185602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/>
          </a:p>
        </p:txBody>
      </p:sp>
      <p:sp>
        <p:nvSpPr>
          <p:cNvPr id="456" name="Line"/>
          <p:cNvSpPr/>
          <p:nvPr/>
        </p:nvSpPr>
        <p:spPr>
          <a:xfrm>
            <a:off x="2092906" y="2703467"/>
            <a:ext cx="1617882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/>
          </a:p>
        </p:txBody>
      </p:sp>
      <p:sp>
        <p:nvSpPr>
          <p:cNvPr id="457" name="Network-1…"/>
          <p:cNvSpPr txBox="1"/>
          <p:nvPr/>
        </p:nvSpPr>
        <p:spPr>
          <a:xfrm>
            <a:off x="2151211" y="1944331"/>
            <a:ext cx="1320835" cy="505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Network-1</a:t>
            </a:r>
          </a:p>
          <a:p>
            <a:pPr/>
            <a:r>
              <a:t>172.21.4.0/24</a:t>
            </a:r>
          </a:p>
        </p:txBody>
      </p:sp>
      <p:sp>
        <p:nvSpPr>
          <p:cNvPr id="458" name="Network-5…"/>
          <p:cNvSpPr txBox="1"/>
          <p:nvPr/>
        </p:nvSpPr>
        <p:spPr>
          <a:xfrm>
            <a:off x="5398666" y="2084381"/>
            <a:ext cx="1320835" cy="505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Network-5</a:t>
            </a:r>
          </a:p>
          <a:p>
            <a:pPr/>
            <a:r>
              <a:t>172.21.1.8/29</a:t>
            </a:r>
          </a:p>
        </p:txBody>
      </p:sp>
      <p:sp>
        <p:nvSpPr>
          <p:cNvPr id="459" name="Network-2…"/>
          <p:cNvSpPr txBox="1"/>
          <p:nvPr/>
        </p:nvSpPr>
        <p:spPr>
          <a:xfrm>
            <a:off x="9153176" y="1655004"/>
            <a:ext cx="1320835" cy="505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Network-2</a:t>
            </a:r>
          </a:p>
          <a:p>
            <a:pPr/>
            <a:r>
              <a:t>172.21.5.0/24</a:t>
            </a:r>
          </a:p>
        </p:txBody>
      </p:sp>
      <p:sp>
        <p:nvSpPr>
          <p:cNvPr id="460" name="172.21.4.5"/>
          <p:cNvSpPr txBox="1"/>
          <p:nvPr/>
        </p:nvSpPr>
        <p:spPr>
          <a:xfrm>
            <a:off x="1727204" y="2995633"/>
            <a:ext cx="1027211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172.21.4.5</a:t>
            </a:r>
          </a:p>
        </p:txBody>
      </p:sp>
      <p:sp>
        <p:nvSpPr>
          <p:cNvPr id="461" name="eth0"/>
          <p:cNvSpPr txBox="1"/>
          <p:nvPr/>
        </p:nvSpPr>
        <p:spPr>
          <a:xfrm>
            <a:off x="4020464" y="2960350"/>
            <a:ext cx="428313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eth</a:t>
            </a:r>
            <a:r>
              <a:rPr baseline="-5999"/>
              <a:t>0</a:t>
            </a:r>
          </a:p>
        </p:txBody>
      </p:sp>
      <p:sp>
        <p:nvSpPr>
          <p:cNvPr id="462" name="172.21.1.2"/>
          <p:cNvSpPr txBox="1"/>
          <p:nvPr/>
        </p:nvSpPr>
        <p:spPr>
          <a:xfrm>
            <a:off x="3471763" y="3193023"/>
            <a:ext cx="1027210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172.21.1.2</a:t>
            </a:r>
          </a:p>
        </p:txBody>
      </p:sp>
      <p:sp>
        <p:nvSpPr>
          <p:cNvPr id="463" name="172.21.1.10"/>
          <p:cNvSpPr txBox="1"/>
          <p:nvPr/>
        </p:nvSpPr>
        <p:spPr>
          <a:xfrm>
            <a:off x="5014974" y="2903141"/>
            <a:ext cx="1140190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172.21.1.10</a:t>
            </a:r>
          </a:p>
        </p:txBody>
      </p:sp>
      <p:sp>
        <p:nvSpPr>
          <p:cNvPr id="464" name="172.21.1.14"/>
          <p:cNvSpPr txBox="1"/>
          <p:nvPr/>
        </p:nvSpPr>
        <p:spPr>
          <a:xfrm>
            <a:off x="6189716" y="2702526"/>
            <a:ext cx="1140190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172.21.1.14</a:t>
            </a:r>
          </a:p>
        </p:txBody>
      </p:sp>
      <p:sp>
        <p:nvSpPr>
          <p:cNvPr id="465" name="172.21.5.2"/>
          <p:cNvSpPr txBox="1"/>
          <p:nvPr/>
        </p:nvSpPr>
        <p:spPr>
          <a:xfrm>
            <a:off x="8909177" y="2485009"/>
            <a:ext cx="1027211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172.21.5.2</a:t>
            </a:r>
          </a:p>
        </p:txBody>
      </p:sp>
      <p:sp>
        <p:nvSpPr>
          <p:cNvPr id="466" name="eth1"/>
          <p:cNvSpPr txBox="1"/>
          <p:nvPr/>
        </p:nvSpPr>
        <p:spPr>
          <a:xfrm>
            <a:off x="5363548" y="2677911"/>
            <a:ext cx="428312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eth</a:t>
            </a:r>
            <a:r>
              <a:rPr baseline="-5999"/>
              <a:t>1</a:t>
            </a:r>
          </a:p>
        </p:txBody>
      </p:sp>
      <p:sp>
        <p:nvSpPr>
          <p:cNvPr id="467" name="eth1"/>
          <p:cNvSpPr txBox="1"/>
          <p:nvPr/>
        </p:nvSpPr>
        <p:spPr>
          <a:xfrm>
            <a:off x="6861058" y="2450999"/>
            <a:ext cx="428312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eth</a:t>
            </a:r>
            <a:r>
              <a:rPr baseline="-5999"/>
              <a:t>1</a:t>
            </a:r>
          </a:p>
        </p:txBody>
      </p:sp>
      <p:sp>
        <p:nvSpPr>
          <p:cNvPr id="468" name="eth2"/>
          <p:cNvSpPr txBox="1"/>
          <p:nvPr/>
        </p:nvSpPr>
        <p:spPr>
          <a:xfrm>
            <a:off x="8909177" y="2205202"/>
            <a:ext cx="428313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eth</a:t>
            </a:r>
            <a:r>
              <a:rPr baseline="-5999"/>
              <a:t>2</a:t>
            </a:r>
          </a:p>
        </p:txBody>
      </p:sp>
      <p:grpSp>
        <p:nvGrpSpPr>
          <p:cNvPr id="480" name="Group 378"/>
          <p:cNvGrpSpPr/>
          <p:nvPr/>
        </p:nvGrpSpPr>
        <p:grpSpPr>
          <a:xfrm>
            <a:off x="5668686" y="4686234"/>
            <a:ext cx="1617882" cy="769121"/>
            <a:chOff x="0" y="0"/>
            <a:chExt cx="1617881" cy="769119"/>
          </a:xfrm>
        </p:grpSpPr>
        <p:grpSp>
          <p:nvGrpSpPr>
            <p:cNvPr id="471" name="Freeform 379"/>
            <p:cNvGrpSpPr/>
            <p:nvPr/>
          </p:nvGrpSpPr>
          <p:grpSpPr>
            <a:xfrm>
              <a:off x="0" y="245806"/>
              <a:ext cx="1617882" cy="523314"/>
              <a:chOff x="0" y="0"/>
              <a:chExt cx="1617881" cy="523312"/>
            </a:xfrm>
          </p:grpSpPr>
          <p:sp>
            <p:nvSpPr>
              <p:cNvPr id="469" name="Shape"/>
              <p:cNvSpPr/>
              <p:nvPr/>
            </p:nvSpPr>
            <p:spPr>
              <a:xfrm>
                <a:off x="-1" y="31655"/>
                <a:ext cx="1617883" cy="460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598" fill="norm" stroke="1" extrusionOk="0">
                    <a:moveTo>
                      <a:pt x="21591" y="51"/>
                    </a:moveTo>
                    <a:lnTo>
                      <a:pt x="21593" y="11403"/>
                    </a:lnTo>
                    <a:cubicBezTo>
                      <a:pt x="20935" y="19011"/>
                      <a:pt x="14479" y="21600"/>
                      <a:pt x="10884" y="21598"/>
                    </a:cubicBezTo>
                    <a:cubicBezTo>
                      <a:pt x="7289" y="21596"/>
                      <a:pt x="649" y="19123"/>
                      <a:pt x="23" y="11390"/>
                    </a:cubicBezTo>
                    <a:cubicBezTo>
                      <a:pt x="32" y="8472"/>
                      <a:pt x="-7" y="2919"/>
                      <a:pt x="1" y="0"/>
                    </a:cubicBezTo>
                    <a:cubicBezTo>
                      <a:pt x="1019" y="6646"/>
                      <a:pt x="7140" y="10014"/>
                      <a:pt x="10738" y="10023"/>
                    </a:cubicBezTo>
                    <a:cubicBezTo>
                      <a:pt x="14336" y="10031"/>
                      <a:pt x="20606" y="7591"/>
                      <a:pt x="21591" y="5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8C2C9"/>
                  </a:gs>
                  <a:gs pos="21000">
                    <a:srgbClr val="FFFFFF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70" name="Rectangle"/>
              <p:cNvSpPr txBox="1"/>
              <p:nvPr/>
            </p:nvSpPr>
            <p:spPr>
              <a:xfrm>
                <a:off x="68998" y="0"/>
                <a:ext cx="1479885" cy="52331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                   </a:t>
                </a:r>
              </a:p>
            </p:txBody>
          </p:sp>
        </p:grpSp>
        <p:grpSp>
          <p:nvGrpSpPr>
            <p:cNvPr id="474" name="Oval 380"/>
            <p:cNvGrpSpPr/>
            <p:nvPr/>
          </p:nvGrpSpPr>
          <p:grpSpPr>
            <a:xfrm>
              <a:off x="931" y="-1"/>
              <a:ext cx="1615923" cy="523314"/>
              <a:chOff x="0" y="0"/>
              <a:chExt cx="1615922" cy="523312"/>
            </a:xfrm>
          </p:grpSpPr>
          <p:sp>
            <p:nvSpPr>
              <p:cNvPr id="472" name="Oval"/>
              <p:cNvSpPr/>
              <p:nvPr/>
            </p:nvSpPr>
            <p:spPr>
              <a:xfrm>
                <a:off x="0" y="33941"/>
                <a:ext cx="1615923" cy="455431"/>
              </a:xfrm>
              <a:prstGeom prst="ellipse">
                <a:avLst/>
              </a:prstGeom>
              <a:solidFill>
                <a:srgbClr val="B8C2C9"/>
              </a:solidFill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73" name="Rectangle"/>
              <p:cNvSpPr txBox="1"/>
              <p:nvPr/>
            </p:nvSpPr>
            <p:spPr>
              <a:xfrm>
                <a:off x="305645" y="-1"/>
                <a:ext cx="1004632" cy="52331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              </a:t>
                </a:r>
              </a:p>
            </p:txBody>
          </p:sp>
        </p:grpSp>
        <p:grpSp>
          <p:nvGrpSpPr>
            <p:cNvPr id="479" name="Group 381"/>
            <p:cNvGrpSpPr/>
            <p:nvPr/>
          </p:nvGrpSpPr>
          <p:grpSpPr>
            <a:xfrm>
              <a:off x="239945" y="91825"/>
              <a:ext cx="1137689" cy="334646"/>
              <a:chOff x="0" y="0"/>
              <a:chExt cx="1137687" cy="334644"/>
            </a:xfrm>
          </p:grpSpPr>
          <p:sp>
            <p:nvSpPr>
              <p:cNvPr id="475" name="Freeform 382"/>
              <p:cNvSpPr/>
              <p:nvPr/>
            </p:nvSpPr>
            <p:spPr>
              <a:xfrm>
                <a:off x="31468" y="0"/>
                <a:ext cx="1076231" cy="187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365" y="0"/>
                    </a:moveTo>
                    <a:lnTo>
                      <a:pt x="21600" y="4925"/>
                    </a:lnTo>
                    <a:lnTo>
                      <a:pt x="18461" y="11148"/>
                    </a:lnTo>
                    <a:lnTo>
                      <a:pt x="17638" y="9623"/>
                    </a:lnTo>
                    <a:lnTo>
                      <a:pt x="10634" y="21600"/>
                    </a:lnTo>
                    <a:lnTo>
                      <a:pt x="4216" y="9406"/>
                    </a:lnTo>
                    <a:lnTo>
                      <a:pt x="2885" y="11148"/>
                    </a:lnTo>
                    <a:lnTo>
                      <a:pt x="0" y="5658"/>
                    </a:lnTo>
                    <a:lnTo>
                      <a:pt x="4216" y="348"/>
                    </a:lnTo>
                    <a:lnTo>
                      <a:pt x="10742" y="12674"/>
                    </a:lnTo>
                    <a:lnTo>
                      <a:pt x="17365" y="0"/>
                    </a:lnTo>
                    <a:close/>
                  </a:path>
                </a:pathLst>
              </a:custGeom>
              <a:solidFill>
                <a:srgbClr val="0000A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76" name="Freeform 383"/>
              <p:cNvSpPr/>
              <p:nvPr/>
            </p:nvSpPr>
            <p:spPr>
              <a:xfrm>
                <a:off x="735866" y="160236"/>
                <a:ext cx="401822" cy="161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0" y="0"/>
                    </a:moveTo>
                    <a:lnTo>
                      <a:pt x="21600" y="16577"/>
                    </a:lnTo>
                    <a:lnTo>
                      <a:pt x="14183" y="21600"/>
                    </a:lnTo>
                    <a:lnTo>
                      <a:pt x="0" y="10800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0000A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77" name="Freeform 384"/>
              <p:cNvSpPr/>
              <p:nvPr/>
            </p:nvSpPr>
            <p:spPr>
              <a:xfrm>
                <a:off x="-1" y="160236"/>
                <a:ext cx="394561" cy="1594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67" y="0"/>
                    </a:moveTo>
                    <a:lnTo>
                      <a:pt x="21600" y="11435"/>
                    </a:lnTo>
                    <a:lnTo>
                      <a:pt x="7288" y="21600"/>
                    </a:lnTo>
                    <a:lnTo>
                      <a:pt x="0" y="16772"/>
                    </a:lnTo>
                    <a:lnTo>
                      <a:pt x="21467" y="0"/>
                    </a:lnTo>
                    <a:close/>
                  </a:path>
                </a:pathLst>
              </a:custGeom>
              <a:solidFill>
                <a:srgbClr val="0000A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478" name="Freeform 385"/>
              <p:cNvSpPr/>
              <p:nvPr/>
            </p:nvSpPr>
            <p:spPr>
              <a:xfrm>
                <a:off x="136971" y="81473"/>
                <a:ext cx="857899" cy="253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9" y="1120"/>
                    </a:moveTo>
                    <a:lnTo>
                      <a:pt x="2585" y="0"/>
                    </a:lnTo>
                    <a:lnTo>
                      <a:pt x="10744" y="9007"/>
                    </a:lnTo>
                    <a:lnTo>
                      <a:pt x="19467" y="0"/>
                    </a:lnTo>
                    <a:lnTo>
                      <a:pt x="20747" y="1120"/>
                    </a:lnTo>
                    <a:lnTo>
                      <a:pt x="15265" y="6833"/>
                    </a:lnTo>
                    <a:lnTo>
                      <a:pt x="15222" y="13740"/>
                    </a:lnTo>
                    <a:lnTo>
                      <a:pt x="21600" y="20480"/>
                    </a:lnTo>
                    <a:lnTo>
                      <a:pt x="19954" y="21440"/>
                    </a:lnTo>
                    <a:lnTo>
                      <a:pt x="10813" y="11360"/>
                    </a:lnTo>
                    <a:lnTo>
                      <a:pt x="1488" y="21600"/>
                    </a:lnTo>
                    <a:lnTo>
                      <a:pt x="0" y="20263"/>
                    </a:lnTo>
                    <a:lnTo>
                      <a:pt x="6457" y="13760"/>
                    </a:lnTo>
                    <a:cubicBezTo>
                      <a:pt x="6457" y="11573"/>
                      <a:pt x="6392" y="9067"/>
                      <a:pt x="6392" y="6880"/>
                    </a:cubicBezTo>
                    <a:lnTo>
                      <a:pt x="1061" y="1280"/>
                    </a:lnTo>
                    <a:cubicBezTo>
                      <a:pt x="153" y="320"/>
                      <a:pt x="980" y="1173"/>
                      <a:pt x="939" y="1120"/>
                    </a:cubicBezTo>
                    <a:close/>
                  </a:path>
                </a:pathLst>
              </a:custGeom>
              <a:solidFill>
                <a:srgbClr val="8FAAD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481" name="R3"/>
          <p:cNvSpPr txBox="1"/>
          <p:nvPr/>
        </p:nvSpPr>
        <p:spPr>
          <a:xfrm>
            <a:off x="6195444" y="4944814"/>
            <a:ext cx="564367" cy="5837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/>
          <a:p>
            <a:pPr>
              <a:defRPr b="1" sz="2400"/>
            </a:pPr>
            <a:r>
              <a:t>R</a:t>
            </a:r>
            <a:r>
              <a:rPr baseline="-5999"/>
              <a:t>3</a:t>
            </a:r>
          </a:p>
        </p:txBody>
      </p:sp>
      <p:sp>
        <p:nvSpPr>
          <p:cNvPr id="482" name="172.21.1.6"/>
          <p:cNvSpPr txBox="1"/>
          <p:nvPr/>
        </p:nvSpPr>
        <p:spPr>
          <a:xfrm>
            <a:off x="4607656" y="4966619"/>
            <a:ext cx="1027211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172.21.1.6</a:t>
            </a:r>
          </a:p>
        </p:txBody>
      </p:sp>
      <p:sp>
        <p:nvSpPr>
          <p:cNvPr id="483" name="eth0"/>
          <p:cNvSpPr txBox="1"/>
          <p:nvPr/>
        </p:nvSpPr>
        <p:spPr>
          <a:xfrm>
            <a:off x="5180413" y="4756308"/>
            <a:ext cx="428313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eth</a:t>
            </a:r>
            <a:r>
              <a:rPr baseline="-5999"/>
              <a:t>0</a:t>
            </a:r>
          </a:p>
        </p:txBody>
      </p:sp>
      <p:sp>
        <p:nvSpPr>
          <p:cNvPr id="484" name="Line"/>
          <p:cNvSpPr/>
          <p:nvPr/>
        </p:nvSpPr>
        <p:spPr>
          <a:xfrm flipH="1" flipV="1">
            <a:off x="4462088" y="3035528"/>
            <a:ext cx="1276845" cy="1956073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/>
          </a:p>
        </p:txBody>
      </p:sp>
      <p:sp>
        <p:nvSpPr>
          <p:cNvPr id="485" name="eth2"/>
          <p:cNvSpPr txBox="1"/>
          <p:nvPr/>
        </p:nvSpPr>
        <p:spPr>
          <a:xfrm>
            <a:off x="3303198" y="2408031"/>
            <a:ext cx="428313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eth</a:t>
            </a:r>
            <a:r>
              <a:rPr baseline="-5999"/>
              <a:t>2</a:t>
            </a:r>
          </a:p>
        </p:txBody>
      </p:sp>
      <p:sp>
        <p:nvSpPr>
          <p:cNvPr id="486" name="172.21.4.2"/>
          <p:cNvSpPr txBox="1"/>
          <p:nvPr/>
        </p:nvSpPr>
        <p:spPr>
          <a:xfrm>
            <a:off x="2706697" y="2722824"/>
            <a:ext cx="1027211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172.21.4.2</a:t>
            </a:r>
          </a:p>
        </p:txBody>
      </p:sp>
      <p:sp>
        <p:nvSpPr>
          <p:cNvPr id="487" name="Line"/>
          <p:cNvSpPr/>
          <p:nvPr/>
        </p:nvSpPr>
        <p:spPr>
          <a:xfrm flipV="1">
            <a:off x="6550452" y="5465767"/>
            <a:ext cx="1" cy="108199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/>
          </a:p>
        </p:txBody>
      </p:sp>
      <p:sp>
        <p:nvSpPr>
          <p:cNvPr id="488" name="HD"/>
          <p:cNvSpPr txBox="1"/>
          <p:nvPr/>
        </p:nvSpPr>
        <p:spPr>
          <a:xfrm>
            <a:off x="6594043" y="6583685"/>
            <a:ext cx="757656" cy="4627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>
              <a:defRPr b="1" sz="2400"/>
            </a:lvl1pPr>
          </a:lstStyle>
          <a:p>
            <a:pPr/>
            <a:r>
              <a:t>HD</a:t>
            </a:r>
          </a:p>
        </p:txBody>
      </p:sp>
      <p:sp>
        <p:nvSpPr>
          <p:cNvPr id="489" name="172.21.5.161/27"/>
          <p:cNvSpPr txBox="1"/>
          <p:nvPr/>
        </p:nvSpPr>
        <p:spPr>
          <a:xfrm>
            <a:off x="5801237" y="7058967"/>
            <a:ext cx="1546793" cy="2770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172.21.5.161/27</a:t>
            </a:r>
          </a:p>
        </p:txBody>
      </p:sp>
      <p:sp>
        <p:nvSpPr>
          <p:cNvPr id="490" name="eth3"/>
          <p:cNvSpPr txBox="1"/>
          <p:nvPr/>
        </p:nvSpPr>
        <p:spPr>
          <a:xfrm>
            <a:off x="6057911" y="5389984"/>
            <a:ext cx="428313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eth</a:t>
            </a:r>
            <a:r>
              <a:rPr baseline="-5999"/>
              <a:t>3</a:t>
            </a:r>
          </a:p>
        </p:txBody>
      </p:sp>
      <p:sp>
        <p:nvSpPr>
          <p:cNvPr id="491" name="172.21.5.190/27"/>
          <p:cNvSpPr txBox="1"/>
          <p:nvPr/>
        </p:nvSpPr>
        <p:spPr>
          <a:xfrm>
            <a:off x="4981488" y="5643511"/>
            <a:ext cx="1546793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172.21.5.190/27</a:t>
            </a:r>
          </a:p>
        </p:txBody>
      </p:sp>
      <p:sp>
        <p:nvSpPr>
          <p:cNvPr id="492" name="HC"/>
          <p:cNvSpPr txBox="1"/>
          <p:nvPr/>
        </p:nvSpPr>
        <p:spPr>
          <a:xfrm>
            <a:off x="9688568" y="5398546"/>
            <a:ext cx="589477" cy="5837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>
              <a:defRPr b="1" sz="2400"/>
            </a:lvl1pPr>
          </a:lstStyle>
          <a:p>
            <a:pPr/>
            <a:r>
              <a:t>HC</a:t>
            </a:r>
          </a:p>
        </p:txBody>
      </p:sp>
      <p:sp>
        <p:nvSpPr>
          <p:cNvPr id="493" name="Line"/>
          <p:cNvSpPr/>
          <p:nvPr/>
        </p:nvSpPr>
        <p:spPr>
          <a:xfrm>
            <a:off x="7236453" y="5139813"/>
            <a:ext cx="1386807" cy="57616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/>
          </a:p>
        </p:txBody>
      </p:sp>
      <p:sp>
        <p:nvSpPr>
          <p:cNvPr id="494" name="Network-3…"/>
          <p:cNvSpPr txBox="1"/>
          <p:nvPr/>
        </p:nvSpPr>
        <p:spPr>
          <a:xfrm rot="1260000">
            <a:off x="7367137" y="4903715"/>
            <a:ext cx="1320835" cy="505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Network-3</a:t>
            </a:r>
          </a:p>
          <a:p>
            <a:pPr/>
            <a:r>
              <a:t>172.21.6.0/23</a:t>
            </a:r>
          </a:p>
        </p:txBody>
      </p:sp>
      <p:sp>
        <p:nvSpPr>
          <p:cNvPr id="495" name="172.21.6.2"/>
          <p:cNvSpPr txBox="1"/>
          <p:nvPr/>
        </p:nvSpPr>
        <p:spPr>
          <a:xfrm>
            <a:off x="6950859" y="5431424"/>
            <a:ext cx="1027210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172.21.6.2</a:t>
            </a:r>
          </a:p>
        </p:txBody>
      </p:sp>
      <p:sp>
        <p:nvSpPr>
          <p:cNvPr id="496" name="eth2"/>
          <p:cNvSpPr txBox="1"/>
          <p:nvPr/>
        </p:nvSpPr>
        <p:spPr>
          <a:xfrm>
            <a:off x="7133874" y="5196252"/>
            <a:ext cx="428312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eth</a:t>
            </a:r>
            <a:r>
              <a:rPr baseline="-5999"/>
              <a:t>2</a:t>
            </a:r>
          </a:p>
        </p:txBody>
      </p:sp>
      <p:sp>
        <p:nvSpPr>
          <p:cNvPr id="497" name="172.21.5.5/24"/>
          <p:cNvSpPr txBox="1"/>
          <p:nvPr/>
        </p:nvSpPr>
        <p:spPr>
          <a:xfrm>
            <a:off x="10025772" y="2748018"/>
            <a:ext cx="1320835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172.21.5.5/24</a:t>
            </a:r>
          </a:p>
        </p:txBody>
      </p:sp>
      <p:sp>
        <p:nvSpPr>
          <p:cNvPr id="498" name="172.21.6.5/23"/>
          <p:cNvSpPr txBox="1"/>
          <p:nvPr/>
        </p:nvSpPr>
        <p:spPr>
          <a:xfrm>
            <a:off x="9262262" y="5920608"/>
            <a:ext cx="1320834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172.21.6.5/23</a:t>
            </a:r>
          </a:p>
        </p:txBody>
      </p:sp>
      <p:sp>
        <p:nvSpPr>
          <p:cNvPr id="499" name="Line"/>
          <p:cNvSpPr/>
          <p:nvPr/>
        </p:nvSpPr>
        <p:spPr>
          <a:xfrm>
            <a:off x="8106905" y="3056533"/>
            <a:ext cx="2117160" cy="1768315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/>
          </a:p>
        </p:txBody>
      </p:sp>
      <p:sp>
        <p:nvSpPr>
          <p:cNvPr id="500" name="Network-7…"/>
          <p:cNvSpPr txBox="1"/>
          <p:nvPr/>
        </p:nvSpPr>
        <p:spPr>
          <a:xfrm rot="2400000">
            <a:off x="8677072" y="3849668"/>
            <a:ext cx="1320835" cy="505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Network-7</a:t>
            </a:r>
          </a:p>
          <a:p>
            <a:pPr/>
            <a:r>
              <a:t>172.21.7.0/26</a:t>
            </a:r>
          </a:p>
        </p:txBody>
      </p:sp>
      <p:sp>
        <p:nvSpPr>
          <p:cNvPr id="501" name="HE"/>
          <p:cNvSpPr txBox="1"/>
          <p:nvPr/>
        </p:nvSpPr>
        <p:spPr>
          <a:xfrm>
            <a:off x="10143125" y="4043667"/>
            <a:ext cx="640996" cy="5837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>
              <a:defRPr b="1" sz="2400"/>
            </a:lvl1pPr>
          </a:lstStyle>
          <a:p>
            <a:pPr/>
            <a:r>
              <a:t>HE</a:t>
            </a:r>
          </a:p>
        </p:txBody>
      </p:sp>
      <p:sp>
        <p:nvSpPr>
          <p:cNvPr id="502" name="eth3"/>
          <p:cNvSpPr txBox="1"/>
          <p:nvPr/>
        </p:nvSpPr>
        <p:spPr>
          <a:xfrm>
            <a:off x="8220762" y="2979623"/>
            <a:ext cx="428313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eth</a:t>
            </a:r>
            <a:r>
              <a:rPr baseline="-5999"/>
              <a:t>3</a:t>
            </a:r>
          </a:p>
        </p:txBody>
      </p:sp>
      <p:sp>
        <p:nvSpPr>
          <p:cNvPr id="503" name="172.21.7.2/26"/>
          <p:cNvSpPr txBox="1"/>
          <p:nvPr/>
        </p:nvSpPr>
        <p:spPr>
          <a:xfrm>
            <a:off x="8472550" y="3180238"/>
            <a:ext cx="1320835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172.21.7.2/26</a:t>
            </a:r>
          </a:p>
        </p:txBody>
      </p:sp>
      <p:sp>
        <p:nvSpPr>
          <p:cNvPr id="504" name="172.21.7.5/26"/>
          <p:cNvSpPr txBox="1"/>
          <p:nvPr/>
        </p:nvSpPr>
        <p:spPr>
          <a:xfrm>
            <a:off x="9681304" y="5020315"/>
            <a:ext cx="1320835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172.21.7.5/26</a:t>
            </a:r>
          </a:p>
        </p:txBody>
      </p:sp>
      <p:sp>
        <p:nvSpPr>
          <p:cNvPr id="505" name="Network-4…"/>
          <p:cNvSpPr txBox="1"/>
          <p:nvPr/>
        </p:nvSpPr>
        <p:spPr>
          <a:xfrm rot="3420000">
            <a:off x="4769682" y="3711465"/>
            <a:ext cx="1320835" cy="505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Network-4</a:t>
            </a:r>
          </a:p>
          <a:p>
            <a:pPr/>
            <a:r>
              <a:t>172.21.1.0/29</a:t>
            </a:r>
          </a:p>
        </p:txBody>
      </p:sp>
      <p:sp>
        <p:nvSpPr>
          <p:cNvPr id="506" name="Line"/>
          <p:cNvSpPr/>
          <p:nvPr/>
        </p:nvSpPr>
        <p:spPr>
          <a:xfrm flipV="1">
            <a:off x="6756205" y="3010334"/>
            <a:ext cx="836583" cy="1747374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/>
          </a:p>
        </p:txBody>
      </p:sp>
      <p:sp>
        <p:nvSpPr>
          <p:cNvPr id="507" name="eth0"/>
          <p:cNvSpPr txBox="1"/>
          <p:nvPr/>
        </p:nvSpPr>
        <p:spPr>
          <a:xfrm>
            <a:off x="7088696" y="2906996"/>
            <a:ext cx="428312" cy="2770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eth</a:t>
            </a:r>
            <a:r>
              <a:rPr baseline="-5999"/>
              <a:t>0</a:t>
            </a:r>
          </a:p>
        </p:txBody>
      </p:sp>
      <p:sp>
        <p:nvSpPr>
          <p:cNvPr id="508" name="Network-6…"/>
          <p:cNvSpPr txBox="1"/>
          <p:nvPr/>
        </p:nvSpPr>
        <p:spPr>
          <a:xfrm rot="17700000">
            <a:off x="6141703" y="3753717"/>
            <a:ext cx="1348381" cy="4806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>
              <a:defRPr sz="1500"/>
            </a:pPr>
            <a:r>
              <a:t>Network-6</a:t>
            </a:r>
          </a:p>
          <a:p>
            <a:pPr>
              <a:defRPr sz="1500"/>
            </a:pPr>
            <a:r>
              <a:t>172.21.1.16/29</a:t>
            </a:r>
          </a:p>
        </p:txBody>
      </p:sp>
      <p:sp>
        <p:nvSpPr>
          <p:cNvPr id="509" name="172.21.1.18"/>
          <p:cNvSpPr txBox="1"/>
          <p:nvPr/>
        </p:nvSpPr>
        <p:spPr>
          <a:xfrm>
            <a:off x="6946913" y="3134181"/>
            <a:ext cx="1140190" cy="2770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172.21.1.18</a:t>
            </a:r>
          </a:p>
        </p:txBody>
      </p:sp>
      <p:sp>
        <p:nvSpPr>
          <p:cNvPr id="510" name="eth1"/>
          <p:cNvSpPr txBox="1"/>
          <p:nvPr/>
        </p:nvSpPr>
        <p:spPr>
          <a:xfrm>
            <a:off x="6874540" y="4488836"/>
            <a:ext cx="428313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eth</a:t>
            </a:r>
            <a:r>
              <a:rPr baseline="-5999"/>
              <a:t>1</a:t>
            </a:r>
          </a:p>
        </p:txBody>
      </p:sp>
      <p:sp>
        <p:nvSpPr>
          <p:cNvPr id="511" name="172.21.1.22"/>
          <p:cNvSpPr txBox="1"/>
          <p:nvPr/>
        </p:nvSpPr>
        <p:spPr>
          <a:xfrm>
            <a:off x="6894369" y="4329190"/>
            <a:ext cx="1140190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172.21.1.22</a:t>
            </a:r>
          </a:p>
        </p:txBody>
      </p:sp>
      <p:pic>
        <p:nvPicPr>
          <p:cNvPr id="512" name="Picture 97" descr="Picture 9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382" y="2381695"/>
            <a:ext cx="779463" cy="679451"/>
          </a:xfrm>
          <a:prstGeom prst="rect">
            <a:avLst/>
          </a:prstGeom>
          <a:ln w="3175">
            <a:miter lim="400000"/>
          </a:ln>
        </p:spPr>
      </p:pic>
      <p:pic>
        <p:nvPicPr>
          <p:cNvPr id="513" name="Picture 97" descr="Picture 9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0291337" y="2137009"/>
            <a:ext cx="779464" cy="679451"/>
          </a:xfrm>
          <a:prstGeom prst="rect">
            <a:avLst/>
          </a:prstGeom>
          <a:ln w="3175">
            <a:miter lim="400000"/>
          </a:ln>
        </p:spPr>
      </p:pic>
      <p:pic>
        <p:nvPicPr>
          <p:cNvPr id="514" name="Picture 97" descr="Picture 9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9803906" y="4425718"/>
            <a:ext cx="779464" cy="679451"/>
          </a:xfrm>
          <a:prstGeom prst="rect">
            <a:avLst/>
          </a:prstGeom>
          <a:ln w="3175">
            <a:miter lim="400000"/>
          </a:ln>
        </p:spPr>
      </p:pic>
      <p:pic>
        <p:nvPicPr>
          <p:cNvPr id="515" name="Picture 97" descr="Picture 9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9061193" y="5327356"/>
            <a:ext cx="779464" cy="679451"/>
          </a:xfrm>
          <a:prstGeom prst="rect">
            <a:avLst/>
          </a:prstGeom>
          <a:ln w="3175">
            <a:miter lim="400000"/>
          </a:ln>
        </p:spPr>
      </p:pic>
      <p:pic>
        <p:nvPicPr>
          <p:cNvPr id="516" name="Picture 97" descr="Picture 9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5998472" y="6493749"/>
            <a:ext cx="779464" cy="679451"/>
          </a:xfrm>
          <a:prstGeom prst="rect">
            <a:avLst/>
          </a:prstGeom>
          <a:ln w="3175">
            <a:miter lim="400000"/>
          </a:ln>
        </p:spPr>
      </p:pic>
      <p:sp>
        <p:nvSpPr>
          <p:cNvPr id="517" name="Network-8"/>
          <p:cNvSpPr txBox="1"/>
          <p:nvPr/>
        </p:nvSpPr>
        <p:spPr>
          <a:xfrm>
            <a:off x="6155164" y="6108765"/>
            <a:ext cx="1022537" cy="505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Network-8</a:t>
            </a:r>
          </a:p>
        </p:txBody>
      </p:sp>
      <p:sp>
        <p:nvSpPr>
          <p:cNvPr id="518" name="Line"/>
          <p:cNvSpPr/>
          <p:nvPr/>
        </p:nvSpPr>
        <p:spPr>
          <a:xfrm flipV="1">
            <a:off x="8303128" y="5041538"/>
            <a:ext cx="637235" cy="136276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/>
          </a:p>
        </p:txBody>
      </p:sp>
      <p:sp>
        <p:nvSpPr>
          <p:cNvPr id="519" name="Line"/>
          <p:cNvSpPr/>
          <p:nvPr/>
        </p:nvSpPr>
        <p:spPr>
          <a:xfrm>
            <a:off x="8812081" y="5294011"/>
            <a:ext cx="546304" cy="24236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/>
          </a:p>
        </p:txBody>
      </p:sp>
      <p:sp>
        <p:nvSpPr>
          <p:cNvPr id="520" name="Line"/>
          <p:cNvSpPr/>
          <p:nvPr/>
        </p:nvSpPr>
        <p:spPr>
          <a:xfrm>
            <a:off x="8442643" y="6152940"/>
            <a:ext cx="546305" cy="242366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/>
          </a:p>
        </p:txBody>
      </p:sp>
      <p:sp>
        <p:nvSpPr>
          <p:cNvPr id="521" name="HF"/>
          <p:cNvSpPr txBox="1"/>
          <p:nvPr/>
        </p:nvSpPr>
        <p:spPr>
          <a:xfrm>
            <a:off x="9296427" y="6206717"/>
            <a:ext cx="589477" cy="5837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>
              <a:defRPr b="1" sz="2400"/>
            </a:lvl1pPr>
          </a:lstStyle>
          <a:p>
            <a:pPr/>
            <a:r>
              <a:t>HF</a:t>
            </a:r>
          </a:p>
        </p:txBody>
      </p:sp>
      <p:sp>
        <p:nvSpPr>
          <p:cNvPr id="522" name="172.21.7.66/23"/>
          <p:cNvSpPr txBox="1"/>
          <p:nvPr/>
        </p:nvSpPr>
        <p:spPr>
          <a:xfrm>
            <a:off x="8813631" y="6728779"/>
            <a:ext cx="1433814" cy="2770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172.21.7.66/23</a:t>
            </a:r>
          </a:p>
        </p:txBody>
      </p:sp>
      <p:pic>
        <p:nvPicPr>
          <p:cNvPr id="523" name="Picture 97" descr="Picture 9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669052" y="6135527"/>
            <a:ext cx="779464" cy="67945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