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ppt/tags/tag1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  <p:sldMasterId id="2147483657" r:id="rId2"/>
    <p:sldMasterId id="2147483661" r:id="rId3"/>
    <p:sldMasterId id="2147483665" r:id="rId4"/>
  </p:sldMasterIdLst>
  <p:notesMasterIdLst>
    <p:notesMasterId r:id="rId23"/>
  </p:notesMasterIdLst>
  <p:handoutMasterIdLst>
    <p:handoutMasterId r:id="rId24"/>
  </p:handoutMasterIdLst>
  <p:sldIdLst>
    <p:sldId id="265" r:id="rId5"/>
    <p:sldId id="728" r:id="rId6"/>
    <p:sldId id="732" r:id="rId7"/>
    <p:sldId id="740" r:id="rId8"/>
    <p:sldId id="741" r:id="rId9"/>
    <p:sldId id="742" r:id="rId10"/>
    <p:sldId id="743" r:id="rId11"/>
    <p:sldId id="744" r:id="rId12"/>
    <p:sldId id="745" r:id="rId13"/>
    <p:sldId id="749" r:id="rId14"/>
    <p:sldId id="750" r:id="rId15"/>
    <p:sldId id="733" r:id="rId16"/>
    <p:sldId id="734" r:id="rId17"/>
    <p:sldId id="736" r:id="rId18"/>
    <p:sldId id="748" r:id="rId19"/>
    <p:sldId id="751" r:id="rId20"/>
    <p:sldId id="752" r:id="rId21"/>
    <p:sldId id="616" r:id="rId22"/>
  </p:sldIdLst>
  <p:sldSz cx="9144000" cy="6858000" type="screen4x3"/>
  <p:notesSz cx="7315200" cy="9601200"/>
  <p:embeddedFontLst>
    <p:embeddedFont>
      <p:font typeface="Calibri Light" panose="020B0604020202020204" charset="0"/>
      <p:regular r:id="rId25"/>
      <p:italic r:id="rId26"/>
    </p:embeddedFont>
    <p:embeddedFont>
      <p:font typeface="Calibri" panose="020F0502020204030204" pitchFamily="34" charset="0"/>
      <p:regular r:id="rId27"/>
      <p:bold r:id="rId28"/>
      <p:italic r:id="rId29"/>
      <p:boldItalic r:id="rId3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306B"/>
    <a:srgbClr val="262626"/>
    <a:srgbClr val="FFCC00"/>
    <a:srgbClr val="F8F8F8"/>
    <a:srgbClr val="EEECE1"/>
    <a:srgbClr val="C0504D"/>
    <a:srgbClr val="D11034"/>
    <a:srgbClr val="5F6A72"/>
    <a:srgbClr val="782C2C"/>
    <a:srgbClr val="993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50" autoAdjust="0"/>
    <p:restoredTop sz="84255" autoAdjust="0"/>
  </p:normalViewPr>
  <p:slideViewPr>
    <p:cSldViewPr>
      <p:cViewPr varScale="1">
        <p:scale>
          <a:sx n="61" d="100"/>
          <a:sy n="61" d="100"/>
        </p:scale>
        <p:origin x="-1914" y="-96"/>
      </p:cViewPr>
      <p:guideLst>
        <p:guide orient="horz" pos="2160"/>
        <p:guide pos="2880"/>
      </p:guideLst>
    </p:cSldViewPr>
  </p:slideViewPr>
  <p:notesTextViewPr>
    <p:cViewPr>
      <p:scale>
        <a:sx n="33" d="100"/>
        <a:sy n="33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2.fntdata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1.fntdata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4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3.fntdata"/><Relationship Id="rId30" Type="http://schemas.openxmlformats.org/officeDocument/2006/relationships/font" Target="fonts/font6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7/16/2016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7/16/2016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0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2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3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4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7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8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1498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7421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1345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6384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242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77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036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9021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6852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100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4036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7822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8094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452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831735" y="3945634"/>
            <a:ext cx="3917511" cy="486919"/>
            <a:chOff x="0" y="0"/>
            <a:chExt cx="4827909" cy="600075"/>
          </a:xfrm>
        </p:grpSpPr>
        <p:pic>
          <p:nvPicPr>
            <p:cNvPr id="13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4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Lesson Title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Day X</a:t>
            </a:r>
            <a:endParaRPr lang="en-US" dirty="0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992" y="399859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Month, Day, Year</a:t>
            </a:r>
            <a:endParaRPr lang="en-US" dirty="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</a:t>
            </a:r>
            <a:r>
              <a:rPr lang="en-US" sz="800" baseline="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168885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776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30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2403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 userDrawn="1"/>
        </p:nvSpPr>
        <p:spPr>
          <a:xfrm flipV="1">
            <a:off x="426892" y="3691893"/>
            <a:ext cx="6888308" cy="4571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3847"/>
            <a:ext cx="4678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at UT Austin | 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Lesson Title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953000" y="4036236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18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Month, Day, Year</a:t>
            </a:r>
            <a:endParaRPr lang="en-US" dirty="0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Day X</a:t>
            </a:r>
            <a:endParaRPr lang="en-US" dirty="0"/>
          </a:p>
        </p:txBody>
      </p:sp>
      <p:pic>
        <p:nvPicPr>
          <p:cNvPr id="9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20"/>
          <a:stretch/>
        </p:blipFill>
        <p:spPr>
          <a:xfrm>
            <a:off x="0" y="0"/>
            <a:ext cx="9144000" cy="56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91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686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BF5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pic>
        <p:nvPicPr>
          <p:cNvPr id="6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29" t="14129"/>
          <a:stretch/>
        </p:blipFill>
        <p:spPr>
          <a:xfrm>
            <a:off x="-5871" y="6400800"/>
            <a:ext cx="2179730" cy="48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30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9483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1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86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Process 12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</a:t>
            </a:r>
            <a:r>
              <a:rPr lang="en-US" sz="800" baseline="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5232359" y="6411723"/>
            <a:ext cx="3917511" cy="486919"/>
            <a:chOff x="0" y="0"/>
            <a:chExt cx="4827909" cy="600075"/>
          </a:xfrm>
        </p:grpSpPr>
        <p:pic>
          <p:nvPicPr>
            <p:cNvPr id="16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7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311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4758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Rutgers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Lesson Title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2400" y="403768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Month, Day, Year</a:t>
            </a:r>
            <a:endParaRPr lang="en-US" dirty="0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Day 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02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29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UCFB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7820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30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Lesson Title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370402" y="4034789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Month, Day, Year</a:t>
            </a:r>
            <a:endParaRPr lang="en-US" dirty="0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Day 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52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2DAE4-C87D-464C-8529-C68309DD1CFC}" type="datetimeFigureOut">
              <a:rPr lang="en-US" smtClean="0"/>
              <a:t>7/16/2016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78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  <p:sldLayoutId id="2147483669" r:id="rId4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7/16/2016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65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70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7/16/2016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6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71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7/16/2016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532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72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 and jQuery Jubilee</a:t>
            </a:r>
            <a:endParaRPr lang="en-US" i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Day 11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July 16th, 2016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 flipH="1">
            <a:off x="1851659" y="5105400"/>
            <a:ext cx="3459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The {yawn} after lunch part….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81399" y="1143000"/>
            <a:ext cx="52786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u="sng" dirty="0" smtClean="0">
                <a:solidFill>
                  <a:schemeClr val="bg1"/>
                </a:solidFill>
              </a:rPr>
              <a:t>12:45p Start Time</a:t>
            </a:r>
            <a:endParaRPr lang="en-US" sz="5400" b="1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49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95600" y="124825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i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LexicalScope2.html (7 Min)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4800" y="762000"/>
            <a:ext cx="8686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Take a few moments to dissect </a:t>
            </a:r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LexicalScope2.html</a:t>
            </a: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Try to predict what will be printed in each of the examples.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Be prepared to share</a:t>
            </a:r>
            <a:r>
              <a:rPr lang="en-US" sz="24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Note: Pay attention to the unusual use of the keyword: ‘</a:t>
            </a:r>
            <a:r>
              <a:rPr lang="en-US" sz="2400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this</a:t>
            </a:r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”</a:t>
            </a: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0196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95600" y="124825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i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6-ScopeThree </a:t>
            </a: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Suggested Time: </a:t>
            </a:r>
            <a:r>
              <a:rPr lang="en-US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7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4800" y="762000"/>
            <a:ext cx="8686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Take a few moments to dissect LexicalScope3.html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Try to predict what will be printed in each of the examples.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Be prepared to share!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Note: Pay attention to the unusual use of the keyword: ‘</a:t>
            </a:r>
            <a:r>
              <a:rPr lang="en-US" sz="24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this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2644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You Probably…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2" descr="http://cdn.meme.am/instances/500x/6466647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747991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8754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98052"/>
            <a:ext cx="8839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Helpful Article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(If you’d like to learn more…)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11899"/>
          <a:stretch/>
        </p:blipFill>
        <p:spPr>
          <a:xfrm>
            <a:off x="29690" y="712432"/>
            <a:ext cx="9108440" cy="4773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347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a Brain Teaser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422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98052"/>
            <a:ext cx="8839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Color Picker – Brain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Teaser  -- Show in browser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914399"/>
            <a:ext cx="7772400" cy="5416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18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95600" y="124825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i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7-ColorCorrector </a:t>
            </a: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Suggested Time: </a:t>
            </a:r>
            <a:r>
              <a:rPr lang="en-US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20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4800" y="762000"/>
            <a:ext cx="8686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Using the files sent to you as a starting point, add the missing code such that the Color Corrector game works correctly.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To win, you should be picking the “word” that matches the color of the text at the top.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Ex:</a:t>
            </a: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4143" y="3352799"/>
            <a:ext cx="1519238" cy="26180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4364" y="3352799"/>
            <a:ext cx="1519238" cy="261802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424364" y="4800600"/>
            <a:ext cx="950117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>
            <a:endCxn id="3" idx="1"/>
          </p:cNvCxnSpPr>
          <p:nvPr/>
        </p:nvCxnSpPr>
        <p:spPr>
          <a:xfrm>
            <a:off x="2383762" y="3657600"/>
            <a:ext cx="2040602" cy="129540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6200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a Person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838200"/>
            <a:ext cx="8534400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Person</a:t>
            </a:r>
            <a:r>
              <a:rPr lang="en-US" sz="2800" dirty="0"/>
              <a:t> </a:t>
            </a:r>
            <a:r>
              <a:rPr lang="en-US" sz="2800" dirty="0" smtClean="0"/>
              <a:t>Object</a:t>
            </a:r>
          </a:p>
          <a:p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Methods</a:t>
            </a:r>
            <a:r>
              <a:rPr lang="en-US" dirty="0"/>
              <a:t> </a:t>
            </a:r>
            <a:r>
              <a:rPr lang="en-US" dirty="0" smtClean="0"/>
              <a:t>{verbs}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Make Noise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Move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  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Properties {nouns}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Name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lvl="2"/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/>
              <a:t>About that pseudocode…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Create a person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Prompt for name, age, 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Person </a:t>
            </a:r>
            <a:r>
              <a:rPr lang="en-US" dirty="0" err="1" smtClean="0"/>
              <a:t>canMove</a:t>
            </a:r>
            <a:r>
              <a:rPr lang="en-US" dirty="0" smtClean="0"/>
              <a:t> ( age &lt; 3 = crawl, age &lt; 90 walk)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What else??</a:t>
            </a:r>
          </a:p>
        </p:txBody>
      </p:sp>
    </p:spTree>
    <p:extLst>
      <p:ext uri="{BB962C8B-B14F-4D97-AF65-F5344CB8AC3E}">
        <p14:creationId xmlns:p14="http://schemas.microsoft.com/office/powerpoint/2010/main" val="634647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888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Lexical Scope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429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04800" y="98052"/>
            <a:ext cx="5105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Shh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… Just Between Us.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2" descr="https://render.bitstrips.com/v2/cpanel/8582823-48452630_1-s1-v1.png?palette=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51449"/>
            <a:ext cx="3790950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545809" y="1368585"/>
            <a:ext cx="4572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WARNING:</a:t>
            </a:r>
          </a:p>
          <a:p>
            <a:r>
              <a:rPr lang="en-US" sz="40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This next section is heavy on theory.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57200" y="536133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Disclaimer:</a:t>
            </a:r>
            <a:endParaRPr lang="en-US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It’s not the end of the world if its confusing and/or you’re completely lost.</a:t>
            </a:r>
          </a:p>
        </p:txBody>
      </p:sp>
    </p:spTree>
    <p:extLst>
      <p:ext uri="{BB962C8B-B14F-4D97-AF65-F5344CB8AC3E}">
        <p14:creationId xmlns:p14="http://schemas.microsoft.com/office/powerpoint/2010/main" val="1262101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04800" y="98052"/>
            <a:ext cx="5105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Javascript Scope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52400" y="817611"/>
            <a:ext cx="8765935" cy="5490166"/>
          </a:xfrm>
          <a:prstGeom prst="rect">
            <a:avLst/>
          </a:prstGeom>
        </p:spPr>
        <p:txBody>
          <a:bodyPr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457200">
              <a:spcBef>
                <a:spcPts val="0"/>
              </a:spcBef>
            </a:pPr>
            <a:r>
              <a:rPr lang="en-US" sz="200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 Javascript </a:t>
            </a:r>
            <a:r>
              <a:rPr lang="en-US" sz="2000" u="sng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curly brackets { } </a:t>
            </a:r>
            <a:r>
              <a:rPr lang="en-US" sz="200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indicate blocks of code. </a:t>
            </a:r>
          </a:p>
          <a:p>
            <a:pPr marL="685800" indent="-457200">
              <a:spcBef>
                <a:spcPts val="0"/>
              </a:spcBef>
            </a:pPr>
            <a:endParaRPr lang="en-US" sz="200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</a:pPr>
            <a:r>
              <a:rPr lang="en-US" sz="200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 order for the code inside the curly brackets to be executed, it must meet the condition or it must be called (example: functions).</a:t>
            </a:r>
          </a:p>
          <a:p>
            <a:pPr marL="685800" indent="-457200">
              <a:spcBef>
                <a:spcPts val="0"/>
              </a:spcBef>
            </a:pPr>
            <a:endParaRPr lang="en-US" sz="200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</a:pPr>
            <a:r>
              <a:rPr lang="en-US" sz="200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These blocks of code have the power to affect variables outside the curly brackets if those variables were declared outside – so be careful!</a:t>
            </a:r>
          </a:p>
          <a:p>
            <a:pPr marL="685800" indent="-457200">
              <a:spcBef>
                <a:spcPts val="0"/>
              </a:spcBef>
            </a:pPr>
            <a:endParaRPr lang="en-US" sz="2000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5503" y="3193102"/>
            <a:ext cx="4857750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850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04800" y="98052"/>
            <a:ext cx="5105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Scope = Boxes in Boxes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 descr="http://clubajax.org/wp-content/uploads/2011/11/HyperCub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" y="1359248"/>
            <a:ext cx="9121340" cy="2873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457200" y="4572000"/>
            <a:ext cx="84582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Scope</a:t>
            </a:r>
            <a:r>
              <a:rPr lang="en-US" sz="32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impacts which variables can be accessed by which function.</a:t>
            </a:r>
            <a:endParaRPr lang="en-US" sz="3200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734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= Boxes in Boxes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7200" y="838200"/>
            <a:ext cx="8382000" cy="533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14400" y="1213571"/>
            <a:ext cx="7620000" cy="48062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72084" y="1622814"/>
            <a:ext cx="6681316" cy="40216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86000" y="2147982"/>
            <a:ext cx="5497286" cy="31809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71894" y="838199"/>
            <a:ext cx="1795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function global()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063451" y="1255983"/>
            <a:ext cx="1681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function inner()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535534" y="1725179"/>
            <a:ext cx="2141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function </a:t>
            </a:r>
            <a:r>
              <a:rPr lang="en-US" b="1" dirty="0" err="1" smtClean="0"/>
              <a:t>eveninner</a:t>
            </a:r>
            <a:r>
              <a:rPr lang="en-US" b="1" dirty="0" smtClean="0"/>
              <a:t>()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535216" y="2210890"/>
            <a:ext cx="1769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function </a:t>
            </a:r>
            <a:r>
              <a:rPr lang="en-US" b="1" dirty="0" err="1" smtClean="0"/>
              <a:t>innest</a:t>
            </a:r>
            <a:r>
              <a:rPr lang="en-US" b="1" dirty="0" smtClean="0"/>
              <a:t>()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98427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Javascript’s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Odd Relationship with Scope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536133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For those who have programmed in other languages, </a:t>
            </a:r>
            <a:r>
              <a:rPr lang="en-US" b="1" dirty="0" err="1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Javascript</a:t>
            </a: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seemingly behaves in unpredictable ways.</a:t>
            </a:r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pic>
        <p:nvPicPr>
          <p:cNvPr id="5" name="Picture 4" descr="http://blog.monstuff.com/archives/images/js-exec_model_callfunc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69" y="962392"/>
            <a:ext cx="5047179" cy="4143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https://render.bitstrips.com/v2/cpanel/9163667-48452630_1-s1-v1.png?palette=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3332" y="1752600"/>
            <a:ext cx="3557450" cy="355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232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8839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Scope Example (Tricky) 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747991"/>
            <a:ext cx="5650700" cy="556820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803100" y="2057400"/>
            <a:ext cx="328247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Here </a:t>
            </a:r>
            <a:r>
              <a:rPr lang="en-US" sz="22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nested function </a:t>
            </a:r>
            <a:r>
              <a:rPr lang="en-US" sz="22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is clearly able to access the variables of their </a:t>
            </a:r>
            <a:r>
              <a:rPr lang="en-US" sz="22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parent function</a:t>
            </a:r>
            <a:r>
              <a:rPr lang="en-US" sz="22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.</a:t>
            </a:r>
            <a:endParaRPr lang="en-US" sz="22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886200" y="2895600"/>
            <a:ext cx="2209800" cy="0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803100" y="4357409"/>
            <a:ext cx="328247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Whereas </a:t>
            </a:r>
            <a:r>
              <a:rPr lang="en-US" sz="22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outer function </a:t>
            </a:r>
            <a:r>
              <a:rPr lang="en-US" sz="22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has no idea what the variable z is because it was declared in a child function.</a:t>
            </a:r>
            <a:endParaRPr lang="en-US" sz="22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048000" y="4813359"/>
            <a:ext cx="2895600" cy="901641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3886200" y="2929500"/>
            <a:ext cx="2209800" cy="651900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4343400" y="2929500"/>
            <a:ext cx="1752600" cy="1198060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665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Take a few moments dissecting what I just said.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Look at LexcialScope1.html and explain to the person next to you what is meant by: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 terms 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p</a:t>
            </a:r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arent function and child function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 concept that child functions can access parent variables but not vice versa.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Be prepared to share!</a:t>
            </a: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95600" y="124825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i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LexicalScope1.html (5 min)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1077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UCF -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utgers -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UTAust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11964</TotalTime>
  <Words>539</Words>
  <Application>Microsoft Office PowerPoint</Application>
  <PresentationFormat>On-screen Show (4:3)</PresentationFormat>
  <Paragraphs>103</Paragraphs>
  <Slides>18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 Light</vt:lpstr>
      <vt:lpstr>Roboto</vt:lpstr>
      <vt:lpstr>Calibri</vt:lpstr>
      <vt:lpstr>UCF - Theme</vt:lpstr>
      <vt:lpstr>Rutgers - Theme</vt:lpstr>
      <vt:lpstr>Unbranded</vt:lpstr>
      <vt:lpstr>UTAustin</vt:lpstr>
      <vt:lpstr>JS and jQuery Jubilee</vt:lpstr>
      <vt:lpstr>Lexical Scope</vt:lpstr>
      <vt:lpstr>PowerPoint Presentation</vt:lpstr>
      <vt:lpstr>PowerPoint Presentation</vt:lpstr>
      <vt:lpstr>PowerPoint Presentation</vt:lpstr>
      <vt:lpstr>Scope = Boxes in Boxes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Build a Brain Teaser</vt:lpstr>
      <vt:lpstr>PowerPoint Presentation</vt:lpstr>
      <vt:lpstr>PowerPoint Presentation</vt:lpstr>
      <vt:lpstr>Build a Person</vt:lpstr>
      <vt:lpstr>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Dan Kaltenbaugh</cp:lastModifiedBy>
  <cp:revision>1534</cp:revision>
  <cp:lastPrinted>2016-01-30T16:23:56Z</cp:lastPrinted>
  <dcterms:created xsi:type="dcterms:W3CDTF">2015-01-20T17:19:00Z</dcterms:created>
  <dcterms:modified xsi:type="dcterms:W3CDTF">2016-07-16T18:07:32Z</dcterms:modified>
</cp:coreProperties>
</file>