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0" r:id="rId4"/>
    <p:sldId id="276" r:id="rId5"/>
    <p:sldId id="280" r:id="rId6"/>
    <p:sldId id="281" r:id="rId7"/>
    <p:sldId id="282" r:id="rId8"/>
    <p:sldId id="275" r:id="rId9"/>
    <p:sldId id="271" r:id="rId10"/>
    <p:sldId id="268" r:id="rId11"/>
    <p:sldId id="272" r:id="rId12"/>
    <p:sldId id="269" r:id="rId13"/>
    <p:sldId id="259" r:id="rId14"/>
    <p:sldId id="260" r:id="rId15"/>
    <p:sldId id="263" r:id="rId16"/>
    <p:sldId id="264" r:id="rId17"/>
    <p:sldId id="26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81" autoAdjust="0"/>
  </p:normalViewPr>
  <p:slideViewPr>
    <p:cSldViewPr snapToGrid="0">
      <p:cViewPr varScale="1">
        <p:scale>
          <a:sx n="80" d="100"/>
          <a:sy n="80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87F28-81A1-420D-9000-520DD286F44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39A5-2DD4-43E3-B1E4-08FF59FE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9A5-2DD4-43E3-B1E4-08FF59FEB0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9A5-2DD4-43E3-B1E4-08FF59FEB0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9A5-2DD4-43E3-B1E4-08FF59FEB0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9A5-2DD4-43E3-B1E4-08FF59FEB0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9A5-2DD4-43E3-B1E4-08FF59FEB0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8F78-6870-4615-A328-BE69C6F1099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8D3B-4676-4AD8-ABD4-2C9E81A5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914525" y="1912680"/>
            <a:ext cx="8496300" cy="14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1850A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Defining model scope:</a:t>
            </a:r>
          </a:p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1850A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Combining automation and user input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66360" y="4140208"/>
            <a:ext cx="3571200" cy="12858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18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Robert Sheehan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8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Sorger</a:t>
            </a:r>
            <a:r>
              <a:rPr lang="en-US" sz="218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Lab </a:t>
            </a:r>
            <a:r>
              <a:rPr lang="en-US" sz="218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Meeting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8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September 24,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3"/>
          <p:cNvSpPr/>
          <p:nvPr/>
        </p:nvSpPr>
        <p:spPr>
          <a:xfrm flipV="1">
            <a:off x="3008880" y="3585240"/>
            <a:ext cx="6114960" cy="7668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2631057" y="4137840"/>
            <a:ext cx="1416783" cy="1935156"/>
          </a:xfrm>
          <a:prstGeom prst="rect">
            <a:avLst/>
          </a:prstGeom>
          <a:ln>
            <a:noFill/>
          </a:ln>
        </p:spPr>
      </p:pic>
      <p:pic>
        <p:nvPicPr>
          <p:cNvPr id="166" name="Picture 8"/>
          <p:cNvPicPr/>
          <p:nvPr/>
        </p:nvPicPr>
        <p:blipFill>
          <a:blip r:embed="rId3"/>
          <a:srcRect r="84919"/>
          <a:stretch/>
        </p:blipFill>
        <p:spPr>
          <a:xfrm>
            <a:off x="8056080" y="3854160"/>
            <a:ext cx="1215346" cy="23309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105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needs to be expanded – transcription of phosphatase DUSP1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15" y="1825625"/>
            <a:ext cx="4085369" cy="4351338"/>
          </a:xfrm>
        </p:spPr>
      </p:pic>
    </p:spTree>
    <p:extLst>
      <p:ext uri="{BB962C8B-B14F-4D97-AF65-F5344CB8AC3E}">
        <p14:creationId xmlns:p14="http://schemas.microsoft.com/office/powerpoint/2010/main" val="73502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construction of a similar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14" y="1825625"/>
            <a:ext cx="4514571" cy="4351338"/>
          </a:xfrm>
        </p:spPr>
      </p:pic>
    </p:spTree>
    <p:extLst>
      <p:ext uri="{BB962C8B-B14F-4D97-AF65-F5344CB8AC3E}">
        <p14:creationId xmlns:p14="http://schemas.microsoft.com/office/powerpoint/2010/main" val="231510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can now fit data across doses and cell 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144813"/>
            <a:ext cx="4972050" cy="5648042"/>
          </a:xfrm>
        </p:spPr>
      </p:pic>
    </p:spTree>
    <p:extLst>
      <p:ext uri="{BB962C8B-B14F-4D97-AF65-F5344CB8AC3E}">
        <p14:creationId xmlns:p14="http://schemas.microsoft.com/office/powerpoint/2010/main" val="183810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cardiomyocyte response to Sorafenib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790698" y="1825625"/>
            <a:ext cx="6610604" cy="4351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3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completely different model can satisfy our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34" y="1825625"/>
            <a:ext cx="5353931" cy="4351338"/>
          </a:xfrm>
        </p:spPr>
      </p:pic>
    </p:spTree>
    <p:extLst>
      <p:ext uri="{BB962C8B-B14F-4D97-AF65-F5344CB8AC3E}">
        <p14:creationId xmlns:p14="http://schemas.microsoft.com/office/powerpoint/2010/main" val="212460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experimental data can constrain the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52" y="1523700"/>
            <a:ext cx="3554312" cy="51959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11" y="1523700"/>
            <a:ext cx="3476444" cy="5198857"/>
          </a:xfrm>
        </p:spPr>
      </p:pic>
      <p:sp>
        <p:nvSpPr>
          <p:cNvPr id="8" name="Rectangle 7"/>
          <p:cNvSpPr/>
          <p:nvPr/>
        </p:nvSpPr>
        <p:spPr>
          <a:xfrm>
            <a:off x="3666226" y="1523700"/>
            <a:ext cx="1380227" cy="503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p-STAT3 2 hr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54019" y="1523700"/>
            <a:ext cx="1380227" cy="503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p-MEK 2 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gather more data we can constrain model structure</a:t>
            </a:r>
          </a:p>
          <a:p>
            <a:r>
              <a:rPr lang="en-US" dirty="0" smtClean="0"/>
              <a:t>-omics data can be used to filter out nodes not </a:t>
            </a:r>
            <a:r>
              <a:rPr lang="en-US" dirty="0" smtClean="0"/>
              <a:t>expressed in experimental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Changes (or lack thereof) in key </a:t>
            </a:r>
            <a:r>
              <a:rPr lang="en-US" dirty="0" smtClean="0"/>
              <a:t>model nodes </a:t>
            </a:r>
            <a:r>
              <a:rPr lang="en-US" dirty="0" smtClean="0"/>
              <a:t>can help rule in or out pathways</a:t>
            </a:r>
          </a:p>
          <a:p>
            <a:r>
              <a:rPr lang="en-US" dirty="0" smtClean="0"/>
              <a:t>Identify experiments that can differentiate between two models</a:t>
            </a:r>
          </a:p>
          <a:p>
            <a:pPr lvl="1"/>
            <a:r>
              <a:rPr lang="en-US" dirty="0" smtClean="0"/>
              <a:t>Get the most bang for your buck with new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0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38080" y="131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Acknowledgments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079619" y="1148832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07360" indent="-205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Peter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Sorger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207360" indent="-205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Experimental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Work:</a:t>
            </a:r>
          </a:p>
          <a:p>
            <a:pPr marL="66456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Huan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Wang</a:t>
            </a:r>
          </a:p>
          <a:p>
            <a:pPr marL="66456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Jia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-Ren Lin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6456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Zoltan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Maliga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6456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Connor Jacobson</a:t>
            </a:r>
          </a:p>
          <a:p>
            <a:pPr marL="66456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Clarence Yapp </a:t>
            </a:r>
          </a:p>
          <a:p>
            <a:pPr marL="207360" indent="-205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INDRA Team:</a:t>
            </a:r>
          </a:p>
          <a:p>
            <a:pPr marL="62208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Benjamin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Gyori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62208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John Bachman</a:t>
            </a:r>
          </a:p>
          <a:p>
            <a:pPr marL="622080" lvl="1" indent="-2059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Patrick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Greene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  <p:pic>
        <p:nvPicPr>
          <p:cNvPr id="353" name="Picture 3"/>
          <p:cNvPicPr/>
          <p:nvPr/>
        </p:nvPicPr>
        <p:blipFill>
          <a:blip r:embed="rId2"/>
          <a:stretch/>
        </p:blipFill>
        <p:spPr>
          <a:xfrm>
            <a:off x="1534320" y="5199961"/>
            <a:ext cx="2603160" cy="1264320"/>
          </a:xfrm>
          <a:prstGeom prst="rect">
            <a:avLst/>
          </a:prstGeom>
          <a:ln>
            <a:noFill/>
          </a:ln>
        </p:spPr>
      </p:pic>
      <p:pic>
        <p:nvPicPr>
          <p:cNvPr id="354" name="Picture 1"/>
          <p:cNvPicPr/>
          <p:nvPr/>
        </p:nvPicPr>
        <p:blipFill>
          <a:blip r:embed="rId3"/>
          <a:stretch/>
        </p:blipFill>
        <p:spPr>
          <a:xfrm>
            <a:off x="8294400" y="5199961"/>
            <a:ext cx="1240200" cy="1240200"/>
          </a:xfrm>
          <a:prstGeom prst="rect">
            <a:avLst/>
          </a:prstGeom>
          <a:ln>
            <a:noFill/>
          </a:ln>
        </p:spPr>
      </p:pic>
      <p:pic>
        <p:nvPicPr>
          <p:cNvPr id="355" name="Picture 2"/>
          <p:cNvPicPr/>
          <p:nvPr/>
        </p:nvPicPr>
        <p:blipFill>
          <a:blip r:embed="rId4"/>
          <a:stretch/>
        </p:blipFill>
        <p:spPr>
          <a:xfrm>
            <a:off x="4789080" y="4506961"/>
            <a:ext cx="2545920" cy="254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548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model can satisfy increase and decrease in ERK phosphorylation following treatment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Decrease in ERK phosphorylation</a:t>
            </a:r>
          </a:p>
          <a:p>
            <a:r>
              <a:rPr lang="en-US" dirty="0" err="1" smtClean="0"/>
              <a:t>Vemurafenib</a:t>
            </a:r>
            <a:r>
              <a:rPr lang="en-US" dirty="0" smtClean="0"/>
              <a:t> inhibits BRAF</a:t>
            </a:r>
          </a:p>
          <a:p>
            <a:r>
              <a:rPr lang="en-US" dirty="0" smtClean="0"/>
              <a:t>BRAF phosphorylation of MAP2K1 is reduced</a:t>
            </a:r>
          </a:p>
          <a:p>
            <a:r>
              <a:rPr lang="en-US" dirty="0" smtClean="0"/>
              <a:t>MAP2K1 phosphorylation of ERK is reduced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Decrease in ERK phosphorylation</a:t>
            </a:r>
          </a:p>
          <a:p>
            <a:r>
              <a:rPr lang="en-US" dirty="0" err="1"/>
              <a:t>Vemurafenib</a:t>
            </a:r>
            <a:r>
              <a:rPr lang="en-US" dirty="0"/>
              <a:t> inhibits BRAF</a:t>
            </a:r>
          </a:p>
          <a:p>
            <a:r>
              <a:rPr lang="en-US" dirty="0"/>
              <a:t>BRAF phosphorylation of MAP2K1 is reduced</a:t>
            </a:r>
          </a:p>
          <a:p>
            <a:r>
              <a:rPr lang="en-US" dirty="0" smtClean="0"/>
              <a:t>MAP2K1 phosphorylation of JNK is reduced</a:t>
            </a:r>
          </a:p>
          <a:p>
            <a:r>
              <a:rPr lang="en-US" dirty="0" smtClean="0"/>
              <a:t>JNK phosphorylation of TP53 is reduced</a:t>
            </a:r>
          </a:p>
          <a:p>
            <a:r>
              <a:rPr lang="en-US" dirty="0" smtClean="0"/>
              <a:t>TP53 activation of JUN is reduced </a:t>
            </a:r>
          </a:p>
          <a:p>
            <a:r>
              <a:rPr lang="en-US" dirty="0" smtClean="0"/>
              <a:t>JUN transcription of DUSP1 is reduced</a:t>
            </a:r>
            <a:endParaRPr lang="en-US" dirty="0"/>
          </a:p>
          <a:p>
            <a:r>
              <a:rPr lang="en-US" dirty="0" smtClean="0"/>
              <a:t>DUSP1 </a:t>
            </a:r>
            <a:r>
              <a:rPr lang="en-US" dirty="0" err="1" smtClean="0"/>
              <a:t>dephosphorylation</a:t>
            </a:r>
            <a:r>
              <a:rPr lang="en-US" dirty="0" smtClean="0"/>
              <a:t> of ERK is reduced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3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309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to answer open ended questions</a:t>
            </a:r>
          </a:p>
          <a:p>
            <a:pPr lvl="1" indent="-228240">
              <a:buClr>
                <a:srgbClr val="000000"/>
              </a:buClr>
              <a:buFont typeface="Arial"/>
              <a:buChar char="•"/>
            </a:pPr>
            <a:r>
              <a:rPr lang="en-US" sz="269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does a drug treatment induce a downstream effect?</a:t>
            </a: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Defining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scope is critical</a:t>
            </a:r>
            <a:endParaRPr lang="en-US" sz="309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Often want to minimize inclusions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Improves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simulation time </a:t>
            </a:r>
            <a:endParaRPr lang="en-US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Easier to calibrate</a:t>
            </a:r>
            <a:endParaRPr lang="en-US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Easier to interpret</a:t>
            </a:r>
            <a:endParaRPr lang="en-US" sz="221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Need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mechanisms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1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5125"/>
            <a:ext cx="11420475" cy="1325563"/>
          </a:xfrm>
        </p:spPr>
        <p:txBody>
          <a:bodyPr/>
          <a:lstStyle/>
          <a:p>
            <a:r>
              <a:rPr lang="en-US" dirty="0" smtClean="0"/>
              <a:t>Automating model scope definition – path finding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  <p:sp>
        <p:nvSpPr>
          <p:cNvPr id="7" name="Oval 6"/>
          <p:cNvSpPr/>
          <p:nvPr/>
        </p:nvSpPr>
        <p:spPr>
          <a:xfrm>
            <a:off x="2038350" y="4820443"/>
            <a:ext cx="2266950" cy="11239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Modeling outputs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1525" y="1690688"/>
            <a:ext cx="2266950" cy="1123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Drug Targets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48075" y="2877343"/>
            <a:ext cx="2266950" cy="112395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Experimental Variables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5750" y="1971675"/>
            <a:ext cx="1866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c-</a:t>
            </a:r>
            <a:r>
              <a:rPr lang="en-US" dirty="0" err="1" smtClean="0"/>
              <a:t>Myc</a:t>
            </a:r>
            <a:r>
              <a:rPr lang="en-US" dirty="0" smtClean="0"/>
              <a:t> Abundance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7025" y="2562225"/>
            <a:ext cx="990600" cy="53340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48075" y="4001690"/>
            <a:ext cx="771525" cy="81875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71688" y="2838450"/>
            <a:ext cx="642937" cy="198199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1825625"/>
            <a:ext cx="5314950" cy="4351338"/>
          </a:xfrm>
        </p:spPr>
        <p:txBody>
          <a:bodyPr>
            <a:normAutofit/>
          </a:bodyPr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Input: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 of known drug targets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 of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specific proteins of interest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 of experimental observations</a:t>
            </a: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prior mining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Pathway Commons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BEL, Signor database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Optionally include statements from automated reading</a:t>
            </a:r>
          </a:p>
          <a:p>
            <a:pPr marL="98304" indent="0">
              <a:buClr>
                <a:srgbClr val="000000"/>
              </a:buClr>
              <a:buSzPct val="45000"/>
              <a:buNone/>
            </a:pP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Iteratively build a model</a:t>
            </a:r>
          </a:p>
          <a:p>
            <a:r>
              <a:rPr lang="en-US" dirty="0" smtClean="0"/>
              <a:t>Check model to see if </a:t>
            </a:r>
            <a:r>
              <a:rPr lang="en-US" dirty="0" smtClean="0"/>
              <a:t>experimental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observations </a:t>
            </a:r>
            <a:r>
              <a:rPr lang="en-US" dirty="0" smtClean="0"/>
              <a:t>is matched </a:t>
            </a:r>
            <a:endParaRPr lang="en-US" dirty="0" smtClean="0"/>
          </a:p>
          <a:p>
            <a:r>
              <a:rPr lang="en-US" dirty="0" smtClean="0"/>
              <a:t>If not, search INDRA DB for a new mechanism to fill </a:t>
            </a:r>
            <a:r>
              <a:rPr lang="en-US" dirty="0" smtClean="0"/>
              <a:t>in gaps</a:t>
            </a:r>
            <a:endParaRPr lang="en-US" dirty="0" smtClean="0"/>
          </a:p>
          <a:p>
            <a:r>
              <a:rPr lang="en-US" dirty="0" smtClean="0"/>
              <a:t>Repeat, building model up from downstream nodes to drug targets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model building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Iteratively build a model</a:t>
            </a:r>
          </a:p>
          <a:p>
            <a:r>
              <a:rPr lang="en-US" dirty="0"/>
              <a:t>Check model to see if experimental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observations </a:t>
            </a:r>
            <a:r>
              <a:rPr lang="en-US" dirty="0"/>
              <a:t>is matched </a:t>
            </a:r>
          </a:p>
          <a:p>
            <a:r>
              <a:rPr lang="en-US" dirty="0"/>
              <a:t>If not, search INDRA DB for a new mechanism to fill in gaps</a:t>
            </a:r>
          </a:p>
          <a:p>
            <a:r>
              <a:rPr lang="en-US" dirty="0"/>
              <a:t>Repeat, building model up from downstream nodes to drug targets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	(Drug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  <a:p>
            <a:pPr marL="0" indent="0" algn="ctr">
              <a:buNone/>
            </a:pPr>
            <a:r>
              <a:rPr lang="en-US" sz="6000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	(Modified Protein)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 building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Iteratively build a model</a:t>
            </a:r>
          </a:p>
          <a:p>
            <a:r>
              <a:rPr lang="en-US" dirty="0"/>
              <a:t>Check model to see if experimental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observations </a:t>
            </a:r>
            <a:r>
              <a:rPr lang="en-US" dirty="0"/>
              <a:t>is matched </a:t>
            </a:r>
          </a:p>
          <a:p>
            <a:r>
              <a:rPr lang="en-US" dirty="0"/>
              <a:t>If not, search INDRA DB for a new mechanism to fill in gaps</a:t>
            </a:r>
          </a:p>
          <a:p>
            <a:r>
              <a:rPr lang="en-US" dirty="0"/>
              <a:t>Repeat, building model up from downstream nodes to drug targets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	(Drug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	(What modifies D?)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	(Modified </a:t>
            </a:r>
            <a:r>
              <a:rPr lang="en-US" dirty="0"/>
              <a:t>Protein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38216" y="4278679"/>
            <a:ext cx="7815" cy="6564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2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 building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Iteratively build a model</a:t>
            </a:r>
          </a:p>
          <a:p>
            <a:r>
              <a:rPr lang="en-US" dirty="0"/>
              <a:t>Check model to see if experimental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observations </a:t>
            </a:r>
            <a:r>
              <a:rPr lang="en-US" dirty="0"/>
              <a:t>is matched </a:t>
            </a:r>
          </a:p>
          <a:p>
            <a:r>
              <a:rPr lang="en-US" dirty="0"/>
              <a:t>If not, search INDRA DB for a new mechanism to fill in gaps</a:t>
            </a:r>
          </a:p>
          <a:p>
            <a:r>
              <a:rPr lang="en-US" dirty="0"/>
              <a:t>Repeat, building model up from downstream nodes to drug targets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	(Drug Target)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	(What modifies C?)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	(What modifies D?)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	(Modified </a:t>
            </a:r>
            <a:r>
              <a:rPr lang="en-US" dirty="0"/>
              <a:t>Protein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6031" y="2211754"/>
            <a:ext cx="7815" cy="6564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53846" y="3254375"/>
            <a:ext cx="7815" cy="6564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38216" y="4278679"/>
            <a:ext cx="7815" cy="6564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- DARPA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 to explain drug-treatment data</a:t>
            </a:r>
          </a:p>
          <a:p>
            <a:pPr lvl="1"/>
            <a:r>
              <a:rPr lang="en-US" dirty="0" err="1" smtClean="0"/>
              <a:t>Fallahi-Sichani</a:t>
            </a:r>
            <a:r>
              <a:rPr lang="en-US" dirty="0" smtClean="0"/>
              <a:t>, M et al., 2015, </a:t>
            </a:r>
            <a:r>
              <a:rPr lang="en-US" dirty="0" err="1" smtClean="0"/>
              <a:t>Mol</a:t>
            </a:r>
            <a:r>
              <a:rPr lang="en-US" dirty="0" smtClean="0"/>
              <a:t> </a:t>
            </a:r>
            <a:r>
              <a:rPr lang="en-US" dirty="0" err="1" smtClean="0"/>
              <a:t>Syst</a:t>
            </a:r>
            <a:r>
              <a:rPr lang="en-US" dirty="0" smtClean="0"/>
              <a:t> </a:t>
            </a:r>
            <a:r>
              <a:rPr lang="en-US" dirty="0" err="1" smtClean="0"/>
              <a:t>Biol</a:t>
            </a:r>
            <a:endParaRPr lang="en-US" dirty="0" smtClean="0"/>
          </a:p>
          <a:p>
            <a:r>
              <a:rPr lang="en-US" dirty="0" smtClean="0"/>
              <a:t>RAF inhibitor applied to multiple cell lines</a:t>
            </a:r>
          </a:p>
          <a:p>
            <a:pPr lvl="1"/>
            <a:r>
              <a:rPr lang="en-US" dirty="0" smtClean="0"/>
              <a:t>ERK phosphorylation decreases in one cell line</a:t>
            </a:r>
          </a:p>
          <a:p>
            <a:pPr lvl="1"/>
            <a:r>
              <a:rPr lang="en-US" dirty="0" smtClean="0"/>
              <a:t>ERK phosphorylation increases at low doses in one cell line</a:t>
            </a:r>
          </a:p>
          <a:p>
            <a:r>
              <a:rPr lang="en-US" dirty="0" smtClean="0"/>
              <a:t>Want a single model that can explain both phenomena</a:t>
            </a:r>
          </a:p>
          <a:p>
            <a:pPr lvl="1"/>
            <a:r>
              <a:rPr lang="en-US" dirty="0" smtClean="0"/>
              <a:t>Same model structure and rate constants</a:t>
            </a:r>
          </a:p>
          <a:p>
            <a:pPr lvl="1"/>
            <a:r>
              <a:rPr lang="en-US" dirty="0" smtClean="0"/>
              <a:t>Differences in expression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Mechanisms matter - can’t always fit an elephant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1825625"/>
            <a:ext cx="2638175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2" y="2343151"/>
            <a:ext cx="5821148" cy="2696214"/>
          </a:xfrm>
        </p:spPr>
      </p:pic>
    </p:spTree>
    <p:extLst>
      <p:ext uri="{BB962C8B-B14F-4D97-AF65-F5344CB8AC3E}">
        <p14:creationId xmlns:p14="http://schemas.microsoft.com/office/powerpoint/2010/main" val="338567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580</Words>
  <Application>Microsoft Office PowerPoint</Application>
  <PresentationFormat>Widescreen</PresentationFormat>
  <Paragraphs>128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Wingdings</vt:lpstr>
      <vt:lpstr>Office Theme</vt:lpstr>
      <vt:lpstr>PowerPoint Presentation</vt:lpstr>
      <vt:lpstr>What goes in a model?</vt:lpstr>
      <vt:lpstr>Automating model scope definition – path finding</vt:lpstr>
      <vt:lpstr>How do we do it</vt:lpstr>
      <vt:lpstr>Iterative model building</vt:lpstr>
      <vt:lpstr>Iterative model building</vt:lpstr>
      <vt:lpstr>Iterative model building</vt:lpstr>
      <vt:lpstr>Use case - DARPA Evaluation</vt:lpstr>
      <vt:lpstr>Mechanisms matter - can’t always fit an elephant</vt:lpstr>
      <vt:lpstr>Model needs to be expanded – transcription of phosphatase DUSP1</vt:lpstr>
      <vt:lpstr>Automated construction of a similar model</vt:lpstr>
      <vt:lpstr>Model can now fit data across doses and cell lines</vt:lpstr>
      <vt:lpstr>Model of cardiomyocyte response to Sorafenib</vt:lpstr>
      <vt:lpstr>A completely different model can satisfy our constraints</vt:lpstr>
      <vt:lpstr>Additional experimental data can constrain the model</vt:lpstr>
      <vt:lpstr>Model selection</vt:lpstr>
      <vt:lpstr>PowerPoint Presentation</vt:lpstr>
      <vt:lpstr>One model can satisfy increase and decrease in ERK phosphorylation following treatment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Sheehan</dc:creator>
  <cp:lastModifiedBy>Bobby Sheehan</cp:lastModifiedBy>
  <cp:revision>21</cp:revision>
  <dcterms:created xsi:type="dcterms:W3CDTF">2018-09-24T02:06:00Z</dcterms:created>
  <dcterms:modified xsi:type="dcterms:W3CDTF">2018-09-24T15:19:09Z</dcterms:modified>
</cp:coreProperties>
</file>