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2"/>
  </p:normalViewPr>
  <p:slideViewPr>
    <p:cSldViewPr snapToGrid="0">
      <p:cViewPr varScale="1">
        <p:scale>
          <a:sx n="112" d="100"/>
          <a:sy n="112"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9/28/24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9/28/24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312.09496" TargetMode="External"/><Relationship Id="rId2" Type="http://schemas.openxmlformats.org/officeDocument/2006/relationships/hyperlink" Target="https://ieeexplore.ieee.org/document/9156306" TargetMode="External"/><Relationship Id="rId1" Type="http://schemas.openxmlformats.org/officeDocument/2006/relationships/slideLayout" Target="../slideLayouts/slideLayout6.xml"/><Relationship Id="rId4" Type="http://schemas.openxmlformats.org/officeDocument/2006/relationships/hyperlink" Target="https://paperswithcode.com/paper/deblurgan-blind-motion-deblurring-u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E728-A167-D2CF-44C2-BEC07EF11036}"/>
              </a:ext>
            </a:extLst>
          </p:cNvPr>
          <p:cNvSpPr>
            <a:spLocks noGrp="1"/>
          </p:cNvSpPr>
          <p:nvPr>
            <p:ph type="ctrTitle"/>
          </p:nvPr>
        </p:nvSpPr>
        <p:spPr/>
        <p:txBody>
          <a:bodyPr/>
          <a:lstStyle/>
          <a:p>
            <a:r>
              <a:rPr lang="en-US" dirty="0"/>
              <a:t>Ethos-ML Challenge</a:t>
            </a:r>
          </a:p>
        </p:txBody>
      </p:sp>
      <p:sp>
        <p:nvSpPr>
          <p:cNvPr id="3" name="Subtitle 2">
            <a:extLst>
              <a:ext uri="{FF2B5EF4-FFF2-40B4-BE49-F238E27FC236}">
                <a16:creationId xmlns:a16="http://schemas.microsoft.com/office/drawing/2014/main" id="{C1CFC838-70E0-422A-6302-EC53D08B002C}"/>
              </a:ext>
            </a:extLst>
          </p:cNvPr>
          <p:cNvSpPr>
            <a:spLocks noGrp="1"/>
          </p:cNvSpPr>
          <p:nvPr>
            <p:ph type="subTitle" idx="1"/>
          </p:nvPr>
        </p:nvSpPr>
        <p:spPr/>
        <p:txBody>
          <a:bodyPr/>
          <a:lstStyle/>
          <a:p>
            <a:r>
              <a:rPr lang="en-US" dirty="0"/>
              <a:t>Solution By:  </a:t>
            </a:r>
            <a:r>
              <a:rPr lang="en-US" dirty="0" err="1"/>
              <a:t>Rajan</a:t>
            </a:r>
            <a:r>
              <a:rPr lang="en-US" dirty="0"/>
              <a:t> Pratap SINGH &amp; Aditya Shankar</a:t>
            </a:r>
          </a:p>
        </p:txBody>
      </p:sp>
    </p:spTree>
    <p:extLst>
      <p:ext uri="{BB962C8B-B14F-4D97-AF65-F5344CB8AC3E}">
        <p14:creationId xmlns:p14="http://schemas.microsoft.com/office/powerpoint/2010/main" val="230861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40E2-C139-1972-FF96-E57F0FB3F77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0E5B410-EFFD-6899-0E5B-1D8572DEB76A}"/>
              </a:ext>
            </a:extLst>
          </p:cNvPr>
          <p:cNvSpPr>
            <a:spLocks noGrp="1"/>
          </p:cNvSpPr>
          <p:nvPr>
            <p:ph idx="1"/>
          </p:nvPr>
        </p:nvSpPr>
        <p:spPr/>
        <p:txBody>
          <a:bodyPr/>
          <a:lstStyle/>
          <a:p>
            <a:pPr marL="0" indent="0">
              <a:buNone/>
            </a:pPr>
            <a:r>
              <a:rPr lang="en-US" dirty="0"/>
              <a:t>The goal is to develop an advanced machine learning solution capable of accurately reconstructing human faces from low-quality CCTV footage. By leveraging state-of-the-art computer vision and machine learning techniques, the solution should enhance blurry or distorted images, enabling investigators to identify suspects with greater accuracy.</a:t>
            </a:r>
          </a:p>
        </p:txBody>
      </p:sp>
    </p:spTree>
    <p:extLst>
      <p:ext uri="{BB962C8B-B14F-4D97-AF65-F5344CB8AC3E}">
        <p14:creationId xmlns:p14="http://schemas.microsoft.com/office/powerpoint/2010/main" val="128061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5A0F-C468-76B7-E708-A0F6B1CF7CAF}"/>
              </a:ext>
            </a:extLst>
          </p:cNvPr>
          <p:cNvSpPr>
            <a:spLocks noGrp="1"/>
          </p:cNvSpPr>
          <p:nvPr>
            <p:ph type="title"/>
          </p:nvPr>
        </p:nvSpPr>
        <p:spPr/>
        <p:txBody>
          <a:bodyPr/>
          <a:lstStyle/>
          <a:p>
            <a:r>
              <a:rPr lang="en-US" dirty="0"/>
              <a:t>Proposed Solution (Basic Facial Reconstruction)</a:t>
            </a:r>
          </a:p>
        </p:txBody>
      </p:sp>
      <p:sp>
        <p:nvSpPr>
          <p:cNvPr id="3" name="Content Placeholder 2">
            <a:extLst>
              <a:ext uri="{FF2B5EF4-FFF2-40B4-BE49-F238E27FC236}">
                <a16:creationId xmlns:a16="http://schemas.microsoft.com/office/drawing/2014/main" id="{D54DEAC7-190D-10FB-C07D-272901B0279A}"/>
              </a:ext>
            </a:extLst>
          </p:cNvPr>
          <p:cNvSpPr>
            <a:spLocks noGrp="1"/>
          </p:cNvSpPr>
          <p:nvPr>
            <p:ph idx="1"/>
          </p:nvPr>
        </p:nvSpPr>
        <p:spPr/>
        <p:txBody>
          <a:bodyPr>
            <a:normAutofit fontScale="85000" lnSpcReduction="10000"/>
          </a:bodyPr>
          <a:lstStyle/>
          <a:p>
            <a:r>
              <a:rPr lang="en-GB" b="1" dirty="0"/>
              <a:t>Architecture</a:t>
            </a:r>
            <a:r>
              <a:rPr lang="en-GB" dirty="0"/>
              <a:t>: This model uses a multi-scale convolutional neural network with residual blocks. This architecture is well-suited for image restoration tasks, including facial reconstruction.</a:t>
            </a:r>
          </a:p>
          <a:p>
            <a:r>
              <a:rPr lang="en-GB" b="1" dirty="0"/>
              <a:t>Multi-scale Processing</a:t>
            </a:r>
            <a:r>
              <a:rPr lang="en-GB" dirty="0"/>
              <a:t>: This model processes the image at multiple scales (3 levels), which helps in capturing both fine details and larger structures. This is crucial for facial reconstruction, as it needs to handle both fine facial features and overall face structure.</a:t>
            </a:r>
          </a:p>
          <a:p>
            <a:r>
              <a:rPr lang="en-GB" b="1" dirty="0"/>
              <a:t>LSTM Option</a:t>
            </a:r>
            <a:r>
              <a:rPr lang="en-GB" dirty="0"/>
              <a:t>: This model includes an option to use </a:t>
            </a:r>
            <a:r>
              <a:rPr lang="en-GB" dirty="0" err="1"/>
              <a:t>ConvLSTM</a:t>
            </a:r>
            <a:r>
              <a:rPr lang="en-GB" dirty="0"/>
              <a:t> cells, which can be beneficial for handling temporal information in video sequences. This could be useful for reconstructing faces from CCTV footage with motion blur.</a:t>
            </a:r>
          </a:p>
          <a:p>
            <a:r>
              <a:rPr lang="en-GB" b="1" dirty="0"/>
              <a:t>Flexible Input</a:t>
            </a:r>
            <a:r>
              <a:rPr lang="en-GB" dirty="0"/>
              <a:t>: This model can handle both </a:t>
            </a:r>
            <a:r>
              <a:rPr lang="en-GB" dirty="0" err="1"/>
              <a:t>color</a:t>
            </a:r>
            <a:r>
              <a:rPr lang="en-GB" dirty="0"/>
              <a:t> and grayscale images, making it adaptable to various types of CCTV footage.</a:t>
            </a:r>
            <a:endParaRPr lang="en-US" dirty="0"/>
          </a:p>
        </p:txBody>
      </p:sp>
    </p:spTree>
    <p:extLst>
      <p:ext uri="{BB962C8B-B14F-4D97-AF65-F5344CB8AC3E}">
        <p14:creationId xmlns:p14="http://schemas.microsoft.com/office/powerpoint/2010/main" val="214373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6650-ABF2-5031-2A62-57F24C868161}"/>
              </a:ext>
            </a:extLst>
          </p:cNvPr>
          <p:cNvSpPr>
            <a:spLocks noGrp="1"/>
          </p:cNvSpPr>
          <p:nvPr>
            <p:ph type="title"/>
          </p:nvPr>
        </p:nvSpPr>
        <p:spPr/>
        <p:txBody>
          <a:bodyPr/>
          <a:lstStyle/>
          <a:p>
            <a:r>
              <a:rPr lang="en-US" dirty="0"/>
              <a:t>Image Enhancement Techniques</a:t>
            </a:r>
          </a:p>
        </p:txBody>
      </p:sp>
      <p:sp>
        <p:nvSpPr>
          <p:cNvPr id="3" name="Content Placeholder 2">
            <a:extLst>
              <a:ext uri="{FF2B5EF4-FFF2-40B4-BE49-F238E27FC236}">
                <a16:creationId xmlns:a16="http://schemas.microsoft.com/office/drawing/2014/main" id="{1C51E205-545E-3D0B-E007-83BF245BF7C6}"/>
              </a:ext>
            </a:extLst>
          </p:cNvPr>
          <p:cNvSpPr>
            <a:spLocks noGrp="1"/>
          </p:cNvSpPr>
          <p:nvPr>
            <p:ph idx="1"/>
          </p:nvPr>
        </p:nvSpPr>
        <p:spPr/>
        <p:txBody>
          <a:bodyPr>
            <a:normAutofit fontScale="85000" lnSpcReduction="10000"/>
          </a:bodyPr>
          <a:lstStyle/>
          <a:p>
            <a:pPr marL="0" indent="0">
              <a:buNone/>
            </a:pPr>
            <a:r>
              <a:rPr lang="en-GB" dirty="0"/>
              <a:t>The code implements several image enhancement techniques that are relevant to improving facial image quality from low-quality CCTV footage:</a:t>
            </a:r>
          </a:p>
          <a:p>
            <a:pPr>
              <a:buFont typeface="+mj-lt"/>
              <a:buAutoNum type="arabicPeriod"/>
            </a:pPr>
            <a:r>
              <a:rPr lang="en-GB" b="1" dirty="0"/>
              <a:t>Deblurring</a:t>
            </a:r>
            <a:r>
              <a:rPr lang="en-GB" dirty="0"/>
              <a:t>: The primary focus of this model is image deblurring. It uses a deep learning approach to remove motion blur and out-of-focus blur, which are common issues in CCTV footage.</a:t>
            </a:r>
          </a:p>
          <a:p>
            <a:pPr>
              <a:buFont typeface="+mj-lt"/>
              <a:buAutoNum type="arabicPeriod"/>
            </a:pPr>
            <a:r>
              <a:rPr lang="en-GB" b="1" dirty="0"/>
              <a:t>Multi-scale Processing</a:t>
            </a:r>
            <a:r>
              <a:rPr lang="en-GB" dirty="0"/>
              <a:t>: By processing the image at multiple scales, the model can effectively handle different levels of blur and detail, which is crucial for enhancing facial features of various sizes.</a:t>
            </a:r>
          </a:p>
          <a:p>
            <a:pPr>
              <a:buFont typeface="+mj-lt"/>
              <a:buAutoNum type="arabicPeriod"/>
            </a:pPr>
            <a:r>
              <a:rPr lang="en-GB" b="1" dirty="0"/>
              <a:t>Residual Learning</a:t>
            </a:r>
            <a:r>
              <a:rPr lang="en-GB" dirty="0"/>
              <a:t>: The use of </a:t>
            </a:r>
            <a:r>
              <a:rPr lang="en-GB" dirty="0" err="1"/>
              <a:t>ResnetBlocks</a:t>
            </a:r>
            <a:r>
              <a:rPr lang="en-GB" dirty="0"/>
              <a:t> (residual blocks) allows the model to learn the residual between blurred and sharp images, which is an effective technique for image restoration.</a:t>
            </a:r>
          </a:p>
          <a:p>
            <a:pPr>
              <a:buFont typeface="+mj-lt"/>
              <a:buAutoNum type="arabicPeriod"/>
            </a:pPr>
            <a:r>
              <a:rPr lang="en-GB" b="1" dirty="0" err="1"/>
              <a:t>Color</a:t>
            </a:r>
            <a:r>
              <a:rPr lang="en-GB" b="1" dirty="0"/>
              <a:t> Processing</a:t>
            </a:r>
            <a:r>
              <a:rPr lang="en-GB" dirty="0"/>
              <a:t>: The model can handle both </a:t>
            </a:r>
            <a:r>
              <a:rPr lang="en-GB" dirty="0" err="1"/>
              <a:t>color</a:t>
            </a:r>
            <a:r>
              <a:rPr lang="en-GB" dirty="0"/>
              <a:t> and grayscale images, allowing for enhancement of different types of CCTV footage.</a:t>
            </a:r>
          </a:p>
          <a:p>
            <a:pPr marL="0" indent="0">
              <a:buNone/>
            </a:pPr>
            <a:endParaRPr lang="en-US" dirty="0"/>
          </a:p>
        </p:txBody>
      </p:sp>
    </p:spTree>
    <p:extLst>
      <p:ext uri="{BB962C8B-B14F-4D97-AF65-F5344CB8AC3E}">
        <p14:creationId xmlns:p14="http://schemas.microsoft.com/office/powerpoint/2010/main" val="116322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681A-A266-5233-7014-D81527FFC67F}"/>
              </a:ext>
            </a:extLst>
          </p:cNvPr>
          <p:cNvSpPr>
            <a:spLocks noGrp="1"/>
          </p:cNvSpPr>
          <p:nvPr>
            <p:ph type="title"/>
          </p:nvPr>
        </p:nvSpPr>
        <p:spPr/>
        <p:txBody>
          <a:bodyPr/>
          <a:lstStyle/>
          <a:p>
            <a:r>
              <a:rPr lang="en-US" dirty="0"/>
              <a:t>Basic Prototype results</a:t>
            </a:r>
          </a:p>
        </p:txBody>
      </p:sp>
      <p:pic>
        <p:nvPicPr>
          <p:cNvPr id="5" name="Content Placeholder 4">
            <a:extLst>
              <a:ext uri="{FF2B5EF4-FFF2-40B4-BE49-F238E27FC236}">
                <a16:creationId xmlns:a16="http://schemas.microsoft.com/office/drawing/2014/main" id="{40E91FCD-A0FD-B051-B7CD-52F9FDFD628F}"/>
              </a:ext>
            </a:extLst>
          </p:cNvPr>
          <p:cNvPicPr>
            <a:picLocks noGrp="1" noChangeAspect="1"/>
          </p:cNvPicPr>
          <p:nvPr>
            <p:ph idx="1"/>
          </p:nvPr>
        </p:nvPicPr>
        <p:blipFill>
          <a:blip r:embed="rId2"/>
          <a:stretch>
            <a:fillRect/>
          </a:stretch>
        </p:blipFill>
        <p:spPr>
          <a:xfrm>
            <a:off x="1451579" y="1853754"/>
            <a:ext cx="2091721" cy="2091721"/>
          </a:xfrm>
        </p:spPr>
      </p:pic>
      <p:pic>
        <p:nvPicPr>
          <p:cNvPr id="7" name="Picture 6">
            <a:extLst>
              <a:ext uri="{FF2B5EF4-FFF2-40B4-BE49-F238E27FC236}">
                <a16:creationId xmlns:a16="http://schemas.microsoft.com/office/drawing/2014/main" id="{D0D3E7BA-4E6B-3BEA-6351-CAE9859E0051}"/>
              </a:ext>
            </a:extLst>
          </p:cNvPr>
          <p:cNvPicPr>
            <a:picLocks noChangeAspect="1"/>
          </p:cNvPicPr>
          <p:nvPr/>
        </p:nvPicPr>
        <p:blipFill>
          <a:blip r:embed="rId3"/>
          <a:stretch>
            <a:fillRect/>
          </a:stretch>
        </p:blipFill>
        <p:spPr>
          <a:xfrm>
            <a:off x="3693902" y="1853753"/>
            <a:ext cx="2091721" cy="2091721"/>
          </a:xfrm>
          <a:prstGeom prst="rect">
            <a:avLst/>
          </a:prstGeom>
        </p:spPr>
      </p:pic>
      <p:pic>
        <p:nvPicPr>
          <p:cNvPr id="9" name="Picture 8">
            <a:extLst>
              <a:ext uri="{FF2B5EF4-FFF2-40B4-BE49-F238E27FC236}">
                <a16:creationId xmlns:a16="http://schemas.microsoft.com/office/drawing/2014/main" id="{757ABD09-4520-8187-CFBF-3C3485FF43BA}"/>
              </a:ext>
            </a:extLst>
          </p:cNvPr>
          <p:cNvPicPr>
            <a:picLocks noChangeAspect="1"/>
          </p:cNvPicPr>
          <p:nvPr/>
        </p:nvPicPr>
        <p:blipFill>
          <a:blip r:embed="rId4"/>
          <a:stretch>
            <a:fillRect/>
          </a:stretch>
        </p:blipFill>
        <p:spPr>
          <a:xfrm>
            <a:off x="6406377" y="1853750"/>
            <a:ext cx="2091721" cy="2091721"/>
          </a:xfrm>
          <a:prstGeom prst="rect">
            <a:avLst/>
          </a:prstGeom>
        </p:spPr>
      </p:pic>
      <p:pic>
        <p:nvPicPr>
          <p:cNvPr id="11" name="Picture 10">
            <a:extLst>
              <a:ext uri="{FF2B5EF4-FFF2-40B4-BE49-F238E27FC236}">
                <a16:creationId xmlns:a16="http://schemas.microsoft.com/office/drawing/2014/main" id="{B8EDDBE7-5698-0561-F7F9-941442D2D3DE}"/>
              </a:ext>
            </a:extLst>
          </p:cNvPr>
          <p:cNvPicPr>
            <a:picLocks noChangeAspect="1"/>
          </p:cNvPicPr>
          <p:nvPr/>
        </p:nvPicPr>
        <p:blipFill>
          <a:blip r:embed="rId5"/>
          <a:stretch>
            <a:fillRect/>
          </a:stretch>
        </p:blipFill>
        <p:spPr>
          <a:xfrm>
            <a:off x="8648700" y="1853751"/>
            <a:ext cx="2091721" cy="2091721"/>
          </a:xfrm>
          <a:prstGeom prst="rect">
            <a:avLst/>
          </a:prstGeom>
        </p:spPr>
      </p:pic>
      <p:sp>
        <p:nvSpPr>
          <p:cNvPr id="12" name="TextBox 11">
            <a:extLst>
              <a:ext uri="{FF2B5EF4-FFF2-40B4-BE49-F238E27FC236}">
                <a16:creationId xmlns:a16="http://schemas.microsoft.com/office/drawing/2014/main" id="{A7FEB3F6-8739-A6F9-F1E1-A265894EF9F1}"/>
              </a:ext>
            </a:extLst>
          </p:cNvPr>
          <p:cNvSpPr txBox="1"/>
          <p:nvPr/>
        </p:nvSpPr>
        <p:spPr>
          <a:xfrm>
            <a:off x="1800197" y="4171950"/>
            <a:ext cx="1394484" cy="369332"/>
          </a:xfrm>
          <a:prstGeom prst="rect">
            <a:avLst/>
          </a:prstGeom>
          <a:noFill/>
        </p:spPr>
        <p:txBody>
          <a:bodyPr wrap="none" rtlCol="0">
            <a:spAutoFit/>
          </a:bodyPr>
          <a:lstStyle/>
          <a:p>
            <a:r>
              <a:rPr lang="en-US" dirty="0"/>
              <a:t>Old(Blurred)</a:t>
            </a:r>
          </a:p>
        </p:txBody>
      </p:sp>
      <p:sp>
        <p:nvSpPr>
          <p:cNvPr id="13" name="TextBox 12">
            <a:extLst>
              <a:ext uri="{FF2B5EF4-FFF2-40B4-BE49-F238E27FC236}">
                <a16:creationId xmlns:a16="http://schemas.microsoft.com/office/drawing/2014/main" id="{EEB6992B-9DBB-479B-87A6-F6EF94004E85}"/>
              </a:ext>
            </a:extLst>
          </p:cNvPr>
          <p:cNvSpPr txBox="1"/>
          <p:nvPr/>
        </p:nvSpPr>
        <p:spPr>
          <a:xfrm>
            <a:off x="3863112" y="4171950"/>
            <a:ext cx="1753300" cy="369332"/>
          </a:xfrm>
          <a:prstGeom prst="rect">
            <a:avLst/>
          </a:prstGeom>
          <a:noFill/>
        </p:spPr>
        <p:txBody>
          <a:bodyPr wrap="none" rtlCol="0">
            <a:spAutoFit/>
          </a:bodyPr>
          <a:lstStyle/>
          <a:p>
            <a:r>
              <a:rPr lang="en-US" dirty="0"/>
              <a:t>New(Unblurred)</a:t>
            </a:r>
          </a:p>
        </p:txBody>
      </p:sp>
      <p:sp>
        <p:nvSpPr>
          <p:cNvPr id="14" name="TextBox 13">
            <a:extLst>
              <a:ext uri="{FF2B5EF4-FFF2-40B4-BE49-F238E27FC236}">
                <a16:creationId xmlns:a16="http://schemas.microsoft.com/office/drawing/2014/main" id="{C826C766-340B-E419-C27B-4EDE037FE8FA}"/>
              </a:ext>
            </a:extLst>
          </p:cNvPr>
          <p:cNvSpPr txBox="1"/>
          <p:nvPr/>
        </p:nvSpPr>
        <p:spPr>
          <a:xfrm>
            <a:off x="6823803" y="4171950"/>
            <a:ext cx="1394484" cy="369332"/>
          </a:xfrm>
          <a:prstGeom prst="rect">
            <a:avLst/>
          </a:prstGeom>
          <a:noFill/>
        </p:spPr>
        <p:txBody>
          <a:bodyPr wrap="none" rtlCol="0">
            <a:spAutoFit/>
          </a:bodyPr>
          <a:lstStyle/>
          <a:p>
            <a:r>
              <a:rPr lang="en-US" dirty="0"/>
              <a:t>Old(Blurred)</a:t>
            </a:r>
          </a:p>
        </p:txBody>
      </p:sp>
      <p:sp>
        <p:nvSpPr>
          <p:cNvPr id="15" name="TextBox 14">
            <a:extLst>
              <a:ext uri="{FF2B5EF4-FFF2-40B4-BE49-F238E27FC236}">
                <a16:creationId xmlns:a16="http://schemas.microsoft.com/office/drawing/2014/main" id="{3EFE0F0D-EDE7-C6EF-60E6-ACA6187C24D0}"/>
              </a:ext>
            </a:extLst>
          </p:cNvPr>
          <p:cNvSpPr txBox="1"/>
          <p:nvPr/>
        </p:nvSpPr>
        <p:spPr>
          <a:xfrm>
            <a:off x="8886718" y="4171950"/>
            <a:ext cx="1753300" cy="369332"/>
          </a:xfrm>
          <a:prstGeom prst="rect">
            <a:avLst/>
          </a:prstGeom>
          <a:noFill/>
        </p:spPr>
        <p:txBody>
          <a:bodyPr wrap="none" rtlCol="0">
            <a:spAutoFit/>
          </a:bodyPr>
          <a:lstStyle/>
          <a:p>
            <a:r>
              <a:rPr lang="en-US" dirty="0"/>
              <a:t>New(Unblurred)</a:t>
            </a:r>
          </a:p>
        </p:txBody>
      </p:sp>
    </p:spTree>
    <p:extLst>
      <p:ext uri="{BB962C8B-B14F-4D97-AF65-F5344CB8AC3E}">
        <p14:creationId xmlns:p14="http://schemas.microsoft.com/office/powerpoint/2010/main" val="211111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C64A-F7D7-449C-E6BB-34ACF2F218D4}"/>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AD49B295-929A-3E4D-FF6F-54F932827109}"/>
              </a:ext>
            </a:extLst>
          </p:cNvPr>
          <p:cNvSpPr txBox="1"/>
          <p:nvPr/>
        </p:nvSpPr>
        <p:spPr>
          <a:xfrm>
            <a:off x="1451579" y="2205990"/>
            <a:ext cx="8999323" cy="1200329"/>
          </a:xfrm>
          <a:prstGeom prst="rect">
            <a:avLst/>
          </a:prstGeom>
          <a:noFill/>
        </p:spPr>
        <p:txBody>
          <a:bodyPr wrap="none" rtlCol="0">
            <a:spAutoFit/>
          </a:bodyPr>
          <a:lstStyle/>
          <a:p>
            <a:pPr marL="285750" indent="-285750">
              <a:buFont typeface="Arial" panose="020B0604020202020204" pitchFamily="34" charset="0"/>
              <a:buChar char="•"/>
            </a:pPr>
            <a:r>
              <a:rPr lang="en-GB" b="1" dirty="0"/>
              <a:t>Deblurring by Realistic Blurring, </a:t>
            </a:r>
            <a:r>
              <a:rPr lang="en-US" dirty="0">
                <a:hlinkClick r:id="rId2"/>
              </a:rPr>
              <a:t>https://ieeexplore.ieee.org/document/9156306</a:t>
            </a:r>
            <a:endParaRPr lang="en-US" dirty="0"/>
          </a:p>
          <a:p>
            <a:pPr marL="285750" indent="-285750">
              <a:buFont typeface="Arial" panose="020B0604020202020204" pitchFamily="34" charset="0"/>
              <a:buChar char="•"/>
            </a:pPr>
            <a:r>
              <a:rPr lang="en-GB" b="1" dirty="0"/>
              <a:t>Image Deblurring using GAN, </a:t>
            </a:r>
            <a:r>
              <a:rPr lang="en-US" dirty="0">
                <a:hlinkClick r:id="rId3"/>
              </a:rPr>
              <a:t>https://arxiv.org/abs/2312.09496</a:t>
            </a:r>
            <a:endParaRPr lang="en-US" dirty="0"/>
          </a:p>
          <a:p>
            <a:pPr marL="285750" indent="-285750">
              <a:buFont typeface="Arial" panose="020B0604020202020204" pitchFamily="34" charset="0"/>
              <a:buChar char="•"/>
            </a:pPr>
            <a:r>
              <a:rPr lang="en-GB" b="1" dirty="0" err="1"/>
              <a:t>DeblurGAN</a:t>
            </a:r>
            <a:r>
              <a:rPr lang="en-GB" b="1" dirty="0"/>
              <a:t>: Blind Motion Deblurring Using Conditional Adversarial Networks, </a:t>
            </a:r>
          </a:p>
          <a:p>
            <a:r>
              <a:rPr lang="en-GB" b="1" dirty="0">
                <a:hlinkClick r:id="rId4"/>
              </a:rPr>
              <a:t>https://</a:t>
            </a:r>
            <a:r>
              <a:rPr lang="en-GB" b="1" dirty="0" err="1">
                <a:hlinkClick r:id="rId4"/>
              </a:rPr>
              <a:t>paperswithcode.com</a:t>
            </a:r>
            <a:r>
              <a:rPr lang="en-GB" b="1" dirty="0">
                <a:hlinkClick r:id="rId4"/>
              </a:rPr>
              <a:t>/paper/</a:t>
            </a:r>
            <a:r>
              <a:rPr lang="en-GB" b="1" dirty="0" err="1">
                <a:hlinkClick r:id="rId4"/>
              </a:rPr>
              <a:t>deblurgan</a:t>
            </a:r>
            <a:r>
              <a:rPr lang="en-GB" b="1" dirty="0">
                <a:hlinkClick r:id="rId4"/>
              </a:rPr>
              <a:t>-blind-motion-deblurring-using</a:t>
            </a:r>
            <a:endParaRPr lang="en-GB" b="1" dirty="0"/>
          </a:p>
        </p:txBody>
      </p:sp>
    </p:spTree>
    <p:extLst>
      <p:ext uri="{BB962C8B-B14F-4D97-AF65-F5344CB8AC3E}">
        <p14:creationId xmlns:p14="http://schemas.microsoft.com/office/powerpoint/2010/main" val="17550590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421</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Ethos-ML Challenge</vt:lpstr>
      <vt:lpstr>Problem Statement</vt:lpstr>
      <vt:lpstr>Proposed Solution (Basic Facial Reconstruction)</vt:lpstr>
      <vt:lpstr>Image Enhancement Techniques</vt:lpstr>
      <vt:lpstr>Basic Prototype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Ethos-ML Challenge</dc:title>
  <dc:creator>Aditya ‎</dc:creator>
  <cp:lastModifiedBy>Aditya ‎</cp:lastModifiedBy>
  <cp:revision>1</cp:revision>
  <dcterms:created xsi:type="dcterms:W3CDTF">2024-09-27T17:40:13Z</dcterms:created>
  <dcterms:modified xsi:type="dcterms:W3CDTF">2024-09-27T18:20:46Z</dcterms:modified>
</cp:coreProperties>
</file>