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76" r:id="rId3"/>
    <p:sldId id="277" r:id="rId4"/>
    <p:sldId id="261" r:id="rId5"/>
    <p:sldId id="279" r:id="rId6"/>
    <p:sldId id="262" r:id="rId7"/>
    <p:sldId id="269" r:id="rId8"/>
    <p:sldId id="266" r:id="rId9"/>
    <p:sldId id="270" r:id="rId10"/>
    <p:sldId id="268" r:id="rId11"/>
    <p:sldId id="267" r:id="rId12"/>
    <p:sldId id="278" r:id="rId13"/>
    <p:sldId id="259" r:id="rId14"/>
    <p:sldId id="271" r:id="rId15"/>
    <p:sldId id="272" r:id="rId16"/>
    <p:sldId id="273" r:id="rId17"/>
    <p:sldId id="26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10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1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1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609" y="1837114"/>
            <a:ext cx="6815669" cy="1067413"/>
          </a:xfrm>
        </p:spPr>
        <p:txBody>
          <a:bodyPr>
            <a:normAutofit/>
          </a:bodyPr>
          <a:lstStyle/>
          <a:p>
            <a:r>
              <a:rPr lang="en-US" dirty="0" smtClean="0"/>
              <a:t>FLYWAY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60" y="61579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convention </a:t>
            </a:r>
            <a:r>
              <a:rPr lang="en-US" dirty="0" smtClean="0"/>
              <a:t>for</a:t>
            </a:r>
            <a:r>
              <a:rPr lang="en-US" dirty="0" smtClean="0"/>
              <a:t> Versioned/Undo migration </a:t>
            </a:r>
            <a:r>
              <a:rPr lang="en-US" dirty="0" smtClean="0"/>
              <a:t>done Manually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1876" y="56334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E.g.: V8</a:t>
            </a:r>
            <a:r>
              <a:rPr lang="en-US" dirty="0" smtClean="0"/>
              <a:t>.2.7.1__CREATETABLE_SECURITY_LIST.sql</a:t>
            </a:r>
            <a:endParaRPr lang="en-US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0437" y="2173686"/>
            <a:ext cx="1139619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Prefix: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2000" dirty="0"/>
              <a:t>V for versioned 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U for </a:t>
            </a:r>
            <a:r>
              <a:rPr lang="en-US" altLang="en-US" sz="2000" dirty="0" smtClean="0"/>
              <a:t>undo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Version: </a:t>
            </a:r>
            <a:r>
              <a:rPr lang="en-US" altLang="en-US" dirty="0">
                <a:latin typeface="Arial" panose="020B0604020202020204" pitchFamily="34" charset="0"/>
              </a:rPr>
              <a:t>Version with dots or underscores separate as many parts as you like (Not for repeatable migrations)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Separator: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 Unicode MS"/>
              </a:rPr>
              <a:t>__</a:t>
            </a:r>
            <a:r>
              <a:rPr lang="en-US" altLang="en-US" dirty="0"/>
              <a:t> (two underscores)</a:t>
            </a:r>
            <a:r>
              <a:rPr lang="en-US" altLang="en-US" sz="800" dirty="0"/>
              <a:t> </a:t>
            </a: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Description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Underscores or spaces separate the </a:t>
            </a:r>
            <a:r>
              <a:rPr lang="en-US" altLang="en-US" dirty="0" smtClean="0">
                <a:latin typeface="Arial" panose="020B0604020202020204" pitchFamily="34" charset="0"/>
              </a:rPr>
              <a:t>words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Suffix: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.</a:t>
            </a:r>
            <a:r>
              <a:rPr lang="en-US" altLang="en-US" dirty="0" err="1" smtClean="0"/>
              <a:t>sql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93" y="3743584"/>
            <a:ext cx="3133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 Migration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724" y="2245259"/>
            <a:ext cx="341947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46" y="4489825"/>
            <a:ext cx="29051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72" y="3178709"/>
            <a:ext cx="26574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 for </a:t>
            </a:r>
            <a:r>
              <a:rPr lang="en-US" dirty="0" smtClean="0"/>
              <a:t>Repeatable migration </a:t>
            </a:r>
            <a:r>
              <a:rPr lang="en-US" dirty="0"/>
              <a:t>done Manually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Prefix: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2000" dirty="0"/>
              <a:t>V for versioned , U for undo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Separator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 Unicode MS"/>
              </a:rPr>
              <a:t>__</a:t>
            </a:r>
            <a:r>
              <a:rPr lang="en-US" altLang="en-US" dirty="0"/>
              <a:t> (two underscores)</a:t>
            </a:r>
            <a:r>
              <a:rPr lang="en-US" altLang="en-US" sz="8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Description:</a:t>
            </a:r>
            <a:r>
              <a:rPr lang="en-US" altLang="en-US" dirty="0">
                <a:latin typeface="Arial" panose="020B0604020202020204" pitchFamily="34" charset="0"/>
              </a:rPr>
              <a:t> Underscores or spaces separate the words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Suffix: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/>
              <a:t>.</a:t>
            </a:r>
            <a:r>
              <a:rPr lang="en-US" altLang="en-US" dirty="0" err="1"/>
              <a:t>sql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61" y="4405745"/>
            <a:ext cx="2863845" cy="15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12" y="657361"/>
            <a:ext cx="8911687" cy="1280890"/>
          </a:xfrm>
        </p:spPr>
        <p:txBody>
          <a:bodyPr/>
          <a:lstStyle/>
          <a:p>
            <a:r>
              <a:rPr lang="en-US" dirty="0" smtClean="0"/>
              <a:t>Existing DB</a:t>
            </a:r>
            <a:br>
              <a:rPr lang="en-US" dirty="0" smtClean="0"/>
            </a:br>
            <a:r>
              <a:rPr lang="en-US" sz="2800" dirty="0" smtClean="0"/>
              <a:t>baseline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</a:t>
            </a:r>
            <a:r>
              <a:rPr lang="en-US" dirty="0" smtClean="0"/>
              <a:t>: flyway -</a:t>
            </a:r>
            <a:r>
              <a:rPr lang="en-US" dirty="0" err="1" smtClean="0"/>
              <a:t>baselineVersion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 baseline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7" y="2663537"/>
            <a:ext cx="7486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679"/>
          </a:xfrm>
        </p:spPr>
        <p:txBody>
          <a:bodyPr/>
          <a:lstStyle/>
          <a:p>
            <a:r>
              <a:rPr lang="en-US" dirty="0" smtClean="0"/>
              <a:t>Repeatable Migration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31" y="1321725"/>
            <a:ext cx="11338559" cy="262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3749036"/>
            <a:ext cx="11263745" cy="29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2096"/>
            <a:ext cx="8911687" cy="639424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Repeatable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49399"/>
            <a:ext cx="12009119" cy="53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1213658"/>
            <a:ext cx="12006892" cy="56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Info,migrate,clean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Clean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" y="1579418"/>
            <a:ext cx="12000807" cy="2128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2" y="3848793"/>
            <a:ext cx="12000808" cy="20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343" y="3381966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01" y="3776955"/>
            <a:ext cx="6657926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89" y="646739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to JENKINS Build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94520" y="1720735"/>
            <a:ext cx="9404041" cy="4317410"/>
            <a:chOff x="1611283" y="374074"/>
            <a:chExt cx="7987743" cy="3212153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611283" y="374074"/>
              <a:ext cx="882535" cy="598516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Jira</a:t>
              </a:r>
              <a:endParaRPr lang="en-US" sz="1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511" y="1165170"/>
              <a:ext cx="606078" cy="606078"/>
            </a:xfrm>
            <a:prstGeom prst="rect">
              <a:avLst/>
            </a:prstGeom>
            <a:grpFill/>
          </p:spPr>
        </p:pic>
        <p:sp>
          <p:nvSpPr>
            <p:cNvPr id="6" name="Rectangle 5"/>
            <p:cNvSpPr/>
            <p:nvPr/>
          </p:nvSpPr>
          <p:spPr>
            <a:xfrm>
              <a:off x="2543695" y="1166551"/>
              <a:ext cx="882535" cy="598516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SVN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052550" y="972590"/>
              <a:ext cx="1" cy="19258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 flipV="1">
              <a:off x="2355589" y="1465809"/>
              <a:ext cx="188106" cy="24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543694" y="2064325"/>
              <a:ext cx="882535" cy="598516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Jenkins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1718" y="1053210"/>
              <a:ext cx="857640" cy="522960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Archiva</a:t>
              </a:r>
              <a:endParaRPr lang="en-US" sz="1000" dirty="0" smtClean="0"/>
            </a:p>
            <a:p>
              <a:pPr algn="ctr"/>
              <a:r>
                <a:rPr lang="en-US" sz="600" dirty="0" smtClean="0"/>
                <a:t>(3</a:t>
              </a:r>
              <a:r>
                <a:rPr lang="en-US" sz="600" baseline="30000" dirty="0" smtClean="0"/>
                <a:t>rd</a:t>
              </a:r>
              <a:r>
                <a:rPr lang="en-US" sz="600" dirty="0" smtClean="0"/>
                <a:t>. Party dependencies)</a:t>
              </a:r>
              <a:endParaRPr lang="en-US" sz="600" dirty="0"/>
            </a:p>
          </p:txBody>
        </p:sp>
        <p:cxnSp>
          <p:nvCxnSpPr>
            <p:cNvPr id="25" name="Straight Arrow Connector 24"/>
            <p:cNvCxnSpPr>
              <a:stCxn id="11" idx="3"/>
              <a:endCxn id="21" idx="1"/>
            </p:cNvCxnSpPr>
            <p:nvPr/>
          </p:nvCxnSpPr>
          <p:spPr>
            <a:xfrm>
              <a:off x="3426229" y="2363583"/>
              <a:ext cx="397624" cy="60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2"/>
            </p:cNvCxnSpPr>
            <p:nvPr/>
          </p:nvCxnSpPr>
          <p:spPr>
            <a:xfrm flipH="1">
              <a:off x="5377733" y="1576170"/>
              <a:ext cx="2806" cy="48815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8202032" y="1034827"/>
              <a:ext cx="826186" cy="504460"/>
            </a:xfrm>
            <a:prstGeom prst="rect">
              <a:avLst/>
            </a:prstGeom>
            <a:grp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Archiva</a:t>
              </a:r>
              <a:endParaRPr lang="en-US" sz="1000" dirty="0" smtClean="0"/>
            </a:p>
            <a:p>
              <a:pPr algn="ctr"/>
              <a:r>
                <a:rPr lang="en-US" sz="600" dirty="0" smtClean="0"/>
                <a:t>(upload artifacts)</a:t>
              </a:r>
              <a:endParaRPr lang="en-US" sz="6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8630496" y="1539288"/>
              <a:ext cx="4565" cy="52503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846623" y="3278450"/>
              <a:ext cx="175240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Jenkins Build Pipeline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6" idx="2"/>
              <a:endCxn id="11" idx="0"/>
            </p:cNvCxnSpPr>
            <p:nvPr/>
          </p:nvCxnSpPr>
          <p:spPr>
            <a:xfrm flipH="1">
              <a:off x="2984962" y="1765067"/>
              <a:ext cx="1" cy="29925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8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47" y="2921654"/>
            <a:ext cx="4509511" cy="3419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770" y="6241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 to JENKINS Deploy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0755" y="6260976"/>
            <a:ext cx="2275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Jenkins Prod Deploy Pipeline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5" y="3057265"/>
            <a:ext cx="563750" cy="63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0589" y="3937764"/>
            <a:ext cx="1039091" cy="654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Static/Dynamic Configuration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961802" y="3043649"/>
            <a:ext cx="1039091" cy="654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Jenkins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341716" y="2435628"/>
            <a:ext cx="7080577" cy="415178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 flipV="1">
            <a:off x="1348025" y="3370909"/>
            <a:ext cx="613777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 flipH="1">
            <a:off x="2480135" y="3698169"/>
            <a:ext cx="1213" cy="23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999680" y="4256116"/>
            <a:ext cx="342037" cy="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13683" y="1736506"/>
            <a:ext cx="1039091" cy="654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Archiva</a:t>
            </a:r>
            <a:r>
              <a:rPr lang="en-US" sz="1000" dirty="0" smtClean="0"/>
              <a:t> (Artifacts Checkout)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40107" y="2391026"/>
            <a:ext cx="0" cy="55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79" y="1711550"/>
            <a:ext cx="665527" cy="66552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0" idx="2"/>
          </p:cNvCxnSpPr>
          <p:nvPr/>
        </p:nvCxnSpPr>
        <p:spPr>
          <a:xfrm flipH="1" flipV="1">
            <a:off x="5850943" y="2377077"/>
            <a:ext cx="20161" cy="68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86641" y="2518131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Approval Request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75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031" y="622818"/>
            <a:ext cx="10515600" cy="1056351"/>
          </a:xfrm>
        </p:spPr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53" y="2424143"/>
            <a:ext cx="10515600" cy="3137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Manually </a:t>
            </a:r>
            <a:r>
              <a:rPr lang="en-US" dirty="0" smtClean="0"/>
              <a:t>apply the changes to all </a:t>
            </a:r>
            <a:r>
              <a:rPr lang="en-US" dirty="0" smtClean="0"/>
              <a:t>the environments (QA</a:t>
            </a:r>
            <a:r>
              <a:rPr lang="en-US" dirty="0" smtClean="0"/>
              <a:t>, </a:t>
            </a:r>
            <a:r>
              <a:rPr lang="en-US" dirty="0" smtClean="0"/>
              <a:t>UAT, Prod </a:t>
            </a:r>
            <a:r>
              <a:rPr lang="en-US" dirty="0" smtClean="0"/>
              <a:t>etc.,)</a:t>
            </a:r>
          </a:p>
          <a:p>
            <a:pPr marL="0" indent="0">
              <a:buNone/>
            </a:pPr>
            <a:r>
              <a:rPr lang="en-US" dirty="0" smtClean="0"/>
              <a:t>Difficulty to determine  </a:t>
            </a:r>
          </a:p>
          <a:p>
            <a:pPr lvl="5"/>
            <a:r>
              <a:rPr lang="en-US" sz="1600" dirty="0" smtClean="0"/>
              <a:t>state </a:t>
            </a:r>
            <a:r>
              <a:rPr lang="en-US" sz="1600" dirty="0"/>
              <a:t>of </a:t>
            </a:r>
            <a:r>
              <a:rPr lang="en-US" sz="1600" dirty="0" smtClean="0"/>
              <a:t>database. </a:t>
            </a:r>
          </a:p>
          <a:p>
            <a:pPr lvl="5"/>
            <a:r>
              <a:rPr lang="en-US" sz="1600" dirty="0" smtClean="0"/>
              <a:t>Whether scripts success/fail criteria </a:t>
            </a:r>
          </a:p>
        </p:txBody>
      </p:sp>
    </p:spTree>
    <p:extLst>
      <p:ext uri="{BB962C8B-B14F-4D97-AF65-F5344CB8AC3E}">
        <p14:creationId xmlns:p14="http://schemas.microsoft.com/office/powerpoint/2010/main" val="31600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Flyway is an open source JAVA based tool developed by BOXFUSE which helps in DB migration</a:t>
            </a:r>
          </a:p>
          <a:p>
            <a:r>
              <a:rPr lang="en-US" dirty="0" smtClean="0"/>
              <a:t>With Flyway changes </a:t>
            </a:r>
            <a:r>
              <a:rPr lang="en-US" dirty="0"/>
              <a:t>to the database are called </a:t>
            </a:r>
            <a:r>
              <a:rPr lang="en-US" b="1" dirty="0"/>
              <a:t>migrations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84" y="639447"/>
            <a:ext cx="10515600" cy="823595"/>
          </a:xfrm>
        </p:spPr>
        <p:txBody>
          <a:bodyPr/>
          <a:lstStyle/>
          <a:p>
            <a:r>
              <a:rPr lang="en-US" dirty="0" smtClean="0"/>
              <a:t>WHY FLYWAY DB?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4579" y="1936459"/>
            <a:ext cx="917751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clear at all times what state a database is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Migrate in a deterministic way from your current version of the database to a newer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Which </a:t>
            </a:r>
            <a:r>
              <a:rPr lang="en-US" altLang="en-US" dirty="0" smtClean="0">
                <a:latin typeface="Arial" panose="020B0604020202020204" pitchFamily="34" charset="0"/>
              </a:rPr>
              <a:t>all  the scripts are executed and which are </a:t>
            </a:r>
            <a:r>
              <a:rPr lang="en-US" altLang="en-US" dirty="0" smtClean="0">
                <a:latin typeface="Arial" panose="020B0604020202020204" pitchFamily="34" charset="0"/>
              </a:rPr>
              <a:t>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We </a:t>
            </a:r>
            <a:r>
              <a:rPr lang="en-US" altLang="en-US" dirty="0">
                <a:latin typeface="Arial" panose="020B0604020202020204" pitchFamily="34" charset="0"/>
              </a:rPr>
              <a:t>can always revert to particular stage using </a:t>
            </a:r>
            <a:r>
              <a:rPr lang="en-US" altLang="en-US" dirty="0" smtClean="0">
                <a:latin typeface="Arial" panose="020B0604020202020204" pitchFamily="34" charset="0"/>
              </a:rPr>
              <a:t>flyway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023" y="624110"/>
            <a:ext cx="8911687" cy="1280890"/>
          </a:xfrm>
        </p:spPr>
        <p:txBody>
          <a:bodyPr/>
          <a:lstStyle/>
          <a:p>
            <a:r>
              <a:rPr lang="en-US" dirty="0" smtClean="0"/>
              <a:t>How it works?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560" y="1526771"/>
            <a:ext cx="8915400" cy="3777622"/>
          </a:xfrm>
        </p:spPr>
        <p:txBody>
          <a:bodyPr/>
          <a:lstStyle/>
          <a:p>
            <a:r>
              <a:rPr lang="en-US" dirty="0" smtClean="0"/>
              <a:t>Metadata table FLYWAY_SCHEMA_HISTORY</a:t>
            </a:r>
          </a:p>
          <a:p>
            <a:r>
              <a:rPr lang="en-US" dirty="0" smtClean="0"/>
              <a:t>Each change is recorded in metadata table</a:t>
            </a:r>
          </a:p>
          <a:p>
            <a:r>
              <a:rPr lang="en-US" dirty="0" smtClean="0"/>
              <a:t>The migrations are then sorted based on their version number and applied in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10" y="3059264"/>
            <a:ext cx="5255809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2" y="5438169"/>
            <a:ext cx="9857745" cy="10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587" y="682300"/>
            <a:ext cx="8911687" cy="1280890"/>
          </a:xfrm>
        </p:spPr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566" y="2116974"/>
            <a:ext cx="8915400" cy="3777622"/>
          </a:xfrm>
        </p:spPr>
        <p:txBody>
          <a:bodyPr/>
          <a:lstStyle/>
          <a:p>
            <a:r>
              <a:rPr lang="en-US" b="1" dirty="0" smtClean="0"/>
              <a:t>Versioned migrations</a:t>
            </a:r>
            <a:r>
              <a:rPr lang="en-US" dirty="0" smtClean="0"/>
              <a:t> have a </a:t>
            </a:r>
            <a:r>
              <a:rPr lang="en-US" i="1" dirty="0" smtClean="0"/>
              <a:t>version</a:t>
            </a:r>
            <a:r>
              <a:rPr lang="en-US" dirty="0" smtClean="0"/>
              <a:t>, a </a:t>
            </a:r>
            <a:r>
              <a:rPr lang="en-US" i="1" dirty="0" smtClean="0"/>
              <a:t>description</a:t>
            </a:r>
            <a:r>
              <a:rPr lang="en-US" dirty="0" smtClean="0"/>
              <a:t> and a </a:t>
            </a:r>
            <a:r>
              <a:rPr lang="en-US" i="1" dirty="0" smtClean="0"/>
              <a:t>checksum</a:t>
            </a:r>
          </a:p>
          <a:p>
            <a:pPr marL="0" indent="0">
              <a:buNone/>
            </a:pPr>
            <a:r>
              <a:rPr lang="en-US" dirty="0" smtClean="0"/>
              <a:t> The version must be unique. The description is purely informative for you to be able to remember what each migration does. The checksum is there to detect accidental changes.</a:t>
            </a:r>
          </a:p>
          <a:p>
            <a:r>
              <a:rPr lang="en-US" b="1" dirty="0" smtClean="0"/>
              <a:t>Undo migrations</a:t>
            </a:r>
            <a:r>
              <a:rPr lang="en-US" dirty="0" smtClean="0"/>
              <a:t> are the opposite of regular versioned migrations. An undo migration is responsible for undoing the effects of the versioned </a:t>
            </a:r>
            <a:r>
              <a:rPr lang="en-US" dirty="0"/>
              <a:t>migration with the same version.</a:t>
            </a:r>
            <a:endParaRPr lang="en-US" dirty="0" smtClean="0"/>
          </a:p>
          <a:p>
            <a:r>
              <a:rPr lang="en-US" b="1" dirty="0" smtClean="0"/>
              <a:t>Repeatable migrations</a:t>
            </a:r>
            <a:r>
              <a:rPr lang="en-US" dirty="0" smtClean="0"/>
              <a:t> have a description and a checksum, but no version. Instead of being run just once, they are (re-)applied every time their checksum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5" y="3691505"/>
            <a:ext cx="728789" cy="855535"/>
          </a:xfrm>
        </p:spPr>
      </p:pic>
      <p:sp>
        <p:nvSpPr>
          <p:cNvPr id="7" name="Rectangle 6"/>
          <p:cNvSpPr/>
          <p:nvPr/>
        </p:nvSpPr>
        <p:spPr>
          <a:xfrm>
            <a:off x="3574473" y="3266903"/>
            <a:ext cx="1172095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DB-TEAM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66216"/>
              </p:ext>
            </p:extLst>
          </p:nvPr>
        </p:nvGraphicFramePr>
        <p:xfrm>
          <a:off x="5245329" y="3108939"/>
          <a:ext cx="6419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34">
                  <a:extLst>
                    <a:ext uri="{9D8B030D-6E8A-4147-A177-3AD203B41FA5}">
                      <a16:colId xmlns:a16="http://schemas.microsoft.com/office/drawing/2014/main" val="1564488900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969230192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2314962540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3465202669"/>
                    </a:ext>
                  </a:extLst>
                </a:gridCol>
              </a:tblGrid>
              <a:tr h="292362"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7495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Q1(8.2.6)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U1(8.2.5)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SE1(8.2.6)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08429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SE2(8.2.6)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0631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SE3(8.2.6)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2342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>
            <a:stCxn id="6" idx="0"/>
            <a:endCxn id="7" idx="1"/>
          </p:cNvCxnSpPr>
          <p:nvPr/>
        </p:nvCxnSpPr>
        <p:spPr>
          <a:xfrm rot="5400000" flipH="1" flipV="1">
            <a:off x="3200757" y="3317790"/>
            <a:ext cx="233409" cy="514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886875" y="3085034"/>
            <a:ext cx="233409" cy="514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23971</TotalTime>
  <Words>414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Century Gothic</vt:lpstr>
      <vt:lpstr>Wingdings 3</vt:lpstr>
      <vt:lpstr>Wisp</vt:lpstr>
      <vt:lpstr>FLYWAY DB</vt:lpstr>
      <vt:lpstr>Introduction to JENKINS Build</vt:lpstr>
      <vt:lpstr>Introduction to JENKINS Deploy</vt:lpstr>
      <vt:lpstr>Problem Statements</vt:lpstr>
      <vt:lpstr>Flyway DB</vt:lpstr>
      <vt:lpstr>WHY FLYWAY DB?</vt:lpstr>
      <vt:lpstr>How it works? </vt:lpstr>
      <vt:lpstr>MIGRATION</vt:lpstr>
      <vt:lpstr>PowerPoint Presentation</vt:lpstr>
      <vt:lpstr>Naming convention for Versioned/Undo migration done Manually</vt:lpstr>
      <vt:lpstr>UNDO  Migration</vt:lpstr>
      <vt:lpstr>Naming convention for Repeatable migration done Manually</vt:lpstr>
      <vt:lpstr>Existing DB baseline</vt:lpstr>
      <vt:lpstr>Repeatable Migration</vt:lpstr>
      <vt:lpstr>Repeatable Migration</vt:lpstr>
      <vt:lpstr>PowerPoint Presentation</vt:lpstr>
      <vt:lpstr>Info,migrate,clean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FLYWAY DB</dc:title>
  <dc:creator>Renuka Prasad S B (BLR GSS)</dc:creator>
  <cp:lastModifiedBy>Renuka Prasad S B (BLR GSS)</cp:lastModifiedBy>
  <cp:revision>55</cp:revision>
  <dcterms:created xsi:type="dcterms:W3CDTF">2019-03-12T03:08:08Z</dcterms:created>
  <dcterms:modified xsi:type="dcterms:W3CDTF">2019-04-11T07:12:09Z</dcterms:modified>
</cp:coreProperties>
</file>