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6" r:id="rId2"/>
    <p:sldId id="261" r:id="rId3"/>
    <p:sldId id="262" r:id="rId4"/>
    <p:sldId id="269" r:id="rId5"/>
    <p:sldId id="265" r:id="rId6"/>
    <p:sldId id="266" r:id="rId7"/>
    <p:sldId id="267" r:id="rId8"/>
    <p:sldId id="268" r:id="rId9"/>
    <p:sldId id="260" r:id="rId10"/>
    <p:sldId id="258" r:id="rId11"/>
    <p:sldId id="263" r:id="rId12"/>
    <p:sldId id="25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2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62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9105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34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316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90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21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21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67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707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1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5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25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66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81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19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flywaydb.org/documentation/commandline/#download-and-installati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438103"/>
            <a:ext cx="6815669" cy="1067413"/>
          </a:xfrm>
        </p:spPr>
        <p:txBody>
          <a:bodyPr>
            <a:normAutofit/>
          </a:bodyPr>
          <a:lstStyle/>
          <a:p>
            <a:r>
              <a:rPr lang="en-US" dirty="0" smtClean="0"/>
              <a:t>FLYWAY 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9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and Extract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Link: </a:t>
            </a:r>
            <a:r>
              <a:rPr lang="en-US" dirty="0" smtClean="0">
                <a:hlinkClick r:id="rId2"/>
              </a:rPr>
              <a:t>https://flywaydb.org/documentation/commandline/#download-and-installation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184" y="2685011"/>
            <a:ext cx="7464831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8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9472" y="589568"/>
            <a:ext cx="10515600" cy="732155"/>
          </a:xfrm>
        </p:spPr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6344" y="1684308"/>
            <a:ext cx="10515600" cy="4351338"/>
          </a:xfrm>
        </p:spPr>
        <p:txBody>
          <a:bodyPr/>
          <a:lstStyle/>
          <a:p>
            <a:r>
              <a:rPr lang="en-US" dirty="0" smtClean="0"/>
              <a:t>FRESH DB</a:t>
            </a:r>
          </a:p>
          <a:p>
            <a:r>
              <a:rPr lang="en-US" dirty="0" smtClean="0"/>
              <a:t>EXISTING DB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93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712" y="657361"/>
            <a:ext cx="8911687" cy="1280890"/>
          </a:xfrm>
        </p:spPr>
        <p:txBody>
          <a:bodyPr/>
          <a:lstStyle/>
          <a:p>
            <a:r>
              <a:rPr lang="en-US" dirty="0" smtClean="0"/>
              <a:t>Existing DB</a:t>
            </a:r>
            <a:br>
              <a:rPr lang="en-US" dirty="0" smtClean="0"/>
            </a:br>
            <a:r>
              <a:rPr lang="en-US" sz="2800" dirty="0" smtClean="0"/>
              <a:t>baseline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Cmd</a:t>
            </a:r>
            <a:r>
              <a:rPr lang="en-US" dirty="0" smtClean="0"/>
              <a:t>: flyway -</a:t>
            </a:r>
            <a:r>
              <a:rPr lang="en-US" dirty="0" err="1" smtClean="0"/>
              <a:t>baselineVersion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FF0000"/>
                </a:solidFill>
              </a:rPr>
              <a:t>VERSION</a:t>
            </a:r>
            <a:r>
              <a:rPr lang="en-US" dirty="0" smtClean="0"/>
              <a:t> baseline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47" y="2663537"/>
            <a:ext cx="74866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0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55" y="3691505"/>
            <a:ext cx="728789" cy="855535"/>
          </a:xfrm>
        </p:spPr>
      </p:pic>
      <p:sp>
        <p:nvSpPr>
          <p:cNvPr id="7" name="Rectangle 6"/>
          <p:cNvSpPr/>
          <p:nvPr/>
        </p:nvSpPr>
        <p:spPr>
          <a:xfrm>
            <a:off x="3574473" y="3266903"/>
            <a:ext cx="1172095" cy="382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DB-TEAM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890272"/>
              </p:ext>
            </p:extLst>
          </p:nvPr>
        </p:nvGraphicFramePr>
        <p:xfrm>
          <a:off x="5245329" y="3108939"/>
          <a:ext cx="641973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934">
                  <a:extLst>
                    <a:ext uri="{9D8B030D-6E8A-4147-A177-3AD203B41FA5}">
                      <a16:colId xmlns:a16="http://schemas.microsoft.com/office/drawing/2014/main" val="1564488900"/>
                    </a:ext>
                  </a:extLst>
                </a:gridCol>
                <a:gridCol w="1604934">
                  <a:extLst>
                    <a:ext uri="{9D8B030D-6E8A-4147-A177-3AD203B41FA5}">
                      <a16:colId xmlns:a16="http://schemas.microsoft.com/office/drawing/2014/main" val="969230192"/>
                    </a:ext>
                  </a:extLst>
                </a:gridCol>
                <a:gridCol w="1604934">
                  <a:extLst>
                    <a:ext uri="{9D8B030D-6E8A-4147-A177-3AD203B41FA5}">
                      <a16:colId xmlns:a16="http://schemas.microsoft.com/office/drawing/2014/main" val="2314962540"/>
                    </a:ext>
                  </a:extLst>
                </a:gridCol>
                <a:gridCol w="1604934">
                  <a:extLst>
                    <a:ext uri="{9D8B030D-6E8A-4147-A177-3AD203B41FA5}">
                      <a16:colId xmlns:a16="http://schemas.microsoft.com/office/drawing/2014/main" val="3465202669"/>
                    </a:ext>
                  </a:extLst>
                </a:gridCol>
              </a:tblGrid>
              <a:tr h="292362">
                <a:tc>
                  <a:txBody>
                    <a:bodyPr/>
                    <a:lstStyle/>
                    <a:p>
                      <a:r>
                        <a:rPr lang="en-US" dirty="0" smtClean="0"/>
                        <a:t>DEV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27495"/>
                  </a:ext>
                </a:extLst>
              </a:tr>
              <a:tr h="2923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Q1(8.2.7)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U1(8.2.5)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P1(8.2.4)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108429"/>
                  </a:ext>
                </a:extLst>
              </a:tr>
              <a:tr h="2923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Q2(8.2.6)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U2(8.2.6)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P2(8.2.3)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020631"/>
                  </a:ext>
                </a:extLst>
              </a:tr>
              <a:tr h="2923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U3(8.2.5)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P3(8.2.4)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2342"/>
                  </a:ext>
                </a:extLst>
              </a:tr>
            </a:tbl>
          </a:graphicData>
        </a:graphic>
      </p:graphicFrame>
      <p:cxnSp>
        <p:nvCxnSpPr>
          <p:cNvPr id="10" name="Curved Connector 9"/>
          <p:cNvCxnSpPr>
            <a:stCxn id="6" idx="0"/>
            <a:endCxn id="7" idx="1"/>
          </p:cNvCxnSpPr>
          <p:nvPr/>
        </p:nvCxnSpPr>
        <p:spPr>
          <a:xfrm rot="5400000" flipH="1" flipV="1">
            <a:off x="3200757" y="3317790"/>
            <a:ext cx="233409" cy="5140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5400000" flipH="1" flipV="1">
            <a:off x="4886875" y="3085034"/>
            <a:ext cx="233409" cy="5140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73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8031" y="622818"/>
            <a:ext cx="10515600" cy="1056351"/>
          </a:xfrm>
        </p:spPr>
        <p:txBody>
          <a:bodyPr/>
          <a:lstStyle/>
          <a:p>
            <a:r>
              <a:rPr lang="en-US" dirty="0" smtClean="0"/>
              <a:t>Problem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8155" y="1651059"/>
            <a:ext cx="10515600" cy="33947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the current database we don’t have an automated tool to do the changes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Manually apply the changes to all possible different environments that are available(QA, UAT etc</a:t>
            </a:r>
            <a:r>
              <a:rPr lang="en-US" dirty="0" smtClean="0"/>
              <a:t>.,)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4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784" y="639447"/>
            <a:ext cx="10515600" cy="823595"/>
          </a:xfrm>
        </p:spPr>
        <p:txBody>
          <a:bodyPr/>
          <a:lstStyle/>
          <a:p>
            <a:r>
              <a:rPr lang="en-US" dirty="0" smtClean="0"/>
              <a:t>FLYWAY DB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54579" y="1936459"/>
            <a:ext cx="917751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 it clear at all times what state a database is 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Migrate in a deterministic way from your current version of the database to a newer 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 smtClean="0">
                <a:latin typeface="Arial" panose="020B0604020202020204" pitchFamily="34" charset="0"/>
              </a:rPr>
              <a:t> Apply the changes to multiple environments by single command execution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</a:rPr>
              <a:t>which all  the scripts are executed and which are pending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74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023" y="624110"/>
            <a:ext cx="8911687" cy="1280890"/>
          </a:xfrm>
        </p:spPr>
        <p:txBody>
          <a:bodyPr/>
          <a:lstStyle/>
          <a:p>
            <a:r>
              <a:rPr lang="en-US" dirty="0" smtClean="0"/>
              <a:t>How it works?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1560" y="1526771"/>
            <a:ext cx="8915400" cy="3777622"/>
          </a:xfrm>
        </p:spPr>
        <p:txBody>
          <a:bodyPr/>
          <a:lstStyle/>
          <a:p>
            <a:r>
              <a:rPr lang="en-US" dirty="0" smtClean="0"/>
              <a:t>Metadata table FLYWAY_SCHEMA_HISTORY</a:t>
            </a:r>
          </a:p>
          <a:p>
            <a:r>
              <a:rPr lang="en-US" dirty="0" smtClean="0"/>
              <a:t>Each change is recorded in metadata table</a:t>
            </a:r>
          </a:p>
          <a:p>
            <a:r>
              <a:rPr lang="en-US" dirty="0" smtClean="0"/>
              <a:t>The migrations are then sorted based on their version number and applied in order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910" y="3059264"/>
            <a:ext cx="5255809" cy="2095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742" y="5438169"/>
            <a:ext cx="9857745" cy="109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4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Flyway all changes to the database are called </a:t>
            </a:r>
            <a:r>
              <a:rPr lang="en-US" b="1" dirty="0" smtClean="0"/>
              <a:t>migrations</a:t>
            </a:r>
            <a:r>
              <a:rPr lang="en-US" dirty="0" smtClean="0"/>
              <a:t>. Migrations can be either </a:t>
            </a:r>
            <a:r>
              <a:rPr lang="en-US" i="1" dirty="0" smtClean="0">
                <a:solidFill>
                  <a:srgbClr val="FF0000"/>
                </a:solidFill>
              </a:rPr>
              <a:t>versioned</a:t>
            </a:r>
            <a:r>
              <a:rPr lang="en-US" dirty="0" smtClean="0"/>
              <a:t> or </a:t>
            </a:r>
            <a:r>
              <a:rPr lang="en-US" i="1" dirty="0" smtClean="0">
                <a:solidFill>
                  <a:srgbClr val="FF0000"/>
                </a:solidFill>
              </a:rPr>
              <a:t>repeatable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Versioned migrations come in 2 forms: </a:t>
            </a:r>
            <a:r>
              <a:rPr lang="en-US" dirty="0" smtClean="0">
                <a:solidFill>
                  <a:srgbClr val="FF0000"/>
                </a:solidFill>
              </a:rPr>
              <a:t>regular</a:t>
            </a:r>
            <a:r>
              <a:rPr lang="en-US" dirty="0" smtClean="0"/>
              <a:t> and </a:t>
            </a:r>
            <a:r>
              <a:rPr lang="en-US" i="1" dirty="0" smtClean="0">
                <a:solidFill>
                  <a:srgbClr val="FF0000"/>
                </a:solidFill>
              </a:rPr>
              <a:t>undo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55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587" y="682300"/>
            <a:ext cx="8911687" cy="1280890"/>
          </a:xfrm>
        </p:spPr>
        <p:txBody>
          <a:bodyPr/>
          <a:lstStyle/>
          <a:p>
            <a:r>
              <a:rPr lang="en-US" dirty="0" smtClean="0"/>
              <a:t>VERSIONED 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566" y="2116974"/>
            <a:ext cx="8915400" cy="3777622"/>
          </a:xfrm>
        </p:spPr>
        <p:txBody>
          <a:bodyPr/>
          <a:lstStyle/>
          <a:p>
            <a:r>
              <a:rPr lang="en-US" b="1" dirty="0" smtClean="0"/>
              <a:t>Versioned migrations</a:t>
            </a:r>
            <a:r>
              <a:rPr lang="en-US" dirty="0" smtClean="0"/>
              <a:t> have a </a:t>
            </a:r>
            <a:r>
              <a:rPr lang="en-US" i="1" dirty="0" smtClean="0"/>
              <a:t>version</a:t>
            </a:r>
            <a:r>
              <a:rPr lang="en-US" dirty="0" smtClean="0"/>
              <a:t>, a </a:t>
            </a:r>
            <a:r>
              <a:rPr lang="en-US" i="1" dirty="0" smtClean="0"/>
              <a:t>description</a:t>
            </a:r>
            <a:r>
              <a:rPr lang="en-US" dirty="0" smtClean="0"/>
              <a:t> and a </a:t>
            </a:r>
            <a:r>
              <a:rPr lang="en-US" i="1" dirty="0" smtClean="0"/>
              <a:t>checksum</a:t>
            </a:r>
          </a:p>
          <a:p>
            <a:pPr marL="0" indent="0">
              <a:buNone/>
            </a:pPr>
            <a:r>
              <a:rPr lang="en-US" dirty="0" smtClean="0"/>
              <a:t> The version must be unique. The description is purely informative for you to be able to remember what each migration does. The checksum is there to detect accidental changes.</a:t>
            </a:r>
          </a:p>
          <a:p>
            <a:r>
              <a:rPr lang="en-US" b="1" dirty="0" smtClean="0"/>
              <a:t>Undo migrations</a:t>
            </a:r>
            <a:r>
              <a:rPr lang="en-US" dirty="0" smtClean="0"/>
              <a:t> are the opposite of regular versioned migrations. An undo migration is responsible for undoing the effects of the versioned </a:t>
            </a:r>
            <a:r>
              <a:rPr lang="en-US" dirty="0"/>
              <a:t>migration with the same version.</a:t>
            </a:r>
            <a:endParaRPr lang="en-US" dirty="0" smtClean="0"/>
          </a:p>
          <a:p>
            <a:r>
              <a:rPr lang="en-US" b="1" dirty="0" smtClean="0"/>
              <a:t>Repeatable migrations</a:t>
            </a:r>
            <a:r>
              <a:rPr lang="en-US" dirty="0" smtClean="0"/>
              <a:t> have a description and a checksum, but no version. Instead of being run just once, they are (re-)applied every time their checksum changes.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7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175" y="1978877"/>
            <a:ext cx="3419475" cy="1866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160" y="4452418"/>
            <a:ext cx="2905125" cy="1095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944" y="2871268"/>
            <a:ext cx="53244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960" y="75470"/>
            <a:ext cx="8911687" cy="1280890"/>
          </a:xfrm>
        </p:spPr>
        <p:txBody>
          <a:bodyPr/>
          <a:lstStyle/>
          <a:p>
            <a:r>
              <a:rPr lang="en-US" dirty="0"/>
              <a:t>Naming convention of Versions </a:t>
            </a:r>
            <a:r>
              <a:rPr lang="en-US" dirty="0" smtClean="0"/>
              <a:t>done Manually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265" y="1934016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55323" y="399197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001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5.2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1.2.3.4.5.6.7.8.9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205.68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20130115113556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2013.1.15.11.35.56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2013.01.15.11.35.56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64772" y="1058304"/>
            <a:ext cx="11396197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Prefix: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sz="2000" dirty="0"/>
              <a:t>V for versioned </a:t>
            </a:r>
            <a:r>
              <a:rPr lang="en-US" altLang="en-US" sz="2000" dirty="0" smtClean="0"/>
              <a:t>, </a:t>
            </a:r>
            <a:r>
              <a:rPr lang="en-US" altLang="en-US" sz="2000" dirty="0"/>
              <a:t>U for undo 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and R for repeatable migrations </a:t>
            </a:r>
            <a:endParaRPr lang="en-US" altLang="en-US" sz="20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Version: </a:t>
            </a:r>
            <a:r>
              <a:rPr lang="en-US" altLang="en-US" dirty="0">
                <a:latin typeface="Arial" panose="020B0604020202020204" pitchFamily="34" charset="0"/>
              </a:rPr>
              <a:t>Version with dots or underscores separate as many parts as you like (Not for repeatable migrations) 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Separator: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 Unicode MS"/>
              </a:rPr>
              <a:t>__</a:t>
            </a:r>
            <a:r>
              <a:rPr lang="en-US" altLang="en-US" dirty="0"/>
              <a:t> (two underscores)</a:t>
            </a:r>
            <a:r>
              <a:rPr lang="en-US" altLang="en-US" sz="800" dirty="0"/>
              <a:t> </a:t>
            </a:r>
            <a:endParaRPr lang="en-US" altLang="en-US" sz="8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8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8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Description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altLang="en-US" dirty="0">
                <a:latin typeface="Arial" panose="020B0604020202020204" pitchFamily="34" charset="0"/>
              </a:rPr>
              <a:t> Underscores or spaces separate the </a:t>
            </a:r>
            <a:r>
              <a:rPr lang="en-US" altLang="en-US" dirty="0" smtClean="0">
                <a:latin typeface="Arial" panose="020B0604020202020204" pitchFamily="34" charset="0"/>
              </a:rPr>
              <a:t>words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Suffix: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smtClean="0"/>
              <a:t>.</a:t>
            </a:r>
            <a:r>
              <a:rPr lang="en-US" altLang="en-US" dirty="0" err="1" smtClean="0"/>
              <a:t>sql</a:t>
            </a: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1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Info,migrate,clean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</a:t>
            </a:r>
          </a:p>
          <a:p>
            <a:r>
              <a:rPr lang="en-US" dirty="0" smtClean="0"/>
              <a:t>Migrate</a:t>
            </a:r>
          </a:p>
          <a:p>
            <a:r>
              <a:rPr lang="en-US" dirty="0" smtClean="0"/>
              <a:t>Clean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193" y="1894886"/>
            <a:ext cx="9516800" cy="14052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193" y="3504349"/>
            <a:ext cx="9516800" cy="14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1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10964</TotalTime>
  <Words>366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Unicode MS</vt:lpstr>
      <vt:lpstr>Century Gothic</vt:lpstr>
      <vt:lpstr>Wingdings 3</vt:lpstr>
      <vt:lpstr>Wisp</vt:lpstr>
      <vt:lpstr>FLYWAY DB</vt:lpstr>
      <vt:lpstr>Problem Statements</vt:lpstr>
      <vt:lpstr>FLYWAY DB</vt:lpstr>
      <vt:lpstr>How it works? </vt:lpstr>
      <vt:lpstr>PowerPoint Presentation</vt:lpstr>
      <vt:lpstr>VERSIONED MIGRATION</vt:lpstr>
      <vt:lpstr>PowerPoint Presentation</vt:lpstr>
      <vt:lpstr>Naming convention of Versions done Manually</vt:lpstr>
      <vt:lpstr>Info,migrate,clean</vt:lpstr>
      <vt:lpstr>Download and Extract</vt:lpstr>
      <vt:lpstr>SCENARIOS</vt:lpstr>
      <vt:lpstr>Existing DB baseline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FLYWAY DB</dc:title>
  <dc:creator>Renuka Prasad S B (BLR GSS)</dc:creator>
  <cp:lastModifiedBy>Renuka Prasad S B (BLR GSS)</cp:lastModifiedBy>
  <cp:revision>35</cp:revision>
  <dcterms:created xsi:type="dcterms:W3CDTF">2019-03-12T03:08:08Z</dcterms:created>
  <dcterms:modified xsi:type="dcterms:W3CDTF">2019-03-20T10:14:23Z</dcterms:modified>
</cp:coreProperties>
</file>