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2" r:id="rId3"/>
    <p:sldId id="263" r:id="rId4"/>
    <p:sldId id="264" r:id="rId5"/>
    <p:sldId id="273" r:id="rId6"/>
    <p:sldId id="265" r:id="rId7"/>
    <p:sldId id="266" r:id="rId8"/>
    <p:sldId id="267" r:id="rId9"/>
    <p:sldId id="270" r:id="rId10"/>
    <p:sldId id="268" r:id="rId11"/>
    <p:sldId id="271" r:id="rId12"/>
    <p:sldId id="272"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298" autoAdjust="0"/>
  </p:normalViewPr>
  <p:slideViewPr>
    <p:cSldViewPr snapToGrid="0" snapToObjects="1">
      <p:cViewPr varScale="1">
        <p:scale>
          <a:sx n="91" d="100"/>
          <a:sy n="91" d="100"/>
        </p:scale>
        <p:origin x="13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004BA-298F-44D7-940D-596867B0A3B3}" type="datetimeFigureOut">
              <a:rPr lang="en-SG" smtClean="0"/>
              <a:t>22/8/2021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47F88-06DE-4ED9-B789-E52861D34B58}" type="slidenum">
              <a:rPr lang="en-SG" smtClean="0"/>
              <a:t>‹#›</a:t>
            </a:fld>
            <a:endParaRPr lang="en-SG"/>
          </a:p>
        </p:txBody>
      </p:sp>
    </p:spTree>
    <p:extLst>
      <p:ext uri="{BB962C8B-B14F-4D97-AF65-F5344CB8AC3E}">
        <p14:creationId xmlns:p14="http://schemas.microsoft.com/office/powerpoint/2010/main" val="405594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≤F1 Score ≤1: It tells you how precise your classifier is (how many instances it classifies correctly), as well as how robust it is (it does not miss a significant number of instances). The F1-score does not care at all about how many negative examples you classified or how many negative examples are in the dataset at all; instead, the balanced accuracy metric gives half its weight to how many positives you labeled correctly and how many negatives you labeled correctly.</a:t>
            </a:r>
          </a:p>
          <a:p>
            <a:endParaRPr lang="en-US" dirty="0"/>
          </a:p>
          <a:p>
            <a:r>
              <a:rPr lang="en-US" b="0" i="1" dirty="0">
                <a:solidFill>
                  <a:srgbClr val="292929"/>
                </a:solidFill>
                <a:effectLst/>
                <a:latin typeface="charter"/>
              </a:rPr>
              <a:t>Balanced accuracy</a:t>
            </a:r>
            <a:r>
              <a:rPr lang="en-US" b="0" i="0" dirty="0">
                <a:solidFill>
                  <a:srgbClr val="292929"/>
                </a:solidFill>
                <a:effectLst/>
                <a:latin typeface="charter"/>
              </a:rPr>
              <a:t> is a better metric to use with imbalanced data. It accounts for both the positive and negative outcome classes and doesn’t mislead with imbalanced data. It is the average of sensitivity and specificity. Balanced accuracy is a good measure when you have imbalanced data and you are indifferent between correctly predicting the negative and positive classes.</a:t>
            </a:r>
          </a:p>
          <a:p>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575757"/>
                </a:solidFill>
                <a:effectLst/>
                <a:latin typeface="georgia" panose="02040502050405020303" pitchFamily="18" charset="0"/>
              </a:rPr>
              <a:t>Recall</a:t>
            </a:r>
            <a:r>
              <a:rPr lang="en-US" b="0" i="0" dirty="0">
                <a:solidFill>
                  <a:srgbClr val="575757"/>
                </a:solidFill>
                <a:effectLst/>
                <a:latin typeface="georgia" panose="02040502050405020303" pitchFamily="18" charset="0"/>
              </a:rPr>
              <a:t>: Model recall score represents the model’s ability to correctly predict the positives out of actual positives. This is unlike precision which measures as to how many predictions made by models are actually positive out of all positive predictions made. F</a:t>
            </a:r>
            <a:r>
              <a:rPr lang="en-US" b="0" i="0" dirty="0">
                <a:solidFill>
                  <a:srgbClr val="595858"/>
                </a:solidFill>
                <a:effectLst/>
                <a:latin typeface="roboto" panose="020B0604020202020204" pitchFamily="2" charset="0"/>
              </a:rPr>
              <a:t>or all the transactions that are actually fraudulent, recall tells us how many we correctly identified as fraudulent. R</a:t>
            </a:r>
            <a:r>
              <a:rPr lang="en-US" b="0" i="0" dirty="0">
                <a:solidFill>
                  <a:srgbClr val="242729"/>
                </a:solidFill>
                <a:effectLst/>
                <a:latin typeface="inherit"/>
              </a:rPr>
              <a:t>ecall says how often the system detects an instance which belongs to the minority class (this is usually the hardest part with imbalanced data)</a:t>
            </a:r>
          </a:p>
          <a:p>
            <a:endParaRPr lang="en-US" b="0" i="0" dirty="0">
              <a:solidFill>
                <a:srgbClr val="292929"/>
              </a:solidFill>
              <a:effectLst/>
              <a:latin typeface="charter"/>
            </a:endParaRPr>
          </a:p>
          <a:p>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575757"/>
                </a:solidFill>
                <a:effectLst/>
                <a:latin typeface="georgia" panose="02040502050405020303" pitchFamily="18" charset="0"/>
              </a:rPr>
              <a:t>Precision</a:t>
            </a:r>
            <a:r>
              <a:rPr lang="en-US" b="0" i="0" dirty="0">
                <a:solidFill>
                  <a:srgbClr val="575757"/>
                </a:solidFill>
                <a:effectLst/>
                <a:latin typeface="georgia" panose="02040502050405020303" pitchFamily="18" charset="0"/>
              </a:rPr>
              <a:t>: Model precision score represents the model’s ability to correctly predict the positives out of all the positive prediction it made. This is the measure of transactions that we correctly identify as fraudulent out of all the transactions that are actually fraudulent. P</a:t>
            </a:r>
            <a:r>
              <a:rPr lang="en-US" b="0" i="0" dirty="0">
                <a:solidFill>
                  <a:srgbClr val="242729"/>
                </a:solidFill>
                <a:effectLst/>
                <a:latin typeface="inherit"/>
              </a:rPr>
              <a:t>recision says how often the system is correct when predicting an instance in the minority class.</a:t>
            </a:r>
          </a:p>
        </p:txBody>
      </p:sp>
      <p:sp>
        <p:nvSpPr>
          <p:cNvPr id="4" name="Slide Number Placeholder 3"/>
          <p:cNvSpPr>
            <a:spLocks noGrp="1"/>
          </p:cNvSpPr>
          <p:nvPr>
            <p:ph type="sldNum" sz="quarter" idx="5"/>
          </p:nvPr>
        </p:nvSpPr>
        <p:spPr/>
        <p:txBody>
          <a:bodyPr/>
          <a:lstStyle/>
          <a:p>
            <a:fld id="{C7B47F88-06DE-4ED9-B789-E52861D34B58}" type="slidenum">
              <a:rPr lang="en-SG" smtClean="0"/>
              <a:t>6</a:t>
            </a:fld>
            <a:endParaRPr lang="en-SG"/>
          </a:p>
        </p:txBody>
      </p:sp>
    </p:spTree>
    <p:extLst>
      <p:ext uri="{BB962C8B-B14F-4D97-AF65-F5344CB8AC3E}">
        <p14:creationId xmlns:p14="http://schemas.microsoft.com/office/powerpoint/2010/main" val="616129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CatBoost</a:t>
            </a:r>
            <a:r>
              <a:rPr lang="en-US" dirty="0"/>
              <a:t>: iterations = 25, </a:t>
            </a:r>
            <a:r>
              <a:rPr lang="en-US" dirty="0" err="1"/>
              <a:t>random_state</a:t>
            </a:r>
            <a:r>
              <a:rPr lang="en-US" dirty="0"/>
              <a:t>=88</a:t>
            </a:r>
          </a:p>
          <a:p>
            <a:r>
              <a:rPr lang="en-US" dirty="0" err="1"/>
              <a:t>LightGBM</a:t>
            </a:r>
            <a:r>
              <a:rPr lang="en-US" dirty="0"/>
              <a:t>: </a:t>
            </a:r>
            <a:r>
              <a:rPr lang="en-US" dirty="0" err="1"/>
              <a:t>num_iterations</a:t>
            </a:r>
            <a:r>
              <a:rPr lang="en-US" dirty="0"/>
              <a:t>=25, </a:t>
            </a:r>
            <a:r>
              <a:rPr lang="en-US" dirty="0" err="1"/>
              <a:t>random_state</a:t>
            </a:r>
            <a:r>
              <a:rPr lang="en-US" dirty="0"/>
              <a:t>=88</a:t>
            </a:r>
            <a:endParaRPr lang="en-SG" dirty="0"/>
          </a:p>
        </p:txBody>
      </p:sp>
      <p:sp>
        <p:nvSpPr>
          <p:cNvPr id="4" name="Slide Number Placeholder 3"/>
          <p:cNvSpPr>
            <a:spLocks noGrp="1"/>
          </p:cNvSpPr>
          <p:nvPr>
            <p:ph type="sldNum" sz="quarter" idx="5"/>
          </p:nvPr>
        </p:nvSpPr>
        <p:spPr/>
        <p:txBody>
          <a:bodyPr/>
          <a:lstStyle/>
          <a:p>
            <a:fld id="{C7B47F88-06DE-4ED9-B789-E52861D34B58}" type="slidenum">
              <a:rPr lang="en-SG" smtClean="0"/>
              <a:t>7</a:t>
            </a:fld>
            <a:endParaRPr lang="en-SG"/>
          </a:p>
        </p:txBody>
      </p:sp>
    </p:spTree>
    <p:extLst>
      <p:ext uri="{BB962C8B-B14F-4D97-AF65-F5344CB8AC3E}">
        <p14:creationId xmlns:p14="http://schemas.microsoft.com/office/powerpoint/2010/main" val="2344715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2852-8BA6-E34A-BCF3-2A76AD08FAF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8C22974-95F8-0545-9CF6-8B4CCA12C1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5ECAF2-6756-DD45-A245-1EB675CBBA79}"/>
              </a:ext>
            </a:extLst>
          </p:cNvPr>
          <p:cNvSpPr>
            <a:spLocks noGrp="1"/>
          </p:cNvSpPr>
          <p:nvPr>
            <p:ph type="dt" sz="half" idx="10"/>
          </p:nvPr>
        </p:nvSpPr>
        <p:spPr/>
        <p:txBody>
          <a:bodyPr/>
          <a:lstStyle/>
          <a:p>
            <a:fld id="{6E7B7380-5BB5-274D-9C05-1A03EE0E492A}" type="datetimeFigureOut">
              <a:rPr lang="en-US" smtClean="0"/>
              <a:t>8/22/2021</a:t>
            </a:fld>
            <a:endParaRPr lang="en-US"/>
          </a:p>
        </p:txBody>
      </p:sp>
      <p:sp>
        <p:nvSpPr>
          <p:cNvPr id="5" name="Footer Placeholder 4">
            <a:extLst>
              <a:ext uri="{FF2B5EF4-FFF2-40B4-BE49-F238E27FC236}">
                <a16:creationId xmlns:a16="http://schemas.microsoft.com/office/drawing/2014/main" id="{5D6A7D0A-67A0-FB44-9795-81897AFBD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810AA-1E44-A34F-A9C1-AF7E7F63B13B}"/>
              </a:ext>
            </a:extLst>
          </p:cNvPr>
          <p:cNvSpPr>
            <a:spLocks noGrp="1"/>
          </p:cNvSpPr>
          <p:nvPr>
            <p:ph type="sldNum" sz="quarter" idx="12"/>
          </p:nvPr>
        </p:nvSpPr>
        <p:spPr/>
        <p:txBody>
          <a:bodyPr/>
          <a:lstStyle/>
          <a:p>
            <a:fld id="{2F6A712B-4B22-064F-B4A9-37F22C85077A}" type="slidenum">
              <a:rPr lang="en-US" smtClean="0"/>
              <a:t>‹#›</a:t>
            </a:fld>
            <a:endParaRPr lang="en-US"/>
          </a:p>
        </p:txBody>
      </p:sp>
    </p:spTree>
    <p:extLst>
      <p:ext uri="{BB962C8B-B14F-4D97-AF65-F5344CB8AC3E}">
        <p14:creationId xmlns:p14="http://schemas.microsoft.com/office/powerpoint/2010/main" val="683836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80212-8C5B-7F47-999E-577AF7576ED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7A15E13-716A-574E-9B87-D1B9C0D1F4F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0331A1-8156-AC4A-B80A-7EA94538F970}"/>
              </a:ext>
            </a:extLst>
          </p:cNvPr>
          <p:cNvSpPr>
            <a:spLocks noGrp="1"/>
          </p:cNvSpPr>
          <p:nvPr>
            <p:ph type="dt" sz="half" idx="10"/>
          </p:nvPr>
        </p:nvSpPr>
        <p:spPr/>
        <p:txBody>
          <a:bodyPr/>
          <a:lstStyle/>
          <a:p>
            <a:fld id="{6E7B7380-5BB5-274D-9C05-1A03EE0E492A}" type="datetimeFigureOut">
              <a:rPr lang="en-US" smtClean="0"/>
              <a:t>8/22/2021</a:t>
            </a:fld>
            <a:endParaRPr lang="en-US"/>
          </a:p>
        </p:txBody>
      </p:sp>
      <p:sp>
        <p:nvSpPr>
          <p:cNvPr id="5" name="Footer Placeholder 4">
            <a:extLst>
              <a:ext uri="{FF2B5EF4-FFF2-40B4-BE49-F238E27FC236}">
                <a16:creationId xmlns:a16="http://schemas.microsoft.com/office/drawing/2014/main" id="{A72DD2D9-92F2-104F-AE64-C8E9B2555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69D6F-1DCA-8D42-9D93-B3A0A5B88684}"/>
              </a:ext>
            </a:extLst>
          </p:cNvPr>
          <p:cNvSpPr>
            <a:spLocks noGrp="1"/>
          </p:cNvSpPr>
          <p:nvPr>
            <p:ph type="sldNum" sz="quarter" idx="12"/>
          </p:nvPr>
        </p:nvSpPr>
        <p:spPr/>
        <p:txBody>
          <a:bodyPr/>
          <a:lstStyle/>
          <a:p>
            <a:fld id="{2F6A712B-4B22-064F-B4A9-37F22C85077A}" type="slidenum">
              <a:rPr lang="en-US" smtClean="0"/>
              <a:t>‹#›</a:t>
            </a:fld>
            <a:endParaRPr lang="en-US"/>
          </a:p>
        </p:txBody>
      </p:sp>
    </p:spTree>
    <p:extLst>
      <p:ext uri="{BB962C8B-B14F-4D97-AF65-F5344CB8AC3E}">
        <p14:creationId xmlns:p14="http://schemas.microsoft.com/office/powerpoint/2010/main" val="372117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4D39E-C299-3441-860D-273D1C0605B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E322E3B-0ECC-4941-90CF-40FF57592EB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94D14B9-ED31-004B-B046-B3C617D83986}"/>
              </a:ext>
            </a:extLst>
          </p:cNvPr>
          <p:cNvSpPr>
            <a:spLocks noGrp="1"/>
          </p:cNvSpPr>
          <p:nvPr>
            <p:ph type="dt" sz="half" idx="10"/>
          </p:nvPr>
        </p:nvSpPr>
        <p:spPr/>
        <p:txBody>
          <a:bodyPr/>
          <a:lstStyle/>
          <a:p>
            <a:fld id="{6E7B7380-5BB5-274D-9C05-1A03EE0E492A}" type="datetimeFigureOut">
              <a:rPr lang="en-US" smtClean="0"/>
              <a:t>8/22/2021</a:t>
            </a:fld>
            <a:endParaRPr lang="en-US"/>
          </a:p>
        </p:txBody>
      </p:sp>
      <p:sp>
        <p:nvSpPr>
          <p:cNvPr id="5" name="Footer Placeholder 4">
            <a:extLst>
              <a:ext uri="{FF2B5EF4-FFF2-40B4-BE49-F238E27FC236}">
                <a16:creationId xmlns:a16="http://schemas.microsoft.com/office/drawing/2014/main" id="{C4C181C2-A72B-0D4A-8B9C-1D6F1917F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672B3-7521-714C-A927-D58B1582794C}"/>
              </a:ext>
            </a:extLst>
          </p:cNvPr>
          <p:cNvSpPr>
            <a:spLocks noGrp="1"/>
          </p:cNvSpPr>
          <p:nvPr>
            <p:ph type="sldNum" sz="quarter" idx="12"/>
          </p:nvPr>
        </p:nvSpPr>
        <p:spPr/>
        <p:txBody>
          <a:bodyPr/>
          <a:lstStyle/>
          <a:p>
            <a:fld id="{2F6A712B-4B22-064F-B4A9-37F22C85077A}" type="slidenum">
              <a:rPr lang="en-US" smtClean="0"/>
              <a:t>‹#›</a:t>
            </a:fld>
            <a:endParaRPr lang="en-US"/>
          </a:p>
        </p:txBody>
      </p:sp>
    </p:spTree>
    <p:extLst>
      <p:ext uri="{BB962C8B-B14F-4D97-AF65-F5344CB8AC3E}">
        <p14:creationId xmlns:p14="http://schemas.microsoft.com/office/powerpoint/2010/main" val="343314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E8E7C-BFB4-F34D-BC6C-27DF8B1EC3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4EF1020-D27E-A340-9492-318D2A398EE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7FD57F-B8AC-4E48-A586-63DACBAF0D25}"/>
              </a:ext>
            </a:extLst>
          </p:cNvPr>
          <p:cNvSpPr>
            <a:spLocks noGrp="1"/>
          </p:cNvSpPr>
          <p:nvPr>
            <p:ph type="dt" sz="half" idx="10"/>
          </p:nvPr>
        </p:nvSpPr>
        <p:spPr/>
        <p:txBody>
          <a:bodyPr/>
          <a:lstStyle/>
          <a:p>
            <a:fld id="{6E7B7380-5BB5-274D-9C05-1A03EE0E492A}" type="datetimeFigureOut">
              <a:rPr lang="en-US" smtClean="0"/>
              <a:t>8/22/2021</a:t>
            </a:fld>
            <a:endParaRPr lang="en-US"/>
          </a:p>
        </p:txBody>
      </p:sp>
      <p:sp>
        <p:nvSpPr>
          <p:cNvPr id="5" name="Footer Placeholder 4">
            <a:extLst>
              <a:ext uri="{FF2B5EF4-FFF2-40B4-BE49-F238E27FC236}">
                <a16:creationId xmlns:a16="http://schemas.microsoft.com/office/drawing/2014/main" id="{F4EE39B6-FEE1-884E-9374-F7B28A18D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59FFA-500A-3144-B73B-BA8F17F557E2}"/>
              </a:ext>
            </a:extLst>
          </p:cNvPr>
          <p:cNvSpPr>
            <a:spLocks noGrp="1"/>
          </p:cNvSpPr>
          <p:nvPr>
            <p:ph type="sldNum" sz="quarter" idx="12"/>
          </p:nvPr>
        </p:nvSpPr>
        <p:spPr/>
        <p:txBody>
          <a:bodyPr/>
          <a:lstStyle/>
          <a:p>
            <a:fld id="{2F6A712B-4B22-064F-B4A9-37F22C85077A}" type="slidenum">
              <a:rPr lang="en-US" smtClean="0"/>
              <a:t>‹#›</a:t>
            </a:fld>
            <a:endParaRPr lang="en-US"/>
          </a:p>
        </p:txBody>
      </p:sp>
    </p:spTree>
    <p:extLst>
      <p:ext uri="{BB962C8B-B14F-4D97-AF65-F5344CB8AC3E}">
        <p14:creationId xmlns:p14="http://schemas.microsoft.com/office/powerpoint/2010/main" val="389416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2A51-64A0-CF4B-BDB9-B49BE213E0A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D01F97D-D785-2C44-B36A-2B70453FC6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D177DC2-1159-604C-913B-82A52701DA86}"/>
              </a:ext>
            </a:extLst>
          </p:cNvPr>
          <p:cNvSpPr>
            <a:spLocks noGrp="1"/>
          </p:cNvSpPr>
          <p:nvPr>
            <p:ph type="dt" sz="half" idx="10"/>
          </p:nvPr>
        </p:nvSpPr>
        <p:spPr/>
        <p:txBody>
          <a:bodyPr/>
          <a:lstStyle/>
          <a:p>
            <a:fld id="{6E7B7380-5BB5-274D-9C05-1A03EE0E492A}" type="datetimeFigureOut">
              <a:rPr lang="en-US" smtClean="0"/>
              <a:t>8/22/2021</a:t>
            </a:fld>
            <a:endParaRPr lang="en-US"/>
          </a:p>
        </p:txBody>
      </p:sp>
      <p:sp>
        <p:nvSpPr>
          <p:cNvPr id="5" name="Footer Placeholder 4">
            <a:extLst>
              <a:ext uri="{FF2B5EF4-FFF2-40B4-BE49-F238E27FC236}">
                <a16:creationId xmlns:a16="http://schemas.microsoft.com/office/drawing/2014/main" id="{FCFBCD03-8FBC-6849-8726-CB3485E02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A7D22-2AD3-CE43-BE8F-BA8BEF3528F0}"/>
              </a:ext>
            </a:extLst>
          </p:cNvPr>
          <p:cNvSpPr>
            <a:spLocks noGrp="1"/>
          </p:cNvSpPr>
          <p:nvPr>
            <p:ph type="sldNum" sz="quarter" idx="12"/>
          </p:nvPr>
        </p:nvSpPr>
        <p:spPr/>
        <p:txBody>
          <a:bodyPr/>
          <a:lstStyle/>
          <a:p>
            <a:fld id="{2F6A712B-4B22-064F-B4A9-37F22C85077A}" type="slidenum">
              <a:rPr lang="en-US" smtClean="0"/>
              <a:t>‹#›</a:t>
            </a:fld>
            <a:endParaRPr lang="en-US"/>
          </a:p>
        </p:txBody>
      </p:sp>
    </p:spTree>
    <p:extLst>
      <p:ext uri="{BB962C8B-B14F-4D97-AF65-F5344CB8AC3E}">
        <p14:creationId xmlns:p14="http://schemas.microsoft.com/office/powerpoint/2010/main" val="78505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9A7E2-8365-7645-B9F4-B8FFE7535D3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A177916-4D8A-234E-A1B3-E856441273D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526EA65-0D9E-F843-B209-5AED7CF9E87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AB4776B-3736-7C40-BF07-3F2CFA42F9DC}"/>
              </a:ext>
            </a:extLst>
          </p:cNvPr>
          <p:cNvSpPr>
            <a:spLocks noGrp="1"/>
          </p:cNvSpPr>
          <p:nvPr>
            <p:ph type="dt" sz="half" idx="10"/>
          </p:nvPr>
        </p:nvSpPr>
        <p:spPr/>
        <p:txBody>
          <a:bodyPr/>
          <a:lstStyle/>
          <a:p>
            <a:fld id="{6E7B7380-5BB5-274D-9C05-1A03EE0E492A}" type="datetimeFigureOut">
              <a:rPr lang="en-US" smtClean="0"/>
              <a:t>8/22/2021</a:t>
            </a:fld>
            <a:endParaRPr lang="en-US"/>
          </a:p>
        </p:txBody>
      </p:sp>
      <p:sp>
        <p:nvSpPr>
          <p:cNvPr id="6" name="Footer Placeholder 5">
            <a:extLst>
              <a:ext uri="{FF2B5EF4-FFF2-40B4-BE49-F238E27FC236}">
                <a16:creationId xmlns:a16="http://schemas.microsoft.com/office/drawing/2014/main" id="{C3BA93B4-E8B5-BF43-99CC-56712DAFF5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A92A31-C1DA-B24E-AC92-F9E87A975586}"/>
              </a:ext>
            </a:extLst>
          </p:cNvPr>
          <p:cNvSpPr>
            <a:spLocks noGrp="1"/>
          </p:cNvSpPr>
          <p:nvPr>
            <p:ph type="sldNum" sz="quarter" idx="12"/>
          </p:nvPr>
        </p:nvSpPr>
        <p:spPr/>
        <p:txBody>
          <a:bodyPr/>
          <a:lstStyle/>
          <a:p>
            <a:fld id="{2F6A712B-4B22-064F-B4A9-37F22C85077A}" type="slidenum">
              <a:rPr lang="en-US" smtClean="0"/>
              <a:t>‹#›</a:t>
            </a:fld>
            <a:endParaRPr lang="en-US"/>
          </a:p>
        </p:txBody>
      </p:sp>
    </p:spTree>
    <p:extLst>
      <p:ext uri="{BB962C8B-B14F-4D97-AF65-F5344CB8AC3E}">
        <p14:creationId xmlns:p14="http://schemas.microsoft.com/office/powerpoint/2010/main" val="181033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52722-E5A5-2E4E-8E7D-B2C8893B5D3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169086-FB8E-D643-9270-877A050CE3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510B8A2-3465-6E41-A0D5-3EB717C6807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0146C10-B5CF-1346-BBB8-35F3C8DEE6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3461F18-102E-5D43-89E6-A19EA512E10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1955F16-C211-E148-B7BC-4E0C41691005}"/>
              </a:ext>
            </a:extLst>
          </p:cNvPr>
          <p:cNvSpPr>
            <a:spLocks noGrp="1"/>
          </p:cNvSpPr>
          <p:nvPr>
            <p:ph type="dt" sz="half" idx="10"/>
          </p:nvPr>
        </p:nvSpPr>
        <p:spPr/>
        <p:txBody>
          <a:bodyPr/>
          <a:lstStyle/>
          <a:p>
            <a:fld id="{6E7B7380-5BB5-274D-9C05-1A03EE0E492A}" type="datetimeFigureOut">
              <a:rPr lang="en-US" smtClean="0"/>
              <a:t>8/22/2021</a:t>
            </a:fld>
            <a:endParaRPr lang="en-US"/>
          </a:p>
        </p:txBody>
      </p:sp>
      <p:sp>
        <p:nvSpPr>
          <p:cNvPr id="8" name="Footer Placeholder 7">
            <a:extLst>
              <a:ext uri="{FF2B5EF4-FFF2-40B4-BE49-F238E27FC236}">
                <a16:creationId xmlns:a16="http://schemas.microsoft.com/office/drawing/2014/main" id="{DD326165-14CD-094C-910D-316A389F33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9719FE-FF7B-6C47-A13E-9A631A2E6056}"/>
              </a:ext>
            </a:extLst>
          </p:cNvPr>
          <p:cNvSpPr>
            <a:spLocks noGrp="1"/>
          </p:cNvSpPr>
          <p:nvPr>
            <p:ph type="sldNum" sz="quarter" idx="12"/>
          </p:nvPr>
        </p:nvSpPr>
        <p:spPr/>
        <p:txBody>
          <a:bodyPr/>
          <a:lstStyle/>
          <a:p>
            <a:fld id="{2F6A712B-4B22-064F-B4A9-37F22C85077A}" type="slidenum">
              <a:rPr lang="en-US" smtClean="0"/>
              <a:t>‹#›</a:t>
            </a:fld>
            <a:endParaRPr lang="en-US"/>
          </a:p>
        </p:txBody>
      </p:sp>
    </p:spTree>
    <p:extLst>
      <p:ext uri="{BB962C8B-B14F-4D97-AF65-F5344CB8AC3E}">
        <p14:creationId xmlns:p14="http://schemas.microsoft.com/office/powerpoint/2010/main" val="2509808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05113-B97A-D641-903D-A404878ECF8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3CCD0C-FDEC-A344-A115-B5C58A1A3586}"/>
              </a:ext>
            </a:extLst>
          </p:cNvPr>
          <p:cNvSpPr>
            <a:spLocks noGrp="1"/>
          </p:cNvSpPr>
          <p:nvPr>
            <p:ph type="dt" sz="half" idx="10"/>
          </p:nvPr>
        </p:nvSpPr>
        <p:spPr/>
        <p:txBody>
          <a:bodyPr/>
          <a:lstStyle/>
          <a:p>
            <a:fld id="{6E7B7380-5BB5-274D-9C05-1A03EE0E492A}" type="datetimeFigureOut">
              <a:rPr lang="en-US" smtClean="0"/>
              <a:t>8/22/2021</a:t>
            </a:fld>
            <a:endParaRPr lang="en-US"/>
          </a:p>
        </p:txBody>
      </p:sp>
      <p:sp>
        <p:nvSpPr>
          <p:cNvPr id="4" name="Footer Placeholder 3">
            <a:extLst>
              <a:ext uri="{FF2B5EF4-FFF2-40B4-BE49-F238E27FC236}">
                <a16:creationId xmlns:a16="http://schemas.microsoft.com/office/drawing/2014/main" id="{DCA5AC2B-7252-D941-8742-1BAD6F4933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B0438F-BA1B-C24C-B767-59CCA099BAA0}"/>
              </a:ext>
            </a:extLst>
          </p:cNvPr>
          <p:cNvSpPr>
            <a:spLocks noGrp="1"/>
          </p:cNvSpPr>
          <p:nvPr>
            <p:ph type="sldNum" sz="quarter" idx="12"/>
          </p:nvPr>
        </p:nvSpPr>
        <p:spPr/>
        <p:txBody>
          <a:bodyPr/>
          <a:lstStyle/>
          <a:p>
            <a:fld id="{2F6A712B-4B22-064F-B4A9-37F22C85077A}" type="slidenum">
              <a:rPr lang="en-US" smtClean="0"/>
              <a:t>‹#›</a:t>
            </a:fld>
            <a:endParaRPr lang="en-US"/>
          </a:p>
        </p:txBody>
      </p:sp>
    </p:spTree>
    <p:extLst>
      <p:ext uri="{BB962C8B-B14F-4D97-AF65-F5344CB8AC3E}">
        <p14:creationId xmlns:p14="http://schemas.microsoft.com/office/powerpoint/2010/main" val="241389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54D0EB-5340-9F42-A741-540AEA74F035}"/>
              </a:ext>
            </a:extLst>
          </p:cNvPr>
          <p:cNvSpPr>
            <a:spLocks noGrp="1"/>
          </p:cNvSpPr>
          <p:nvPr>
            <p:ph type="dt" sz="half" idx="10"/>
          </p:nvPr>
        </p:nvSpPr>
        <p:spPr/>
        <p:txBody>
          <a:bodyPr/>
          <a:lstStyle/>
          <a:p>
            <a:fld id="{6E7B7380-5BB5-274D-9C05-1A03EE0E492A}" type="datetimeFigureOut">
              <a:rPr lang="en-US" smtClean="0"/>
              <a:t>8/22/2021</a:t>
            </a:fld>
            <a:endParaRPr lang="en-US"/>
          </a:p>
        </p:txBody>
      </p:sp>
      <p:sp>
        <p:nvSpPr>
          <p:cNvPr id="3" name="Footer Placeholder 2">
            <a:extLst>
              <a:ext uri="{FF2B5EF4-FFF2-40B4-BE49-F238E27FC236}">
                <a16:creationId xmlns:a16="http://schemas.microsoft.com/office/drawing/2014/main" id="{7278D7F0-880C-DD4A-A280-B7878DE160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893BBB-9326-3A45-A979-21B663D137B6}"/>
              </a:ext>
            </a:extLst>
          </p:cNvPr>
          <p:cNvSpPr>
            <a:spLocks noGrp="1"/>
          </p:cNvSpPr>
          <p:nvPr>
            <p:ph type="sldNum" sz="quarter" idx="12"/>
          </p:nvPr>
        </p:nvSpPr>
        <p:spPr/>
        <p:txBody>
          <a:bodyPr/>
          <a:lstStyle/>
          <a:p>
            <a:fld id="{2F6A712B-4B22-064F-B4A9-37F22C85077A}" type="slidenum">
              <a:rPr lang="en-US" smtClean="0"/>
              <a:t>‹#›</a:t>
            </a:fld>
            <a:endParaRPr lang="en-US"/>
          </a:p>
        </p:txBody>
      </p:sp>
    </p:spTree>
    <p:extLst>
      <p:ext uri="{BB962C8B-B14F-4D97-AF65-F5344CB8AC3E}">
        <p14:creationId xmlns:p14="http://schemas.microsoft.com/office/powerpoint/2010/main" val="403433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B9DCC-8E1E-BB43-B19E-3154179D82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EA6D19C-4135-D149-8EBF-F5A1337330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D1CA4E7-FFFB-FF4D-BEB0-BE30D7776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E33FEF9-9388-F144-BD1A-347CF37E7DE8}"/>
              </a:ext>
            </a:extLst>
          </p:cNvPr>
          <p:cNvSpPr>
            <a:spLocks noGrp="1"/>
          </p:cNvSpPr>
          <p:nvPr>
            <p:ph type="dt" sz="half" idx="10"/>
          </p:nvPr>
        </p:nvSpPr>
        <p:spPr/>
        <p:txBody>
          <a:bodyPr/>
          <a:lstStyle/>
          <a:p>
            <a:fld id="{6E7B7380-5BB5-274D-9C05-1A03EE0E492A}" type="datetimeFigureOut">
              <a:rPr lang="en-US" smtClean="0"/>
              <a:t>8/22/2021</a:t>
            </a:fld>
            <a:endParaRPr lang="en-US"/>
          </a:p>
        </p:txBody>
      </p:sp>
      <p:sp>
        <p:nvSpPr>
          <p:cNvPr id="6" name="Footer Placeholder 5">
            <a:extLst>
              <a:ext uri="{FF2B5EF4-FFF2-40B4-BE49-F238E27FC236}">
                <a16:creationId xmlns:a16="http://schemas.microsoft.com/office/drawing/2014/main" id="{4ADFD36C-D656-8443-A7AE-50C5AD2921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467194-919C-9547-B751-4D814BD32829}"/>
              </a:ext>
            </a:extLst>
          </p:cNvPr>
          <p:cNvSpPr>
            <a:spLocks noGrp="1"/>
          </p:cNvSpPr>
          <p:nvPr>
            <p:ph type="sldNum" sz="quarter" idx="12"/>
          </p:nvPr>
        </p:nvSpPr>
        <p:spPr/>
        <p:txBody>
          <a:bodyPr/>
          <a:lstStyle/>
          <a:p>
            <a:fld id="{2F6A712B-4B22-064F-B4A9-37F22C85077A}" type="slidenum">
              <a:rPr lang="en-US" smtClean="0"/>
              <a:t>‹#›</a:t>
            </a:fld>
            <a:endParaRPr lang="en-US"/>
          </a:p>
        </p:txBody>
      </p:sp>
    </p:spTree>
    <p:extLst>
      <p:ext uri="{BB962C8B-B14F-4D97-AF65-F5344CB8AC3E}">
        <p14:creationId xmlns:p14="http://schemas.microsoft.com/office/powerpoint/2010/main" val="2468254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5B82-4248-6849-B68B-A5F3F636CF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B3EE482-1D00-1945-A69C-54790DD99F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9E78A9-1B7E-CC4B-AC94-FAE7E046B2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6A3994-6F87-E840-A843-A774FD6F691E}"/>
              </a:ext>
            </a:extLst>
          </p:cNvPr>
          <p:cNvSpPr>
            <a:spLocks noGrp="1"/>
          </p:cNvSpPr>
          <p:nvPr>
            <p:ph type="dt" sz="half" idx="10"/>
          </p:nvPr>
        </p:nvSpPr>
        <p:spPr/>
        <p:txBody>
          <a:bodyPr/>
          <a:lstStyle/>
          <a:p>
            <a:fld id="{6E7B7380-5BB5-274D-9C05-1A03EE0E492A}" type="datetimeFigureOut">
              <a:rPr lang="en-US" smtClean="0"/>
              <a:t>8/22/2021</a:t>
            </a:fld>
            <a:endParaRPr lang="en-US"/>
          </a:p>
        </p:txBody>
      </p:sp>
      <p:sp>
        <p:nvSpPr>
          <p:cNvPr id="6" name="Footer Placeholder 5">
            <a:extLst>
              <a:ext uri="{FF2B5EF4-FFF2-40B4-BE49-F238E27FC236}">
                <a16:creationId xmlns:a16="http://schemas.microsoft.com/office/drawing/2014/main" id="{C70AB3FC-DA07-284F-9A35-CB48828B84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FB2F2E-7FDB-9A45-93F8-77AE97DC2063}"/>
              </a:ext>
            </a:extLst>
          </p:cNvPr>
          <p:cNvSpPr>
            <a:spLocks noGrp="1"/>
          </p:cNvSpPr>
          <p:nvPr>
            <p:ph type="sldNum" sz="quarter" idx="12"/>
          </p:nvPr>
        </p:nvSpPr>
        <p:spPr/>
        <p:txBody>
          <a:bodyPr/>
          <a:lstStyle/>
          <a:p>
            <a:fld id="{2F6A712B-4B22-064F-B4A9-37F22C85077A}" type="slidenum">
              <a:rPr lang="en-US" smtClean="0"/>
              <a:t>‹#›</a:t>
            </a:fld>
            <a:endParaRPr lang="en-US"/>
          </a:p>
        </p:txBody>
      </p:sp>
    </p:spTree>
    <p:extLst>
      <p:ext uri="{BB962C8B-B14F-4D97-AF65-F5344CB8AC3E}">
        <p14:creationId xmlns:p14="http://schemas.microsoft.com/office/powerpoint/2010/main" val="293616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695500-4023-4A4A-8843-69EF498D33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B63561F-AFDC-EA41-B45B-B341AC1CED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87D29B-4A82-3B4C-9722-C95D875981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B7380-5BB5-274D-9C05-1A03EE0E492A}" type="datetimeFigureOut">
              <a:rPr lang="en-US" smtClean="0"/>
              <a:t>8/22/2021</a:t>
            </a:fld>
            <a:endParaRPr lang="en-US"/>
          </a:p>
        </p:txBody>
      </p:sp>
      <p:sp>
        <p:nvSpPr>
          <p:cNvPr id="5" name="Footer Placeholder 4">
            <a:extLst>
              <a:ext uri="{FF2B5EF4-FFF2-40B4-BE49-F238E27FC236}">
                <a16:creationId xmlns:a16="http://schemas.microsoft.com/office/drawing/2014/main" id="{4269E12A-BB01-0748-BFA5-792E791A93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96231E-F6E5-C94F-9FF4-61CF890AE8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A712B-4B22-064F-B4A9-37F22C85077A}" type="slidenum">
              <a:rPr lang="en-US" smtClean="0"/>
              <a:t>‹#›</a:t>
            </a:fld>
            <a:endParaRPr lang="en-US"/>
          </a:p>
        </p:txBody>
      </p:sp>
    </p:spTree>
    <p:extLst>
      <p:ext uri="{BB962C8B-B14F-4D97-AF65-F5344CB8AC3E}">
        <p14:creationId xmlns:p14="http://schemas.microsoft.com/office/powerpoint/2010/main" val="348893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B557-E295-4C4C-A9A9-6E5DBC6300A2}"/>
              </a:ext>
            </a:extLst>
          </p:cNvPr>
          <p:cNvSpPr>
            <a:spLocks noGrp="1"/>
          </p:cNvSpPr>
          <p:nvPr>
            <p:ph type="ctrTitle"/>
          </p:nvPr>
        </p:nvSpPr>
        <p:spPr/>
        <p:txBody>
          <a:bodyPr/>
          <a:lstStyle/>
          <a:p>
            <a:r>
              <a:rPr lang="en-US"/>
              <a:t>ITI105 Final </a:t>
            </a:r>
            <a:r>
              <a:rPr lang="en-US" dirty="0"/>
              <a:t>Project Presentation</a:t>
            </a:r>
          </a:p>
        </p:txBody>
      </p:sp>
      <p:sp>
        <p:nvSpPr>
          <p:cNvPr id="3" name="Subtitle 2">
            <a:extLst>
              <a:ext uri="{FF2B5EF4-FFF2-40B4-BE49-F238E27FC236}">
                <a16:creationId xmlns:a16="http://schemas.microsoft.com/office/drawing/2014/main" id="{DB1E1A7B-7350-2446-B8F6-26FFFB22DE73}"/>
              </a:ext>
            </a:extLst>
          </p:cNvPr>
          <p:cNvSpPr>
            <a:spLocks noGrp="1"/>
          </p:cNvSpPr>
          <p:nvPr>
            <p:ph type="subTitle" idx="1"/>
          </p:nvPr>
        </p:nvSpPr>
        <p:spPr/>
        <p:txBody>
          <a:bodyPr>
            <a:normAutofit/>
          </a:bodyPr>
          <a:lstStyle/>
          <a:p>
            <a:r>
              <a:rPr lang="en-US" sz="3200" dirty="0"/>
              <a:t>Financial Fraud Detection using Machine Learning</a:t>
            </a:r>
          </a:p>
          <a:p>
            <a:r>
              <a:rPr lang="en-US" sz="3200" dirty="0" err="1"/>
              <a:t>Adelene</a:t>
            </a:r>
            <a:r>
              <a:rPr lang="en-US" sz="3200" dirty="0"/>
              <a:t> Ng</a:t>
            </a:r>
          </a:p>
        </p:txBody>
      </p:sp>
    </p:spTree>
    <p:extLst>
      <p:ext uri="{BB962C8B-B14F-4D97-AF65-F5344CB8AC3E}">
        <p14:creationId xmlns:p14="http://schemas.microsoft.com/office/powerpoint/2010/main" val="726953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FFBA-6537-4578-BEB6-37313DC78406}"/>
              </a:ext>
            </a:extLst>
          </p:cNvPr>
          <p:cNvSpPr>
            <a:spLocks noGrp="1"/>
          </p:cNvSpPr>
          <p:nvPr>
            <p:ph type="title"/>
          </p:nvPr>
        </p:nvSpPr>
        <p:spPr/>
        <p:txBody>
          <a:bodyPr/>
          <a:lstStyle/>
          <a:p>
            <a:r>
              <a:rPr lang="en-US" dirty="0" err="1"/>
              <a:t>CatBoost</a:t>
            </a:r>
            <a:endParaRPr lang="en-SG" dirty="0"/>
          </a:p>
        </p:txBody>
      </p:sp>
      <p:pic>
        <p:nvPicPr>
          <p:cNvPr id="4" name="Picture 3">
            <a:extLst>
              <a:ext uri="{FF2B5EF4-FFF2-40B4-BE49-F238E27FC236}">
                <a16:creationId xmlns:a16="http://schemas.microsoft.com/office/drawing/2014/main" id="{15CC9792-21BF-42E0-8D25-7103B4C54F06}"/>
              </a:ext>
            </a:extLst>
          </p:cNvPr>
          <p:cNvPicPr>
            <a:picLocks noChangeAspect="1"/>
          </p:cNvPicPr>
          <p:nvPr/>
        </p:nvPicPr>
        <p:blipFill>
          <a:blip r:embed="rId2"/>
          <a:stretch>
            <a:fillRect/>
          </a:stretch>
        </p:blipFill>
        <p:spPr>
          <a:xfrm>
            <a:off x="956441" y="1521598"/>
            <a:ext cx="4923052" cy="3692289"/>
          </a:xfrm>
          <a:prstGeom prst="rect">
            <a:avLst/>
          </a:prstGeom>
        </p:spPr>
      </p:pic>
      <p:pic>
        <p:nvPicPr>
          <p:cNvPr id="8" name="Picture 7">
            <a:extLst>
              <a:ext uri="{FF2B5EF4-FFF2-40B4-BE49-F238E27FC236}">
                <a16:creationId xmlns:a16="http://schemas.microsoft.com/office/drawing/2014/main" id="{8A180B19-7190-42F6-8F58-609C362B841D}"/>
              </a:ext>
            </a:extLst>
          </p:cNvPr>
          <p:cNvPicPr>
            <a:picLocks noChangeAspect="1"/>
          </p:cNvPicPr>
          <p:nvPr/>
        </p:nvPicPr>
        <p:blipFill>
          <a:blip r:embed="rId3"/>
          <a:stretch>
            <a:fillRect/>
          </a:stretch>
        </p:blipFill>
        <p:spPr>
          <a:xfrm>
            <a:off x="6511501" y="1521598"/>
            <a:ext cx="4751381" cy="3563536"/>
          </a:xfrm>
          <a:prstGeom prst="rect">
            <a:avLst/>
          </a:prstGeom>
        </p:spPr>
      </p:pic>
    </p:spTree>
    <p:extLst>
      <p:ext uri="{BB962C8B-B14F-4D97-AF65-F5344CB8AC3E}">
        <p14:creationId xmlns:p14="http://schemas.microsoft.com/office/powerpoint/2010/main" val="1611099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C082-B072-44E7-B012-2443B6F5A41F}"/>
              </a:ext>
            </a:extLst>
          </p:cNvPr>
          <p:cNvSpPr>
            <a:spLocks noGrp="1"/>
          </p:cNvSpPr>
          <p:nvPr>
            <p:ph type="title"/>
          </p:nvPr>
        </p:nvSpPr>
        <p:spPr/>
        <p:txBody>
          <a:bodyPr/>
          <a:lstStyle/>
          <a:p>
            <a:r>
              <a:rPr lang="en-US" dirty="0" err="1"/>
              <a:t>LightGBM</a:t>
            </a:r>
            <a:endParaRPr lang="en-SG" dirty="0"/>
          </a:p>
        </p:txBody>
      </p:sp>
      <p:pic>
        <p:nvPicPr>
          <p:cNvPr id="4" name="Picture 3">
            <a:extLst>
              <a:ext uri="{FF2B5EF4-FFF2-40B4-BE49-F238E27FC236}">
                <a16:creationId xmlns:a16="http://schemas.microsoft.com/office/drawing/2014/main" id="{8652AC30-7FEC-419E-BD3F-7AA6A3C76B91}"/>
              </a:ext>
            </a:extLst>
          </p:cNvPr>
          <p:cNvPicPr>
            <a:picLocks noChangeAspect="1"/>
          </p:cNvPicPr>
          <p:nvPr/>
        </p:nvPicPr>
        <p:blipFill>
          <a:blip r:embed="rId2"/>
          <a:stretch>
            <a:fillRect/>
          </a:stretch>
        </p:blipFill>
        <p:spPr>
          <a:xfrm>
            <a:off x="630620" y="1453053"/>
            <a:ext cx="4744376" cy="3558282"/>
          </a:xfrm>
          <a:prstGeom prst="rect">
            <a:avLst/>
          </a:prstGeom>
        </p:spPr>
      </p:pic>
      <p:pic>
        <p:nvPicPr>
          <p:cNvPr id="8" name="Picture 7">
            <a:extLst>
              <a:ext uri="{FF2B5EF4-FFF2-40B4-BE49-F238E27FC236}">
                <a16:creationId xmlns:a16="http://schemas.microsoft.com/office/drawing/2014/main" id="{F97715E2-ABEC-4BE4-ADA8-7D3263713B27}"/>
              </a:ext>
            </a:extLst>
          </p:cNvPr>
          <p:cNvPicPr>
            <a:picLocks noChangeAspect="1"/>
          </p:cNvPicPr>
          <p:nvPr/>
        </p:nvPicPr>
        <p:blipFill>
          <a:blip r:embed="rId3"/>
          <a:stretch>
            <a:fillRect/>
          </a:stretch>
        </p:blipFill>
        <p:spPr>
          <a:xfrm>
            <a:off x="6316717" y="1453053"/>
            <a:ext cx="4744376" cy="3558282"/>
          </a:xfrm>
          <a:prstGeom prst="rect">
            <a:avLst/>
          </a:prstGeom>
        </p:spPr>
      </p:pic>
    </p:spTree>
    <p:extLst>
      <p:ext uri="{BB962C8B-B14F-4D97-AF65-F5344CB8AC3E}">
        <p14:creationId xmlns:p14="http://schemas.microsoft.com/office/powerpoint/2010/main" val="311653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9E74883-D11D-4BC2-A666-EC7CF1A2F0F7}"/>
              </a:ext>
            </a:extLst>
          </p:cNvPr>
          <p:cNvSpPr/>
          <p:nvPr/>
        </p:nvSpPr>
        <p:spPr>
          <a:xfrm>
            <a:off x="6484882" y="1135117"/>
            <a:ext cx="4014951" cy="229388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2" name="Title 1">
            <a:extLst>
              <a:ext uri="{FF2B5EF4-FFF2-40B4-BE49-F238E27FC236}">
                <a16:creationId xmlns:a16="http://schemas.microsoft.com/office/drawing/2014/main" id="{C1CA4E3F-52D1-43FC-836B-8E51CCC82577}"/>
              </a:ext>
            </a:extLst>
          </p:cNvPr>
          <p:cNvSpPr>
            <a:spLocks noGrp="1"/>
          </p:cNvSpPr>
          <p:nvPr>
            <p:ph type="title"/>
          </p:nvPr>
        </p:nvSpPr>
        <p:spPr/>
        <p:txBody>
          <a:bodyPr/>
          <a:lstStyle/>
          <a:p>
            <a:r>
              <a:rPr lang="en-US" dirty="0"/>
              <a:t>Web Application UI</a:t>
            </a:r>
            <a:endParaRPr lang="en-SG" dirty="0"/>
          </a:p>
        </p:txBody>
      </p:sp>
      <p:pic>
        <p:nvPicPr>
          <p:cNvPr id="4" name="Picture 3">
            <a:extLst>
              <a:ext uri="{FF2B5EF4-FFF2-40B4-BE49-F238E27FC236}">
                <a16:creationId xmlns:a16="http://schemas.microsoft.com/office/drawing/2014/main" id="{3B1051E9-E4D6-4C4A-8A80-8C8ED27F0CF6}"/>
              </a:ext>
            </a:extLst>
          </p:cNvPr>
          <p:cNvPicPr>
            <a:picLocks noChangeAspect="1"/>
          </p:cNvPicPr>
          <p:nvPr/>
        </p:nvPicPr>
        <p:blipFill>
          <a:blip r:embed="rId2"/>
          <a:stretch>
            <a:fillRect/>
          </a:stretch>
        </p:blipFill>
        <p:spPr>
          <a:xfrm>
            <a:off x="582695" y="1376855"/>
            <a:ext cx="4932865" cy="5347732"/>
          </a:xfrm>
          <a:prstGeom prst="rect">
            <a:avLst/>
          </a:prstGeom>
        </p:spPr>
      </p:pic>
      <p:pic>
        <p:nvPicPr>
          <p:cNvPr id="5" name="Picture 4">
            <a:extLst>
              <a:ext uri="{FF2B5EF4-FFF2-40B4-BE49-F238E27FC236}">
                <a16:creationId xmlns:a16="http://schemas.microsoft.com/office/drawing/2014/main" id="{4814B43A-8356-41F0-8C13-2CF31D733586}"/>
              </a:ext>
            </a:extLst>
          </p:cNvPr>
          <p:cNvPicPr>
            <a:picLocks noChangeAspect="1"/>
          </p:cNvPicPr>
          <p:nvPr/>
        </p:nvPicPr>
        <p:blipFill>
          <a:blip r:embed="rId3"/>
          <a:stretch>
            <a:fillRect/>
          </a:stretch>
        </p:blipFill>
        <p:spPr>
          <a:xfrm>
            <a:off x="6676442" y="1255985"/>
            <a:ext cx="3547592" cy="2052145"/>
          </a:xfrm>
          <a:prstGeom prst="rect">
            <a:avLst/>
          </a:prstGeom>
        </p:spPr>
      </p:pic>
      <p:sp>
        <p:nvSpPr>
          <p:cNvPr id="8" name="Rectangle 7">
            <a:extLst>
              <a:ext uri="{FF2B5EF4-FFF2-40B4-BE49-F238E27FC236}">
                <a16:creationId xmlns:a16="http://schemas.microsoft.com/office/drawing/2014/main" id="{D7B37E89-B413-454E-A5B8-94186F29246D}"/>
              </a:ext>
            </a:extLst>
          </p:cNvPr>
          <p:cNvSpPr/>
          <p:nvPr/>
        </p:nvSpPr>
        <p:spPr>
          <a:xfrm>
            <a:off x="6484882" y="3731172"/>
            <a:ext cx="4014951" cy="229388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SG"/>
          </a:p>
        </p:txBody>
      </p:sp>
      <p:pic>
        <p:nvPicPr>
          <p:cNvPr id="6" name="Picture 5">
            <a:extLst>
              <a:ext uri="{FF2B5EF4-FFF2-40B4-BE49-F238E27FC236}">
                <a16:creationId xmlns:a16="http://schemas.microsoft.com/office/drawing/2014/main" id="{101AEDF2-B96B-444A-88AA-970998C9F5DE}"/>
              </a:ext>
            </a:extLst>
          </p:cNvPr>
          <p:cNvPicPr>
            <a:picLocks noChangeAspect="1"/>
          </p:cNvPicPr>
          <p:nvPr/>
        </p:nvPicPr>
        <p:blipFill>
          <a:blip r:embed="rId4"/>
          <a:stretch>
            <a:fillRect/>
          </a:stretch>
        </p:blipFill>
        <p:spPr>
          <a:xfrm>
            <a:off x="6676442" y="3957209"/>
            <a:ext cx="3371450" cy="1874180"/>
          </a:xfrm>
          <a:prstGeom prst="rect">
            <a:avLst/>
          </a:prstGeom>
        </p:spPr>
      </p:pic>
    </p:spTree>
    <p:extLst>
      <p:ext uri="{BB962C8B-B14F-4D97-AF65-F5344CB8AC3E}">
        <p14:creationId xmlns:p14="http://schemas.microsoft.com/office/powerpoint/2010/main" val="4063111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5B47D-ABC9-49F6-8DB1-841DE2BC2B62}"/>
              </a:ext>
            </a:extLst>
          </p:cNvPr>
          <p:cNvSpPr>
            <a:spLocks noGrp="1"/>
          </p:cNvSpPr>
          <p:nvPr>
            <p:ph type="title"/>
          </p:nvPr>
        </p:nvSpPr>
        <p:spPr/>
        <p:txBody>
          <a:bodyPr/>
          <a:lstStyle/>
          <a:p>
            <a:r>
              <a:rPr lang="en-US" dirty="0"/>
              <a:t>Web Application UI</a:t>
            </a:r>
            <a:endParaRPr lang="en-SG" dirty="0"/>
          </a:p>
        </p:txBody>
      </p:sp>
      <p:pic>
        <p:nvPicPr>
          <p:cNvPr id="4" name="Picture 3">
            <a:extLst>
              <a:ext uri="{FF2B5EF4-FFF2-40B4-BE49-F238E27FC236}">
                <a16:creationId xmlns:a16="http://schemas.microsoft.com/office/drawing/2014/main" id="{A9FCE000-BB5D-4DF7-AEE0-03E741C6F306}"/>
              </a:ext>
            </a:extLst>
          </p:cNvPr>
          <p:cNvPicPr>
            <a:picLocks noChangeAspect="1"/>
          </p:cNvPicPr>
          <p:nvPr/>
        </p:nvPicPr>
        <p:blipFill>
          <a:blip r:embed="rId2"/>
          <a:stretch>
            <a:fillRect/>
          </a:stretch>
        </p:blipFill>
        <p:spPr>
          <a:xfrm>
            <a:off x="642511" y="1554054"/>
            <a:ext cx="11320056" cy="2345284"/>
          </a:xfrm>
          <a:prstGeom prst="rect">
            <a:avLst/>
          </a:prstGeom>
        </p:spPr>
      </p:pic>
      <p:pic>
        <p:nvPicPr>
          <p:cNvPr id="8" name="Picture 7">
            <a:extLst>
              <a:ext uri="{FF2B5EF4-FFF2-40B4-BE49-F238E27FC236}">
                <a16:creationId xmlns:a16="http://schemas.microsoft.com/office/drawing/2014/main" id="{0AAB889E-8D0A-4D0A-90D5-25D4D9066A41}"/>
              </a:ext>
            </a:extLst>
          </p:cNvPr>
          <p:cNvPicPr>
            <a:picLocks noChangeAspect="1"/>
          </p:cNvPicPr>
          <p:nvPr/>
        </p:nvPicPr>
        <p:blipFill>
          <a:blip r:embed="rId3"/>
          <a:stretch>
            <a:fillRect/>
          </a:stretch>
        </p:blipFill>
        <p:spPr>
          <a:xfrm>
            <a:off x="642511" y="4259139"/>
            <a:ext cx="3304318" cy="829128"/>
          </a:xfrm>
          <a:prstGeom prst="rect">
            <a:avLst/>
          </a:prstGeom>
        </p:spPr>
      </p:pic>
      <p:pic>
        <p:nvPicPr>
          <p:cNvPr id="9" name="Picture 8">
            <a:extLst>
              <a:ext uri="{FF2B5EF4-FFF2-40B4-BE49-F238E27FC236}">
                <a16:creationId xmlns:a16="http://schemas.microsoft.com/office/drawing/2014/main" id="{396BD291-B6D4-430B-A266-49B2B0E443D7}"/>
              </a:ext>
            </a:extLst>
          </p:cNvPr>
          <p:cNvPicPr>
            <a:picLocks noChangeAspect="1"/>
          </p:cNvPicPr>
          <p:nvPr/>
        </p:nvPicPr>
        <p:blipFill>
          <a:blip r:embed="rId4"/>
          <a:stretch>
            <a:fillRect/>
          </a:stretch>
        </p:blipFill>
        <p:spPr>
          <a:xfrm>
            <a:off x="4762930" y="4246946"/>
            <a:ext cx="3401863" cy="841321"/>
          </a:xfrm>
          <a:prstGeom prst="rect">
            <a:avLst/>
          </a:prstGeom>
        </p:spPr>
      </p:pic>
    </p:spTree>
    <p:extLst>
      <p:ext uri="{BB962C8B-B14F-4D97-AF65-F5344CB8AC3E}">
        <p14:creationId xmlns:p14="http://schemas.microsoft.com/office/powerpoint/2010/main" val="59396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054C3-1D79-42ED-8347-85E1E9A884ED}"/>
              </a:ext>
            </a:extLst>
          </p:cNvPr>
          <p:cNvSpPr>
            <a:spLocks noGrp="1"/>
          </p:cNvSpPr>
          <p:nvPr>
            <p:ph type="title"/>
          </p:nvPr>
        </p:nvSpPr>
        <p:spPr/>
        <p:txBody>
          <a:bodyPr/>
          <a:lstStyle/>
          <a:p>
            <a:r>
              <a:rPr lang="en-US" dirty="0"/>
              <a:t>Problem Statement</a:t>
            </a:r>
            <a:endParaRPr lang="en-SG" dirty="0"/>
          </a:p>
        </p:txBody>
      </p:sp>
      <p:sp>
        <p:nvSpPr>
          <p:cNvPr id="3" name="Content Placeholder 2">
            <a:extLst>
              <a:ext uri="{FF2B5EF4-FFF2-40B4-BE49-F238E27FC236}">
                <a16:creationId xmlns:a16="http://schemas.microsoft.com/office/drawing/2014/main" id="{257C2300-36AA-4D63-92EB-ADC8C83F4A25}"/>
              </a:ext>
            </a:extLst>
          </p:cNvPr>
          <p:cNvSpPr>
            <a:spLocks noGrp="1"/>
          </p:cNvSpPr>
          <p:nvPr>
            <p:ph idx="1"/>
          </p:nvPr>
        </p:nvSpPr>
        <p:spPr/>
        <p:txBody>
          <a:bodyPr/>
          <a:lstStyle/>
          <a:p>
            <a:r>
              <a:rPr lang="en-US" dirty="0"/>
              <a:t>Objective: To predict if a financial transaction is fraudulent or not</a:t>
            </a:r>
          </a:p>
          <a:p>
            <a:r>
              <a:rPr lang="en-US" dirty="0"/>
              <a:t>Binary Classification problem</a:t>
            </a:r>
          </a:p>
          <a:p>
            <a:r>
              <a:rPr lang="en-US" dirty="0"/>
              <a:t>Ideal outcome: To correctly predict a transaction which is fraudulent as actually fraudulent</a:t>
            </a:r>
          </a:p>
          <a:p>
            <a:pPr marL="0" indent="0">
              <a:buNone/>
            </a:pPr>
            <a:r>
              <a:rPr lang="en-US" dirty="0"/>
              <a:t>Datasets</a:t>
            </a:r>
          </a:p>
          <a:p>
            <a:r>
              <a:rPr lang="en-US" dirty="0"/>
              <a:t>From Kaggle, generated by the </a:t>
            </a:r>
            <a:r>
              <a:rPr lang="en-US" dirty="0" err="1"/>
              <a:t>PaySim</a:t>
            </a:r>
            <a:r>
              <a:rPr lang="en-US" dirty="0"/>
              <a:t> mobile generator</a:t>
            </a:r>
          </a:p>
          <a:p>
            <a:r>
              <a:rPr lang="en-US" dirty="0"/>
              <a:t>Based on a sample of real transactions extracted from one month of financial logs from a mobile money service</a:t>
            </a:r>
            <a:endParaRPr lang="en-SG" dirty="0"/>
          </a:p>
        </p:txBody>
      </p:sp>
    </p:spTree>
    <p:extLst>
      <p:ext uri="{BB962C8B-B14F-4D97-AF65-F5344CB8AC3E}">
        <p14:creationId xmlns:p14="http://schemas.microsoft.com/office/powerpoint/2010/main" val="1821374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3DF9D-0F74-431B-BD62-5C344908D64D}"/>
              </a:ext>
            </a:extLst>
          </p:cNvPr>
          <p:cNvSpPr>
            <a:spLocks noGrp="1"/>
          </p:cNvSpPr>
          <p:nvPr>
            <p:ph type="title"/>
          </p:nvPr>
        </p:nvSpPr>
        <p:spPr/>
        <p:txBody>
          <a:bodyPr/>
          <a:lstStyle/>
          <a:p>
            <a:r>
              <a:rPr lang="en-US" dirty="0"/>
              <a:t>Dataset Features</a:t>
            </a:r>
            <a:endParaRPr lang="en-SG" dirty="0"/>
          </a:p>
        </p:txBody>
      </p:sp>
      <p:graphicFrame>
        <p:nvGraphicFramePr>
          <p:cNvPr id="6" name="Object 5">
            <a:extLst>
              <a:ext uri="{FF2B5EF4-FFF2-40B4-BE49-F238E27FC236}">
                <a16:creationId xmlns:a16="http://schemas.microsoft.com/office/drawing/2014/main" id="{82C9CFF3-8AC9-43FB-BED1-9BA3B410B329}"/>
              </a:ext>
            </a:extLst>
          </p:cNvPr>
          <p:cNvGraphicFramePr>
            <a:graphicFrameLocks noChangeAspect="1"/>
          </p:cNvGraphicFramePr>
          <p:nvPr>
            <p:extLst>
              <p:ext uri="{D42A27DB-BD31-4B8C-83A1-F6EECF244321}">
                <p14:modId xmlns:p14="http://schemas.microsoft.com/office/powerpoint/2010/main" val="2436150689"/>
              </p:ext>
            </p:extLst>
          </p:nvPr>
        </p:nvGraphicFramePr>
        <p:xfrm>
          <a:off x="838200" y="1690688"/>
          <a:ext cx="7676626" cy="4841231"/>
        </p:xfrm>
        <a:graphic>
          <a:graphicData uri="http://schemas.openxmlformats.org/presentationml/2006/ole">
            <mc:AlternateContent xmlns:mc="http://schemas.openxmlformats.org/markup-compatibility/2006">
              <mc:Choice xmlns:v="urn:schemas-microsoft-com:vml" Requires="v">
                <p:oleObj name="Document" r:id="rId2" imgW="5728906" imgH="3613453" progId="Word.Document.12">
                  <p:embed/>
                </p:oleObj>
              </mc:Choice>
              <mc:Fallback>
                <p:oleObj name="Document" r:id="rId2" imgW="5728906" imgH="3613453" progId="Word.Document.12">
                  <p:embed/>
                  <p:pic>
                    <p:nvPicPr>
                      <p:cNvPr id="0" name=""/>
                      <p:cNvPicPr/>
                      <p:nvPr/>
                    </p:nvPicPr>
                    <p:blipFill>
                      <a:blip r:embed="rId3"/>
                      <a:stretch>
                        <a:fillRect/>
                      </a:stretch>
                    </p:blipFill>
                    <p:spPr>
                      <a:xfrm>
                        <a:off x="838200" y="1690688"/>
                        <a:ext cx="7676626" cy="4841231"/>
                      </a:xfrm>
                      <a:prstGeom prst="rect">
                        <a:avLst/>
                      </a:prstGeom>
                    </p:spPr>
                  </p:pic>
                </p:oleObj>
              </mc:Fallback>
            </mc:AlternateContent>
          </a:graphicData>
        </a:graphic>
      </p:graphicFrame>
    </p:spTree>
    <p:extLst>
      <p:ext uri="{BB962C8B-B14F-4D97-AF65-F5344CB8AC3E}">
        <p14:creationId xmlns:p14="http://schemas.microsoft.com/office/powerpoint/2010/main" val="1320312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B76F-2163-4122-AE4D-0FAEA9EF567C}"/>
              </a:ext>
            </a:extLst>
          </p:cNvPr>
          <p:cNvSpPr>
            <a:spLocks noGrp="1"/>
          </p:cNvSpPr>
          <p:nvPr>
            <p:ph type="title"/>
          </p:nvPr>
        </p:nvSpPr>
        <p:spPr/>
        <p:txBody>
          <a:bodyPr/>
          <a:lstStyle/>
          <a:p>
            <a:r>
              <a:rPr lang="en-US" dirty="0"/>
              <a:t>Exploratory Data Analysis</a:t>
            </a:r>
            <a:endParaRPr lang="en-SG" dirty="0"/>
          </a:p>
        </p:txBody>
      </p:sp>
      <p:pic>
        <p:nvPicPr>
          <p:cNvPr id="5" name="Picture 4">
            <a:extLst>
              <a:ext uri="{FF2B5EF4-FFF2-40B4-BE49-F238E27FC236}">
                <a16:creationId xmlns:a16="http://schemas.microsoft.com/office/drawing/2014/main" id="{5AEC4858-442F-4864-B4A9-1088380C7AEC}"/>
              </a:ext>
            </a:extLst>
          </p:cNvPr>
          <p:cNvPicPr>
            <a:picLocks noChangeAspect="1"/>
          </p:cNvPicPr>
          <p:nvPr/>
        </p:nvPicPr>
        <p:blipFill>
          <a:blip r:embed="rId2"/>
          <a:stretch>
            <a:fillRect/>
          </a:stretch>
        </p:blipFill>
        <p:spPr>
          <a:xfrm>
            <a:off x="435530" y="1553314"/>
            <a:ext cx="3227669" cy="3227669"/>
          </a:xfrm>
          <a:prstGeom prst="rect">
            <a:avLst/>
          </a:prstGeom>
        </p:spPr>
      </p:pic>
      <p:pic>
        <p:nvPicPr>
          <p:cNvPr id="7" name="Picture 6">
            <a:extLst>
              <a:ext uri="{FF2B5EF4-FFF2-40B4-BE49-F238E27FC236}">
                <a16:creationId xmlns:a16="http://schemas.microsoft.com/office/drawing/2014/main" id="{096F91A4-1F99-4986-B9AE-072C9E32A228}"/>
              </a:ext>
            </a:extLst>
          </p:cNvPr>
          <p:cNvPicPr>
            <a:picLocks noChangeAspect="1"/>
          </p:cNvPicPr>
          <p:nvPr/>
        </p:nvPicPr>
        <p:blipFill>
          <a:blip r:embed="rId3"/>
          <a:stretch>
            <a:fillRect/>
          </a:stretch>
        </p:blipFill>
        <p:spPr>
          <a:xfrm>
            <a:off x="3872926" y="3330468"/>
            <a:ext cx="3868040" cy="2901030"/>
          </a:xfrm>
          <a:prstGeom prst="rect">
            <a:avLst/>
          </a:prstGeom>
        </p:spPr>
      </p:pic>
      <p:pic>
        <p:nvPicPr>
          <p:cNvPr id="9" name="Picture 8">
            <a:extLst>
              <a:ext uri="{FF2B5EF4-FFF2-40B4-BE49-F238E27FC236}">
                <a16:creationId xmlns:a16="http://schemas.microsoft.com/office/drawing/2014/main" id="{F94C5EAA-45CC-4CC0-B8CC-DCC21B032AED}"/>
              </a:ext>
            </a:extLst>
          </p:cNvPr>
          <p:cNvPicPr>
            <a:picLocks noChangeAspect="1"/>
          </p:cNvPicPr>
          <p:nvPr/>
        </p:nvPicPr>
        <p:blipFill>
          <a:blip r:embed="rId4"/>
          <a:stretch>
            <a:fillRect/>
          </a:stretch>
        </p:blipFill>
        <p:spPr>
          <a:xfrm>
            <a:off x="7950693" y="1586415"/>
            <a:ext cx="3566725" cy="3057193"/>
          </a:xfrm>
          <a:prstGeom prst="rect">
            <a:avLst/>
          </a:prstGeom>
        </p:spPr>
      </p:pic>
    </p:spTree>
    <p:extLst>
      <p:ext uri="{BB962C8B-B14F-4D97-AF65-F5344CB8AC3E}">
        <p14:creationId xmlns:p14="http://schemas.microsoft.com/office/powerpoint/2010/main" val="3854678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6477-11E5-4597-AB1F-8342DA399072}"/>
              </a:ext>
            </a:extLst>
          </p:cNvPr>
          <p:cNvSpPr>
            <a:spLocks noGrp="1"/>
          </p:cNvSpPr>
          <p:nvPr>
            <p:ph type="title"/>
          </p:nvPr>
        </p:nvSpPr>
        <p:spPr>
          <a:xfrm>
            <a:off x="838200" y="365125"/>
            <a:ext cx="10515600" cy="969689"/>
          </a:xfrm>
        </p:spPr>
        <p:txBody>
          <a:bodyPr/>
          <a:lstStyle/>
          <a:p>
            <a:r>
              <a:rPr lang="en-US" dirty="0"/>
              <a:t>Feature Importance</a:t>
            </a:r>
            <a:endParaRPr lang="en-SG" dirty="0"/>
          </a:p>
        </p:txBody>
      </p:sp>
      <p:pic>
        <p:nvPicPr>
          <p:cNvPr id="5" name="Picture 4">
            <a:extLst>
              <a:ext uri="{FF2B5EF4-FFF2-40B4-BE49-F238E27FC236}">
                <a16:creationId xmlns:a16="http://schemas.microsoft.com/office/drawing/2014/main" id="{35F2B92E-1C1D-436B-B707-62E82B1A792C}"/>
              </a:ext>
            </a:extLst>
          </p:cNvPr>
          <p:cNvPicPr>
            <a:picLocks noChangeAspect="1"/>
          </p:cNvPicPr>
          <p:nvPr/>
        </p:nvPicPr>
        <p:blipFill>
          <a:blip r:embed="rId2"/>
          <a:stretch>
            <a:fillRect/>
          </a:stretch>
        </p:blipFill>
        <p:spPr>
          <a:xfrm>
            <a:off x="709457" y="1235074"/>
            <a:ext cx="10515601" cy="5257801"/>
          </a:xfrm>
          <a:prstGeom prst="rect">
            <a:avLst/>
          </a:prstGeom>
        </p:spPr>
      </p:pic>
    </p:spTree>
    <p:extLst>
      <p:ext uri="{BB962C8B-B14F-4D97-AF65-F5344CB8AC3E}">
        <p14:creationId xmlns:p14="http://schemas.microsoft.com/office/powerpoint/2010/main" val="3000275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6CD7-7266-4220-A773-993BDFF7AC9C}"/>
              </a:ext>
            </a:extLst>
          </p:cNvPr>
          <p:cNvSpPr>
            <a:spLocks noGrp="1"/>
          </p:cNvSpPr>
          <p:nvPr>
            <p:ph type="title"/>
          </p:nvPr>
        </p:nvSpPr>
        <p:spPr/>
        <p:txBody>
          <a:bodyPr/>
          <a:lstStyle/>
          <a:p>
            <a:r>
              <a:rPr lang="en-US" dirty="0"/>
              <a:t>Experiments</a:t>
            </a:r>
            <a:endParaRPr lang="en-SG" dirty="0"/>
          </a:p>
        </p:txBody>
      </p:sp>
      <p:graphicFrame>
        <p:nvGraphicFramePr>
          <p:cNvPr id="4" name="Table 4">
            <a:extLst>
              <a:ext uri="{FF2B5EF4-FFF2-40B4-BE49-F238E27FC236}">
                <a16:creationId xmlns:a16="http://schemas.microsoft.com/office/drawing/2014/main" id="{231CD939-BFF3-4964-B9E3-DB5ABBBE5E20}"/>
              </a:ext>
            </a:extLst>
          </p:cNvPr>
          <p:cNvGraphicFramePr>
            <a:graphicFrameLocks noGrp="1"/>
          </p:cNvGraphicFramePr>
          <p:nvPr>
            <p:extLst>
              <p:ext uri="{D42A27DB-BD31-4B8C-83A1-F6EECF244321}">
                <p14:modId xmlns:p14="http://schemas.microsoft.com/office/powerpoint/2010/main" val="1253474458"/>
              </p:ext>
            </p:extLst>
          </p:nvPr>
        </p:nvGraphicFramePr>
        <p:xfrm>
          <a:off x="354202" y="1690688"/>
          <a:ext cx="8128000" cy="4327525"/>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944801094"/>
                    </a:ext>
                  </a:extLst>
                </a:gridCol>
                <a:gridCol w="1625600">
                  <a:extLst>
                    <a:ext uri="{9D8B030D-6E8A-4147-A177-3AD203B41FA5}">
                      <a16:colId xmlns:a16="http://schemas.microsoft.com/office/drawing/2014/main" val="721861682"/>
                    </a:ext>
                  </a:extLst>
                </a:gridCol>
                <a:gridCol w="1625600">
                  <a:extLst>
                    <a:ext uri="{9D8B030D-6E8A-4147-A177-3AD203B41FA5}">
                      <a16:colId xmlns:a16="http://schemas.microsoft.com/office/drawing/2014/main" val="1182576932"/>
                    </a:ext>
                  </a:extLst>
                </a:gridCol>
                <a:gridCol w="1625600">
                  <a:extLst>
                    <a:ext uri="{9D8B030D-6E8A-4147-A177-3AD203B41FA5}">
                      <a16:colId xmlns:a16="http://schemas.microsoft.com/office/drawing/2014/main" val="3657408477"/>
                    </a:ext>
                  </a:extLst>
                </a:gridCol>
                <a:gridCol w="1625600">
                  <a:extLst>
                    <a:ext uri="{9D8B030D-6E8A-4147-A177-3AD203B41FA5}">
                      <a16:colId xmlns:a16="http://schemas.microsoft.com/office/drawing/2014/main" val="3593829093"/>
                    </a:ext>
                  </a:extLst>
                </a:gridCol>
              </a:tblGrid>
              <a:tr h="370840">
                <a:tc>
                  <a:txBody>
                    <a:bodyPr/>
                    <a:lstStyle/>
                    <a:p>
                      <a:pPr algn="ctr" fontAlgn="t"/>
                      <a:r>
                        <a:rPr lang="en-SG" sz="2000" b="0" i="0" u="none" strike="noStrike" dirty="0">
                          <a:solidFill>
                            <a:srgbClr val="000000"/>
                          </a:solidFill>
                          <a:effectLst/>
                          <a:latin typeface="Arial" panose="020B0604020202020204" pitchFamily="34" charset="0"/>
                          <a:cs typeface="Arial" panose="020B0604020202020204" pitchFamily="34" charset="0"/>
                        </a:rPr>
                        <a:t>Algorithms </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recall</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precision</a:t>
                      </a:r>
                    </a:p>
                  </a:txBody>
                  <a:tcPr marL="9525" marR="9525" marT="9525" marB="0"/>
                </a:tc>
                <a:tc>
                  <a:txBody>
                    <a:bodyPr/>
                    <a:lstStyle/>
                    <a:p>
                      <a:pPr algn="ctr" fontAlgn="t"/>
                      <a:r>
                        <a:rPr lang="en-SG" sz="2000" b="0" i="0" u="none" strike="noStrike" dirty="0">
                          <a:solidFill>
                            <a:srgbClr val="000000"/>
                          </a:solidFill>
                          <a:effectLst/>
                          <a:latin typeface="Arial" panose="020B0604020202020204" pitchFamily="34" charset="0"/>
                          <a:cs typeface="Arial" panose="020B0604020202020204" pitchFamily="34" charset="0"/>
                        </a:rPr>
                        <a:t>f1</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balanced accuracy</a:t>
                      </a:r>
                    </a:p>
                  </a:txBody>
                  <a:tcPr marL="9525" marR="9525" marT="9525" marB="0"/>
                </a:tc>
                <a:extLst>
                  <a:ext uri="{0D108BD9-81ED-4DB2-BD59-A6C34878D82A}">
                    <a16:rowId xmlns:a16="http://schemas.microsoft.com/office/drawing/2014/main" val="2588168935"/>
                  </a:ext>
                </a:extLst>
              </a:tr>
              <a:tr h="370840">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lr</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0.943</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0.023</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0.044</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0.945</a:t>
                      </a:r>
                    </a:p>
                  </a:txBody>
                  <a:tcPr marL="9525" marR="9525" marT="9525" marB="0"/>
                </a:tc>
                <a:extLst>
                  <a:ext uri="{0D108BD9-81ED-4DB2-BD59-A6C34878D82A}">
                    <a16:rowId xmlns:a16="http://schemas.microsoft.com/office/drawing/2014/main" val="661185806"/>
                  </a:ext>
                </a:extLst>
              </a:tr>
              <a:tr h="370840">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xgb</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0.996</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0.826</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0.903</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0.998</a:t>
                      </a:r>
                    </a:p>
                  </a:txBody>
                  <a:tcPr marL="9525" marR="9525" marT="9525" marB="0"/>
                </a:tc>
                <a:extLst>
                  <a:ext uri="{0D108BD9-81ED-4DB2-BD59-A6C34878D82A}">
                    <a16:rowId xmlns:a16="http://schemas.microsoft.com/office/drawing/2014/main" val="1219953160"/>
                  </a:ext>
                </a:extLst>
              </a:tr>
              <a:tr h="370840">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gnb</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0.993</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0.003</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0.006</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0.783</a:t>
                      </a:r>
                    </a:p>
                  </a:txBody>
                  <a:tcPr marL="9525" marR="9525" marT="9525" marB="0"/>
                </a:tc>
                <a:extLst>
                  <a:ext uri="{0D108BD9-81ED-4DB2-BD59-A6C34878D82A}">
                    <a16:rowId xmlns:a16="http://schemas.microsoft.com/office/drawing/2014/main" val="1375292478"/>
                  </a:ext>
                </a:extLst>
              </a:tr>
              <a:tr h="370840">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dt</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0.995</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0.975</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0.985</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0.997</a:t>
                      </a:r>
                    </a:p>
                  </a:txBody>
                  <a:tcPr marL="9525" marR="9525" marT="9525" marB="0"/>
                </a:tc>
                <a:extLst>
                  <a:ext uri="{0D108BD9-81ED-4DB2-BD59-A6C34878D82A}">
                    <a16:rowId xmlns:a16="http://schemas.microsoft.com/office/drawing/2014/main" val="2867643091"/>
                  </a:ext>
                </a:extLst>
              </a:tr>
              <a:tr h="370840">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rfc</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0.995</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0.867</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0.927</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0.997</a:t>
                      </a:r>
                    </a:p>
                  </a:txBody>
                  <a:tcPr marL="9525" marR="9525" marT="9525" marB="0"/>
                </a:tc>
                <a:extLst>
                  <a:ext uri="{0D108BD9-81ED-4DB2-BD59-A6C34878D82A}">
                    <a16:rowId xmlns:a16="http://schemas.microsoft.com/office/drawing/2014/main" val="1149475511"/>
                  </a:ext>
                </a:extLst>
              </a:tr>
              <a:tr h="370840">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cb</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0.996</a:t>
                      </a:r>
                    </a:p>
                  </a:txBody>
                  <a:tcPr marL="9525" marR="9525" marT="9525" marB="0"/>
                </a:tc>
                <a:tc>
                  <a:txBody>
                    <a:bodyPr/>
                    <a:lstStyle/>
                    <a:p>
                      <a:pPr algn="ctr" fontAlgn="t"/>
                      <a:r>
                        <a:rPr lang="en-SG" sz="2000" b="1" i="0" u="none" strike="noStrike"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0.984</a:t>
                      </a:r>
                    </a:p>
                  </a:txBody>
                  <a:tcPr marL="9525" marR="9525" marT="9525" marB="0"/>
                </a:tc>
                <a:tc>
                  <a:txBody>
                    <a:bodyPr/>
                    <a:lstStyle/>
                    <a:p>
                      <a:pPr algn="ctr" fontAlgn="t"/>
                      <a:r>
                        <a:rPr lang="en-SG" sz="2000" b="1" i="0" u="none" strike="noStrike"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0.99</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0.998</a:t>
                      </a:r>
                    </a:p>
                  </a:txBody>
                  <a:tcPr marL="9525" marR="9525" marT="9525" marB="0"/>
                </a:tc>
                <a:extLst>
                  <a:ext uri="{0D108BD9-81ED-4DB2-BD59-A6C34878D82A}">
                    <a16:rowId xmlns:a16="http://schemas.microsoft.com/office/drawing/2014/main" val="2419568572"/>
                  </a:ext>
                </a:extLst>
              </a:tr>
              <a:tr h="370840">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lgbm</a:t>
                      </a:r>
                    </a:p>
                  </a:txBody>
                  <a:tcPr marL="9525" marR="9525" marT="9525" marB="0"/>
                </a:tc>
                <a:tc>
                  <a:txBody>
                    <a:bodyPr/>
                    <a:lstStyle/>
                    <a:p>
                      <a:pPr algn="ctr" fontAlgn="t"/>
                      <a:r>
                        <a:rPr lang="en-SG" sz="2000" b="1" i="0" u="none" strike="noStrike"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0.998</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0.808</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0.893</a:t>
                      </a:r>
                    </a:p>
                  </a:txBody>
                  <a:tcPr marL="9525" marR="9525" marT="9525" marB="0"/>
                </a:tc>
                <a:tc>
                  <a:txBody>
                    <a:bodyPr/>
                    <a:lstStyle/>
                    <a:p>
                      <a:pPr algn="ctr" fontAlgn="t"/>
                      <a:r>
                        <a:rPr lang="en-SG" sz="2000" b="1" i="0" u="none" strike="noStrike"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0.999</a:t>
                      </a:r>
                    </a:p>
                  </a:txBody>
                  <a:tcPr marL="9525" marR="9525" marT="9525" marB="0"/>
                </a:tc>
                <a:extLst>
                  <a:ext uri="{0D108BD9-81ED-4DB2-BD59-A6C34878D82A}">
                    <a16:rowId xmlns:a16="http://schemas.microsoft.com/office/drawing/2014/main" val="2273840551"/>
                  </a:ext>
                </a:extLst>
              </a:tr>
              <a:tr h="370840">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bg</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0.995</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0.858</a:t>
                      </a:r>
                    </a:p>
                  </a:txBody>
                  <a:tcPr marL="9525" marR="9525" marT="9525" marB="0"/>
                </a:tc>
                <a:tc>
                  <a:txBody>
                    <a:bodyPr/>
                    <a:lstStyle/>
                    <a:p>
                      <a:pPr algn="ctr" fontAlgn="t"/>
                      <a:r>
                        <a:rPr lang="en-SG" sz="2000" b="0" i="0" u="none" strike="noStrike">
                          <a:solidFill>
                            <a:srgbClr val="000000"/>
                          </a:solidFill>
                          <a:effectLst/>
                          <a:latin typeface="Arial" panose="020B0604020202020204" pitchFamily="34" charset="0"/>
                          <a:cs typeface="Arial" panose="020B0604020202020204" pitchFamily="34" charset="0"/>
                        </a:rPr>
                        <a:t>0.921</a:t>
                      </a:r>
                    </a:p>
                  </a:txBody>
                  <a:tcPr marL="9525" marR="9525" marT="9525" marB="0"/>
                </a:tc>
                <a:tc>
                  <a:txBody>
                    <a:bodyPr/>
                    <a:lstStyle/>
                    <a:p>
                      <a:pPr algn="ctr" fontAlgn="t"/>
                      <a:r>
                        <a:rPr lang="en-SG" sz="2000" b="0" i="0" u="none" strike="noStrike" dirty="0">
                          <a:solidFill>
                            <a:srgbClr val="000000"/>
                          </a:solidFill>
                          <a:effectLst/>
                          <a:latin typeface="Arial" panose="020B0604020202020204" pitchFamily="34" charset="0"/>
                          <a:cs typeface="Arial" panose="020B0604020202020204" pitchFamily="34" charset="0"/>
                        </a:rPr>
                        <a:t>0.997</a:t>
                      </a:r>
                    </a:p>
                  </a:txBody>
                  <a:tcPr marL="9525" marR="9525" marT="9525" marB="0"/>
                </a:tc>
                <a:extLst>
                  <a:ext uri="{0D108BD9-81ED-4DB2-BD59-A6C34878D82A}">
                    <a16:rowId xmlns:a16="http://schemas.microsoft.com/office/drawing/2014/main" val="1335701304"/>
                  </a:ext>
                </a:extLst>
              </a:tr>
              <a:tr h="370840">
                <a:tc>
                  <a:txBody>
                    <a:bodyPr/>
                    <a:lstStyle/>
                    <a:p>
                      <a:endParaRPr lang="en-SG"/>
                    </a:p>
                  </a:txBody>
                  <a:tcPr/>
                </a:tc>
                <a:tc>
                  <a:txBody>
                    <a:bodyPr/>
                    <a:lstStyle/>
                    <a:p>
                      <a:endParaRPr lang="en-SG"/>
                    </a:p>
                  </a:txBody>
                  <a:tcPr/>
                </a:tc>
                <a:tc>
                  <a:txBody>
                    <a:bodyPr/>
                    <a:lstStyle/>
                    <a:p>
                      <a:endParaRPr lang="en-SG"/>
                    </a:p>
                  </a:txBody>
                  <a:tcPr/>
                </a:tc>
                <a:tc>
                  <a:txBody>
                    <a:bodyPr/>
                    <a:lstStyle/>
                    <a:p>
                      <a:endParaRPr lang="en-SG" dirty="0"/>
                    </a:p>
                  </a:txBody>
                  <a:tcPr/>
                </a:tc>
                <a:tc>
                  <a:txBody>
                    <a:bodyPr/>
                    <a:lstStyle/>
                    <a:p>
                      <a:endParaRPr lang="en-SG" dirty="0"/>
                    </a:p>
                  </a:txBody>
                  <a:tcPr/>
                </a:tc>
                <a:extLst>
                  <a:ext uri="{0D108BD9-81ED-4DB2-BD59-A6C34878D82A}">
                    <a16:rowId xmlns:a16="http://schemas.microsoft.com/office/drawing/2014/main" val="2516856812"/>
                  </a:ext>
                </a:extLst>
              </a:tr>
              <a:tr h="370840">
                <a:tc>
                  <a:txBody>
                    <a:bodyPr/>
                    <a:lstStyle/>
                    <a:p>
                      <a:pPr algn="ctr"/>
                      <a:r>
                        <a:rPr lang="en-US" sz="1800" dirty="0">
                          <a:latin typeface="Arial" panose="020B0604020202020204" pitchFamily="34" charset="0"/>
                          <a:cs typeface="Arial" panose="020B0604020202020204" pitchFamily="34" charset="0"/>
                        </a:rPr>
                        <a:t>Maximum</a:t>
                      </a:r>
                      <a:endParaRPr lang="en-SG" sz="1800" dirty="0">
                        <a:latin typeface="Arial" panose="020B0604020202020204" pitchFamily="34" charset="0"/>
                        <a:cs typeface="Arial" panose="020B0604020202020204" pitchFamily="34" charset="0"/>
                      </a:endParaRPr>
                    </a:p>
                  </a:txBody>
                  <a:tcPr/>
                </a:tc>
                <a:tc>
                  <a:txBody>
                    <a:bodyPr/>
                    <a:lstStyle/>
                    <a:p>
                      <a:pPr algn="ctr" fontAlgn="t"/>
                      <a:r>
                        <a:rPr lang="en-SG" sz="1800" b="0" i="0" u="none" strike="noStrike" dirty="0">
                          <a:solidFill>
                            <a:srgbClr val="000000"/>
                          </a:solidFill>
                          <a:effectLst/>
                          <a:latin typeface="Arial" panose="020B0604020202020204" pitchFamily="34" charset="0"/>
                          <a:cs typeface="Arial" panose="020B0604020202020204" pitchFamily="34" charset="0"/>
                        </a:rPr>
                        <a:t>0.998</a:t>
                      </a:r>
                    </a:p>
                  </a:txBody>
                  <a:tcPr marL="9525" marR="9525" marT="9525" marB="0"/>
                </a:tc>
                <a:tc>
                  <a:txBody>
                    <a:bodyPr/>
                    <a:lstStyle/>
                    <a:p>
                      <a:pPr algn="ctr" fontAlgn="t"/>
                      <a:r>
                        <a:rPr lang="en-SG" sz="1800" b="0" i="0" u="none" strike="noStrike" dirty="0">
                          <a:solidFill>
                            <a:srgbClr val="000000"/>
                          </a:solidFill>
                          <a:effectLst/>
                          <a:latin typeface="Arial" panose="020B0604020202020204" pitchFamily="34" charset="0"/>
                          <a:cs typeface="Arial" panose="020B0604020202020204" pitchFamily="34" charset="0"/>
                        </a:rPr>
                        <a:t>0.984</a:t>
                      </a:r>
                    </a:p>
                  </a:txBody>
                  <a:tcPr marL="9525" marR="9525" marT="9525" marB="0"/>
                </a:tc>
                <a:tc>
                  <a:txBody>
                    <a:bodyPr/>
                    <a:lstStyle/>
                    <a:p>
                      <a:pPr algn="ctr" fontAlgn="t"/>
                      <a:r>
                        <a:rPr lang="en-SG" sz="1800" b="0" i="0" u="none" strike="noStrike" dirty="0">
                          <a:solidFill>
                            <a:srgbClr val="000000"/>
                          </a:solidFill>
                          <a:effectLst/>
                          <a:latin typeface="Arial" panose="020B0604020202020204" pitchFamily="34" charset="0"/>
                          <a:cs typeface="Arial" panose="020B0604020202020204" pitchFamily="34" charset="0"/>
                        </a:rPr>
                        <a:t>0.99</a:t>
                      </a:r>
                    </a:p>
                  </a:txBody>
                  <a:tcPr marL="9525" marR="9525" marT="9525" marB="0"/>
                </a:tc>
                <a:tc>
                  <a:txBody>
                    <a:bodyPr/>
                    <a:lstStyle/>
                    <a:p>
                      <a:pPr algn="ctr" fontAlgn="t"/>
                      <a:r>
                        <a:rPr lang="en-SG" sz="1800" b="0" i="0" u="none" strike="noStrike" dirty="0">
                          <a:solidFill>
                            <a:srgbClr val="000000"/>
                          </a:solidFill>
                          <a:effectLst/>
                          <a:latin typeface="Arial" panose="020B0604020202020204" pitchFamily="34" charset="0"/>
                          <a:cs typeface="Arial" panose="020B0604020202020204" pitchFamily="34" charset="0"/>
                        </a:rPr>
                        <a:t>0.999</a:t>
                      </a:r>
                    </a:p>
                  </a:txBody>
                  <a:tcPr marL="9525" marR="9525" marT="9525" marB="0"/>
                </a:tc>
                <a:extLst>
                  <a:ext uri="{0D108BD9-81ED-4DB2-BD59-A6C34878D82A}">
                    <a16:rowId xmlns:a16="http://schemas.microsoft.com/office/drawing/2014/main" val="2438056239"/>
                  </a:ext>
                </a:extLst>
              </a:tr>
            </a:tbl>
          </a:graphicData>
        </a:graphic>
      </p:graphicFrame>
      <p:sp>
        <p:nvSpPr>
          <p:cNvPr id="3" name="TextBox 2">
            <a:extLst>
              <a:ext uri="{FF2B5EF4-FFF2-40B4-BE49-F238E27FC236}">
                <a16:creationId xmlns:a16="http://schemas.microsoft.com/office/drawing/2014/main" id="{EBCF8C37-7155-4CA8-8F6E-8CCCCCAF7FB2}"/>
              </a:ext>
            </a:extLst>
          </p:cNvPr>
          <p:cNvSpPr txBox="1"/>
          <p:nvPr/>
        </p:nvSpPr>
        <p:spPr>
          <a:xfrm>
            <a:off x="8870731" y="1690688"/>
            <a:ext cx="2967067" cy="4308872"/>
          </a:xfrm>
          <a:prstGeom prst="rect">
            <a:avLst/>
          </a:prstGeom>
          <a:noFill/>
        </p:spPr>
        <p:txBody>
          <a:bodyPr wrap="square" rtlCol="0">
            <a:spAutoFit/>
          </a:bodyPr>
          <a:lstStyle/>
          <a:p>
            <a:pPr marL="285750" indent="-285750">
              <a:buFont typeface="Arial" panose="020B0604020202020204" pitchFamily="34" charset="0"/>
              <a:buChar char="•"/>
            </a:pPr>
            <a:r>
              <a:rPr lang="en-SG" sz="16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LightGBM</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has a recall of </a:t>
            </a:r>
            <a:r>
              <a:rPr lang="en-SG"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0.998</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compared to </a:t>
            </a:r>
            <a:r>
              <a:rPr lang="en-SG" sz="16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CatBoost</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whose recall is </a:t>
            </a:r>
            <a:r>
              <a:rPr lang="en-SG"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0.996</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endParaRPr lang="en-SG" sz="16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SG" sz="16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CatBoost</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has a higher precision </a:t>
            </a:r>
            <a:r>
              <a:rPr lang="en-SG"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0.984</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compared to </a:t>
            </a:r>
            <a:r>
              <a:rPr lang="en-SG" sz="16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LightGBM</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SG"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0.808</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endParaRPr lang="en-SG" sz="16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F1-score for </a:t>
            </a:r>
            <a:r>
              <a:rPr lang="en-SG" sz="16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CatBoost</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is </a:t>
            </a:r>
            <a:r>
              <a:rPr lang="en-SG"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0.99</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whilst that of </a:t>
            </a:r>
            <a:r>
              <a:rPr lang="en-SG" sz="16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LightGBM</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is </a:t>
            </a:r>
            <a:r>
              <a:rPr lang="en-SG"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0.893</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marL="285750" indent="-285750">
              <a:buFont typeface="Arial" panose="020B0604020202020204" pitchFamily="34" charset="0"/>
              <a:buChar char="•"/>
            </a:pPr>
            <a:endPar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We can conclude that </a:t>
            </a:r>
            <a:r>
              <a:rPr lang="en-SG" sz="1600" b="1" u="sng"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CatBoost</a:t>
            </a:r>
            <a:r>
              <a:rPr lang="en-SG" sz="1600" b="1" u="sng"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is the better classifier</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SG" sz="1600" dirty="0">
              <a:effectLst/>
              <a:latin typeface="Arial" panose="020B0604020202020204" pitchFamily="34" charset="0"/>
              <a:ea typeface="Calibri" panose="020F0502020204030204" pitchFamily="34" charset="0"/>
              <a:cs typeface="Times New Roman" panose="02020603050405020304" pitchFamily="18" charset="0"/>
            </a:endParaRPr>
          </a:p>
          <a:p>
            <a:endParaRPr lang="en-SG" dirty="0"/>
          </a:p>
        </p:txBody>
      </p:sp>
    </p:spTree>
    <p:extLst>
      <p:ext uri="{BB962C8B-B14F-4D97-AF65-F5344CB8AC3E}">
        <p14:creationId xmlns:p14="http://schemas.microsoft.com/office/powerpoint/2010/main" val="4076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29560-3FB0-44C9-A339-0726AFBAC426}"/>
              </a:ext>
            </a:extLst>
          </p:cNvPr>
          <p:cNvSpPr>
            <a:spLocks noGrp="1"/>
          </p:cNvSpPr>
          <p:nvPr>
            <p:ph type="title"/>
          </p:nvPr>
        </p:nvSpPr>
        <p:spPr/>
        <p:txBody>
          <a:bodyPr/>
          <a:lstStyle/>
          <a:p>
            <a:r>
              <a:rPr lang="en-US" dirty="0"/>
              <a:t>Hyper-parameter Tuning: Important – Controls Overfitting</a:t>
            </a:r>
            <a:endParaRPr lang="en-SG" dirty="0"/>
          </a:p>
        </p:txBody>
      </p:sp>
      <p:graphicFrame>
        <p:nvGraphicFramePr>
          <p:cNvPr id="4" name="Table 4">
            <a:extLst>
              <a:ext uri="{FF2B5EF4-FFF2-40B4-BE49-F238E27FC236}">
                <a16:creationId xmlns:a16="http://schemas.microsoft.com/office/drawing/2014/main" id="{BD3B5BDC-F586-426C-A324-C3221592DCAF}"/>
              </a:ext>
            </a:extLst>
          </p:cNvPr>
          <p:cNvGraphicFramePr>
            <a:graphicFrameLocks noGrp="1"/>
          </p:cNvGraphicFramePr>
          <p:nvPr>
            <p:ph idx="1"/>
            <p:extLst>
              <p:ext uri="{D42A27DB-BD31-4B8C-83A1-F6EECF244321}">
                <p14:modId xmlns:p14="http://schemas.microsoft.com/office/powerpoint/2010/main" val="2357766141"/>
              </p:ext>
            </p:extLst>
          </p:nvPr>
        </p:nvGraphicFramePr>
        <p:xfrm>
          <a:off x="666078" y="1690688"/>
          <a:ext cx="10515600" cy="5034280"/>
        </p:xfrm>
        <a:graphic>
          <a:graphicData uri="http://schemas.openxmlformats.org/drawingml/2006/table">
            <a:tbl>
              <a:tblPr firstRow="1" bandRow="1">
                <a:tableStyleId>{21E4AEA4-8DFA-4A89-87EB-49C32662AFE0}</a:tableStyleId>
              </a:tblPr>
              <a:tblGrid>
                <a:gridCol w="2602302">
                  <a:extLst>
                    <a:ext uri="{9D8B030D-6E8A-4147-A177-3AD203B41FA5}">
                      <a16:colId xmlns:a16="http://schemas.microsoft.com/office/drawing/2014/main" val="2264706418"/>
                    </a:ext>
                  </a:extLst>
                </a:gridCol>
                <a:gridCol w="1322229">
                  <a:extLst>
                    <a:ext uri="{9D8B030D-6E8A-4147-A177-3AD203B41FA5}">
                      <a16:colId xmlns:a16="http://schemas.microsoft.com/office/drawing/2014/main" val="3731610408"/>
                    </a:ext>
                  </a:extLst>
                </a:gridCol>
                <a:gridCol w="659123">
                  <a:extLst>
                    <a:ext uri="{9D8B030D-6E8A-4147-A177-3AD203B41FA5}">
                      <a16:colId xmlns:a16="http://schemas.microsoft.com/office/drawing/2014/main" val="1181765666"/>
                    </a:ext>
                  </a:extLst>
                </a:gridCol>
                <a:gridCol w="3243326">
                  <a:extLst>
                    <a:ext uri="{9D8B030D-6E8A-4147-A177-3AD203B41FA5}">
                      <a16:colId xmlns:a16="http://schemas.microsoft.com/office/drawing/2014/main" val="1436959822"/>
                    </a:ext>
                  </a:extLst>
                </a:gridCol>
                <a:gridCol w="1941860">
                  <a:extLst>
                    <a:ext uri="{9D8B030D-6E8A-4147-A177-3AD203B41FA5}">
                      <a16:colId xmlns:a16="http://schemas.microsoft.com/office/drawing/2014/main" val="1066805629"/>
                    </a:ext>
                  </a:extLst>
                </a:gridCol>
                <a:gridCol w="746760">
                  <a:extLst>
                    <a:ext uri="{9D8B030D-6E8A-4147-A177-3AD203B41FA5}">
                      <a16:colId xmlns:a16="http://schemas.microsoft.com/office/drawing/2014/main" val="2188862220"/>
                    </a:ext>
                  </a:extLst>
                </a:gridCol>
              </a:tblGrid>
              <a:tr h="370840">
                <a:tc>
                  <a:txBody>
                    <a:bodyPr/>
                    <a:lstStyle/>
                    <a:p>
                      <a:r>
                        <a:rPr lang="en-US" dirty="0" err="1"/>
                        <a:t>CatBoost</a:t>
                      </a:r>
                      <a:endParaRPr lang="en-SG" dirty="0"/>
                    </a:p>
                  </a:txBody>
                  <a:tcPr/>
                </a:tc>
                <a:tc>
                  <a:txBody>
                    <a:bodyPr/>
                    <a:lstStyle/>
                    <a:p>
                      <a:r>
                        <a:rPr lang="en-US" dirty="0"/>
                        <a:t>Values</a:t>
                      </a:r>
                      <a:endParaRPr lang="en-SG" dirty="0"/>
                    </a:p>
                  </a:txBody>
                  <a:tcPr/>
                </a:tc>
                <a:tc>
                  <a:txBody>
                    <a:bodyPr/>
                    <a:lstStyle/>
                    <a:p>
                      <a:endParaRPr lang="en-SG" dirty="0"/>
                    </a:p>
                  </a:txBody>
                  <a:tcPr/>
                </a:tc>
                <a:tc>
                  <a:txBody>
                    <a:bodyPr/>
                    <a:lstStyle/>
                    <a:p>
                      <a:r>
                        <a:rPr lang="en-US" dirty="0" err="1"/>
                        <a:t>LightGBM</a:t>
                      </a:r>
                      <a:endParaRPr lang="en-SG" dirty="0"/>
                    </a:p>
                  </a:txBody>
                  <a:tcPr/>
                </a:tc>
                <a:tc>
                  <a:txBody>
                    <a:bodyPr/>
                    <a:lstStyle/>
                    <a:p>
                      <a:r>
                        <a:rPr lang="en-US" dirty="0"/>
                        <a:t>Values</a:t>
                      </a:r>
                      <a:endParaRPr lang="en-SG" dirty="0"/>
                    </a:p>
                  </a:txBody>
                  <a:tcPr/>
                </a:tc>
                <a:tc>
                  <a:txBody>
                    <a:bodyPr/>
                    <a:lstStyle/>
                    <a:p>
                      <a:endParaRPr lang="en-SG" dirty="0"/>
                    </a:p>
                  </a:txBody>
                  <a:tcPr/>
                </a:tc>
                <a:extLst>
                  <a:ext uri="{0D108BD9-81ED-4DB2-BD59-A6C34878D82A}">
                    <a16:rowId xmlns:a16="http://schemas.microsoft.com/office/drawing/2014/main" val="3329214808"/>
                  </a:ext>
                </a:extLst>
              </a:tr>
              <a:tr h="370840">
                <a:tc>
                  <a:txBody>
                    <a:bodyPr/>
                    <a:lstStyle/>
                    <a:p>
                      <a:r>
                        <a:rPr lang="en-US" dirty="0"/>
                        <a:t>Learning Rate (This </a:t>
                      </a:r>
                      <a:r>
                        <a:rPr lang="en-US" sz="1800" b="0" i="0" kern="1200" dirty="0">
                          <a:solidFill>
                            <a:schemeClr val="dk1"/>
                          </a:solidFill>
                          <a:effectLst/>
                          <a:latin typeface="+mn-lt"/>
                          <a:ea typeface="+mn-ea"/>
                          <a:cs typeface="+mn-cs"/>
                        </a:rPr>
                        <a:t>determines how fast or slow the model will learn. The default is usually 0.03)</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0.001, 0.01, 0.5</a:t>
                      </a:r>
                    </a:p>
                    <a:p>
                      <a:endParaRPr lang="en-SG" dirty="0"/>
                    </a:p>
                  </a:txBody>
                  <a:tcPr/>
                </a:tc>
                <a:tc>
                  <a:txBody>
                    <a:bodyPr/>
                    <a:lstStyle/>
                    <a:p>
                      <a:r>
                        <a:rPr lang="en-US" dirty="0"/>
                        <a:t>0.01</a:t>
                      </a:r>
                      <a:endParaRPr lang="en-SG" dirty="0"/>
                    </a:p>
                  </a:txBody>
                  <a:tcPr/>
                </a:tc>
                <a:tc>
                  <a:txBody>
                    <a:bodyPr/>
                    <a:lstStyle/>
                    <a:p>
                      <a:r>
                        <a:rPr lang="en-US" dirty="0"/>
                        <a:t>Learning Rate (Default: 0.1)</a:t>
                      </a:r>
                      <a:endParaRPr lang="en-SG" dirty="0"/>
                    </a:p>
                  </a:txBody>
                  <a:tcPr/>
                </a:tc>
                <a:tc>
                  <a:txBody>
                    <a:bodyPr/>
                    <a:lstStyle/>
                    <a:p>
                      <a:r>
                        <a:rPr lang="en-US" dirty="0"/>
                        <a:t>0.001, 0.01, 0.5</a:t>
                      </a:r>
                      <a:endParaRPr lang="en-SG" dirty="0"/>
                    </a:p>
                  </a:txBody>
                  <a:tcPr/>
                </a:tc>
                <a:tc>
                  <a:txBody>
                    <a:bodyPr/>
                    <a:lstStyle/>
                    <a:p>
                      <a:r>
                        <a:rPr lang="en-US" dirty="0"/>
                        <a:t>0.01</a:t>
                      </a:r>
                      <a:endParaRPr lang="en-SG" dirty="0"/>
                    </a:p>
                  </a:txBody>
                  <a:tcPr/>
                </a:tc>
                <a:extLst>
                  <a:ext uri="{0D108BD9-81ED-4DB2-BD59-A6C34878D82A}">
                    <a16:rowId xmlns:a16="http://schemas.microsoft.com/office/drawing/2014/main" val="1672107534"/>
                  </a:ext>
                </a:extLst>
              </a:tr>
              <a:tr h="370840">
                <a:tc>
                  <a:txBody>
                    <a:bodyPr/>
                    <a:lstStyle/>
                    <a:p>
                      <a:r>
                        <a:rPr lang="en-US" dirty="0"/>
                        <a:t>Depth (up to 16) (tree depth)</a:t>
                      </a:r>
                      <a:endParaRPr lang="en-SG" dirty="0"/>
                    </a:p>
                  </a:txBody>
                  <a:tcPr/>
                </a:tc>
                <a:tc>
                  <a:txBody>
                    <a:bodyPr/>
                    <a:lstStyle/>
                    <a:p>
                      <a:r>
                        <a:rPr lang="en-US" dirty="0"/>
                        <a:t>4, 6, 10</a:t>
                      </a:r>
                      <a:endParaRPr lang="en-SG" dirty="0"/>
                    </a:p>
                  </a:txBody>
                  <a:tcPr/>
                </a:tc>
                <a:tc>
                  <a:txBody>
                    <a:bodyPr/>
                    <a:lstStyle/>
                    <a:p>
                      <a:r>
                        <a:rPr lang="en-US" dirty="0"/>
                        <a:t>10</a:t>
                      </a:r>
                      <a:endParaRPr lang="en-SG" dirty="0"/>
                    </a:p>
                  </a:txBody>
                  <a:tcPr/>
                </a:tc>
                <a:tc>
                  <a:txBody>
                    <a:bodyPr/>
                    <a:lstStyle/>
                    <a:p>
                      <a:r>
                        <a:rPr lang="en-US" dirty="0"/>
                        <a:t>Max depth (</a:t>
                      </a:r>
                      <a:r>
                        <a:rPr lang="en-US" sz="1800" b="0" i="0" kern="1200" dirty="0">
                          <a:solidFill>
                            <a:schemeClr val="dk1"/>
                          </a:solidFill>
                          <a:effectLst/>
                          <a:latin typeface="+mn-lt"/>
                          <a:ea typeface="+mn-ea"/>
                          <a:cs typeface="+mn-cs"/>
                        </a:rPr>
                        <a:t>Controls the max depth of each trained tree; If you use a large value of </a:t>
                      </a:r>
                      <a:r>
                        <a:rPr lang="en-US" sz="1800" b="1" i="0" kern="1200" dirty="0" err="1">
                          <a:solidFill>
                            <a:schemeClr val="dk1"/>
                          </a:solidFill>
                          <a:effectLst/>
                          <a:latin typeface="+mn-lt"/>
                          <a:ea typeface="+mn-ea"/>
                          <a:cs typeface="+mn-cs"/>
                        </a:rPr>
                        <a:t>max_depth</a:t>
                      </a:r>
                      <a:r>
                        <a:rPr lang="en-US" sz="1800" b="0" i="0" kern="1200" dirty="0">
                          <a:solidFill>
                            <a:schemeClr val="dk1"/>
                          </a:solidFill>
                          <a:effectLst/>
                          <a:latin typeface="+mn-lt"/>
                          <a:ea typeface="+mn-ea"/>
                          <a:cs typeface="+mn-cs"/>
                        </a:rPr>
                        <a:t>, your model will likely be </a:t>
                      </a:r>
                      <a:r>
                        <a:rPr lang="en-US" sz="1800" b="1" i="0" kern="1200" dirty="0">
                          <a:solidFill>
                            <a:schemeClr val="dk1"/>
                          </a:solidFill>
                          <a:effectLst/>
                          <a:latin typeface="+mn-lt"/>
                          <a:ea typeface="+mn-ea"/>
                          <a:cs typeface="+mn-cs"/>
                        </a:rPr>
                        <a:t>over fit </a:t>
                      </a:r>
                      <a:r>
                        <a:rPr lang="en-US" sz="1800" b="0" i="0" kern="1200" dirty="0">
                          <a:solidFill>
                            <a:schemeClr val="dk1"/>
                          </a:solidFill>
                          <a:effectLst/>
                          <a:latin typeface="+mn-lt"/>
                          <a:ea typeface="+mn-ea"/>
                          <a:cs typeface="+mn-cs"/>
                        </a:rPr>
                        <a:t> to the train set</a:t>
                      </a:r>
                      <a:r>
                        <a:rPr lang="en-US" dirty="0"/>
                        <a:t>)</a:t>
                      </a:r>
                      <a:endParaRPr lang="en-SG" dirty="0"/>
                    </a:p>
                  </a:txBody>
                  <a:tcPr/>
                </a:tc>
                <a:tc>
                  <a:txBody>
                    <a:bodyPr/>
                    <a:lstStyle/>
                    <a:p>
                      <a:r>
                        <a:rPr lang="en-US" dirty="0"/>
                        <a:t>10, 50</a:t>
                      </a:r>
                      <a:endParaRPr lang="en-SG" dirty="0"/>
                    </a:p>
                  </a:txBody>
                  <a:tcPr/>
                </a:tc>
                <a:tc>
                  <a:txBody>
                    <a:bodyPr/>
                    <a:lstStyle/>
                    <a:p>
                      <a:r>
                        <a:rPr lang="en-US" dirty="0"/>
                        <a:t>10</a:t>
                      </a:r>
                      <a:endParaRPr lang="en-SG" dirty="0"/>
                    </a:p>
                  </a:txBody>
                  <a:tcPr/>
                </a:tc>
                <a:extLst>
                  <a:ext uri="{0D108BD9-81ED-4DB2-BD59-A6C34878D82A}">
                    <a16:rowId xmlns:a16="http://schemas.microsoft.com/office/drawing/2014/main" val="1600377457"/>
                  </a:ext>
                </a:extLst>
              </a:tr>
              <a:tr h="370840">
                <a:tc>
                  <a:txBody>
                    <a:bodyPr/>
                    <a:lstStyle/>
                    <a:p>
                      <a:r>
                        <a:rPr lang="en-US" dirty="0"/>
                        <a:t>L2-leaf-reg (</a:t>
                      </a:r>
                      <a:r>
                        <a:rPr lang="en-US" sz="1800" b="0" i="0" kern="1200" dirty="0">
                          <a:solidFill>
                            <a:schemeClr val="dk1"/>
                          </a:solidFill>
                          <a:effectLst/>
                          <a:latin typeface="+mn-lt"/>
                          <a:ea typeface="+mn-ea"/>
                          <a:cs typeface="+mn-cs"/>
                        </a:rPr>
                        <a:t>Coefficient at the L2 regularization term of the cost function. The default is 3.0)</a:t>
                      </a:r>
                      <a:endParaRPr lang="en-SG" dirty="0"/>
                    </a:p>
                  </a:txBody>
                  <a:tcPr/>
                </a:tc>
                <a:tc>
                  <a:txBody>
                    <a:bodyPr/>
                    <a:lstStyle/>
                    <a:p>
                      <a:r>
                        <a:rPr lang="en-US" dirty="0"/>
                        <a:t>10, 15, 25</a:t>
                      </a:r>
                      <a:endParaRPr lang="en-SG" dirty="0"/>
                    </a:p>
                  </a:txBody>
                  <a:tcPr/>
                </a:tc>
                <a:tc>
                  <a:txBody>
                    <a:bodyPr/>
                    <a:lstStyle/>
                    <a:p>
                      <a:r>
                        <a:rPr lang="en-US" dirty="0"/>
                        <a:t>10</a:t>
                      </a:r>
                      <a:endParaRPr lang="en-SG" dirty="0"/>
                    </a:p>
                  </a:txBody>
                  <a:tcPr/>
                </a:tc>
                <a:tc>
                  <a:txBody>
                    <a:bodyPr/>
                    <a:lstStyle/>
                    <a:p>
                      <a:r>
                        <a:rPr lang="en-US" dirty="0"/>
                        <a:t>Min Data in Leaf: the minimum number of data/sample/count per leaf (default is 20; lower </a:t>
                      </a:r>
                      <a:r>
                        <a:rPr lang="en-US" dirty="0" err="1"/>
                        <a:t>min_data_in_leaf</a:t>
                      </a:r>
                      <a:r>
                        <a:rPr lang="en-US" dirty="0"/>
                        <a:t> means less conservative/control, potentially overfitting).</a:t>
                      </a:r>
                      <a:endParaRPr lang="en-SG" dirty="0"/>
                    </a:p>
                  </a:txBody>
                  <a:tcPr/>
                </a:tc>
                <a:tc>
                  <a:txBody>
                    <a:bodyPr/>
                    <a:lstStyle/>
                    <a:p>
                      <a:r>
                        <a:rPr lang="en-US" dirty="0"/>
                        <a:t>500, 1000</a:t>
                      </a:r>
                      <a:endParaRPr lang="en-SG" dirty="0"/>
                    </a:p>
                  </a:txBody>
                  <a:tcPr/>
                </a:tc>
                <a:tc>
                  <a:txBody>
                    <a:bodyPr/>
                    <a:lstStyle/>
                    <a:p>
                      <a:r>
                        <a:rPr lang="en-US" dirty="0"/>
                        <a:t>1000</a:t>
                      </a:r>
                      <a:endParaRPr lang="en-SG" dirty="0"/>
                    </a:p>
                  </a:txBody>
                  <a:tcPr/>
                </a:tc>
                <a:extLst>
                  <a:ext uri="{0D108BD9-81ED-4DB2-BD59-A6C34878D82A}">
                    <a16:rowId xmlns:a16="http://schemas.microsoft.com/office/drawing/2014/main" val="1026043058"/>
                  </a:ext>
                </a:extLst>
              </a:tr>
            </a:tbl>
          </a:graphicData>
        </a:graphic>
      </p:graphicFrame>
    </p:spTree>
    <p:extLst>
      <p:ext uri="{BB962C8B-B14F-4D97-AF65-F5344CB8AC3E}">
        <p14:creationId xmlns:p14="http://schemas.microsoft.com/office/powerpoint/2010/main" val="233366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06E9-739B-46B3-8DC6-5DF790A406D4}"/>
              </a:ext>
            </a:extLst>
          </p:cNvPr>
          <p:cNvSpPr>
            <a:spLocks noGrp="1"/>
          </p:cNvSpPr>
          <p:nvPr>
            <p:ph type="title"/>
          </p:nvPr>
        </p:nvSpPr>
        <p:spPr/>
        <p:txBody>
          <a:bodyPr/>
          <a:lstStyle/>
          <a:p>
            <a:r>
              <a:rPr lang="en-US" dirty="0"/>
              <a:t>Results before/after hyper-parameter tuning</a:t>
            </a:r>
            <a:endParaRPr lang="en-SG" dirty="0"/>
          </a:p>
        </p:txBody>
      </p:sp>
      <p:graphicFrame>
        <p:nvGraphicFramePr>
          <p:cNvPr id="7" name="Table 6">
            <a:extLst>
              <a:ext uri="{FF2B5EF4-FFF2-40B4-BE49-F238E27FC236}">
                <a16:creationId xmlns:a16="http://schemas.microsoft.com/office/drawing/2014/main" id="{4C144435-44EB-4FC3-A14B-977211BF17E6}"/>
              </a:ext>
            </a:extLst>
          </p:cNvPr>
          <p:cNvGraphicFramePr>
            <a:graphicFrameLocks noGrp="1"/>
          </p:cNvGraphicFramePr>
          <p:nvPr>
            <p:extLst>
              <p:ext uri="{D42A27DB-BD31-4B8C-83A1-F6EECF244321}">
                <p14:modId xmlns:p14="http://schemas.microsoft.com/office/powerpoint/2010/main" val="3650855567"/>
              </p:ext>
            </p:extLst>
          </p:nvPr>
        </p:nvGraphicFramePr>
        <p:xfrm>
          <a:off x="409903" y="1674013"/>
          <a:ext cx="11267297" cy="3213297"/>
        </p:xfrm>
        <a:graphic>
          <a:graphicData uri="http://schemas.openxmlformats.org/drawingml/2006/table">
            <a:tbl>
              <a:tblPr firstRow="1" bandRow="1">
                <a:tableStyleId>{5C22544A-7EE6-4342-B048-85BDC9FD1C3A}</a:tableStyleId>
              </a:tblPr>
              <a:tblGrid>
                <a:gridCol w="1271752">
                  <a:extLst>
                    <a:ext uri="{9D8B030D-6E8A-4147-A177-3AD203B41FA5}">
                      <a16:colId xmlns:a16="http://schemas.microsoft.com/office/drawing/2014/main" val="4222918138"/>
                    </a:ext>
                  </a:extLst>
                </a:gridCol>
                <a:gridCol w="1855476">
                  <a:extLst>
                    <a:ext uri="{9D8B030D-6E8A-4147-A177-3AD203B41FA5}">
                      <a16:colId xmlns:a16="http://schemas.microsoft.com/office/drawing/2014/main" val="1596279247"/>
                    </a:ext>
                  </a:extLst>
                </a:gridCol>
                <a:gridCol w="2233048">
                  <a:extLst>
                    <a:ext uri="{9D8B030D-6E8A-4147-A177-3AD203B41FA5}">
                      <a16:colId xmlns:a16="http://schemas.microsoft.com/office/drawing/2014/main" val="2593039700"/>
                    </a:ext>
                  </a:extLst>
                </a:gridCol>
                <a:gridCol w="3482684">
                  <a:extLst>
                    <a:ext uri="{9D8B030D-6E8A-4147-A177-3AD203B41FA5}">
                      <a16:colId xmlns:a16="http://schemas.microsoft.com/office/drawing/2014/main" val="2340425952"/>
                    </a:ext>
                  </a:extLst>
                </a:gridCol>
                <a:gridCol w="2424337">
                  <a:extLst>
                    <a:ext uri="{9D8B030D-6E8A-4147-A177-3AD203B41FA5}">
                      <a16:colId xmlns:a16="http://schemas.microsoft.com/office/drawing/2014/main" val="1674568419"/>
                    </a:ext>
                  </a:extLst>
                </a:gridCol>
              </a:tblGrid>
              <a:tr h="588019">
                <a:tc>
                  <a:txBody>
                    <a:bodyPr/>
                    <a:lstStyle/>
                    <a:p>
                      <a:pPr>
                        <a:spcBef>
                          <a:spcPts val="0"/>
                        </a:spcBef>
                        <a:spcAft>
                          <a:spcPts val="0"/>
                        </a:spcAft>
                      </a:pPr>
                      <a:r>
                        <a:rPr lang="en-SG" sz="1600">
                          <a:effectLst/>
                          <a:latin typeface="Arial" panose="020B0604020202020204" pitchFamily="34" charset="0"/>
                          <a:cs typeface="Arial" panose="020B0604020202020204" pitchFamily="34" charset="0"/>
                        </a:rPr>
                        <a:t>Score Type</a:t>
                      </a:r>
                      <a:endParaRPr lang="en-SG" sz="160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tc>
                  <a:txBody>
                    <a:bodyPr/>
                    <a:lstStyle/>
                    <a:p>
                      <a:pPr algn="ctr">
                        <a:spcBef>
                          <a:spcPts val="0"/>
                        </a:spcBef>
                        <a:spcAft>
                          <a:spcPts val="0"/>
                        </a:spcAft>
                      </a:pPr>
                      <a:r>
                        <a:rPr lang="en-SG" sz="1600">
                          <a:effectLst/>
                          <a:latin typeface="Arial" panose="020B0604020202020204" pitchFamily="34" charset="0"/>
                          <a:cs typeface="Arial" panose="020B0604020202020204" pitchFamily="34" charset="0"/>
                        </a:rPr>
                        <a:t>CatBoost </a:t>
                      </a:r>
                    </a:p>
                    <a:p>
                      <a:pPr algn="ctr">
                        <a:spcBef>
                          <a:spcPts val="0"/>
                        </a:spcBef>
                        <a:spcAft>
                          <a:spcPts val="0"/>
                        </a:spcAft>
                      </a:pPr>
                      <a:r>
                        <a:rPr lang="en-SG" sz="1600">
                          <a:effectLst/>
                          <a:latin typeface="Arial" panose="020B0604020202020204" pitchFamily="34" charset="0"/>
                          <a:cs typeface="Arial" panose="020B0604020202020204" pitchFamily="34" charset="0"/>
                        </a:rPr>
                        <a:t>(Old Hyper Parameters)</a:t>
                      </a:r>
                      <a:endParaRPr lang="en-SG" sz="160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tc>
                  <a:txBody>
                    <a:bodyPr/>
                    <a:lstStyle/>
                    <a:p>
                      <a:pPr algn="ctr">
                        <a:spcBef>
                          <a:spcPts val="0"/>
                        </a:spcBef>
                        <a:spcAft>
                          <a:spcPts val="0"/>
                        </a:spcAft>
                      </a:pPr>
                      <a:r>
                        <a:rPr lang="en-US" sz="1600">
                          <a:effectLst/>
                          <a:latin typeface="Arial" panose="020B0604020202020204" pitchFamily="34" charset="0"/>
                          <a:cs typeface="Arial" panose="020B0604020202020204" pitchFamily="34" charset="0"/>
                        </a:rPr>
                        <a:t>CatBoost</a:t>
                      </a:r>
                      <a:endParaRPr lang="en-SG" sz="160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tc>
                  <a:txBody>
                    <a:bodyPr/>
                    <a:lstStyle/>
                    <a:p>
                      <a:pPr algn="ctr">
                        <a:spcBef>
                          <a:spcPts val="0"/>
                        </a:spcBef>
                        <a:spcAft>
                          <a:spcPts val="0"/>
                        </a:spcAft>
                      </a:pPr>
                      <a:r>
                        <a:rPr lang="en-SG" sz="1600" dirty="0">
                          <a:effectLst/>
                          <a:latin typeface="Arial" panose="020B0604020202020204" pitchFamily="34" charset="0"/>
                          <a:cs typeface="Arial" panose="020B0604020202020204" pitchFamily="34" charset="0"/>
                        </a:rPr>
                        <a:t>Light GBM</a:t>
                      </a:r>
                    </a:p>
                    <a:p>
                      <a:pPr algn="ctr">
                        <a:spcBef>
                          <a:spcPts val="0"/>
                        </a:spcBef>
                        <a:spcAft>
                          <a:spcPts val="0"/>
                        </a:spcAft>
                      </a:pPr>
                      <a:r>
                        <a:rPr lang="en-US" sz="1600" dirty="0">
                          <a:effectLst/>
                          <a:latin typeface="Arial" panose="020B0604020202020204" pitchFamily="34" charset="0"/>
                          <a:cs typeface="Arial" panose="020B0604020202020204" pitchFamily="34" charset="0"/>
                        </a:rPr>
                        <a:t>(Old Hyper Parameters)</a:t>
                      </a:r>
                      <a:endParaRPr lang="en-SG" sz="1600" dirty="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tc>
                  <a:txBody>
                    <a:bodyPr/>
                    <a:lstStyle/>
                    <a:p>
                      <a:pPr algn="ctr">
                        <a:spcBef>
                          <a:spcPts val="0"/>
                        </a:spcBef>
                        <a:spcAft>
                          <a:spcPts val="0"/>
                        </a:spcAft>
                      </a:pPr>
                      <a:r>
                        <a:rPr lang="en-US" sz="1600" dirty="0">
                          <a:effectLst/>
                          <a:latin typeface="Arial" panose="020B0604020202020204" pitchFamily="34" charset="0"/>
                          <a:cs typeface="Arial" panose="020B0604020202020204" pitchFamily="34" charset="0"/>
                        </a:rPr>
                        <a:t>Light GBM</a:t>
                      </a:r>
                      <a:endParaRPr lang="en-SG" sz="1600" dirty="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extLst>
                  <a:ext uri="{0D108BD9-81ED-4DB2-BD59-A6C34878D82A}">
                    <a16:rowId xmlns:a16="http://schemas.microsoft.com/office/drawing/2014/main" val="3997716226"/>
                  </a:ext>
                </a:extLst>
              </a:tr>
              <a:tr h="600426">
                <a:tc>
                  <a:txBody>
                    <a:bodyPr/>
                    <a:lstStyle/>
                    <a:p>
                      <a:pPr>
                        <a:spcBef>
                          <a:spcPts val="0"/>
                        </a:spcBef>
                        <a:spcAft>
                          <a:spcPts val="0"/>
                        </a:spcAft>
                      </a:pPr>
                      <a:r>
                        <a:rPr lang="en-SG" sz="1600">
                          <a:effectLst/>
                          <a:latin typeface="Arial" panose="020B0604020202020204" pitchFamily="34" charset="0"/>
                          <a:cs typeface="Arial" panose="020B0604020202020204" pitchFamily="34" charset="0"/>
                        </a:rPr>
                        <a:t>Precision Score</a:t>
                      </a:r>
                      <a:endParaRPr lang="en-SG" sz="160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tc>
                  <a:txBody>
                    <a:bodyPr/>
                    <a:lstStyle/>
                    <a:p>
                      <a:pPr algn="ctr">
                        <a:spcBef>
                          <a:spcPts val="0"/>
                        </a:spcBef>
                        <a:spcAft>
                          <a:spcPts val="0"/>
                        </a:spcAft>
                      </a:pPr>
                      <a:r>
                        <a:rPr lang="en-SG" sz="1600">
                          <a:effectLst/>
                          <a:latin typeface="Arial" panose="020B0604020202020204" pitchFamily="34" charset="0"/>
                          <a:cs typeface="Arial" panose="020B0604020202020204" pitchFamily="34" charset="0"/>
                        </a:rPr>
                        <a:t>0.984</a:t>
                      </a:r>
                      <a:endParaRPr lang="en-SG" sz="160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tc>
                  <a:txBody>
                    <a:bodyPr/>
                    <a:lstStyle/>
                    <a:p>
                      <a:pPr algn="ctr">
                        <a:spcBef>
                          <a:spcPts val="0"/>
                        </a:spcBef>
                        <a:spcAft>
                          <a:spcPts val="0"/>
                        </a:spcAft>
                      </a:pPr>
                      <a:r>
                        <a:rPr lang="en-SG" sz="1600" dirty="0">
                          <a:effectLst/>
                          <a:latin typeface="Arial" panose="020B0604020202020204" pitchFamily="34" charset="0"/>
                          <a:cs typeface="Arial" panose="020B0604020202020204" pitchFamily="34" charset="0"/>
                        </a:rPr>
                        <a:t>0.993</a:t>
                      </a:r>
                      <a:endParaRPr lang="en-SG" sz="1600" dirty="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solidFill>
                      <a:srgbClr val="FFC000"/>
                    </a:solidFill>
                  </a:tcPr>
                </a:tc>
                <a:tc>
                  <a:txBody>
                    <a:bodyPr/>
                    <a:lstStyle/>
                    <a:p>
                      <a:pPr algn="ctr">
                        <a:spcBef>
                          <a:spcPts val="0"/>
                        </a:spcBef>
                        <a:spcAft>
                          <a:spcPts val="0"/>
                        </a:spcAft>
                      </a:pPr>
                      <a:r>
                        <a:rPr lang="en-SG" sz="1600">
                          <a:effectLst/>
                          <a:latin typeface="Arial" panose="020B0604020202020204" pitchFamily="34" charset="0"/>
                          <a:cs typeface="Arial" panose="020B0604020202020204" pitchFamily="34" charset="0"/>
                        </a:rPr>
                        <a:t>0.808</a:t>
                      </a:r>
                      <a:endParaRPr lang="en-SG" sz="160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tc>
                  <a:txBody>
                    <a:bodyPr/>
                    <a:lstStyle/>
                    <a:p>
                      <a:pPr algn="ctr">
                        <a:spcBef>
                          <a:spcPts val="0"/>
                        </a:spcBef>
                        <a:spcAft>
                          <a:spcPts val="0"/>
                        </a:spcAft>
                      </a:pPr>
                      <a:r>
                        <a:rPr lang="en-SG" sz="1600" dirty="0">
                          <a:effectLst/>
                          <a:latin typeface="Arial" panose="020B0604020202020204" pitchFamily="34" charset="0"/>
                          <a:cs typeface="Arial" panose="020B0604020202020204" pitchFamily="34" charset="0"/>
                        </a:rPr>
                        <a:t>0.888</a:t>
                      </a:r>
                      <a:endParaRPr lang="en-SG" sz="1600" dirty="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solidFill>
                      <a:srgbClr val="FFC000"/>
                    </a:solidFill>
                  </a:tcPr>
                </a:tc>
                <a:extLst>
                  <a:ext uri="{0D108BD9-81ED-4DB2-BD59-A6C34878D82A}">
                    <a16:rowId xmlns:a16="http://schemas.microsoft.com/office/drawing/2014/main" val="2999227567"/>
                  </a:ext>
                </a:extLst>
              </a:tr>
              <a:tr h="399393">
                <a:tc>
                  <a:txBody>
                    <a:bodyPr/>
                    <a:lstStyle/>
                    <a:p>
                      <a:pPr>
                        <a:spcBef>
                          <a:spcPts val="0"/>
                        </a:spcBef>
                        <a:spcAft>
                          <a:spcPts val="0"/>
                        </a:spcAft>
                      </a:pPr>
                      <a:r>
                        <a:rPr lang="en-SG" sz="1600">
                          <a:effectLst/>
                          <a:latin typeface="Arial" panose="020B0604020202020204" pitchFamily="34" charset="0"/>
                          <a:cs typeface="Arial" panose="020B0604020202020204" pitchFamily="34" charset="0"/>
                        </a:rPr>
                        <a:t>Recall Score</a:t>
                      </a:r>
                      <a:endParaRPr lang="en-SG" sz="160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tc>
                  <a:txBody>
                    <a:bodyPr/>
                    <a:lstStyle/>
                    <a:p>
                      <a:pPr algn="ctr">
                        <a:spcBef>
                          <a:spcPts val="0"/>
                        </a:spcBef>
                        <a:spcAft>
                          <a:spcPts val="0"/>
                        </a:spcAft>
                      </a:pPr>
                      <a:r>
                        <a:rPr lang="en-SG" sz="1600">
                          <a:effectLst/>
                          <a:latin typeface="Arial" panose="020B0604020202020204" pitchFamily="34" charset="0"/>
                          <a:cs typeface="Arial" panose="020B0604020202020204" pitchFamily="34" charset="0"/>
                        </a:rPr>
                        <a:t>0.996</a:t>
                      </a:r>
                      <a:endParaRPr lang="en-SG" sz="160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tc>
                  <a:txBody>
                    <a:bodyPr/>
                    <a:lstStyle/>
                    <a:p>
                      <a:pPr algn="ctr">
                        <a:spcBef>
                          <a:spcPts val="0"/>
                        </a:spcBef>
                        <a:spcAft>
                          <a:spcPts val="0"/>
                        </a:spcAft>
                      </a:pPr>
                      <a:r>
                        <a:rPr lang="en-SG" sz="1600">
                          <a:effectLst/>
                          <a:latin typeface="Arial" panose="020B0604020202020204" pitchFamily="34" charset="0"/>
                          <a:cs typeface="Arial" panose="020B0604020202020204" pitchFamily="34" charset="0"/>
                        </a:rPr>
                        <a:t>0.996</a:t>
                      </a:r>
                      <a:endParaRPr lang="en-SG" sz="160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tc>
                  <a:txBody>
                    <a:bodyPr/>
                    <a:lstStyle/>
                    <a:p>
                      <a:pPr algn="ctr">
                        <a:spcBef>
                          <a:spcPts val="0"/>
                        </a:spcBef>
                        <a:spcAft>
                          <a:spcPts val="0"/>
                        </a:spcAft>
                      </a:pPr>
                      <a:r>
                        <a:rPr lang="en-SG" sz="1600">
                          <a:effectLst/>
                          <a:latin typeface="Arial" panose="020B0604020202020204" pitchFamily="34" charset="0"/>
                          <a:cs typeface="Arial" panose="020B0604020202020204" pitchFamily="34" charset="0"/>
                        </a:rPr>
                        <a:t>0.998</a:t>
                      </a:r>
                      <a:endParaRPr lang="en-SG" sz="160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tc>
                  <a:txBody>
                    <a:bodyPr/>
                    <a:lstStyle/>
                    <a:p>
                      <a:pPr algn="ctr">
                        <a:spcBef>
                          <a:spcPts val="0"/>
                        </a:spcBef>
                        <a:spcAft>
                          <a:spcPts val="0"/>
                        </a:spcAft>
                      </a:pPr>
                      <a:r>
                        <a:rPr lang="en-SG" sz="1600" dirty="0">
                          <a:effectLst/>
                          <a:latin typeface="Arial" panose="020B0604020202020204" pitchFamily="34" charset="0"/>
                          <a:cs typeface="Arial" panose="020B0604020202020204" pitchFamily="34" charset="0"/>
                        </a:rPr>
                        <a:t>0.997</a:t>
                      </a:r>
                      <a:endParaRPr lang="en-SG" sz="1600" dirty="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extLst>
                  <a:ext uri="{0D108BD9-81ED-4DB2-BD59-A6C34878D82A}">
                    <a16:rowId xmlns:a16="http://schemas.microsoft.com/office/drawing/2014/main" val="3720731776"/>
                  </a:ext>
                </a:extLst>
              </a:tr>
              <a:tr h="388882">
                <a:tc>
                  <a:txBody>
                    <a:bodyPr/>
                    <a:lstStyle/>
                    <a:p>
                      <a:pPr>
                        <a:spcBef>
                          <a:spcPts val="0"/>
                        </a:spcBef>
                        <a:spcAft>
                          <a:spcPts val="0"/>
                        </a:spcAft>
                      </a:pPr>
                      <a:r>
                        <a:rPr lang="en-SG" sz="1600">
                          <a:effectLst/>
                          <a:latin typeface="Arial" panose="020B0604020202020204" pitchFamily="34" charset="0"/>
                          <a:cs typeface="Arial" panose="020B0604020202020204" pitchFamily="34" charset="0"/>
                        </a:rPr>
                        <a:t>F1 Score</a:t>
                      </a:r>
                      <a:endParaRPr lang="en-SG" sz="160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tc>
                  <a:txBody>
                    <a:bodyPr/>
                    <a:lstStyle/>
                    <a:p>
                      <a:pPr algn="ctr">
                        <a:spcBef>
                          <a:spcPts val="0"/>
                        </a:spcBef>
                        <a:spcAft>
                          <a:spcPts val="0"/>
                        </a:spcAft>
                      </a:pPr>
                      <a:r>
                        <a:rPr lang="en-SG" sz="1600">
                          <a:effectLst/>
                          <a:latin typeface="Arial" panose="020B0604020202020204" pitchFamily="34" charset="0"/>
                          <a:cs typeface="Arial" panose="020B0604020202020204" pitchFamily="34" charset="0"/>
                        </a:rPr>
                        <a:t>0.99</a:t>
                      </a:r>
                      <a:endParaRPr lang="en-SG" sz="160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tc>
                  <a:txBody>
                    <a:bodyPr/>
                    <a:lstStyle/>
                    <a:p>
                      <a:pPr algn="ctr">
                        <a:spcBef>
                          <a:spcPts val="0"/>
                        </a:spcBef>
                        <a:spcAft>
                          <a:spcPts val="0"/>
                        </a:spcAft>
                      </a:pPr>
                      <a:r>
                        <a:rPr lang="en-SG" sz="1600" dirty="0">
                          <a:effectLst/>
                          <a:latin typeface="Arial" panose="020B0604020202020204" pitchFamily="34" charset="0"/>
                          <a:cs typeface="Arial" panose="020B0604020202020204" pitchFamily="34" charset="0"/>
                        </a:rPr>
                        <a:t>0.995</a:t>
                      </a:r>
                      <a:endParaRPr lang="en-SG" sz="1600" dirty="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solidFill>
                      <a:srgbClr val="FFC000"/>
                    </a:solidFill>
                  </a:tcPr>
                </a:tc>
                <a:tc>
                  <a:txBody>
                    <a:bodyPr/>
                    <a:lstStyle/>
                    <a:p>
                      <a:pPr algn="ctr">
                        <a:spcBef>
                          <a:spcPts val="0"/>
                        </a:spcBef>
                        <a:spcAft>
                          <a:spcPts val="0"/>
                        </a:spcAft>
                      </a:pPr>
                      <a:r>
                        <a:rPr lang="en-SG" sz="1600">
                          <a:effectLst/>
                          <a:latin typeface="Arial" panose="020B0604020202020204" pitchFamily="34" charset="0"/>
                          <a:cs typeface="Arial" panose="020B0604020202020204" pitchFamily="34" charset="0"/>
                        </a:rPr>
                        <a:t>0.893</a:t>
                      </a:r>
                      <a:endParaRPr lang="en-SG" sz="160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tc>
                  <a:txBody>
                    <a:bodyPr/>
                    <a:lstStyle/>
                    <a:p>
                      <a:pPr algn="ctr">
                        <a:spcBef>
                          <a:spcPts val="0"/>
                        </a:spcBef>
                        <a:spcAft>
                          <a:spcPts val="0"/>
                        </a:spcAft>
                      </a:pPr>
                      <a:r>
                        <a:rPr lang="en-SG" sz="1600" dirty="0">
                          <a:effectLst/>
                          <a:latin typeface="Arial" panose="020B0604020202020204" pitchFamily="34" charset="0"/>
                          <a:cs typeface="Arial" panose="020B0604020202020204" pitchFamily="34" charset="0"/>
                        </a:rPr>
                        <a:t>0.939</a:t>
                      </a:r>
                      <a:endParaRPr lang="en-SG" sz="1600" dirty="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solidFill>
                      <a:srgbClr val="FFC000"/>
                    </a:solidFill>
                  </a:tcPr>
                </a:tc>
                <a:extLst>
                  <a:ext uri="{0D108BD9-81ED-4DB2-BD59-A6C34878D82A}">
                    <a16:rowId xmlns:a16="http://schemas.microsoft.com/office/drawing/2014/main" val="4250962726"/>
                  </a:ext>
                </a:extLst>
              </a:tr>
              <a:tr h="525518">
                <a:tc>
                  <a:txBody>
                    <a:bodyPr/>
                    <a:lstStyle/>
                    <a:p>
                      <a:pPr>
                        <a:spcBef>
                          <a:spcPts val="0"/>
                        </a:spcBef>
                        <a:spcAft>
                          <a:spcPts val="0"/>
                        </a:spcAft>
                      </a:pPr>
                      <a:r>
                        <a:rPr lang="en-SG" sz="1600">
                          <a:effectLst/>
                          <a:latin typeface="Arial" panose="020B0604020202020204" pitchFamily="34" charset="0"/>
                          <a:cs typeface="Arial" panose="020B0604020202020204" pitchFamily="34" charset="0"/>
                        </a:rPr>
                        <a:t>Balanced Accuracy</a:t>
                      </a:r>
                      <a:endParaRPr lang="en-SG" sz="160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tc>
                  <a:txBody>
                    <a:bodyPr/>
                    <a:lstStyle/>
                    <a:p>
                      <a:pPr algn="ctr">
                        <a:spcBef>
                          <a:spcPts val="0"/>
                        </a:spcBef>
                        <a:spcAft>
                          <a:spcPts val="0"/>
                        </a:spcAft>
                      </a:pPr>
                      <a:r>
                        <a:rPr lang="en-SG" sz="1600">
                          <a:effectLst/>
                          <a:latin typeface="Arial" panose="020B0604020202020204" pitchFamily="34" charset="0"/>
                          <a:cs typeface="Arial" panose="020B0604020202020204" pitchFamily="34" charset="0"/>
                        </a:rPr>
                        <a:t>0.998</a:t>
                      </a:r>
                      <a:endParaRPr lang="en-SG" sz="160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tc>
                  <a:txBody>
                    <a:bodyPr/>
                    <a:lstStyle/>
                    <a:p>
                      <a:pPr algn="ctr">
                        <a:spcBef>
                          <a:spcPts val="0"/>
                        </a:spcBef>
                        <a:spcAft>
                          <a:spcPts val="0"/>
                        </a:spcAft>
                      </a:pPr>
                      <a:r>
                        <a:rPr lang="en-SG" sz="1600">
                          <a:effectLst/>
                          <a:latin typeface="Arial" panose="020B0604020202020204" pitchFamily="34" charset="0"/>
                          <a:cs typeface="Arial" panose="020B0604020202020204" pitchFamily="34" charset="0"/>
                        </a:rPr>
                        <a:t>0.998</a:t>
                      </a:r>
                      <a:endParaRPr lang="en-SG" sz="160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tc>
                  <a:txBody>
                    <a:bodyPr/>
                    <a:lstStyle/>
                    <a:p>
                      <a:pPr algn="ctr">
                        <a:spcBef>
                          <a:spcPts val="0"/>
                        </a:spcBef>
                        <a:spcAft>
                          <a:spcPts val="0"/>
                        </a:spcAft>
                      </a:pPr>
                      <a:r>
                        <a:rPr lang="en-SG" sz="1600">
                          <a:effectLst/>
                          <a:latin typeface="Arial" panose="020B0604020202020204" pitchFamily="34" charset="0"/>
                          <a:cs typeface="Arial" panose="020B0604020202020204" pitchFamily="34" charset="0"/>
                        </a:rPr>
                        <a:t>0.999</a:t>
                      </a:r>
                      <a:endParaRPr lang="en-SG" sz="160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tc>
                  <a:txBody>
                    <a:bodyPr/>
                    <a:lstStyle/>
                    <a:p>
                      <a:pPr algn="ctr">
                        <a:spcBef>
                          <a:spcPts val="0"/>
                        </a:spcBef>
                        <a:spcAft>
                          <a:spcPts val="0"/>
                        </a:spcAft>
                      </a:pPr>
                      <a:r>
                        <a:rPr lang="en-SG" sz="1600" dirty="0">
                          <a:effectLst/>
                          <a:latin typeface="Arial" panose="020B0604020202020204" pitchFamily="34" charset="0"/>
                          <a:cs typeface="Arial" panose="020B0604020202020204" pitchFamily="34" charset="0"/>
                        </a:rPr>
                        <a:t>0.998</a:t>
                      </a:r>
                      <a:endParaRPr lang="en-SG" sz="1600" dirty="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extLst>
                  <a:ext uri="{0D108BD9-81ED-4DB2-BD59-A6C34878D82A}">
                    <a16:rowId xmlns:a16="http://schemas.microsoft.com/office/drawing/2014/main" val="2842737968"/>
                  </a:ext>
                </a:extLst>
              </a:tr>
              <a:tr h="567558">
                <a:tc>
                  <a:txBody>
                    <a:bodyPr/>
                    <a:lstStyle/>
                    <a:p>
                      <a:pPr>
                        <a:spcBef>
                          <a:spcPts val="0"/>
                        </a:spcBef>
                        <a:spcAft>
                          <a:spcPts val="0"/>
                        </a:spcAft>
                      </a:pPr>
                      <a:r>
                        <a:rPr lang="en-SG" sz="1600">
                          <a:effectLst/>
                          <a:latin typeface="Arial" panose="020B0604020202020204" pitchFamily="34" charset="0"/>
                          <a:cs typeface="Arial" panose="020B0604020202020204" pitchFamily="34" charset="0"/>
                        </a:rPr>
                        <a:t>AUC ROC Score</a:t>
                      </a:r>
                      <a:endParaRPr lang="en-SG" sz="160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tc>
                  <a:txBody>
                    <a:bodyPr/>
                    <a:lstStyle/>
                    <a:p>
                      <a:pPr algn="ctr">
                        <a:spcBef>
                          <a:spcPts val="0"/>
                        </a:spcBef>
                        <a:spcAft>
                          <a:spcPts val="0"/>
                        </a:spcAft>
                      </a:pPr>
                      <a:r>
                        <a:rPr lang="en-SG" sz="1600" dirty="0">
                          <a:effectLst/>
                          <a:latin typeface="Arial" panose="020B0604020202020204" pitchFamily="34" charset="0"/>
                          <a:cs typeface="Arial" panose="020B0604020202020204" pitchFamily="34" charset="0"/>
                        </a:rPr>
                        <a:t>0.998</a:t>
                      </a:r>
                      <a:endParaRPr lang="en-SG" sz="1600" dirty="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tc>
                  <a:txBody>
                    <a:bodyPr/>
                    <a:lstStyle/>
                    <a:p>
                      <a:pPr algn="ctr">
                        <a:spcBef>
                          <a:spcPts val="0"/>
                        </a:spcBef>
                        <a:spcAft>
                          <a:spcPts val="0"/>
                        </a:spcAft>
                      </a:pPr>
                      <a:r>
                        <a:rPr lang="en-SG" sz="1600" dirty="0">
                          <a:effectLst/>
                          <a:latin typeface="Arial" panose="020B0604020202020204" pitchFamily="34" charset="0"/>
                          <a:cs typeface="Arial" panose="020B0604020202020204" pitchFamily="34" charset="0"/>
                        </a:rPr>
                        <a:t>0.998</a:t>
                      </a:r>
                      <a:endParaRPr lang="en-SG" sz="1600" dirty="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tc>
                  <a:txBody>
                    <a:bodyPr/>
                    <a:lstStyle/>
                    <a:p>
                      <a:pPr algn="ctr">
                        <a:spcBef>
                          <a:spcPts val="0"/>
                        </a:spcBef>
                        <a:spcAft>
                          <a:spcPts val="0"/>
                        </a:spcAft>
                      </a:pPr>
                      <a:r>
                        <a:rPr lang="en-SG" sz="1600" dirty="0">
                          <a:effectLst/>
                          <a:latin typeface="Arial" panose="020B0604020202020204" pitchFamily="34" charset="0"/>
                          <a:cs typeface="Arial" panose="020B0604020202020204" pitchFamily="34" charset="0"/>
                        </a:rPr>
                        <a:t>0.999</a:t>
                      </a:r>
                      <a:endParaRPr lang="en-SG" sz="1600" dirty="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tc>
                  <a:txBody>
                    <a:bodyPr/>
                    <a:lstStyle/>
                    <a:p>
                      <a:pPr algn="ctr">
                        <a:spcBef>
                          <a:spcPts val="0"/>
                        </a:spcBef>
                        <a:spcAft>
                          <a:spcPts val="0"/>
                        </a:spcAft>
                      </a:pPr>
                      <a:r>
                        <a:rPr lang="en-SG" sz="1600" dirty="0">
                          <a:effectLst/>
                          <a:latin typeface="Arial" panose="020B0604020202020204" pitchFamily="34" charset="0"/>
                          <a:cs typeface="Arial" panose="020B0604020202020204" pitchFamily="34" charset="0"/>
                        </a:rPr>
                        <a:t>0.998</a:t>
                      </a:r>
                      <a:endParaRPr lang="en-SG" sz="1600" dirty="0">
                        <a:effectLst/>
                        <a:latin typeface="Arial" panose="020B0604020202020204" pitchFamily="34" charset="0"/>
                        <a:ea typeface="Calibri" panose="020F0502020204030204" pitchFamily="34" charset="0"/>
                        <a:cs typeface="Arial" panose="020B0604020202020204" pitchFamily="34" charset="0"/>
                      </a:endParaRPr>
                    </a:p>
                  </a:txBody>
                  <a:tcPr marL="48111" marR="48111" marT="0" marB="0"/>
                </a:tc>
                <a:extLst>
                  <a:ext uri="{0D108BD9-81ED-4DB2-BD59-A6C34878D82A}">
                    <a16:rowId xmlns:a16="http://schemas.microsoft.com/office/drawing/2014/main" val="268102806"/>
                  </a:ext>
                </a:extLst>
              </a:tr>
            </a:tbl>
          </a:graphicData>
        </a:graphic>
      </p:graphicFrame>
      <p:sp>
        <p:nvSpPr>
          <p:cNvPr id="3" name="TextBox 2">
            <a:extLst>
              <a:ext uri="{FF2B5EF4-FFF2-40B4-BE49-F238E27FC236}">
                <a16:creationId xmlns:a16="http://schemas.microsoft.com/office/drawing/2014/main" id="{75E24A04-B555-4618-AD25-3F320E16F733}"/>
              </a:ext>
            </a:extLst>
          </p:cNvPr>
          <p:cNvSpPr txBox="1"/>
          <p:nvPr/>
        </p:nvSpPr>
        <p:spPr>
          <a:xfrm>
            <a:off x="409903" y="5055476"/>
            <a:ext cx="11267297" cy="152984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SG" sz="16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LightGBM</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has a recall </a:t>
            </a:r>
            <a:r>
              <a:rPr lang="en-SG" sz="16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of </a:t>
            </a:r>
            <a:r>
              <a:rPr lang="en-SG" sz="16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0.997</a:t>
            </a:r>
            <a:r>
              <a:rPr lang="en-SG" sz="16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compared to </a:t>
            </a:r>
            <a:r>
              <a:rPr lang="en-SG" sz="16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CatBoost</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whose recall is </a:t>
            </a:r>
            <a:r>
              <a:rPr lang="en-SG"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0.996</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p>
          <a:p>
            <a:pPr marL="285750" indent="-285750">
              <a:lnSpc>
                <a:spcPct val="150000"/>
              </a:lnSpc>
              <a:buFont typeface="Arial" panose="020B0604020202020204" pitchFamily="34" charset="0"/>
              <a:buChar char="•"/>
            </a:pPr>
            <a:r>
              <a:rPr lang="en-SG" sz="16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CatBoost</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has a new higher precision </a:t>
            </a:r>
            <a:r>
              <a:rPr lang="en-SG"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0.993</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compared to </a:t>
            </a:r>
            <a:r>
              <a:rPr lang="en-SG" sz="16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LightGBM’s</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new precision score of </a:t>
            </a:r>
            <a:r>
              <a:rPr lang="en-SG"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0.888</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p>
          <a:p>
            <a:pPr marL="285750" indent="-285750">
              <a:lnSpc>
                <a:spcPct val="150000"/>
              </a:lnSpc>
              <a:buFont typeface="Arial" panose="020B0604020202020204" pitchFamily="34" charset="0"/>
              <a:buChar char="•"/>
            </a:pP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new F1-score for </a:t>
            </a:r>
            <a:r>
              <a:rPr lang="en-SG" sz="16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CatBoost</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is </a:t>
            </a:r>
            <a:r>
              <a:rPr lang="en-SG"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0.995</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whilst the new F1-score for </a:t>
            </a:r>
            <a:r>
              <a:rPr lang="en-SG" sz="16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LightGBM</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is </a:t>
            </a:r>
            <a:r>
              <a:rPr lang="en-SG"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0.939</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p>
          <a:p>
            <a:pPr marL="285750" indent="-285750">
              <a:lnSpc>
                <a:spcPct val="150000"/>
              </a:lnSpc>
              <a:buFont typeface="Arial" panose="020B0604020202020204" pitchFamily="34" charset="0"/>
              <a:buChar char="•"/>
            </a:pP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We conclude that </a:t>
            </a:r>
            <a:r>
              <a:rPr lang="en-SG" sz="1600" b="1" u="sng"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CatBoost</a:t>
            </a:r>
            <a:r>
              <a:rPr lang="en-SG" sz="1600" b="1" u="sng"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is the better classifier</a:t>
            </a:r>
            <a:r>
              <a:rPr lang="en-SG"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SG" sz="1600" dirty="0"/>
          </a:p>
        </p:txBody>
      </p:sp>
    </p:spTree>
    <p:extLst>
      <p:ext uri="{BB962C8B-B14F-4D97-AF65-F5344CB8AC3E}">
        <p14:creationId xmlns:p14="http://schemas.microsoft.com/office/powerpoint/2010/main" val="648842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08C54-E1D6-4C59-A59C-F9A0BE6FBD83}"/>
              </a:ext>
            </a:extLst>
          </p:cNvPr>
          <p:cNvSpPr>
            <a:spLocks noGrp="1"/>
          </p:cNvSpPr>
          <p:nvPr>
            <p:ph type="title"/>
          </p:nvPr>
        </p:nvSpPr>
        <p:spPr/>
        <p:txBody>
          <a:bodyPr/>
          <a:lstStyle/>
          <a:p>
            <a:r>
              <a:rPr lang="en-US" dirty="0" err="1"/>
              <a:t>CatBoost</a:t>
            </a:r>
            <a:r>
              <a:rPr lang="en-US" dirty="0"/>
              <a:t> and </a:t>
            </a:r>
            <a:r>
              <a:rPr lang="en-US" dirty="0" err="1"/>
              <a:t>LightGBM</a:t>
            </a:r>
            <a:r>
              <a:rPr lang="en-US" dirty="0"/>
              <a:t> Classification Reports</a:t>
            </a:r>
            <a:endParaRPr lang="en-SG" dirty="0"/>
          </a:p>
        </p:txBody>
      </p:sp>
      <p:sp>
        <p:nvSpPr>
          <p:cNvPr id="5" name="TextBox 4">
            <a:extLst>
              <a:ext uri="{FF2B5EF4-FFF2-40B4-BE49-F238E27FC236}">
                <a16:creationId xmlns:a16="http://schemas.microsoft.com/office/drawing/2014/main" id="{34FF52DF-FAF4-4E1A-8E07-283435573B61}"/>
              </a:ext>
            </a:extLst>
          </p:cNvPr>
          <p:cNvSpPr txBox="1"/>
          <p:nvPr/>
        </p:nvSpPr>
        <p:spPr>
          <a:xfrm>
            <a:off x="764627" y="2098789"/>
            <a:ext cx="6096000" cy="2308324"/>
          </a:xfrm>
          <a:prstGeom prst="rect">
            <a:avLst/>
          </a:prstGeom>
          <a:noFill/>
        </p:spPr>
        <p:txBody>
          <a:bodyPr wrap="square">
            <a:spAutoFit/>
          </a:bodyPr>
          <a:lstStyle/>
          <a:p>
            <a:r>
              <a:rPr lang="en-SG" dirty="0"/>
              <a:t> precision    recall  f1-score   support</a:t>
            </a:r>
          </a:p>
          <a:p>
            <a:endParaRPr lang="en-SG" dirty="0"/>
          </a:p>
          <a:p>
            <a:r>
              <a:rPr lang="en-SG" dirty="0"/>
              <a:t>           0       1.00      1.00      1.00   1270881</a:t>
            </a:r>
          </a:p>
          <a:p>
            <a:r>
              <a:rPr lang="en-SG" dirty="0"/>
              <a:t>           1       0.99      1.00      0.99      1643</a:t>
            </a:r>
          </a:p>
          <a:p>
            <a:endParaRPr lang="en-SG" dirty="0"/>
          </a:p>
          <a:p>
            <a:r>
              <a:rPr lang="en-SG" dirty="0"/>
              <a:t>    accuracy                           1.00   1272524</a:t>
            </a:r>
          </a:p>
          <a:p>
            <a:r>
              <a:rPr lang="en-SG" dirty="0"/>
              <a:t>   macro </a:t>
            </a:r>
            <a:r>
              <a:rPr lang="en-SG" dirty="0" err="1"/>
              <a:t>avg</a:t>
            </a:r>
            <a:r>
              <a:rPr lang="en-SG" dirty="0"/>
              <a:t>       1.00      1.00      1.00   1272524</a:t>
            </a:r>
          </a:p>
          <a:p>
            <a:r>
              <a:rPr lang="en-SG" dirty="0"/>
              <a:t>weighted </a:t>
            </a:r>
            <a:r>
              <a:rPr lang="en-SG" dirty="0" err="1"/>
              <a:t>avg</a:t>
            </a:r>
            <a:r>
              <a:rPr lang="en-SG" dirty="0"/>
              <a:t>       1.00      1.00      1.00   1272524</a:t>
            </a:r>
          </a:p>
        </p:txBody>
      </p:sp>
      <p:sp>
        <p:nvSpPr>
          <p:cNvPr id="7" name="TextBox 6">
            <a:extLst>
              <a:ext uri="{FF2B5EF4-FFF2-40B4-BE49-F238E27FC236}">
                <a16:creationId xmlns:a16="http://schemas.microsoft.com/office/drawing/2014/main" id="{35C21F6E-6A17-4651-A8BA-35292FC51FD6}"/>
              </a:ext>
            </a:extLst>
          </p:cNvPr>
          <p:cNvSpPr txBox="1"/>
          <p:nvPr/>
        </p:nvSpPr>
        <p:spPr>
          <a:xfrm>
            <a:off x="5980386" y="4279144"/>
            <a:ext cx="6096000" cy="2308324"/>
          </a:xfrm>
          <a:prstGeom prst="rect">
            <a:avLst/>
          </a:prstGeom>
          <a:noFill/>
        </p:spPr>
        <p:txBody>
          <a:bodyPr wrap="square">
            <a:spAutoFit/>
          </a:bodyPr>
          <a:lstStyle/>
          <a:p>
            <a:r>
              <a:rPr lang="en-US" dirty="0"/>
              <a:t> precision    recall  f1-score   support</a:t>
            </a:r>
          </a:p>
          <a:p>
            <a:endParaRPr lang="en-US" dirty="0"/>
          </a:p>
          <a:p>
            <a:r>
              <a:rPr lang="en-US" dirty="0"/>
              <a:t>           0       1.00      1.00      1.00   1270881</a:t>
            </a:r>
          </a:p>
          <a:p>
            <a:r>
              <a:rPr lang="en-US" dirty="0"/>
              <a:t>           1       0.89      1.00      0.94      1643</a:t>
            </a:r>
          </a:p>
          <a:p>
            <a:endParaRPr lang="en-US" dirty="0"/>
          </a:p>
          <a:p>
            <a:r>
              <a:rPr lang="en-US" dirty="0"/>
              <a:t>    accuracy                           1.00   1272524</a:t>
            </a:r>
          </a:p>
          <a:p>
            <a:r>
              <a:rPr lang="en-US" dirty="0"/>
              <a:t>   macro avg       0.94      1.00      0.97   1272524</a:t>
            </a:r>
          </a:p>
          <a:p>
            <a:r>
              <a:rPr lang="en-US" dirty="0"/>
              <a:t>weighted avg       1.00      1.00      1.00   1272524</a:t>
            </a:r>
            <a:endParaRPr lang="en-SG" dirty="0"/>
          </a:p>
        </p:txBody>
      </p:sp>
      <p:sp>
        <p:nvSpPr>
          <p:cNvPr id="8" name="TextBox 7">
            <a:extLst>
              <a:ext uri="{FF2B5EF4-FFF2-40B4-BE49-F238E27FC236}">
                <a16:creationId xmlns:a16="http://schemas.microsoft.com/office/drawing/2014/main" id="{3ACAA024-96AF-40D5-A6EF-8909744F9375}"/>
              </a:ext>
            </a:extLst>
          </p:cNvPr>
          <p:cNvSpPr txBox="1"/>
          <p:nvPr/>
        </p:nvSpPr>
        <p:spPr>
          <a:xfrm>
            <a:off x="764627" y="1302848"/>
            <a:ext cx="2987566" cy="92333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5400" b="1" dirty="0" err="1">
                <a:ln/>
                <a:solidFill>
                  <a:srgbClr val="00B050"/>
                </a:solidFill>
              </a:rPr>
              <a:t>CatBoost</a:t>
            </a:r>
            <a:endParaRPr lang="en-SG" sz="5400" b="1" dirty="0">
              <a:ln/>
              <a:solidFill>
                <a:srgbClr val="00B050"/>
              </a:solidFill>
            </a:endParaRPr>
          </a:p>
        </p:txBody>
      </p:sp>
      <p:sp>
        <p:nvSpPr>
          <p:cNvPr id="9" name="Rectangle 8">
            <a:extLst>
              <a:ext uri="{FF2B5EF4-FFF2-40B4-BE49-F238E27FC236}">
                <a16:creationId xmlns:a16="http://schemas.microsoft.com/office/drawing/2014/main" id="{15F621C1-88FD-45D7-81A7-C5873940C0BA}"/>
              </a:ext>
            </a:extLst>
          </p:cNvPr>
          <p:cNvSpPr/>
          <p:nvPr/>
        </p:nvSpPr>
        <p:spPr>
          <a:xfrm>
            <a:off x="5980386" y="3374997"/>
            <a:ext cx="3074627"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err="1">
                <a:ln/>
                <a:solidFill>
                  <a:srgbClr val="C00000"/>
                </a:solidFill>
              </a:rPr>
              <a:t>LightGBM</a:t>
            </a:r>
            <a:endParaRPr lang="en-US" sz="5400" b="1" dirty="0">
              <a:ln/>
              <a:solidFill>
                <a:srgbClr val="C00000"/>
              </a:solidFill>
            </a:endParaRPr>
          </a:p>
        </p:txBody>
      </p:sp>
    </p:spTree>
    <p:extLst>
      <p:ext uri="{BB962C8B-B14F-4D97-AF65-F5344CB8AC3E}">
        <p14:creationId xmlns:p14="http://schemas.microsoft.com/office/powerpoint/2010/main" val="2748741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967</TotalTime>
  <Words>876</Words>
  <Application>Microsoft Office PowerPoint</Application>
  <PresentationFormat>Widescreen</PresentationFormat>
  <Paragraphs>166</Paragraphs>
  <Slides>13</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Arial</vt:lpstr>
      <vt:lpstr>Calibri</vt:lpstr>
      <vt:lpstr>Calibri Light</vt:lpstr>
      <vt:lpstr>charter</vt:lpstr>
      <vt:lpstr>georgia</vt:lpstr>
      <vt:lpstr>inherit</vt:lpstr>
      <vt:lpstr>roboto</vt:lpstr>
      <vt:lpstr>Office Theme</vt:lpstr>
      <vt:lpstr>Document</vt:lpstr>
      <vt:lpstr>ITI105 Final Project Presentation</vt:lpstr>
      <vt:lpstr>Problem Statement</vt:lpstr>
      <vt:lpstr>Dataset Features</vt:lpstr>
      <vt:lpstr>Exploratory Data Analysis</vt:lpstr>
      <vt:lpstr>Feature Importance</vt:lpstr>
      <vt:lpstr>Experiments</vt:lpstr>
      <vt:lpstr>Hyper-parameter Tuning: Important – Controls Overfitting</vt:lpstr>
      <vt:lpstr>Results before/after hyper-parameter tuning</vt:lpstr>
      <vt:lpstr>CatBoost and LightGBM Classification Reports</vt:lpstr>
      <vt:lpstr>CatBoost</vt:lpstr>
      <vt:lpstr>LightGBM</vt:lpstr>
      <vt:lpstr>Web Application UI</vt:lpstr>
      <vt:lpstr>Web Application UI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MAR KHENG KOK</dc:creator>
  <cp:lastModifiedBy>awln</cp:lastModifiedBy>
  <cp:revision>27</cp:revision>
  <dcterms:created xsi:type="dcterms:W3CDTF">2020-08-21T10:13:37Z</dcterms:created>
  <dcterms:modified xsi:type="dcterms:W3CDTF">2021-08-22T09:14:28Z</dcterms:modified>
</cp:coreProperties>
</file>