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4" autoAdjust="0"/>
    <p:restoredTop sz="94660"/>
  </p:normalViewPr>
  <p:slideViewPr>
    <p:cSldViewPr>
      <p:cViewPr varScale="1">
        <p:scale>
          <a:sx n="62" d="100"/>
          <a:sy n="62" d="100"/>
        </p:scale>
        <p:origin x="-134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1"/>
            <a:ext cx="7772400" cy="838200"/>
          </a:xfrm>
        </p:spPr>
        <p:txBody>
          <a:bodyPr/>
          <a:lstStyle/>
          <a:p>
            <a:r>
              <a:rPr lang="en-US" dirty="0" smtClean="0"/>
              <a:t>Capital Structure and Leverage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066800"/>
            <a:ext cx="7239000" cy="533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Capital structure and financial </a:t>
            </a:r>
            <a:r>
              <a:rPr lang="en-US" dirty="0" smtClean="0">
                <a:solidFill>
                  <a:schemeClr val="tx1"/>
                </a:solidFill>
              </a:rPr>
              <a:t>structure;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Determining </a:t>
            </a:r>
            <a:r>
              <a:rPr lang="en-US" dirty="0">
                <a:solidFill>
                  <a:schemeClr val="tx1"/>
                </a:solidFill>
              </a:rPr>
              <a:t>the optimal capital </a:t>
            </a:r>
            <a:r>
              <a:rPr lang="en-US" dirty="0" smtClean="0">
                <a:solidFill>
                  <a:schemeClr val="tx1"/>
                </a:solidFill>
              </a:rPr>
              <a:t>structure: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	EBIT</a:t>
            </a:r>
            <a:r>
              <a:rPr lang="en-US" dirty="0">
                <a:solidFill>
                  <a:schemeClr val="tx1"/>
                </a:solidFill>
              </a:rPr>
              <a:t>−EPS analysis of the effect of </a:t>
            </a:r>
            <a:r>
              <a:rPr lang="en-US" dirty="0" smtClean="0">
                <a:solidFill>
                  <a:schemeClr val="tx1"/>
                </a:solidFill>
              </a:rPr>
              <a:t>	financial leverage,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	EPS </a:t>
            </a:r>
            <a:r>
              <a:rPr lang="en-US" dirty="0">
                <a:solidFill>
                  <a:schemeClr val="tx1"/>
                </a:solidFill>
              </a:rPr>
              <a:t>indifference </a:t>
            </a:r>
            <a:r>
              <a:rPr lang="en-US" dirty="0" smtClean="0">
                <a:solidFill>
                  <a:schemeClr val="tx1"/>
                </a:solidFill>
              </a:rPr>
              <a:t>analysis;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effect of capital structure on stock prices and the cost of </a:t>
            </a:r>
            <a:r>
              <a:rPr lang="en-US" dirty="0" smtClean="0">
                <a:solidFill>
                  <a:schemeClr val="tx1"/>
                </a:solidFill>
              </a:rPr>
              <a:t>capital;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Capital </a:t>
            </a:r>
            <a:r>
              <a:rPr lang="en-US" dirty="0">
                <a:solidFill>
                  <a:schemeClr val="tx1"/>
                </a:solidFill>
              </a:rPr>
              <a:t>structure and value of the </a:t>
            </a:r>
            <a:r>
              <a:rPr lang="en-US" dirty="0" smtClean="0">
                <a:solidFill>
                  <a:schemeClr val="tx1"/>
                </a:solidFill>
              </a:rPr>
              <a:t>firm;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Operating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everage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Financial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everage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Total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everage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92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/>
              <a:t>A company currently has assets of </a:t>
            </a:r>
            <a:r>
              <a:rPr lang="en-US" sz="2200" dirty="0" err="1" smtClean="0"/>
              <a:t>Rs</a:t>
            </a:r>
            <a:r>
              <a:rPr lang="en-US" sz="2200" dirty="0" smtClean="0"/>
              <a:t> 5 million. The firm is 100 percent equity financed. The company currently has net income of </a:t>
            </a:r>
            <a:r>
              <a:rPr lang="en-US" sz="2200" dirty="0" err="1" smtClean="0"/>
              <a:t>Rs</a:t>
            </a:r>
            <a:r>
              <a:rPr lang="en-US" sz="2200" dirty="0" smtClean="0"/>
              <a:t> 1 million and it pays out 40 percent of its net income as dividends. Both net income and dividends are expected to grow at a constant rate of 5 percent per year. There are 200,000 shares of stock outstanding, and it is estimated that the current cost of capital is 13.40 percent.</a:t>
            </a:r>
          </a:p>
          <a:p>
            <a:pPr marL="0" indent="0" algn="just">
              <a:buNone/>
            </a:pPr>
            <a:r>
              <a:rPr lang="en-US" sz="2200" dirty="0" smtClean="0"/>
              <a:t>The company is considering a recapitalization where it will issue </a:t>
            </a:r>
            <a:r>
              <a:rPr lang="en-US" sz="2200" dirty="0" err="1" smtClean="0"/>
              <a:t>Rs</a:t>
            </a:r>
            <a:r>
              <a:rPr lang="en-US" sz="2200" dirty="0" smtClean="0"/>
              <a:t> 1 million in debt and use the proceeds to repurchase stock. Investment bankers have estimated that if the company goes through with the recapitalization, its before-tax cost of debt will be 11 percent, and the cost of equity will rise to 14.5 percent. The company has a 40 percent federal plus state tax rate.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n-US" sz="2200" dirty="0" smtClean="0"/>
              <a:t>What is the current share price of the stock (before recapitalization)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n-US" sz="2200" dirty="0" smtClean="0"/>
              <a:t>Assuming that the company maintains the same payout ratio, what will be its stock price following the recapitalization 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8966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Figure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40259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90600"/>
            <a:ext cx="4267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612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/>
              <a:t>Leverage Beta </a:t>
            </a:r>
            <a:r>
              <a:rPr lang="el-GR" sz="2200" dirty="0" smtClean="0"/>
              <a:t>β</a:t>
            </a:r>
            <a:r>
              <a:rPr lang="en-US" sz="2200" baseline="-25000" dirty="0" smtClean="0"/>
              <a:t>L</a:t>
            </a:r>
            <a:r>
              <a:rPr lang="en-US" sz="2200" dirty="0" smtClean="0"/>
              <a:t> = </a:t>
            </a:r>
            <a:r>
              <a:rPr lang="el-GR" sz="2200" dirty="0" smtClean="0"/>
              <a:t>β</a:t>
            </a:r>
            <a:r>
              <a:rPr lang="en-US" sz="2200" baseline="-25000" dirty="0" smtClean="0"/>
              <a:t>U</a:t>
            </a:r>
            <a:r>
              <a:rPr lang="en-US" sz="2200" dirty="0" smtClean="0"/>
              <a:t> [1+(1-T)(D/E)]</a:t>
            </a:r>
          </a:p>
          <a:p>
            <a:pPr marL="0" indent="0" algn="just">
              <a:buNone/>
            </a:pPr>
            <a:r>
              <a:rPr lang="en-US" sz="2200" dirty="0" err="1" smtClean="0"/>
              <a:t>K</a:t>
            </a:r>
            <a:r>
              <a:rPr lang="en-US" sz="2200" baseline="-25000" dirty="0" err="1" smtClean="0"/>
              <a:t>e</a:t>
            </a:r>
            <a:r>
              <a:rPr lang="en-US" sz="2200" dirty="0" smtClean="0"/>
              <a:t> = R</a:t>
            </a:r>
            <a:r>
              <a:rPr lang="en-US" sz="2200" baseline="-25000" dirty="0" smtClean="0"/>
              <a:t>F</a:t>
            </a:r>
            <a:r>
              <a:rPr lang="en-US" sz="2200" dirty="0" smtClean="0"/>
              <a:t> + [E(</a:t>
            </a:r>
            <a:r>
              <a:rPr lang="en-US" sz="2200" dirty="0" err="1" smtClean="0"/>
              <a:t>R</a:t>
            </a:r>
            <a:r>
              <a:rPr lang="en-US" sz="2200" baseline="-25000" dirty="0" err="1" smtClean="0"/>
              <a:t>m</a:t>
            </a:r>
            <a:r>
              <a:rPr lang="en-US" sz="2200" dirty="0" smtClean="0"/>
              <a:t>) – R</a:t>
            </a:r>
            <a:r>
              <a:rPr lang="en-US" sz="2200" baseline="-25000" dirty="0" smtClean="0"/>
              <a:t>F</a:t>
            </a:r>
            <a:r>
              <a:rPr lang="en-US" sz="2200" dirty="0" smtClean="0"/>
              <a:t> ]</a:t>
            </a:r>
            <a:r>
              <a:rPr lang="el-GR" sz="2200" dirty="0" smtClean="0"/>
              <a:t>β</a:t>
            </a:r>
            <a:endParaRPr lang="en-US" sz="2200" dirty="0" smtClean="0"/>
          </a:p>
          <a:p>
            <a:pPr marL="0" indent="0" algn="just">
              <a:buNone/>
            </a:pPr>
            <a:endParaRPr lang="en-US" sz="2200" dirty="0" smtClean="0"/>
          </a:p>
          <a:p>
            <a:pPr marL="0" indent="0" algn="just">
              <a:buNone/>
            </a:pPr>
            <a:r>
              <a:rPr lang="en-US" sz="2200" dirty="0" smtClean="0"/>
              <a:t>1. 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 smtClean="0"/>
          </a:p>
          <a:p>
            <a:pPr marL="0" indent="0" algn="just">
              <a:buNone/>
            </a:pPr>
            <a:r>
              <a:rPr lang="en-US" sz="2200" dirty="0" smtClean="0"/>
              <a:t>2. </a:t>
            </a:r>
            <a:endParaRPr lang="en-US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467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73914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971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Capital Structure and Value of Firm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/>
              <a:t>At optimal capital structure cost of capital is the minimum and stock price is the maximum.</a:t>
            </a:r>
          </a:p>
          <a:p>
            <a:pPr algn="just"/>
            <a:r>
              <a:rPr lang="en-US" sz="2200" dirty="0" smtClean="0"/>
              <a:t>Two conflicting arguments on relationship between firm’s cost of capital and value of the firm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b="1" dirty="0" smtClean="0"/>
              <a:t>Irrelevance Approach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Modigliani and Miller (MM) argue that in a perfect market, market value of any firm is independent of its capital structure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They argue that total value of a firm depends on its underlying profitability and risk, and not as how the firm is finance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Irrelevance proposition of MM states that two firms alike in every respect except their capital structure must command the same total value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If not, profit seeking investors tend to sell shares of overvalued firm and buy the shares of undervalued firm thereby enforcing two firms into equilibrium</a:t>
            </a:r>
          </a:p>
        </p:txBody>
      </p:sp>
    </p:spTree>
    <p:extLst>
      <p:ext uri="{BB962C8B-B14F-4D97-AF65-F5344CB8AC3E}">
        <p14:creationId xmlns:p14="http://schemas.microsoft.com/office/powerpoint/2010/main" val="948132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>Capital Structure and Value of Firm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/>
              <a:t>2. Relevance Approach</a:t>
            </a:r>
          </a:p>
          <a:p>
            <a:pPr marL="0" indent="0" algn="just">
              <a:buNone/>
            </a:pPr>
            <a:r>
              <a:rPr lang="en-US" sz="2200" dirty="0" smtClean="0"/>
              <a:t>Imperfections in the capital market makes capital structure relevant in affecting the cost of capital and the value of firm</a:t>
            </a:r>
          </a:p>
          <a:p>
            <a:pPr marL="0" indent="0" algn="just">
              <a:buNone/>
            </a:pPr>
            <a:r>
              <a:rPr lang="en-US" sz="2200" dirty="0" smtClean="0"/>
              <a:t>One imperfection is due to effect of taxes (interest payment on debt is allowable deductions for tax purpose)</a:t>
            </a:r>
          </a:p>
          <a:p>
            <a:pPr marL="0" indent="0" algn="just">
              <a:buNone/>
            </a:pPr>
            <a:r>
              <a:rPr lang="en-US" sz="2200" dirty="0" smtClean="0"/>
              <a:t>Corporate tax does matter because value of a levered firm is greater than the unlevered firm by the amount of present value of tax saving on debt</a:t>
            </a:r>
          </a:p>
          <a:p>
            <a:pPr marL="0" indent="0" algn="just">
              <a:buNone/>
            </a:pPr>
            <a:r>
              <a:rPr lang="en-US" sz="2200" dirty="0" smtClean="0"/>
              <a:t>Other imperfections that distorts the benefits of using debt capital beyond certain limit ( firm may risk some sort of financial distress or bankruptcy when timely interest payment is not made)</a:t>
            </a:r>
          </a:p>
          <a:p>
            <a:pPr marL="0" indent="0" algn="just">
              <a:buNone/>
            </a:pPr>
            <a:r>
              <a:rPr lang="en-US" sz="2200" dirty="0" smtClean="0"/>
              <a:t>Therefore optimum capital structure assumes that a firm balances the marginal present value of interest tax saving against the cost of financial distress.</a:t>
            </a:r>
          </a:p>
        </p:txBody>
      </p:sp>
    </p:spTree>
    <p:extLst>
      <p:ext uri="{BB962C8B-B14F-4D97-AF65-F5344CB8AC3E}">
        <p14:creationId xmlns:p14="http://schemas.microsoft.com/office/powerpoint/2010/main" val="35652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Breakeven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7912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200" dirty="0" smtClean="0"/>
                  <a:t>Level of sales at which total sales revenue is equal to total cost</a:t>
                </a:r>
              </a:p>
              <a:p>
                <a:pPr algn="just"/>
                <a:r>
                  <a:rPr lang="en-US" sz="2200" dirty="0" smtClean="0"/>
                  <a:t>Point of zero profit and zero loss</a:t>
                </a:r>
              </a:p>
              <a:p>
                <a:pPr marL="0" indent="0" algn="just">
                  <a:buNone/>
                </a:pPr>
                <a:r>
                  <a:rPr lang="en-US" sz="2200" dirty="0" smtClean="0"/>
                  <a:t>Breakeven point in units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𝐹𝑖𝑥𝑒𝑑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𝑐𝑜𝑠𝑡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𝐶𝑀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𝑝𝑒𝑟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𝑢𝑛𝑖𝑡</m:t>
                        </m:r>
                      </m:den>
                    </m:f>
                  </m:oMath>
                </a14:m>
                <a:r>
                  <a:rPr lang="en-US" sz="2200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𝐹𝐶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−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𝑉𝐶</m:t>
                        </m:r>
                      </m:den>
                    </m:f>
                  </m:oMath>
                </a14:m>
                <a:endParaRPr lang="en-US" sz="2200" dirty="0" smtClean="0"/>
              </a:p>
              <a:p>
                <a:pPr marL="0" indent="0" algn="just">
                  <a:buNone/>
                </a:pPr>
                <a:r>
                  <a:rPr lang="en-US" sz="2200" dirty="0" smtClean="0"/>
                  <a:t>Breakeven points in </a:t>
                </a:r>
                <a:r>
                  <a:rPr lang="en-US" sz="2200" dirty="0" err="1" smtClean="0"/>
                  <a:t>Rs</a:t>
                </a:r>
                <a:r>
                  <a:rPr lang="en-US" sz="2200" dirty="0" smtClean="0"/>
                  <a:t> = BEP in units × Selling Price per Unit</a:t>
                </a:r>
              </a:p>
              <a:p>
                <a:pPr marL="0" indent="0" algn="just">
                  <a:buNone/>
                </a:pPr>
                <a:r>
                  <a:rPr lang="en-US" sz="2200" dirty="0"/>
                  <a:t>	</a:t>
                </a:r>
                <a:r>
                  <a:rPr lang="en-US" sz="22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𝐹𝑖𝑥𝑒𝑑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𝐶𝑜𝑠𝑡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/>
                          </a:rPr>
                          <m:t>/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𝑟𝑎𝑡𝑖𝑜</m:t>
                        </m:r>
                      </m:den>
                    </m:f>
                  </m:oMath>
                </a14:m>
                <a:r>
                  <a:rPr lang="en-US" sz="2200" dirty="0" smtClean="0"/>
                  <a:t>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𝐹𝑖𝑥𝑒𝑑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𝐶𝑜𝑠𝑡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1 − 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</a:rPr>
                              <m:t>𝑉𝐶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𝑆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2200" dirty="0" smtClean="0"/>
                  <a:t>  where,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𝑉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𝐶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sz="2200" dirty="0" smtClean="0"/>
                  <a:t> = variable cost ratio </a:t>
                </a:r>
              </a:p>
              <a:p>
                <a:pPr marL="0" indent="0" algn="just">
                  <a:buNone/>
                </a:pPr>
                <a:r>
                  <a:rPr lang="en-US" sz="2200" dirty="0" smtClean="0"/>
                  <a:t>Cash Breakeven in Unit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𝐹𝑖𝑥𝑒𝑑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𝑐𝑜𝑠𝑡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𝑁𝑜𝑛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𝑐𝑎𝑠h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𝑜𝑢𝑡𝑙𝑎𝑦𝑠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−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𝑉𝐶</m:t>
                        </m:r>
                      </m:den>
                    </m:f>
                  </m:oMath>
                </a14:m>
                <a:endParaRPr lang="en-US" sz="2200" dirty="0" smtClean="0"/>
              </a:p>
              <a:p>
                <a:pPr marL="0" indent="0" algn="just">
                  <a:buNone/>
                </a:pPr>
                <a:r>
                  <a:rPr lang="en-US" sz="2200" dirty="0"/>
                  <a:t>Cash Breakeven in </a:t>
                </a:r>
                <a:r>
                  <a:rPr lang="en-US" sz="2200" dirty="0" smtClean="0"/>
                  <a:t>Rupee </a:t>
                </a:r>
                <a:r>
                  <a:rPr lang="en-US" sz="22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𝐹𝑖𝑥𝑒𝑑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𝑐𝑜𝑠𝑡</m:t>
                        </m:r>
                        <m:r>
                          <a:rPr lang="en-US" sz="2200" i="1">
                            <a:latin typeface="Cambria Math"/>
                          </a:rPr>
                          <m:t> −</m:t>
                        </m:r>
                        <m:r>
                          <a:rPr lang="en-US" sz="2200" i="1">
                            <a:latin typeface="Cambria Math"/>
                          </a:rPr>
                          <m:t>𝑁𝑜𝑛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𝑐𝑎𝑠h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𝑜𝑢𝑡𝑙𝑎𝑦𝑠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  <m:r>
                          <a:rPr lang="en-US" sz="2200" i="1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</a:rPr>
                              <m:t>𝑉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𝑆</m:t>
                            </m:r>
                          </m:den>
                        </m:f>
                      </m:den>
                    </m:f>
                  </m:oMath>
                </a14:m>
                <a:endParaRPr lang="en-US" sz="2200" dirty="0" smtClean="0"/>
              </a:p>
              <a:p>
                <a:pPr marL="0" indent="0" algn="just">
                  <a:buNone/>
                </a:pPr>
                <a:r>
                  <a:rPr lang="en-US" sz="2200" dirty="0" smtClean="0"/>
                  <a:t>Financial </a:t>
                </a:r>
                <a:r>
                  <a:rPr lang="en-US" sz="2200" dirty="0"/>
                  <a:t>Breakeven in Unit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𝐹𝑖𝑥𝑒𝑑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𝑐𝑜𝑠𝑡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+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𝐼𝑛𝑡𝑒𝑟𝑒𝑠𝑡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+ 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en-US" sz="2200" b="0" i="1" baseline="-25000" smtClean="0">
                                <a:latin typeface="Cambria Math"/>
                              </a:rPr>
                              <m:t>𝑃𝑆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</a:rPr>
                              <m:t>(1−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𝑆</m:t>
                        </m:r>
                        <m:r>
                          <a:rPr lang="en-US" sz="2200" i="1">
                            <a:latin typeface="Cambria Math"/>
                          </a:rPr>
                          <m:t> − </m:t>
                        </m:r>
                        <m:r>
                          <a:rPr lang="en-US" sz="2200" i="1">
                            <a:latin typeface="Cambria Math"/>
                          </a:rPr>
                          <m:t>𝑉𝐶</m:t>
                        </m:r>
                      </m:den>
                    </m:f>
                  </m:oMath>
                </a14:m>
                <a:endParaRPr lang="en-US" sz="2200" dirty="0"/>
              </a:p>
              <a:p>
                <a:pPr marL="0" indent="0" algn="just">
                  <a:buNone/>
                </a:pPr>
                <a:r>
                  <a:rPr lang="en-US" sz="2200" dirty="0" smtClean="0"/>
                  <a:t>Financial</a:t>
                </a:r>
                <a:r>
                  <a:rPr lang="en-US" sz="2200" dirty="0" smtClean="0"/>
                  <a:t> </a:t>
                </a:r>
                <a:r>
                  <a:rPr lang="en-US" sz="2200" dirty="0"/>
                  <a:t>Breakeven in Rupee </a:t>
                </a:r>
                <a:r>
                  <a:rPr lang="en-US" sz="2200" dirty="0" smtClean="0"/>
                  <a:t>= I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𝐷</m:t>
                        </m:r>
                        <m:r>
                          <a:rPr lang="en-US" sz="2200" b="0" i="1" baseline="-25000" smtClean="0">
                            <a:latin typeface="Cambria Math"/>
                          </a:rPr>
                          <m:t>𝑃𝑆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(</m:t>
                        </m:r>
                        <m:r>
                          <a:rPr lang="en-US" sz="2200" i="1">
                            <a:latin typeface="Cambria Math"/>
                          </a:rPr>
                          <m:t>1 −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200" dirty="0"/>
              </a:p>
              <a:p>
                <a:pPr marL="0" indent="0" algn="just">
                  <a:buNone/>
                </a:pPr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791200"/>
              </a:xfrm>
              <a:blipFill rotWithShape="1">
                <a:blip r:embed="rId2"/>
                <a:stretch>
                  <a:fillRect l="-889" t="-632" b="-8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504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Operating Leverage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9436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200" dirty="0" smtClean="0"/>
                  <a:t>Leverage in finance: Other thing remaining constant, a relatively small changes in sales will result in a larger change in returns.</a:t>
                </a:r>
              </a:p>
              <a:p>
                <a:pPr algn="just"/>
                <a:r>
                  <a:rPr lang="en-US" sz="2200" dirty="0" smtClean="0"/>
                  <a:t>It represent the impact of one financial variable over some other related financial variable.</a:t>
                </a:r>
              </a:p>
              <a:p>
                <a:pPr algn="just"/>
                <a:r>
                  <a:rPr lang="en-US" sz="2200" dirty="0" smtClean="0"/>
                  <a:t>Operating Leverage : the extent to which fixed costs are used in a firm’s operation.</a:t>
                </a:r>
              </a:p>
              <a:p>
                <a:pPr algn="just"/>
                <a:r>
                  <a:rPr lang="en-US" sz="2200" dirty="0" smtClean="0"/>
                  <a:t>Operating Leverage: Responsiveness of change in the operating profit to the change in the sales</a:t>
                </a:r>
              </a:p>
              <a:p>
                <a:pPr algn="just"/>
                <a:r>
                  <a:rPr lang="en-US" sz="2200" dirty="0" smtClean="0"/>
                  <a:t>Degree of Operating Leverage (DOL) : Percentage change in EBIT associated with a given percentage change in sales</a:t>
                </a:r>
              </a:p>
              <a:p>
                <a:pPr algn="just"/>
                <a:r>
                  <a:rPr lang="en-US" sz="2200" dirty="0" smtClean="0"/>
                  <a:t>DOL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𝑃𝑒𝑟𝑐𝑒𝑛𝑡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𝑐h𝑎𝑛𝑔𝑒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𝑖𝑛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𝐸𝐵𝐼𝑇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𝑃𝑒𝑟𝑐𝑒𝑛𝑡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𝑐h𝑎𝑛𝑔𝑒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𝑖𝑛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𝑡h𝑒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𝑠𝑎𝑙𝑒𝑠</m:t>
                        </m:r>
                      </m:den>
                    </m:f>
                  </m:oMath>
                </a14:m>
                <a:endParaRPr lang="en-US" sz="2200" dirty="0" smtClean="0"/>
              </a:p>
              <a:p>
                <a:pPr algn="just"/>
                <a:r>
                  <a:rPr lang="en-US" sz="2200" dirty="0" smtClean="0"/>
                  <a:t>To find out at the particular level of sales, above formula can be simplified so to DOL at particular level of operation can be calculated.</a:t>
                </a:r>
              </a:p>
              <a:p>
                <a:pPr marL="0" indent="0" algn="just">
                  <a:buNone/>
                </a:pPr>
                <a:endParaRPr lang="en-US" sz="2200" dirty="0" smtClean="0"/>
              </a:p>
              <a:p>
                <a:pPr algn="just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943600"/>
              </a:xfrm>
              <a:blipFill rotWithShape="1">
                <a:blip r:embed="rId2"/>
                <a:stretch>
                  <a:fillRect l="-889" t="-615" r="-1778" b="-6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729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Degree of Operating Leverage (DOL)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79120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200" dirty="0" smtClean="0"/>
                  <a:t>DOL </a:t>
                </a:r>
                <a:r>
                  <a:rPr lang="en-US" sz="2200" baseline="-25000" dirty="0" smtClean="0"/>
                  <a:t>Q units</a:t>
                </a:r>
                <a:r>
                  <a:rPr lang="en-US" sz="22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𝐶𝑜𝑛𝑡𝑟𝑖𝑏𝑢𝑡𝑖𝑜𝑛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𝑀𝑎𝑟𝑔𝑖𝑛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𝐸𝐵𝐼𝑇</m:t>
                        </m:r>
                      </m:den>
                    </m:f>
                  </m:oMath>
                </a14:m>
                <a:r>
                  <a:rPr lang="en-US" sz="2200" dirty="0" smtClean="0"/>
                  <a:t>     Or,</a:t>
                </a:r>
              </a:p>
              <a:p>
                <a:pPr algn="just"/>
                <a:r>
                  <a:rPr lang="en-US" sz="2200" dirty="0"/>
                  <a:t>DOL </a:t>
                </a:r>
                <a:r>
                  <a:rPr lang="en-US" sz="2200" baseline="-25000" dirty="0"/>
                  <a:t>Q units</a:t>
                </a:r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𝑄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(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22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𝑄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𝑉</m:t>
                            </m:r>
                          </m:e>
                        </m:d>
                        <m:r>
                          <a:rPr lang="en-US" sz="22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𝐹𝐶</m:t>
                        </m:r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 smtClean="0"/>
                  <a:t>      Or,</a:t>
                </a:r>
              </a:p>
              <a:p>
                <a:pPr algn="just"/>
                <a:r>
                  <a:rPr lang="en-US" sz="2200" dirty="0"/>
                  <a:t>DOL </a:t>
                </a:r>
                <a:r>
                  <a:rPr lang="en-US" sz="2200" baseline="-25000" dirty="0"/>
                  <a:t>Q units</a:t>
                </a:r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𝐸𝐵𝐼𝑇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+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𝐹𝐶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𝐸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𝐵𝐼𝑇</m:t>
                        </m:r>
                      </m:den>
                    </m:f>
                  </m:oMath>
                </a14:m>
                <a:endParaRPr lang="en-US" sz="2200" dirty="0" smtClean="0"/>
              </a:p>
              <a:p>
                <a:pPr algn="just"/>
                <a:r>
                  <a:rPr lang="en-US" sz="2200" dirty="0" smtClean="0"/>
                  <a:t>DOL can also be calculated by using operating break even point.</a:t>
                </a:r>
              </a:p>
              <a:p>
                <a:pPr algn="just"/>
                <a:r>
                  <a:rPr lang="en-US" sz="2200" dirty="0"/>
                  <a:t>DOL </a:t>
                </a:r>
                <a:r>
                  <a:rPr lang="en-US" sz="2200" baseline="-25000" dirty="0"/>
                  <a:t>Q units</a:t>
                </a:r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𝑄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𝑄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𝐵𝐸𝑃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𝑢𝑛𝑖𝑡𝑠</m:t>
                        </m:r>
                      </m:den>
                    </m:f>
                  </m:oMath>
                </a14:m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 smtClean="0"/>
              </a:p>
              <a:p>
                <a:pPr marL="0" indent="0" algn="just">
                  <a:buNone/>
                </a:pPr>
                <a:r>
                  <a:rPr lang="en-US" sz="2800" b="1" dirty="0" smtClean="0"/>
                  <a:t>Significance of Operating Leverage:</a:t>
                </a:r>
              </a:p>
              <a:p>
                <a:pPr algn="just"/>
                <a:r>
                  <a:rPr lang="en-US" sz="2200" dirty="0" smtClean="0"/>
                  <a:t>It tells impact of changes in sales on operating income of firm</a:t>
                </a:r>
              </a:p>
              <a:p>
                <a:pPr algn="just"/>
                <a:r>
                  <a:rPr lang="en-US" sz="2200" dirty="0" smtClean="0"/>
                  <a:t>A firm having higher DOL can dramatically increase operating profit for even a small change in sales level.</a:t>
                </a:r>
              </a:p>
              <a:p>
                <a:pPr algn="just"/>
                <a:r>
                  <a:rPr lang="en-US" sz="2200" dirty="0" smtClean="0"/>
                  <a:t>Operating leverage depends on fixed cost. If fixed costs are higher, the higher would the firms operating leverage and its operating risk</a:t>
                </a:r>
              </a:p>
              <a:p>
                <a:pPr algn="just"/>
                <a:r>
                  <a:rPr lang="en-US" sz="2200" dirty="0" smtClean="0"/>
                  <a:t>If operating leverage is high it automatically means that the breakeven point would also be reached at a higher level of sales.</a:t>
                </a:r>
              </a:p>
              <a:p>
                <a:pPr algn="just"/>
                <a:endParaRPr lang="en-US" sz="2200" dirty="0" smtClean="0"/>
              </a:p>
              <a:p>
                <a:pPr marL="0" indent="0" algn="just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791200"/>
              </a:xfrm>
              <a:blipFill rotWithShape="1">
                <a:blip r:embed="rId2"/>
                <a:stretch>
                  <a:fillRect l="-1481" r="-1778" b="-14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04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Implication: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8200"/>
            <a:ext cx="6705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3152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278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Financial Risk and Financial Leverage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 smtClean="0"/>
              <a:t>Financial Risk : </a:t>
            </a:r>
            <a:r>
              <a:rPr lang="en-US" sz="2200" dirty="0" smtClean="0"/>
              <a:t>As increase in stockholder’s risk over and above the firm’s basic business risk, resulting from the use of financial leverage.</a:t>
            </a:r>
          </a:p>
          <a:p>
            <a:pPr algn="just"/>
            <a:r>
              <a:rPr lang="en-US" sz="2200" dirty="0" smtClean="0"/>
              <a:t>If firm have no interest expenses or preferred dividends, it has no financial risk</a:t>
            </a:r>
          </a:p>
          <a:p>
            <a:pPr algn="just"/>
            <a:r>
              <a:rPr lang="en-US" sz="2200" dirty="0" smtClean="0"/>
              <a:t>Financial risk is associated with the use of debt capital. More the debt capital a firm uses, higher the financial risk.</a:t>
            </a:r>
          </a:p>
          <a:p>
            <a:pPr algn="just"/>
            <a:r>
              <a:rPr lang="en-US" sz="2200" b="1" dirty="0" smtClean="0"/>
              <a:t>Financial Leverage : </a:t>
            </a:r>
            <a:r>
              <a:rPr lang="en-US" sz="2200" dirty="0" smtClean="0"/>
              <a:t>The extent to which fixed income securities are used in a firm’s capital structure.</a:t>
            </a:r>
          </a:p>
          <a:p>
            <a:pPr algn="just"/>
            <a:r>
              <a:rPr lang="en-US" sz="2200" dirty="0" smtClean="0"/>
              <a:t>Operating leverage sometimes is referred to as first stage leverage and financial leverage is referred as second stage leverage.</a:t>
            </a:r>
          </a:p>
          <a:p>
            <a:pPr algn="just"/>
            <a:r>
              <a:rPr lang="en-US" sz="2200" dirty="0" smtClean="0"/>
              <a:t>Financial leverage explains how a given change in operating income of a firm affects its earnings per share to common stockholders</a:t>
            </a:r>
          </a:p>
          <a:p>
            <a:pPr algn="just"/>
            <a:r>
              <a:rPr lang="en-US" sz="2200" dirty="0" smtClean="0"/>
              <a:t>It is the responsiveness of change in firm’s EPS to the change in EBIT.</a:t>
            </a:r>
          </a:p>
          <a:p>
            <a:pPr marL="0" indent="0" algn="just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11529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dirty="0"/>
              <a:t>Capital </a:t>
            </a:r>
            <a:r>
              <a:rPr lang="en-US" sz="3600" dirty="0" smtClean="0"/>
              <a:t>Structure </a:t>
            </a:r>
            <a:r>
              <a:rPr lang="en-US" sz="3600" dirty="0"/>
              <a:t>and </a:t>
            </a:r>
            <a:r>
              <a:rPr lang="en-US" sz="3600" dirty="0" smtClean="0"/>
              <a:t>Financial Structure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b="1" dirty="0" smtClean="0"/>
              <a:t>Capital Structure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Mix of permanent and long term financing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Permanent Financing of the firm represented primarily by long term debt and equity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Capital Structure = Long-term Debt + Preferred Stock + Common Equity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Optimum capital structure is the combination of proportions that maximize the total value of the firm and minimize cost of capital</a:t>
            </a:r>
          </a:p>
          <a:p>
            <a:pPr marL="0" indent="0" algn="just">
              <a:buNone/>
            </a:pPr>
            <a:r>
              <a:rPr lang="en-US" sz="2200" dirty="0" smtClean="0"/>
              <a:t>Financial Structure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Wider than capital structure; refers to the structure of total finance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Composition of short term debt, long term debt and equity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Consists of all items of the liabilities and equity side of B/S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Optimum financial structure the set of proportions that maximizes the total value of the firm and maximize market price</a:t>
            </a:r>
          </a:p>
          <a:p>
            <a:pPr marL="0" indent="0" algn="just">
              <a:buNone/>
            </a:pPr>
            <a:endParaRPr lang="en-US" sz="2200" dirty="0" smtClean="0"/>
          </a:p>
          <a:p>
            <a:pPr marL="0" indent="0" algn="just">
              <a:buNone/>
            </a:pPr>
            <a:endParaRPr lang="en-US" sz="2200" dirty="0" smtClean="0"/>
          </a:p>
          <a:p>
            <a:pPr marL="0" indent="0"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7712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Degree of Financial Leverage (DFL)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7912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200" dirty="0" smtClean="0"/>
                  <a:t>DFL is quantitative measure of the sensitivity of a firm’s earnings per share to a change in the firm’s operating profit.</a:t>
                </a:r>
              </a:p>
              <a:p>
                <a:pPr algn="just"/>
                <a:r>
                  <a:rPr lang="en-US" sz="2200" dirty="0" smtClean="0"/>
                  <a:t>A firm with higher degree of financial leverage is said to have higher financial risk</a:t>
                </a:r>
              </a:p>
              <a:p>
                <a:pPr algn="just"/>
                <a:r>
                  <a:rPr lang="en-US" sz="2200" dirty="0" smtClean="0"/>
                  <a:t>DFL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𝑃𝑒𝑟𝑐𝑒𝑛𝑡𝑎𝑔𝑒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𝑐h𝑎𝑛𝑔𝑒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𝑖𝑛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𝑁𝐼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𝑜𝑟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𝐸𝑃𝑆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𝑃𝑒𝑟𝑐𝑒𝑛𝑡𝑎𝑔𝑒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𝑐h𝑎𝑛𝑔𝑒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𝑖𝑛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𝐸𝐵𝐼𝑇</m:t>
                        </m:r>
                      </m:den>
                    </m:f>
                  </m:oMath>
                </a14:m>
                <a:r>
                  <a:rPr lang="en-US" sz="2200" dirty="0" smtClean="0"/>
                  <a:t>                 =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𝐸𝑃𝑆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𝐸𝑃𝑆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2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𝐸𝐵𝐼𝑇</m:t>
                            </m:r>
                          </m:num>
                          <m:den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𝐵𝐼𝑇</m:t>
                            </m:r>
                          </m:den>
                        </m:f>
                      </m:den>
                    </m:f>
                  </m:oMath>
                </a14:m>
                <a:endParaRPr lang="en-US" sz="2200" dirty="0" smtClean="0"/>
              </a:p>
              <a:p>
                <a:pPr marL="0" indent="0" algn="just">
                  <a:buNone/>
                </a:pPr>
                <a:r>
                  <a:rPr lang="en-US" sz="2200" dirty="0" smtClean="0"/>
                  <a:t>Can be simplified so the degree of financial leverage at a particular level of operation can be calculated as :</a:t>
                </a:r>
              </a:p>
              <a:p>
                <a:pPr marL="0" indent="0" algn="just">
                  <a:buNone/>
                </a:pPr>
                <a:r>
                  <a:rPr lang="en-US" sz="2200" dirty="0" smtClean="0"/>
                  <a:t>DFL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𝐸𝐵𝐼𝑇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𝐸𝐵𝐼𝑇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𝐼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sz="22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𝐷𝑃𝑆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2200" dirty="0" smtClean="0"/>
                  <a:t>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𝑉𝐶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𝐹𝐶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𝑉𝐶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𝐹𝐶</m:t>
                        </m:r>
                        <m:r>
                          <a:rPr lang="en-US" sz="2200" i="1">
                            <a:latin typeface="Cambria Math"/>
                          </a:rPr>
                          <m:t> −</m:t>
                        </m:r>
                        <m:r>
                          <a:rPr lang="en-US" sz="2200" i="1">
                            <a:latin typeface="Cambria Math"/>
                          </a:rPr>
                          <m:t>𝐼</m:t>
                        </m:r>
                        <m:r>
                          <a:rPr lang="en-US" sz="2200" i="1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sz="22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𝐷𝑃𝑆</m:t>
                            </m:r>
                          </m:num>
                          <m:den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2200" dirty="0" smtClean="0"/>
                  <a:t>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𝑉</m:t>
                            </m:r>
                          </m:e>
                        </m:d>
                        <m:r>
                          <a:rPr lang="en-US" sz="2200" i="1">
                            <a:latin typeface="Cambria Math"/>
                          </a:rPr>
                          <m:t>−</m:t>
                        </m:r>
                        <m:r>
                          <a:rPr lang="en-US" sz="2200" i="1">
                            <a:latin typeface="Cambria Math"/>
                          </a:rPr>
                          <m:t>𝐹𝐶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𝑉</m:t>
                            </m:r>
                          </m:e>
                        </m:d>
                        <m:r>
                          <a:rPr lang="en-US" sz="2200" b="0" i="1" smtClean="0">
                            <a:latin typeface="Cambria Math"/>
                          </a:rPr>
                          <m:t>  </m:t>
                        </m:r>
                        <m:r>
                          <a:rPr lang="en-US" sz="2200" i="1">
                            <a:latin typeface="Cambria Math"/>
                          </a:rPr>
                          <m:t>−</m:t>
                        </m:r>
                        <m:r>
                          <a:rPr lang="en-US" sz="2200" i="1">
                            <a:latin typeface="Cambria Math"/>
                          </a:rPr>
                          <m:t>𝐹𝐶</m:t>
                        </m:r>
                        <m:r>
                          <a:rPr lang="en-US" sz="2200" i="1">
                            <a:latin typeface="Cambria Math"/>
                          </a:rPr>
                          <m:t> −</m:t>
                        </m:r>
                        <m:r>
                          <a:rPr lang="en-US" sz="2200" i="1">
                            <a:latin typeface="Cambria Math"/>
                          </a:rPr>
                          <m:t>𝐼</m:t>
                        </m:r>
                        <m:r>
                          <a:rPr lang="en-US" sz="2200" i="1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sz="22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𝐷𝑃𝑆</m:t>
                            </m:r>
                          </m:num>
                          <m:den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</m:den>
                    </m:f>
                  </m:oMath>
                </a14:m>
                <a:endParaRPr lang="en-US" sz="2200" dirty="0" smtClean="0"/>
              </a:p>
              <a:p>
                <a:pPr marL="0" indent="0" algn="just">
                  <a:buNone/>
                </a:pPr>
                <a:r>
                  <a:rPr lang="en-US" sz="2200" dirty="0" smtClean="0"/>
                  <a:t>DFL at particular level of EBIT can be calculated as:</a:t>
                </a:r>
              </a:p>
              <a:p>
                <a:pPr marL="0" indent="0" algn="just">
                  <a:buNone/>
                </a:pPr>
                <a:r>
                  <a:rPr lang="en-US" sz="2200" dirty="0"/>
                  <a:t>DFL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𝐸𝐵𝐼𝑇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𝐸𝐵𝐼𝑇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𝐹𝑖𝑛𝑎𝑛𝑐𝑖𝑎𝑙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𝐵𝐸𝑃</m:t>
                        </m:r>
                      </m:den>
                    </m:f>
                  </m:oMath>
                </a14:m>
                <a:endParaRPr lang="en-US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791200"/>
              </a:xfrm>
              <a:blipFill rotWithShape="1">
                <a:blip r:embed="rId2"/>
                <a:stretch>
                  <a:fillRect l="-889" t="-632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217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Implication of Financial Leverage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7010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7239000" cy="266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787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Total Leverage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200" dirty="0" smtClean="0"/>
                  <a:t>Combination of operating and financial leverage that measure the responsiveness of change in EPS to the change in sales</a:t>
                </a:r>
              </a:p>
              <a:p>
                <a:pPr algn="just"/>
                <a:r>
                  <a:rPr lang="en-US" sz="2200" dirty="0" smtClean="0"/>
                  <a:t>Combine use of operating and financial leverage causes considerable change in net income and EPS even there is small change in sales.</a:t>
                </a:r>
              </a:p>
              <a:p>
                <a:pPr algn="just"/>
                <a:r>
                  <a:rPr lang="en-US" sz="2200" dirty="0" smtClean="0"/>
                  <a:t>Degree of total leverage or Degree of combined leverage (DTL)</a:t>
                </a:r>
              </a:p>
              <a:p>
                <a:pPr marL="0" indent="0" algn="just">
                  <a:buNone/>
                </a:pPr>
                <a:r>
                  <a:rPr lang="en-US" sz="2200" dirty="0"/>
                  <a:t>	</a:t>
                </a:r>
                <a:r>
                  <a:rPr lang="en-US" sz="2200" dirty="0" smtClean="0"/>
                  <a:t>DTL = DOL × DFL</a:t>
                </a:r>
              </a:p>
              <a:p>
                <a:pPr marL="0" indent="0" algn="just">
                  <a:buNone/>
                </a:pPr>
                <a:r>
                  <a:rPr lang="en-US" sz="2200" dirty="0"/>
                  <a:t>	</a:t>
                </a:r>
                <a:r>
                  <a:rPr lang="en-US" sz="2200" dirty="0" smtClean="0"/>
                  <a:t>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𝑃𝑒𝑟𝑐𝑒𝑛𝑡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𝑐h𝑎𝑛𝑔𝑒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𝑖𝑛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𝐸𝐵𝐼𝑇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𝑃𝑒𝑟𝑐𝑒𝑛𝑡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𝑐h𝑎𝑛𝑔𝑒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𝑖𝑛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𝑡h𝑒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𝑠𝑎𝑙𝑒𝑠</m:t>
                        </m:r>
                      </m:den>
                    </m:f>
                  </m:oMath>
                </a14:m>
                <a:r>
                  <a:rPr lang="en-US" sz="2200" dirty="0" smtClean="0"/>
                  <a:t>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𝑃𝑒𝑟𝑐𝑒𝑛𝑡𝑎𝑔𝑒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𝑐h𝑎𝑛𝑔𝑒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𝑖𝑛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𝑁𝐼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𝑜𝑟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𝐸𝑃𝑆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𝑃𝑒𝑟𝑐𝑒𝑛𝑡𝑎𝑔𝑒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𝑐h𝑎𝑛𝑔𝑒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𝑖𝑛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𝐸𝐵𝐼𝑇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  <a:endParaRPr lang="en-US" sz="2200" dirty="0" smtClean="0"/>
              </a:p>
              <a:p>
                <a:pPr marL="0" indent="0" algn="just">
                  <a:buNone/>
                </a:pPr>
                <a:r>
                  <a:rPr lang="en-US" sz="2200" dirty="0"/>
                  <a:t>	</a:t>
                </a:r>
                <a:r>
                  <a:rPr lang="en-US" sz="2200" dirty="0" smtClean="0"/>
                  <a:t>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𝑃𝑒𝑟𝑐𝑒𝑛𝑡𝑎𝑔𝑒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𝑐h𝑎𝑛𝑔𝑒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𝑖𝑛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𝑁𝐼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𝑜𝑟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𝐸𝑃𝑆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𝑃𝑒𝑟𝑐𝑒𝑛𝑡𝑎𝑔𝑒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𝑐h𝑎𝑛𝑔𝑒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𝑖𝑛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𝑆𝑎𝑙𝑒𝑠</m:t>
                        </m:r>
                      </m:den>
                    </m:f>
                  </m:oMath>
                </a14:m>
                <a:endParaRPr lang="en-US" sz="2200" dirty="0" smtClean="0"/>
              </a:p>
              <a:p>
                <a:pPr marL="0" indent="0" algn="just">
                  <a:buNone/>
                </a:pPr>
                <a:r>
                  <a:rPr lang="en-US" sz="2200" dirty="0" smtClean="0"/>
                  <a:t>DTL </a:t>
                </a:r>
                <a:r>
                  <a:rPr lang="en-US" sz="22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𝐺𝑟𝑜𝑠𝑠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𝑃𝑟𝑜𝑓𝑖𝑡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𝐸𝐵𝐼𝑇</m:t>
                        </m:r>
                        <m:r>
                          <a:rPr lang="en-US" sz="2200" i="1">
                            <a:latin typeface="Cambria Math"/>
                          </a:rPr>
                          <m:t> −</m:t>
                        </m:r>
                        <m:r>
                          <a:rPr lang="en-US" sz="2200" i="1">
                            <a:latin typeface="Cambria Math"/>
                          </a:rPr>
                          <m:t>𝐼</m:t>
                        </m:r>
                        <m:r>
                          <a:rPr lang="en-US" sz="2200" i="1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sz="22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𝐷𝑃𝑆</m:t>
                            </m:r>
                          </m:num>
                          <m:den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2200" dirty="0"/>
                  <a:t>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𝑆</m:t>
                        </m:r>
                        <m:r>
                          <a:rPr lang="en-US" sz="2200" i="1">
                            <a:latin typeface="Cambria Math"/>
                          </a:rPr>
                          <m:t>−</m:t>
                        </m:r>
                        <m:r>
                          <a:rPr lang="en-US" sz="2200" i="1">
                            <a:latin typeface="Cambria Math"/>
                          </a:rPr>
                          <m:t>𝑉𝐶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𝑆</m:t>
                        </m:r>
                        <m:r>
                          <a:rPr lang="en-US" sz="2200" i="1">
                            <a:latin typeface="Cambria Math"/>
                          </a:rPr>
                          <m:t>−</m:t>
                        </m:r>
                        <m:r>
                          <a:rPr lang="en-US" sz="2200" i="1">
                            <a:latin typeface="Cambria Math"/>
                          </a:rPr>
                          <m:t>𝑉𝐶</m:t>
                        </m:r>
                        <m:r>
                          <a:rPr lang="en-US" sz="2200" i="1">
                            <a:latin typeface="Cambria Math"/>
                          </a:rPr>
                          <m:t>−</m:t>
                        </m:r>
                        <m:r>
                          <a:rPr lang="en-US" sz="2200" i="1">
                            <a:latin typeface="Cambria Math"/>
                          </a:rPr>
                          <m:t>𝐹𝐶</m:t>
                        </m:r>
                        <m:r>
                          <a:rPr lang="en-US" sz="2200" i="1">
                            <a:latin typeface="Cambria Math"/>
                          </a:rPr>
                          <m:t> −</m:t>
                        </m:r>
                        <m:r>
                          <a:rPr lang="en-US" sz="2200" i="1">
                            <a:latin typeface="Cambria Math"/>
                          </a:rPr>
                          <m:t>𝐼</m:t>
                        </m:r>
                        <m:r>
                          <a:rPr lang="en-US" sz="2200" i="1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sz="22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𝐷𝑃𝑆</m:t>
                            </m:r>
                          </m:num>
                          <m:den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2200" dirty="0"/>
                  <a:t>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𝑃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𝑆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𝑉</m:t>
                            </m:r>
                          </m:e>
                        </m:d>
                        <m:r>
                          <a:rPr lang="en-US" sz="2200" i="1">
                            <a:latin typeface="Cambria Math"/>
                          </a:rPr>
                          <m:t>  −</m:t>
                        </m:r>
                        <m:r>
                          <a:rPr lang="en-US" sz="2200" i="1">
                            <a:latin typeface="Cambria Math"/>
                          </a:rPr>
                          <m:t>𝐹𝐶</m:t>
                        </m:r>
                        <m:r>
                          <a:rPr lang="en-US" sz="2200" i="1">
                            <a:latin typeface="Cambria Math"/>
                          </a:rPr>
                          <m:t> −</m:t>
                        </m:r>
                        <m:r>
                          <a:rPr lang="en-US" sz="2200" i="1">
                            <a:latin typeface="Cambria Math"/>
                          </a:rPr>
                          <m:t>𝐼</m:t>
                        </m:r>
                        <m:r>
                          <a:rPr lang="en-US" sz="2200" i="1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sz="22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𝐷𝑃𝑆</m:t>
                            </m:r>
                          </m:num>
                          <m:den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en-US" sz="22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</m:den>
                    </m:f>
                  </m:oMath>
                </a14:m>
                <a:endParaRPr lang="en-US" sz="2200" dirty="0" smtClean="0"/>
              </a:p>
              <a:p>
                <a:pPr marL="0" indent="0" algn="just">
                  <a:buNone/>
                </a:pPr>
                <a:r>
                  <a:rPr lang="en-US" sz="2200" dirty="0" smtClean="0"/>
                  <a:t>DTL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𝐺𝑟𝑜𝑠𝑠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𝑃𝑟𝑜𝑓𝑖𝑡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𝐸𝐵𝐼𝑇</m:t>
                        </m:r>
                      </m:den>
                    </m:f>
                  </m:oMath>
                </a14:m>
                <a:r>
                  <a:rPr lang="en-US" sz="2200" dirty="0"/>
                  <a:t> 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𝐸𝐵𝐼𝑇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𝐸𝐵𝐼𝑇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𝐹𝑖𝑛𝑎𝑛𝑐𝑖𝑎𝑙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𝐵𝐸𝑃</m:t>
                        </m:r>
                      </m:den>
                    </m:f>
                  </m:oMath>
                </a14:m>
                <a:r>
                  <a:rPr lang="en-US" sz="2200" dirty="0" smtClean="0"/>
                  <a:t>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𝐺𝑟𝑜𝑠𝑠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𝑃𝑟𝑜𝑓𝑖𝑡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𝐸𝐵𝐼𝑇</m:t>
                        </m:r>
                        <m:r>
                          <a:rPr lang="en-US" sz="2200" i="1">
                            <a:latin typeface="Cambria Math"/>
                          </a:rPr>
                          <m:t> −</m:t>
                        </m:r>
                        <m:r>
                          <a:rPr lang="en-US" sz="2200" i="1">
                            <a:latin typeface="Cambria Math"/>
                          </a:rPr>
                          <m:t>𝐹𝑖𝑛𝑎𝑛𝑐𝑖𝑎𝑙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𝐵𝐸𝑃</m:t>
                        </m:r>
                      </m:den>
                    </m:f>
                  </m:oMath>
                </a14:m>
                <a:endParaRPr lang="en-US" sz="2200" dirty="0" smtClean="0"/>
              </a:p>
              <a:p>
                <a:pPr marL="0" indent="0" algn="just">
                  <a:buNone/>
                </a:pPr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  <a:blipFill rotWithShape="1">
                <a:blip r:embed="rId2"/>
                <a:stretch>
                  <a:fillRect l="-889" t="-632" r="-1778" b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65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Total Leverage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000" dirty="0" smtClean="0"/>
                  <a:t>Whenever the percentage change in EPS resulting from a given percentage change in sales is greater than the percentage change in sales, total leverage exist. i.e. DTL &gt; 1, there is total leverage</a:t>
                </a:r>
              </a:p>
              <a:p>
                <a:pPr algn="just"/>
                <a:r>
                  <a:rPr lang="en-US" sz="2000" dirty="0" smtClean="0"/>
                  <a:t>DTL can be used to compute the new earning per share after a change in the sales volume: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EPS(new) = EPS (old) [1 + (%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𝑠𝑎𝑙𝑒𝑠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) (DTL)] </a:t>
                </a:r>
              </a:p>
              <a:p>
                <a:pPr marL="0" indent="0" algn="just">
                  <a:buNone/>
                </a:pPr>
                <a:r>
                  <a:rPr lang="en-US" sz="2200" b="1" dirty="0" smtClean="0"/>
                  <a:t>Example 1:</a:t>
                </a:r>
              </a:p>
              <a:p>
                <a:pPr marL="0" indent="0" algn="just">
                  <a:buNone/>
                </a:pPr>
                <a:r>
                  <a:rPr lang="en-US" sz="2200" dirty="0"/>
                  <a:t>	</a:t>
                </a:r>
                <a:r>
                  <a:rPr lang="en-US" sz="2200" dirty="0" smtClean="0"/>
                  <a:t>			</a:t>
                </a:r>
                <a:r>
                  <a:rPr lang="en-US" sz="1800" dirty="0" smtClean="0"/>
                  <a:t>a. What is the degree of operating leverage</a:t>
                </a:r>
              </a:p>
              <a:p>
                <a:pPr marL="0" indent="0" algn="just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			b. What is the degree of Financial Leverage</a:t>
                </a:r>
              </a:p>
              <a:p>
                <a:pPr marL="0" indent="0" algn="just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			c. What is the degree of combined (Total)					 leverage</a:t>
                </a:r>
              </a:p>
              <a:p>
                <a:pPr marL="0" indent="0" algn="just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  <a:blipFill rotWithShape="1">
                <a:blip r:embed="rId2"/>
                <a:stretch>
                  <a:fillRect l="-889" t="-526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02526"/>
              </p:ext>
            </p:extLst>
          </p:nvPr>
        </p:nvGraphicFramePr>
        <p:xfrm>
          <a:off x="457200" y="3352800"/>
          <a:ext cx="3505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 6,400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Less: Variable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Contribution Margin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Less: Fixed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1,600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1,600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Less: Interest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EBT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Less: Tax @ 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5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600" dirty="0"/>
              <a:t>Capital Structure and Financial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/>
              <a:t>Forms of Capital Structure</a:t>
            </a:r>
          </a:p>
          <a:p>
            <a:pPr marL="0" indent="0" algn="just">
              <a:buNone/>
            </a:pPr>
            <a:r>
              <a:rPr lang="en-US" sz="2200" dirty="0"/>
              <a:t>	</a:t>
            </a:r>
            <a:r>
              <a:rPr lang="en-US" sz="2200" dirty="0" smtClean="0"/>
              <a:t>Equity shares only</a:t>
            </a:r>
          </a:p>
          <a:p>
            <a:pPr marL="0" indent="0" algn="just">
              <a:buNone/>
            </a:pPr>
            <a:r>
              <a:rPr lang="en-US" sz="2200" dirty="0"/>
              <a:t>	</a:t>
            </a:r>
            <a:r>
              <a:rPr lang="en-US" sz="2200" dirty="0" smtClean="0"/>
              <a:t>Equity and Preference shares only</a:t>
            </a:r>
          </a:p>
          <a:p>
            <a:pPr marL="0" indent="0" algn="just">
              <a:buNone/>
            </a:pPr>
            <a:r>
              <a:rPr lang="en-US" sz="2200" dirty="0"/>
              <a:t>	</a:t>
            </a:r>
            <a:r>
              <a:rPr lang="en-US" sz="2200" dirty="0" smtClean="0"/>
              <a:t>Equity and long term debt only</a:t>
            </a:r>
          </a:p>
          <a:p>
            <a:pPr marL="0" indent="0" algn="just">
              <a:buNone/>
            </a:pPr>
            <a:r>
              <a:rPr lang="en-US" sz="2200" dirty="0"/>
              <a:t>	</a:t>
            </a:r>
            <a:r>
              <a:rPr lang="en-US" sz="2200" dirty="0" smtClean="0"/>
              <a:t>Equity shares, preference shares and long term debt</a:t>
            </a:r>
          </a:p>
          <a:p>
            <a:pPr marL="0" indent="0" algn="just">
              <a:buNone/>
            </a:pPr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74676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904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dirty="0" smtClean="0"/>
              <a:t>Determining the Optimal Capital Structure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/>
              <a:t>Optimum capital structure is not necessary the one that maximizes the EPS, but the one that maximizes stock price</a:t>
            </a:r>
          </a:p>
          <a:p>
            <a:pPr algn="just"/>
            <a:r>
              <a:rPr lang="en-US" sz="2200" dirty="0" smtClean="0"/>
              <a:t>Cost of capital is minimized, value of the firm is maximized</a:t>
            </a:r>
          </a:p>
          <a:p>
            <a:pPr algn="just"/>
            <a:r>
              <a:rPr lang="en-US" sz="2200" dirty="0" smtClean="0"/>
              <a:t>Is the one that maximizes the price of the firm’s stock and this generally calls for a debt ratio that is lower than the one that maximizes expected EPS</a:t>
            </a:r>
          </a:p>
          <a:p>
            <a:pPr marL="0" indent="0" algn="just">
              <a:buNone/>
            </a:pPr>
            <a:r>
              <a:rPr lang="en-US" sz="2200" dirty="0" smtClean="0"/>
              <a:t>WACC and Capital Structure:</a:t>
            </a:r>
          </a:p>
          <a:p>
            <a:pPr marL="0" indent="0" algn="just">
              <a:buNone/>
            </a:pPr>
            <a:r>
              <a:rPr lang="en-US" sz="2200" dirty="0" smtClean="0"/>
              <a:t>WACC = </a:t>
            </a:r>
            <a:r>
              <a:rPr lang="en-US" sz="2200" dirty="0" err="1" smtClean="0"/>
              <a:t>W</a:t>
            </a:r>
            <a:r>
              <a:rPr lang="en-US" sz="2200" baseline="-25000" dirty="0" err="1" smtClean="0"/>
              <a:t>d</a:t>
            </a:r>
            <a:r>
              <a:rPr lang="en-US" sz="2200" dirty="0" smtClean="0"/>
              <a:t> </a:t>
            </a:r>
            <a:r>
              <a:rPr lang="en-US" sz="2200" dirty="0" err="1" smtClean="0"/>
              <a:t>K</a:t>
            </a:r>
            <a:r>
              <a:rPr lang="en-US" sz="2200" baseline="-25000" dirty="0" err="1" smtClean="0"/>
              <a:t>dt</a:t>
            </a:r>
            <a:r>
              <a:rPr lang="en-US" sz="2200" baseline="-25000" dirty="0" smtClean="0"/>
              <a:t> </a:t>
            </a:r>
            <a:r>
              <a:rPr lang="en-US" sz="2200" dirty="0" smtClean="0"/>
              <a:t>+ </a:t>
            </a:r>
            <a:r>
              <a:rPr lang="en-US" sz="2200" dirty="0" err="1" smtClean="0"/>
              <a:t>W</a:t>
            </a:r>
            <a:r>
              <a:rPr lang="en-US" sz="2200" baseline="-25000" dirty="0" err="1" smtClean="0"/>
              <a:t>ps</a:t>
            </a:r>
            <a:r>
              <a:rPr lang="en-US" sz="2200" dirty="0" smtClean="0"/>
              <a:t> </a:t>
            </a:r>
            <a:r>
              <a:rPr lang="en-US" sz="2200" dirty="0" err="1" smtClean="0"/>
              <a:t>K</a:t>
            </a:r>
            <a:r>
              <a:rPr lang="en-US" sz="2200" baseline="-25000" dirty="0" err="1" smtClean="0"/>
              <a:t>ps</a:t>
            </a:r>
            <a:r>
              <a:rPr lang="en-US" sz="2200" dirty="0" smtClean="0"/>
              <a:t> + W</a:t>
            </a:r>
            <a:r>
              <a:rPr lang="en-US" sz="2200" baseline="-25000" dirty="0" smtClean="0"/>
              <a:t>e</a:t>
            </a:r>
            <a:r>
              <a:rPr lang="en-US" sz="2200" dirty="0" smtClean="0"/>
              <a:t> </a:t>
            </a:r>
            <a:r>
              <a:rPr lang="en-US" sz="2200" dirty="0" err="1" smtClean="0"/>
              <a:t>K</a:t>
            </a:r>
            <a:r>
              <a:rPr lang="en-US" sz="2200" baseline="-25000" dirty="0" err="1" smtClean="0"/>
              <a:t>e</a:t>
            </a:r>
            <a:endParaRPr lang="en-US" sz="2200" baseline="-25000" dirty="0" smtClean="0"/>
          </a:p>
          <a:p>
            <a:pPr marL="0" indent="0" algn="just">
              <a:buNone/>
            </a:pPr>
            <a:r>
              <a:rPr lang="en-US" sz="2200" dirty="0" smtClean="0"/>
              <a:t>If no Preferred stock in firms capital structure then </a:t>
            </a:r>
          </a:p>
          <a:p>
            <a:pPr marL="0" indent="0" algn="just">
              <a:buNone/>
            </a:pPr>
            <a:r>
              <a:rPr lang="en-US" sz="2200" dirty="0"/>
              <a:t>WACC = </a:t>
            </a:r>
            <a:r>
              <a:rPr lang="en-US" sz="2200" dirty="0" err="1"/>
              <a:t>W</a:t>
            </a:r>
            <a:r>
              <a:rPr lang="en-US" sz="2200" baseline="-25000" dirty="0" err="1"/>
              <a:t>d</a:t>
            </a:r>
            <a:r>
              <a:rPr lang="en-US" sz="2200" dirty="0"/>
              <a:t> </a:t>
            </a:r>
            <a:r>
              <a:rPr lang="en-US" sz="2200" dirty="0" err="1"/>
              <a:t>K</a:t>
            </a:r>
            <a:r>
              <a:rPr lang="en-US" sz="2200" baseline="-25000" dirty="0" err="1"/>
              <a:t>dt</a:t>
            </a:r>
            <a:r>
              <a:rPr lang="en-US" sz="2200" baseline="-25000" dirty="0"/>
              <a:t> </a:t>
            </a:r>
            <a:r>
              <a:rPr lang="en-US" sz="2200" dirty="0"/>
              <a:t>+ </a:t>
            </a:r>
            <a:r>
              <a:rPr lang="en-US" sz="2200" dirty="0" smtClean="0"/>
              <a:t>W</a:t>
            </a:r>
            <a:r>
              <a:rPr lang="en-US" sz="2200" baseline="-25000" dirty="0" smtClean="0"/>
              <a:t>e</a:t>
            </a:r>
            <a:r>
              <a:rPr lang="en-US" sz="2200" dirty="0" smtClean="0"/>
              <a:t> </a:t>
            </a:r>
            <a:r>
              <a:rPr lang="en-US" sz="2200" dirty="0" err="1"/>
              <a:t>K</a:t>
            </a:r>
            <a:r>
              <a:rPr lang="en-US" sz="2200" baseline="-25000" dirty="0" err="1"/>
              <a:t>e</a:t>
            </a:r>
            <a:endParaRPr lang="en-US" sz="2200" baseline="-25000" dirty="0"/>
          </a:p>
          <a:p>
            <a:pPr marL="0" indent="0" algn="just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= (D/A) </a:t>
            </a:r>
            <a:r>
              <a:rPr lang="en-US" sz="2200" dirty="0" err="1"/>
              <a:t>K</a:t>
            </a:r>
            <a:r>
              <a:rPr lang="en-US" sz="2200" baseline="-25000" dirty="0" err="1"/>
              <a:t>dt</a:t>
            </a:r>
            <a:r>
              <a:rPr lang="en-US" sz="2200" baseline="-25000" dirty="0"/>
              <a:t> </a:t>
            </a:r>
            <a:r>
              <a:rPr lang="en-US" sz="2200" dirty="0"/>
              <a:t>+ </a:t>
            </a:r>
            <a:r>
              <a:rPr lang="en-US" sz="2200" dirty="0" smtClean="0"/>
              <a:t>(E/A) </a:t>
            </a:r>
            <a:r>
              <a:rPr lang="en-US" sz="2200" dirty="0" err="1"/>
              <a:t>K</a:t>
            </a:r>
            <a:r>
              <a:rPr lang="en-US" sz="2200" baseline="-25000" dirty="0" err="1"/>
              <a:t>e</a:t>
            </a:r>
            <a:endParaRPr lang="en-US" sz="2200" baseline="-25000" dirty="0"/>
          </a:p>
          <a:p>
            <a:pPr marL="0" indent="0" algn="just">
              <a:buNone/>
            </a:pPr>
            <a:r>
              <a:rPr lang="en-US" sz="2200" dirty="0" smtClean="0"/>
              <a:t>Where D/A is debt assets ratio and E/A is equity assets ratio. They sum to 1. </a:t>
            </a:r>
          </a:p>
        </p:txBody>
      </p:sp>
    </p:spTree>
    <p:extLst>
      <p:ext uri="{BB962C8B-B14F-4D97-AF65-F5344CB8AC3E}">
        <p14:creationId xmlns:p14="http://schemas.microsoft.com/office/powerpoint/2010/main" val="46060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000" dirty="0"/>
              <a:t>EBIT−EPS analysis of the effect </a:t>
            </a:r>
            <a:r>
              <a:rPr lang="en-US" sz="3000" dirty="0" smtClean="0"/>
              <a:t>of financial </a:t>
            </a:r>
            <a:r>
              <a:rPr lang="en-US" sz="3000" dirty="0"/>
              <a:t>leverage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/>
              <a:t>Financial leverage results when fluctuation in earnings before interest and taxes (EBIT) is accompanied by disproportionate fluctuation in the firm’s earning per share (EPS)</a:t>
            </a:r>
          </a:p>
          <a:p>
            <a:pPr algn="just"/>
            <a:r>
              <a:rPr lang="en-US" sz="2200" dirty="0" smtClean="0"/>
              <a:t>Shows the responsiveness of company’s EPS to change in the EBIT</a:t>
            </a:r>
          </a:p>
          <a:p>
            <a:pPr marL="0" indent="0" algn="just">
              <a:buNone/>
            </a:pPr>
            <a:r>
              <a:rPr lang="en-US" sz="2200" dirty="0" smtClean="0"/>
              <a:t>Example Problem: The management of a new firm is expecting on EBIT for a period is </a:t>
            </a:r>
            <a:r>
              <a:rPr lang="en-US" sz="2200" dirty="0" err="1" smtClean="0"/>
              <a:t>Rs</a:t>
            </a:r>
            <a:r>
              <a:rPr lang="en-US" sz="2200" dirty="0" smtClean="0"/>
              <a:t> 10,000. It is considering following three alternative financial plans:</a:t>
            </a:r>
          </a:p>
          <a:p>
            <a:pPr marL="0" indent="0" algn="just">
              <a:buNone/>
            </a:pPr>
            <a:r>
              <a:rPr lang="en-US" sz="2200" dirty="0" smtClean="0"/>
              <a:t>Financial Plan A: Issuing 5,000 common shares of </a:t>
            </a:r>
            <a:r>
              <a:rPr lang="en-US" sz="2200" dirty="0" err="1" smtClean="0"/>
              <a:t>Rs</a:t>
            </a:r>
            <a:r>
              <a:rPr lang="en-US" sz="2200" dirty="0" smtClean="0"/>
              <a:t> 10 per share</a:t>
            </a:r>
          </a:p>
          <a:p>
            <a:pPr marL="0" indent="0" algn="just">
              <a:buNone/>
            </a:pPr>
            <a:r>
              <a:rPr lang="en-US" sz="2200" dirty="0" smtClean="0"/>
              <a:t>Financial Plan B: Issuing 2,500 common shares of </a:t>
            </a:r>
            <a:r>
              <a:rPr lang="en-US" sz="2200" dirty="0" err="1" smtClean="0"/>
              <a:t>Rs</a:t>
            </a:r>
            <a:r>
              <a:rPr lang="en-US" sz="2200" dirty="0" smtClean="0"/>
              <a:t> 10 per share, </a:t>
            </a:r>
            <a:r>
              <a:rPr lang="en-US" sz="2200" dirty="0" err="1" smtClean="0"/>
              <a:t>Rs</a:t>
            </a:r>
            <a:r>
              <a:rPr lang="en-US" sz="2200" dirty="0" smtClean="0"/>
              <a:t> 		25,000 in debt at 12% rate of interest</a:t>
            </a:r>
          </a:p>
          <a:p>
            <a:pPr marL="0" indent="0" algn="just">
              <a:buNone/>
            </a:pPr>
            <a:r>
              <a:rPr lang="en-US" sz="2200" dirty="0" smtClean="0"/>
              <a:t>Financial Plan C: Issuing 1,500 common shares of </a:t>
            </a:r>
            <a:r>
              <a:rPr lang="en-US" sz="2200" dirty="0" err="1" smtClean="0"/>
              <a:t>Rs</a:t>
            </a:r>
            <a:r>
              <a:rPr lang="en-US" sz="2200" dirty="0" smtClean="0"/>
              <a:t> 10 per share. 		Issuing 1,000; 13% preference shares of </a:t>
            </a:r>
            <a:r>
              <a:rPr lang="en-US" sz="2200" dirty="0" err="1" smtClean="0"/>
              <a:t>Rs</a:t>
            </a:r>
            <a:r>
              <a:rPr lang="en-US" sz="2200" dirty="0" smtClean="0"/>
              <a:t> 10 per 		share; </a:t>
            </a:r>
            <a:r>
              <a:rPr lang="en-US" sz="2200" dirty="0" err="1" smtClean="0"/>
              <a:t>Rs</a:t>
            </a:r>
            <a:r>
              <a:rPr lang="en-US" sz="2200" dirty="0" smtClean="0"/>
              <a:t> 25,000 in debt at 12% rate of interest.</a:t>
            </a:r>
          </a:p>
          <a:p>
            <a:pPr marL="0" indent="0" algn="just">
              <a:buNone/>
            </a:pPr>
            <a:r>
              <a:rPr lang="en-US" sz="2200" dirty="0" smtClean="0"/>
              <a:t>Tax rate is 50%</a:t>
            </a:r>
          </a:p>
          <a:p>
            <a:pPr marL="0" indent="0" algn="just">
              <a:buNone/>
            </a:pPr>
            <a:r>
              <a:rPr lang="en-US" sz="2200" dirty="0" smtClean="0"/>
              <a:t>Required: EPS in each of the alternative plans of financing.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5632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000" dirty="0"/>
              <a:t>EBIT−EPS analysis of the effect of financial leverage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Highlight on the example of the </a:t>
            </a:r>
            <a:r>
              <a:rPr lang="en-US" sz="2400" dirty="0" err="1" smtClean="0"/>
              <a:t>Asmita</a:t>
            </a:r>
            <a:r>
              <a:rPr lang="en-US" sz="2400" dirty="0" smtClean="0"/>
              <a:t> Publication (page no 212 to 214) then focus on below figure</a:t>
            </a:r>
          </a:p>
          <a:p>
            <a:pPr marL="0" indent="0">
              <a:buNone/>
            </a:pPr>
            <a:r>
              <a:rPr lang="en-US" sz="3000" dirty="0" smtClean="0"/>
              <a:t> </a:t>
            </a:r>
            <a:endParaRPr lang="en-US" sz="3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239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67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EPS Indifference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200" dirty="0" smtClean="0"/>
                  <a:t>Changes in use of debt will cause changes in EPS</a:t>
                </a:r>
              </a:p>
              <a:p>
                <a:pPr algn="just"/>
                <a:r>
                  <a:rPr lang="en-US" sz="2200" dirty="0" smtClean="0"/>
                  <a:t>EPS indifference analysis is one of the widely used methods, employed to determine appropriate level of debt</a:t>
                </a:r>
              </a:p>
              <a:p>
                <a:pPr algn="just"/>
                <a:r>
                  <a:rPr lang="en-US" sz="2200" dirty="0" smtClean="0"/>
                  <a:t>EPS indifference point (Breakeven EBIT) is the level of sales at which EPS under two financing alternatives remain equal.</a:t>
                </a:r>
              </a:p>
              <a:p>
                <a:pPr algn="just"/>
                <a:r>
                  <a:rPr lang="en-US" sz="2200" dirty="0" smtClean="0"/>
                  <a:t>Breakeven EBIT is very useful in choosing the most suitable pattern of capitalization for the firm</a:t>
                </a:r>
              </a:p>
              <a:p>
                <a:pPr algn="just"/>
                <a:r>
                  <a:rPr lang="en-US" sz="2200" dirty="0" smtClean="0"/>
                  <a:t>IF EBIT &gt; Break even EBIT; raising through debt capital will prove advantageous . It will lead to increase in the EPS</a:t>
                </a:r>
              </a:p>
              <a:p>
                <a:pPr algn="just"/>
                <a:r>
                  <a:rPr lang="en-US" sz="2200" dirty="0" smtClean="0"/>
                  <a:t>If EBIT &lt; Break even EBIT; debt financing will not be fruitful. Benefit of EPS will come out from the equity capital or shareholder’s fund</a:t>
                </a:r>
              </a:p>
              <a:p>
                <a:pPr algn="just"/>
                <a:r>
                  <a:rPr lang="en-US" sz="2200" dirty="0" smtClean="0"/>
                  <a:t>Indifference point  calculation:</a:t>
                </a:r>
              </a:p>
              <a:p>
                <a:pPr marL="457200" lvl="1" indent="0" algn="just">
                  <a:buNone/>
                </a:pPr>
                <a:r>
                  <a:rPr lang="en-US" sz="1800" dirty="0" smtClean="0"/>
                  <a:t>EPS</a:t>
                </a:r>
                <a:r>
                  <a:rPr lang="en-US" sz="1800" baseline="-25000" dirty="0" smtClean="0"/>
                  <a:t>1	</a:t>
                </a:r>
                <a:r>
                  <a:rPr lang="en-US" sz="1800" dirty="0" smtClean="0"/>
                  <a:t> =	 EPS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 </a:t>
                </a:r>
              </a:p>
              <a:p>
                <a:pPr marL="457200" lvl="1" indent="0" algn="just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𝐸𝐵𝐼𝑇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 −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𝐼</m:t>
                            </m:r>
                            <m:r>
                              <a:rPr lang="en-US" sz="1800" b="0" i="1" baseline="-2500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𝑃𝑑</m:t>
                        </m:r>
                        <m:r>
                          <a:rPr lang="en-US" sz="1800" b="0" i="1" baseline="-2500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𝑁</m:t>
                        </m:r>
                        <m:r>
                          <a:rPr lang="en-US" sz="1800" b="0" i="1" baseline="-25000" smtClean="0"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𝐸𝐵𝐼𝑇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 −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𝐼</m:t>
                            </m:r>
                            <m:r>
                              <a:rPr lang="en-US" sz="1800" i="1" baseline="-2500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1800" i="1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latin typeface="Cambria Math"/>
                          </a:rPr>
                          <m:t>𝑃𝑑</m:t>
                        </m:r>
                        <m:r>
                          <a:rPr lang="en-US" sz="1800" i="1" baseline="-250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𝑁</m:t>
                        </m:r>
                        <m:r>
                          <a:rPr lang="en-US" sz="1800" i="1" baseline="-25000"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endParaRPr lang="en-US" sz="1800" dirty="0"/>
              </a:p>
              <a:p>
                <a:pPr marL="457200" lvl="1" indent="0" algn="just">
                  <a:buNone/>
                </a:pPr>
                <a:r>
                  <a:rPr lang="en-US" sz="1800" dirty="0" smtClean="0"/>
                  <a:t>EBIT = Sales – FC - VC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  <a:blipFill rotWithShape="1">
                <a:blip r:embed="rId2"/>
                <a:stretch>
                  <a:fillRect l="-815" t="-632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15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>EPS Indifference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/>
              <a:t>The following two financial plans are proposed: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 smtClean="0"/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200" dirty="0" smtClean="0"/>
          </a:p>
          <a:p>
            <a:pPr marL="0" indent="0" algn="just">
              <a:buNone/>
            </a:pPr>
            <a:endParaRPr lang="en-US" sz="2200" dirty="0"/>
          </a:p>
          <a:p>
            <a:pPr marL="457200" indent="-457200" algn="just">
              <a:buAutoNum type="alphaLcPeriod"/>
            </a:pPr>
            <a:r>
              <a:rPr lang="en-US" sz="2200" dirty="0" smtClean="0"/>
              <a:t>Determine the indifference point of the financial plan</a:t>
            </a:r>
          </a:p>
          <a:p>
            <a:pPr marL="457200" indent="-457200" algn="just">
              <a:buAutoNum type="alphaLcPeriod"/>
            </a:pPr>
            <a:r>
              <a:rPr lang="en-US" sz="2200" dirty="0" smtClean="0"/>
              <a:t>Earning per share at indifference Point</a:t>
            </a:r>
          </a:p>
          <a:p>
            <a:pPr marL="0" indent="0" algn="just">
              <a:buNone/>
            </a:pPr>
            <a:endParaRPr lang="en-US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171447"/>
              </p:ext>
            </p:extLst>
          </p:nvPr>
        </p:nvGraphicFramePr>
        <p:xfrm>
          <a:off x="685800" y="1371600"/>
          <a:ext cx="792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1905000"/>
                <a:gridCol w="1981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Financial Plan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Financial</a:t>
                      </a:r>
                      <a:r>
                        <a:rPr lang="en-US" baseline="0" dirty="0" smtClean="0"/>
                        <a:t> Plan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Equity Shares of </a:t>
                      </a:r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. 100 each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 1,500,000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Rs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1,000,000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10% Debenture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baseline="0" dirty="0" err="1" smtClean="0"/>
                        <a:t>Rs</a:t>
                      </a:r>
                      <a:r>
                        <a:rPr lang="en-US" baseline="0" dirty="0" smtClean="0"/>
                        <a:t> 100 each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Rs</a:t>
                      </a:r>
                      <a:r>
                        <a:rPr lang="en-US" baseline="0" dirty="0" smtClean="0"/>
                        <a:t> 500,000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Tax rate = 50%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53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Effect of Capital Structure on Stock Prices and Cost of Capital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/>
              <a:t>Optimal capital structure maximizes the firm’s stock price and minimizes cost of capital</a:t>
            </a:r>
          </a:p>
          <a:p>
            <a:pPr algn="just"/>
            <a:r>
              <a:rPr lang="en-US" sz="2200" dirty="0" smtClean="0"/>
              <a:t>WACC is minimum when the stock price is maximum</a:t>
            </a:r>
          </a:p>
          <a:p>
            <a:pPr algn="just"/>
            <a:r>
              <a:rPr lang="en-US" sz="2200" dirty="0" smtClean="0"/>
              <a:t>Stock prices are positively related to expected dividends but negatively related to the required return on equity</a:t>
            </a:r>
          </a:p>
          <a:p>
            <a:pPr algn="just"/>
            <a:r>
              <a:rPr lang="en-US" sz="2200" dirty="0" smtClean="0"/>
              <a:t>Firms with higher earning are able to pay higher dividends so to the extent that higher debt levels raise expected EPS, leverage works to increase the stock price</a:t>
            </a:r>
          </a:p>
          <a:p>
            <a:pPr algn="just"/>
            <a:r>
              <a:rPr lang="en-US" sz="2200" dirty="0" smtClean="0"/>
              <a:t>Financial manager should chooses the capital structure that maximizes shareholders wealth and the firm’s stock price, and minimizes the firm’s cost of capital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922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2013</Words>
  <Application>Microsoft Office PowerPoint</Application>
  <PresentationFormat>On-screen Show (4:3)</PresentationFormat>
  <Paragraphs>195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Capital Structure and Leverage</vt:lpstr>
      <vt:lpstr>Capital Structure and Financial Structure</vt:lpstr>
      <vt:lpstr>Capital Structure and Financial Structure</vt:lpstr>
      <vt:lpstr>Determining the Optimal Capital Structure</vt:lpstr>
      <vt:lpstr>EBIT−EPS analysis of the effect of financial leverage</vt:lpstr>
      <vt:lpstr>EBIT−EPS analysis of the effect of financial leverage</vt:lpstr>
      <vt:lpstr>EPS Indifference Analysis</vt:lpstr>
      <vt:lpstr>EPS Indifference Analysis</vt:lpstr>
      <vt:lpstr>The Effect of Capital Structure on Stock Prices and Cost of Capital</vt:lpstr>
      <vt:lpstr>Example Problem</vt:lpstr>
      <vt:lpstr>Example Figure </vt:lpstr>
      <vt:lpstr>Example Problem</vt:lpstr>
      <vt:lpstr>Capital Structure and Value of Firm</vt:lpstr>
      <vt:lpstr>Capital Structure and Value of Firm</vt:lpstr>
      <vt:lpstr>Breakeven Analysis</vt:lpstr>
      <vt:lpstr>Operating Leverage</vt:lpstr>
      <vt:lpstr>Degree of Operating Leverage (DOL)</vt:lpstr>
      <vt:lpstr>Implication:</vt:lpstr>
      <vt:lpstr>Financial Risk and Financial Leverage</vt:lpstr>
      <vt:lpstr>Degree of Financial Leverage (DFL)</vt:lpstr>
      <vt:lpstr>Implication of Financial Leverage</vt:lpstr>
      <vt:lpstr>Total Leverage</vt:lpstr>
      <vt:lpstr>Total Leverage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Structure and Leverage</dc:title>
  <dc:creator>Dell</dc:creator>
  <cp:lastModifiedBy>Dell</cp:lastModifiedBy>
  <cp:revision>40</cp:revision>
  <dcterms:created xsi:type="dcterms:W3CDTF">2006-08-16T00:00:00Z</dcterms:created>
  <dcterms:modified xsi:type="dcterms:W3CDTF">2022-09-22T10:31:08Z</dcterms:modified>
</cp:coreProperties>
</file>