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1"/>
            <a:ext cx="7772400" cy="1219200"/>
          </a:xfrm>
        </p:spPr>
        <p:txBody>
          <a:bodyPr>
            <a:normAutofit fontScale="90000"/>
          </a:bodyPr>
          <a:lstStyle/>
          <a:p>
            <a:r>
              <a:rPr lang="en-US" b="1" dirty="0"/>
              <a:t>Common Stock and Investment Banking Process</a:t>
            </a:r>
            <a:endParaRPr lang="en-US" dirty="0"/>
          </a:p>
        </p:txBody>
      </p:sp>
      <p:sp>
        <p:nvSpPr>
          <p:cNvPr id="3" name="Subtitle 2"/>
          <p:cNvSpPr>
            <a:spLocks noGrp="1"/>
          </p:cNvSpPr>
          <p:nvPr>
            <p:ph type="subTitle" idx="1"/>
          </p:nvPr>
        </p:nvSpPr>
        <p:spPr>
          <a:xfrm>
            <a:off x="990600" y="1600200"/>
            <a:ext cx="7467600" cy="4800600"/>
          </a:xfrm>
        </p:spPr>
        <p:txBody>
          <a:bodyPr>
            <a:normAutofit fontScale="92500" lnSpcReduction="10000"/>
          </a:bodyPr>
          <a:lstStyle/>
          <a:p>
            <a:pPr algn="l"/>
            <a:r>
              <a:rPr lang="en-US" dirty="0">
                <a:solidFill>
                  <a:schemeClr val="tx1"/>
                </a:solidFill>
              </a:rPr>
              <a:t>Features of common </a:t>
            </a:r>
            <a:r>
              <a:rPr lang="en-US" dirty="0" smtClean="0">
                <a:solidFill>
                  <a:schemeClr val="tx1"/>
                </a:solidFill>
              </a:rPr>
              <a:t>stock;</a:t>
            </a:r>
          </a:p>
          <a:p>
            <a:pPr algn="l"/>
            <a:r>
              <a:rPr lang="en-US" dirty="0" smtClean="0">
                <a:solidFill>
                  <a:schemeClr val="tx1"/>
                </a:solidFill>
              </a:rPr>
              <a:t>Legal </a:t>
            </a:r>
            <a:r>
              <a:rPr lang="en-US" dirty="0">
                <a:solidFill>
                  <a:schemeClr val="tx1"/>
                </a:solidFill>
              </a:rPr>
              <a:t>rights and privileges of common stock </a:t>
            </a:r>
            <a:r>
              <a:rPr lang="en-US" dirty="0" smtClean="0">
                <a:solidFill>
                  <a:schemeClr val="tx1"/>
                </a:solidFill>
              </a:rPr>
              <a:t>holders;</a:t>
            </a:r>
          </a:p>
          <a:p>
            <a:pPr algn="l"/>
            <a:r>
              <a:rPr lang="en-US" dirty="0" smtClean="0">
                <a:solidFill>
                  <a:schemeClr val="tx1"/>
                </a:solidFill>
              </a:rPr>
              <a:t>Advantages </a:t>
            </a:r>
            <a:r>
              <a:rPr lang="en-US" dirty="0">
                <a:solidFill>
                  <a:schemeClr val="tx1"/>
                </a:solidFill>
              </a:rPr>
              <a:t>and </a:t>
            </a:r>
            <a:r>
              <a:rPr lang="en-US" dirty="0" smtClean="0">
                <a:solidFill>
                  <a:schemeClr val="tx1"/>
                </a:solidFill>
              </a:rPr>
              <a:t>Disadvantages;</a:t>
            </a:r>
          </a:p>
          <a:p>
            <a:pPr algn="l"/>
            <a:r>
              <a:rPr lang="en-US" dirty="0" smtClean="0">
                <a:solidFill>
                  <a:schemeClr val="tx1"/>
                </a:solidFill>
              </a:rPr>
              <a:t>The </a:t>
            </a:r>
            <a:r>
              <a:rPr lang="en-US" dirty="0">
                <a:solidFill>
                  <a:schemeClr val="tx1"/>
                </a:solidFill>
              </a:rPr>
              <a:t>market for common </a:t>
            </a:r>
            <a:r>
              <a:rPr lang="en-US" dirty="0" smtClean="0">
                <a:solidFill>
                  <a:schemeClr val="tx1"/>
                </a:solidFill>
              </a:rPr>
              <a:t>stock;</a:t>
            </a:r>
          </a:p>
          <a:p>
            <a:pPr algn="l"/>
            <a:r>
              <a:rPr lang="en-US" dirty="0" smtClean="0">
                <a:solidFill>
                  <a:schemeClr val="tx1"/>
                </a:solidFill>
              </a:rPr>
              <a:t>Method </a:t>
            </a:r>
            <a:r>
              <a:rPr lang="en-US" dirty="0">
                <a:solidFill>
                  <a:schemeClr val="tx1"/>
                </a:solidFill>
              </a:rPr>
              <a:t>of selling securities: public offering, right offering and private </a:t>
            </a:r>
            <a:r>
              <a:rPr lang="en-US" dirty="0" smtClean="0">
                <a:solidFill>
                  <a:schemeClr val="tx1"/>
                </a:solidFill>
              </a:rPr>
              <a:t>placement;</a:t>
            </a:r>
          </a:p>
          <a:p>
            <a:pPr algn="l"/>
            <a:r>
              <a:rPr lang="en-US" dirty="0" smtClean="0">
                <a:solidFill>
                  <a:schemeClr val="tx1"/>
                </a:solidFill>
              </a:rPr>
              <a:t>Analysis </a:t>
            </a:r>
            <a:r>
              <a:rPr lang="en-US" dirty="0">
                <a:solidFill>
                  <a:schemeClr val="tx1"/>
                </a:solidFill>
              </a:rPr>
              <a:t>of right offering on shareholders’ </a:t>
            </a:r>
            <a:r>
              <a:rPr lang="en-US" dirty="0" smtClean="0">
                <a:solidFill>
                  <a:schemeClr val="tx1"/>
                </a:solidFill>
              </a:rPr>
              <a:t>wealth;</a:t>
            </a:r>
          </a:p>
          <a:p>
            <a:pPr algn="l"/>
            <a:r>
              <a:rPr lang="en-US" dirty="0" smtClean="0">
                <a:solidFill>
                  <a:schemeClr val="tx1"/>
                </a:solidFill>
              </a:rPr>
              <a:t>The </a:t>
            </a:r>
            <a:r>
              <a:rPr lang="en-US" dirty="0">
                <a:solidFill>
                  <a:schemeClr val="tx1"/>
                </a:solidFill>
              </a:rPr>
              <a:t>investment banking process</a:t>
            </a:r>
          </a:p>
        </p:txBody>
      </p:sp>
    </p:spTree>
    <p:extLst>
      <p:ext uri="{BB962C8B-B14F-4D97-AF65-F5344CB8AC3E}">
        <p14:creationId xmlns:p14="http://schemas.microsoft.com/office/powerpoint/2010/main" val="406357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The Market for Common Stock</a:t>
            </a:r>
            <a:endParaRPr lang="en-US" dirty="0"/>
          </a:p>
        </p:txBody>
      </p:sp>
      <p:sp>
        <p:nvSpPr>
          <p:cNvPr id="3" name="Content Placeholder 2"/>
          <p:cNvSpPr>
            <a:spLocks noGrp="1"/>
          </p:cNvSpPr>
          <p:nvPr>
            <p:ph idx="1"/>
          </p:nvPr>
        </p:nvSpPr>
        <p:spPr>
          <a:xfrm>
            <a:off x="457200" y="838200"/>
            <a:ext cx="8229600" cy="5791200"/>
          </a:xfrm>
        </p:spPr>
        <p:txBody>
          <a:bodyPr/>
          <a:lstStyle/>
          <a:p>
            <a:pPr marL="514350" indent="-514350">
              <a:buAutoNum type="arabicPeriod"/>
            </a:pPr>
            <a:r>
              <a:rPr lang="en-US" dirty="0" smtClean="0"/>
              <a:t>Primary Market</a:t>
            </a:r>
          </a:p>
          <a:p>
            <a:pPr marL="400050" lvl="1" indent="0">
              <a:buNone/>
            </a:pPr>
            <a:r>
              <a:rPr lang="en-US" dirty="0" smtClean="0"/>
              <a:t>Private Placement</a:t>
            </a:r>
          </a:p>
          <a:p>
            <a:pPr marL="400050" lvl="1" indent="0">
              <a:buNone/>
            </a:pPr>
            <a:r>
              <a:rPr lang="en-US" dirty="0" smtClean="0"/>
              <a:t>Public Offering</a:t>
            </a:r>
          </a:p>
          <a:p>
            <a:pPr marL="400050" lvl="1" indent="0">
              <a:buNone/>
            </a:pPr>
            <a:r>
              <a:rPr lang="en-US" dirty="0" smtClean="0"/>
              <a:t>Right Offering</a:t>
            </a:r>
          </a:p>
          <a:p>
            <a:pPr marL="514350" indent="-514350">
              <a:buAutoNum type="arabicPeriod"/>
            </a:pPr>
            <a:r>
              <a:rPr lang="en-US" dirty="0" smtClean="0"/>
              <a:t>Secondary Market</a:t>
            </a:r>
          </a:p>
          <a:p>
            <a:pPr marL="400050" lvl="1" indent="0">
              <a:buNone/>
            </a:pPr>
            <a:r>
              <a:rPr lang="en-US" dirty="0" smtClean="0"/>
              <a:t>Organized Stock Exchange</a:t>
            </a:r>
          </a:p>
          <a:p>
            <a:pPr marL="400050" lvl="1" indent="0">
              <a:buNone/>
            </a:pPr>
            <a:r>
              <a:rPr lang="en-US" dirty="0" smtClean="0"/>
              <a:t>Over-The-Counter (OTC) Market</a:t>
            </a:r>
            <a:endParaRPr lang="en-US" dirty="0"/>
          </a:p>
        </p:txBody>
      </p:sp>
    </p:spTree>
    <p:extLst>
      <p:ext uri="{BB962C8B-B14F-4D97-AF65-F5344CB8AC3E}">
        <p14:creationId xmlns:p14="http://schemas.microsoft.com/office/powerpoint/2010/main" val="301290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Methods of Selling Securities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943600"/>
              </a:xfrm>
            </p:spPr>
            <p:txBody>
              <a:bodyPr>
                <a:normAutofit/>
              </a:bodyPr>
              <a:lstStyle/>
              <a:p>
                <a:pPr marL="514350" indent="-514350">
                  <a:buAutoNum type="arabicPeriod"/>
                </a:pPr>
                <a:r>
                  <a:rPr lang="en-US" sz="2200" dirty="0" smtClean="0"/>
                  <a:t>Public Offering</a:t>
                </a:r>
              </a:p>
              <a:p>
                <a:pPr marL="400050" lvl="1" indent="0">
                  <a:buNone/>
                </a:pPr>
                <a:r>
                  <a:rPr lang="en-US" sz="2200" dirty="0" smtClean="0"/>
                  <a:t>Selling Securities to general public</a:t>
                </a:r>
              </a:p>
              <a:p>
                <a:pPr marL="400050" lvl="1" indent="0">
                  <a:buNone/>
                </a:pPr>
                <a:r>
                  <a:rPr lang="en-US" sz="2200" dirty="0" smtClean="0"/>
                  <a:t>Also called cash offering</a:t>
                </a:r>
              </a:p>
              <a:p>
                <a:pPr marL="400050" lvl="1" indent="0">
                  <a:buNone/>
                </a:pPr>
                <a:r>
                  <a:rPr lang="en-US" sz="2200" dirty="0" smtClean="0"/>
                  <a:t>Arrangement with Investment Banker (May be agent or underwriter)</a:t>
                </a:r>
              </a:p>
              <a:p>
                <a:pPr marL="400050" lvl="1" indent="0">
                  <a:buNone/>
                </a:pPr>
                <a:r>
                  <a:rPr lang="en-US" sz="2200" dirty="0" smtClean="0"/>
                  <a:t>If very large fund: syndicate between investment bankers</a:t>
                </a:r>
              </a:p>
              <a:p>
                <a:pPr marL="400050" lvl="1" indent="0">
                  <a:buNone/>
                </a:pPr>
                <a:r>
                  <a:rPr lang="en-US" sz="2200" dirty="0" smtClean="0"/>
                  <a:t>Underwriting spread or commission (Purchase price minus selling price of investment banker)</a:t>
                </a:r>
              </a:p>
              <a:p>
                <a:pPr marL="400050" lvl="1" indent="0">
                  <a:buNone/>
                </a:pPr>
                <a:r>
                  <a:rPr lang="en-US" sz="2200" dirty="0" smtClean="0"/>
                  <a:t>Net Profit = Gross Proceeds –Proceed to Company – Underwriter’s 		Expenses</a:t>
                </a:r>
              </a:p>
              <a:p>
                <a:pPr marL="400050" lvl="1" indent="0">
                  <a:buNone/>
                </a:pPr>
                <a:r>
                  <a:rPr lang="en-US" sz="2200" dirty="0" smtClean="0"/>
                  <a:t>Gross Proceeds = No of share issued × Price per share to public</a:t>
                </a:r>
              </a:p>
              <a:p>
                <a:pPr marL="400050" lvl="1" indent="0">
                  <a:buNone/>
                </a:pPr>
                <a:r>
                  <a:rPr lang="en-US" sz="2200" dirty="0" smtClean="0"/>
                  <a:t>Net Proceed per share = Share Price – Underwriter’s compensation</a:t>
                </a:r>
              </a:p>
              <a:p>
                <a:pPr marL="400050" lvl="1" indent="0">
                  <a:buNone/>
                </a:pPr>
                <a:r>
                  <a:rPr lang="en-US" sz="2200" dirty="0" smtClean="0"/>
                  <a:t>No of shares to be sold = </a:t>
                </a:r>
                <a14:m>
                  <m:oMath xmlns:m="http://schemas.openxmlformats.org/officeDocument/2006/math">
                    <m:f>
                      <m:fPr>
                        <m:ctrlPr>
                          <a:rPr lang="en-US" sz="2200" i="1" smtClean="0">
                            <a:latin typeface="Cambria Math"/>
                          </a:rPr>
                        </m:ctrlPr>
                      </m:fPr>
                      <m:num>
                        <m:r>
                          <a:rPr lang="en-US" sz="2200" b="0" i="1" smtClean="0">
                            <a:latin typeface="Cambria Math"/>
                          </a:rPr>
                          <m:t>𝐹𝑢𝑛𝑑𝑠</m:t>
                        </m:r>
                        <m:r>
                          <a:rPr lang="en-US" sz="2200" b="0" i="1" smtClean="0">
                            <a:latin typeface="Cambria Math"/>
                          </a:rPr>
                          <m:t> </m:t>
                        </m:r>
                        <m:r>
                          <a:rPr lang="en-US" sz="2200" b="0" i="1" smtClean="0">
                            <a:latin typeface="Cambria Math"/>
                          </a:rPr>
                          <m:t>𝑡𝑜</m:t>
                        </m:r>
                        <m:r>
                          <a:rPr lang="en-US" sz="2200" b="0" i="1" smtClean="0">
                            <a:latin typeface="Cambria Math"/>
                          </a:rPr>
                          <m:t> </m:t>
                        </m:r>
                        <m:r>
                          <a:rPr lang="en-US" sz="2200" b="0" i="1" smtClean="0">
                            <a:latin typeface="Cambria Math"/>
                          </a:rPr>
                          <m:t>𝑏𝑒</m:t>
                        </m:r>
                        <m:r>
                          <a:rPr lang="en-US" sz="2200" b="0" i="1" smtClean="0">
                            <a:latin typeface="Cambria Math"/>
                          </a:rPr>
                          <m:t> </m:t>
                        </m:r>
                        <m:r>
                          <a:rPr lang="en-US" sz="2200" b="0" i="1" smtClean="0">
                            <a:latin typeface="Cambria Math"/>
                          </a:rPr>
                          <m:t>𝑟𝑎𝑖𝑠𝑒𝑑</m:t>
                        </m:r>
                        <m:r>
                          <a:rPr lang="en-US" sz="2200" b="0" i="1" smtClean="0">
                            <a:latin typeface="Cambria Math"/>
                          </a:rPr>
                          <m:t>+</m:t>
                        </m:r>
                        <m:r>
                          <a:rPr lang="en-US" sz="2200" b="0" i="1" smtClean="0">
                            <a:latin typeface="Cambria Math"/>
                          </a:rPr>
                          <m:t>𝐸𝑥𝑝𝑒𝑛𝑠𝑒𝑠</m:t>
                        </m:r>
                        <m:r>
                          <a:rPr lang="en-US" sz="2200" b="0" i="1" smtClean="0">
                            <a:latin typeface="Cambria Math"/>
                          </a:rPr>
                          <m:t> </m:t>
                        </m:r>
                      </m:num>
                      <m:den>
                        <m:r>
                          <a:rPr lang="en-US" sz="2200" b="0" i="1" smtClean="0">
                            <a:latin typeface="Cambria Math"/>
                          </a:rPr>
                          <m:t>𝑁𝑒𝑡</m:t>
                        </m:r>
                        <m:r>
                          <a:rPr lang="en-US" sz="2200" b="0" i="1" smtClean="0">
                            <a:latin typeface="Cambria Math"/>
                          </a:rPr>
                          <m:t> </m:t>
                        </m:r>
                        <m:r>
                          <a:rPr lang="en-US" sz="2200" b="0" i="1" smtClean="0">
                            <a:latin typeface="Cambria Math"/>
                          </a:rPr>
                          <m:t>𝑃𝑟𝑜𝑐𝑒𝑒𝑑𝑠</m:t>
                        </m:r>
                        <m:r>
                          <a:rPr lang="en-US" sz="2200" b="0" i="1" smtClean="0">
                            <a:latin typeface="Cambria Math"/>
                          </a:rPr>
                          <m:t> </m:t>
                        </m:r>
                        <m:r>
                          <a:rPr lang="en-US" sz="2200" b="0" i="1" smtClean="0">
                            <a:latin typeface="Cambria Math"/>
                          </a:rPr>
                          <m:t>𝑝𝑒𝑟</m:t>
                        </m:r>
                        <m:r>
                          <a:rPr lang="en-US" sz="2200" b="0" i="1" smtClean="0">
                            <a:latin typeface="Cambria Math"/>
                          </a:rPr>
                          <m:t> </m:t>
                        </m:r>
                        <m:r>
                          <a:rPr lang="en-US" sz="2200" b="0" i="1" smtClean="0">
                            <a:latin typeface="Cambria Math"/>
                          </a:rPr>
                          <m:t>𝑠h𝑎𝑟𝑒</m:t>
                        </m:r>
                      </m:den>
                    </m:f>
                  </m:oMath>
                </a14:m>
                <a:endParaRPr lang="en-US" sz="2200" dirty="0" smtClean="0"/>
              </a:p>
              <a:p>
                <a:pPr marL="400050" lvl="1" indent="0">
                  <a:buNone/>
                </a:pPr>
                <a:r>
                  <a:rPr lang="en-US" sz="2200" dirty="0" smtClean="0"/>
                  <a:t>No of shares to be sold = </a:t>
                </a:r>
                <a14:m>
                  <m:oMath xmlns:m="http://schemas.openxmlformats.org/officeDocument/2006/math">
                    <m:f>
                      <m:fPr>
                        <m:ctrlPr>
                          <a:rPr lang="en-US" sz="2200" i="1">
                            <a:latin typeface="Cambria Math"/>
                          </a:rPr>
                        </m:ctrlPr>
                      </m:fPr>
                      <m:num>
                        <m:r>
                          <a:rPr lang="en-US" sz="2200" i="1">
                            <a:latin typeface="Cambria Math"/>
                          </a:rPr>
                          <m:t>𝐹𝑢𝑛𝑑𝑠</m:t>
                        </m:r>
                        <m:r>
                          <a:rPr lang="en-US" sz="2200" i="1">
                            <a:latin typeface="Cambria Math"/>
                          </a:rPr>
                          <m:t> </m:t>
                        </m:r>
                        <m:r>
                          <a:rPr lang="en-US" sz="2200" i="1">
                            <a:latin typeface="Cambria Math"/>
                          </a:rPr>
                          <m:t>𝑡𝑜</m:t>
                        </m:r>
                        <m:r>
                          <a:rPr lang="en-US" sz="2200" i="1">
                            <a:latin typeface="Cambria Math"/>
                          </a:rPr>
                          <m:t> </m:t>
                        </m:r>
                        <m:r>
                          <a:rPr lang="en-US" sz="2200" i="1">
                            <a:latin typeface="Cambria Math"/>
                          </a:rPr>
                          <m:t>𝑏𝑒</m:t>
                        </m:r>
                        <m:r>
                          <a:rPr lang="en-US" sz="2200" i="1">
                            <a:latin typeface="Cambria Math"/>
                          </a:rPr>
                          <m:t> </m:t>
                        </m:r>
                        <m:r>
                          <a:rPr lang="en-US" sz="2200" i="1">
                            <a:latin typeface="Cambria Math"/>
                          </a:rPr>
                          <m:t>𝑟𝑎𝑖𝑠𝑒𝑑</m:t>
                        </m:r>
                        <m:r>
                          <a:rPr lang="en-US" sz="2200" i="1">
                            <a:latin typeface="Cambria Math"/>
                          </a:rPr>
                          <m:t>+</m:t>
                        </m:r>
                        <m:r>
                          <a:rPr lang="en-US" sz="2200" i="1">
                            <a:latin typeface="Cambria Math"/>
                          </a:rPr>
                          <m:t>𝐸𝑥𝑝𝑒𝑛𝑠𝑒𝑠</m:t>
                        </m:r>
                        <m:r>
                          <a:rPr lang="en-US" sz="2200" i="1">
                            <a:latin typeface="Cambria Math"/>
                          </a:rPr>
                          <m:t> </m:t>
                        </m:r>
                      </m:num>
                      <m:den>
                        <m:r>
                          <a:rPr lang="en-US" sz="2200" b="0" i="1" smtClean="0">
                            <a:latin typeface="Cambria Math"/>
                          </a:rPr>
                          <m:t>𝑃𝑒𝑟</m:t>
                        </m:r>
                        <m:r>
                          <a:rPr lang="en-US" sz="2200" b="0" i="1" smtClean="0">
                            <a:latin typeface="Cambria Math"/>
                          </a:rPr>
                          <m:t> </m:t>
                        </m:r>
                        <m:r>
                          <a:rPr lang="en-US" sz="2200" b="0" i="1" smtClean="0">
                            <a:latin typeface="Cambria Math"/>
                          </a:rPr>
                          <m:t>𝑈𝑛𝑖𝑡</m:t>
                        </m:r>
                        <m:r>
                          <a:rPr lang="en-US" sz="2200" b="0" i="1" smtClean="0">
                            <a:latin typeface="Cambria Math"/>
                          </a:rPr>
                          <m:t> </m:t>
                        </m:r>
                        <m:r>
                          <a:rPr lang="en-US" sz="2200" b="0" i="1" smtClean="0">
                            <a:latin typeface="Cambria Math"/>
                          </a:rPr>
                          <m:t>𝑃𝑟𝑖𝑐𝑒</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𝑡h𝑒</m:t>
                        </m:r>
                        <m:r>
                          <a:rPr lang="en-US" sz="2200" b="0" i="1" smtClean="0">
                            <a:latin typeface="Cambria Math"/>
                          </a:rPr>
                          <m:t> </m:t>
                        </m:r>
                        <m:r>
                          <a:rPr lang="en-US" sz="2200" b="0" i="1" smtClean="0">
                            <a:latin typeface="Cambria Math"/>
                          </a:rPr>
                          <m:t>𝑠h𝑎𝑟𝑒</m:t>
                        </m:r>
                      </m:den>
                    </m:f>
                  </m:oMath>
                </a14:m>
                <a:endParaRPr lang="en-US" sz="2200" dirty="0" smtClean="0"/>
              </a:p>
              <a:p>
                <a:pPr marL="400050" lvl="1"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943600"/>
              </a:xfrm>
              <a:blipFill rotWithShape="1">
                <a:blip r:embed="rId2"/>
                <a:stretch>
                  <a:fillRect l="-963" t="-821" r="-963" b="-8205"/>
                </a:stretch>
              </a:blipFill>
            </p:spPr>
            <p:txBody>
              <a:bodyPr/>
              <a:lstStyle/>
              <a:p>
                <a:r>
                  <a:rPr lang="en-US">
                    <a:noFill/>
                  </a:rPr>
                  <a:t> </a:t>
                </a:r>
              </a:p>
            </p:txBody>
          </p:sp>
        </mc:Fallback>
      </mc:AlternateContent>
    </p:spTree>
    <p:extLst>
      <p:ext uri="{BB962C8B-B14F-4D97-AF65-F5344CB8AC3E}">
        <p14:creationId xmlns:p14="http://schemas.microsoft.com/office/powerpoint/2010/main" val="191058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Public Offering</a:t>
            </a:r>
            <a:endParaRPr lang="en-US" dirty="0"/>
          </a:p>
        </p:txBody>
      </p:sp>
      <p:sp>
        <p:nvSpPr>
          <p:cNvPr id="3" name="Content Placeholder 2"/>
          <p:cNvSpPr>
            <a:spLocks noGrp="1"/>
          </p:cNvSpPr>
          <p:nvPr>
            <p:ph idx="1"/>
          </p:nvPr>
        </p:nvSpPr>
        <p:spPr>
          <a:xfrm>
            <a:off x="457200" y="685800"/>
            <a:ext cx="8229600" cy="5943600"/>
          </a:xfrm>
        </p:spPr>
        <p:txBody>
          <a:bodyPr>
            <a:normAutofit/>
          </a:bodyPr>
          <a:lstStyle/>
          <a:p>
            <a:pPr marL="0" indent="0">
              <a:buNone/>
            </a:pPr>
            <a:r>
              <a:rPr lang="en-US" sz="2200" b="1" dirty="0" smtClean="0"/>
              <a:t>Example Problem:</a:t>
            </a:r>
          </a:p>
          <a:p>
            <a:pPr marL="0" indent="0">
              <a:buNone/>
            </a:pPr>
            <a:r>
              <a:rPr lang="en-US" sz="2200" dirty="0" smtClean="0"/>
              <a:t>Kathmandu Finance Company specializes in underwriting new issues by manufacturing firms. On a recent offering of </a:t>
            </a:r>
            <a:r>
              <a:rPr lang="en-US" sz="2200" dirty="0" err="1" smtClean="0"/>
              <a:t>Noori</a:t>
            </a:r>
            <a:r>
              <a:rPr lang="en-US" sz="2200" dirty="0" smtClean="0"/>
              <a:t> Agro Company Limited, the terms were as follows :</a:t>
            </a:r>
          </a:p>
          <a:p>
            <a:pPr marL="0" indent="0">
              <a:buNone/>
            </a:pPr>
            <a:r>
              <a:rPr lang="en-US" sz="2200" dirty="0"/>
              <a:t>	</a:t>
            </a:r>
            <a:r>
              <a:rPr lang="en-US" sz="2200" dirty="0" smtClean="0"/>
              <a:t>Price to Public : </a:t>
            </a:r>
            <a:r>
              <a:rPr lang="en-US" sz="2200" dirty="0" err="1" smtClean="0"/>
              <a:t>Rs</a:t>
            </a:r>
            <a:r>
              <a:rPr lang="en-US" sz="2200" dirty="0" smtClean="0"/>
              <a:t> 5 per share</a:t>
            </a:r>
          </a:p>
          <a:p>
            <a:pPr marL="0" indent="0">
              <a:buNone/>
            </a:pPr>
            <a:r>
              <a:rPr lang="en-US" sz="2200" dirty="0"/>
              <a:t>	</a:t>
            </a:r>
            <a:r>
              <a:rPr lang="en-US" sz="2200" dirty="0" smtClean="0"/>
              <a:t>Number of Shares: 3 million</a:t>
            </a:r>
          </a:p>
          <a:p>
            <a:pPr marL="0" indent="0">
              <a:buNone/>
            </a:pPr>
            <a:r>
              <a:rPr lang="en-US" sz="2200" dirty="0"/>
              <a:t>	</a:t>
            </a:r>
            <a:r>
              <a:rPr lang="en-US" sz="2200" dirty="0" smtClean="0"/>
              <a:t>Proceeds to Company: </a:t>
            </a:r>
            <a:r>
              <a:rPr lang="en-US" sz="2200" dirty="0" err="1" smtClean="0"/>
              <a:t>Rs</a:t>
            </a:r>
            <a:r>
              <a:rPr lang="en-US" sz="2200" dirty="0" smtClean="0"/>
              <a:t> 14 million</a:t>
            </a:r>
          </a:p>
          <a:p>
            <a:pPr marL="0" indent="0">
              <a:buNone/>
            </a:pPr>
            <a:r>
              <a:rPr lang="en-US" sz="2200" dirty="0" smtClean="0"/>
              <a:t>The out of pocket expenses incurred by Kathmandu Finance Company in the design of the new issue were </a:t>
            </a:r>
            <a:r>
              <a:rPr lang="en-US" sz="2200" dirty="0" err="1" smtClean="0"/>
              <a:t>Rs</a:t>
            </a:r>
            <a:r>
              <a:rPr lang="en-US" sz="2200" dirty="0" smtClean="0"/>
              <a:t> 3,000,000. What profit or loss would Kathmandu Finance Company incur if the issue were sold to the public at an average price of :</a:t>
            </a:r>
          </a:p>
          <a:p>
            <a:pPr marL="457200" indent="-457200">
              <a:buFont typeface="+mj-lt"/>
              <a:buAutoNum type="alphaLcPeriod"/>
            </a:pPr>
            <a:r>
              <a:rPr lang="en-US" sz="2200" dirty="0" err="1" smtClean="0"/>
              <a:t>Rs</a:t>
            </a:r>
            <a:r>
              <a:rPr lang="en-US" sz="2200" dirty="0" smtClean="0"/>
              <a:t> 5 per share</a:t>
            </a:r>
          </a:p>
          <a:p>
            <a:pPr marL="457200" indent="-457200">
              <a:buFont typeface="+mj-lt"/>
              <a:buAutoNum type="alphaLcPeriod"/>
            </a:pPr>
            <a:r>
              <a:rPr lang="en-US" sz="2200" dirty="0" err="1" smtClean="0"/>
              <a:t>Rs</a:t>
            </a:r>
            <a:r>
              <a:rPr lang="en-US" sz="2200" dirty="0" smtClean="0"/>
              <a:t> 7 per share</a:t>
            </a:r>
          </a:p>
          <a:p>
            <a:pPr marL="457200" indent="-457200">
              <a:buFont typeface="+mj-lt"/>
              <a:buAutoNum type="alphaLcPeriod"/>
            </a:pPr>
            <a:r>
              <a:rPr lang="en-US" sz="2200" dirty="0" err="1" smtClean="0"/>
              <a:t>Rs</a:t>
            </a:r>
            <a:r>
              <a:rPr lang="en-US" sz="2200" dirty="0" smtClean="0"/>
              <a:t> 3 per share</a:t>
            </a:r>
            <a:endParaRPr lang="en-US" sz="2200" dirty="0"/>
          </a:p>
        </p:txBody>
      </p:sp>
    </p:spTree>
    <p:extLst>
      <p:ext uri="{BB962C8B-B14F-4D97-AF65-F5344CB8AC3E}">
        <p14:creationId xmlns:p14="http://schemas.microsoft.com/office/powerpoint/2010/main" val="3296234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Public Offering</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marL="0" indent="0">
              <a:buNone/>
            </a:pPr>
            <a:r>
              <a:rPr lang="en-US" sz="2200" b="1" dirty="0" smtClean="0"/>
              <a:t>Advantages:</a:t>
            </a:r>
          </a:p>
          <a:p>
            <a:pPr>
              <a:buFont typeface="Wingdings" pitchFamily="2" charset="2"/>
              <a:buChar char="Ø"/>
            </a:pPr>
            <a:r>
              <a:rPr lang="en-US" sz="2200" dirty="0" smtClean="0"/>
              <a:t>Different Sources</a:t>
            </a:r>
          </a:p>
          <a:p>
            <a:pPr>
              <a:buFont typeface="Wingdings" pitchFamily="2" charset="2"/>
              <a:buChar char="Ø"/>
            </a:pPr>
            <a:r>
              <a:rPr lang="en-US" sz="2200" dirty="0" smtClean="0"/>
              <a:t>Publicity</a:t>
            </a:r>
          </a:p>
          <a:p>
            <a:pPr>
              <a:buFont typeface="Wingdings" pitchFamily="2" charset="2"/>
              <a:buChar char="Ø"/>
            </a:pPr>
            <a:r>
              <a:rPr lang="en-US" sz="2200" dirty="0" smtClean="0"/>
              <a:t>Wider Participation</a:t>
            </a:r>
          </a:p>
          <a:p>
            <a:pPr>
              <a:buFont typeface="Wingdings" pitchFamily="2" charset="2"/>
              <a:buChar char="Ø"/>
            </a:pPr>
            <a:r>
              <a:rPr lang="en-US" sz="2200" dirty="0" smtClean="0"/>
              <a:t>Advantage of Competition</a:t>
            </a:r>
          </a:p>
          <a:p>
            <a:pPr marL="0" indent="0">
              <a:buNone/>
            </a:pPr>
            <a:endParaRPr lang="en-US" sz="2200" dirty="0"/>
          </a:p>
          <a:p>
            <a:pPr marL="0" indent="0">
              <a:buNone/>
            </a:pPr>
            <a:r>
              <a:rPr lang="en-US" sz="2200" b="1" dirty="0" smtClean="0"/>
              <a:t>Disadvantages:</a:t>
            </a:r>
          </a:p>
          <a:p>
            <a:pPr marL="0" indent="0">
              <a:buNone/>
            </a:pPr>
            <a:endParaRPr lang="en-US" sz="2200" dirty="0" smtClean="0"/>
          </a:p>
          <a:p>
            <a:pPr>
              <a:buFont typeface="Wingdings" pitchFamily="2" charset="2"/>
              <a:buChar char="Ø"/>
            </a:pPr>
            <a:r>
              <a:rPr lang="en-US" sz="2200" dirty="0" smtClean="0"/>
              <a:t>High Issuing Cost</a:t>
            </a:r>
          </a:p>
          <a:p>
            <a:pPr>
              <a:buFont typeface="Wingdings" pitchFamily="2" charset="2"/>
              <a:buChar char="Ø"/>
            </a:pPr>
            <a:r>
              <a:rPr lang="en-US" sz="2200" dirty="0" smtClean="0"/>
              <a:t>Delay</a:t>
            </a:r>
          </a:p>
          <a:p>
            <a:pPr>
              <a:buFont typeface="Wingdings" pitchFamily="2" charset="2"/>
              <a:buChar char="Ø"/>
            </a:pPr>
            <a:r>
              <a:rPr lang="en-US" sz="2200" dirty="0" smtClean="0"/>
              <a:t>Opportunity</a:t>
            </a:r>
            <a:endParaRPr lang="en-US" sz="2200" dirty="0"/>
          </a:p>
        </p:txBody>
      </p:sp>
    </p:spTree>
    <p:extLst>
      <p:ext uri="{BB962C8B-B14F-4D97-AF65-F5344CB8AC3E}">
        <p14:creationId xmlns:p14="http://schemas.microsoft.com/office/powerpoint/2010/main" val="321738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Private Placement</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sz="2200" dirty="0" smtClean="0"/>
              <a:t>Selling securities privately to the limited numbers of investors</a:t>
            </a:r>
          </a:p>
          <a:p>
            <a:r>
              <a:rPr lang="en-US" sz="2200" dirty="0" smtClean="0"/>
              <a:t>Also known as direct placement or private sale</a:t>
            </a:r>
          </a:p>
          <a:p>
            <a:r>
              <a:rPr lang="en-US" sz="2200" dirty="0" smtClean="0"/>
              <a:t>Direct negotiation between investors and issuing firms</a:t>
            </a:r>
          </a:p>
          <a:p>
            <a:r>
              <a:rPr lang="en-US" sz="2200" dirty="0" smtClean="0"/>
              <a:t>Used in the sale of </a:t>
            </a:r>
            <a:r>
              <a:rPr lang="en-US" sz="2200" dirty="0"/>
              <a:t>P</a:t>
            </a:r>
            <a:r>
              <a:rPr lang="en-US" sz="2200" dirty="0" smtClean="0"/>
              <a:t>referred Stocks and Bonds</a:t>
            </a:r>
          </a:p>
          <a:p>
            <a:pPr marL="0" indent="0">
              <a:buNone/>
            </a:pPr>
            <a:r>
              <a:rPr lang="en-US" sz="2200" b="1" dirty="0" smtClean="0"/>
              <a:t>Advantages:</a:t>
            </a:r>
          </a:p>
          <a:p>
            <a:pPr marL="0" indent="0">
              <a:buNone/>
            </a:pPr>
            <a:r>
              <a:rPr lang="en-US" sz="2200" dirty="0"/>
              <a:t>	</a:t>
            </a:r>
            <a:r>
              <a:rPr lang="en-US" sz="2200" dirty="0" smtClean="0"/>
              <a:t>Tailor Made</a:t>
            </a:r>
          </a:p>
          <a:p>
            <a:pPr marL="0" indent="0">
              <a:buNone/>
            </a:pPr>
            <a:r>
              <a:rPr lang="en-US" sz="2200" dirty="0"/>
              <a:t>	</a:t>
            </a:r>
            <a:r>
              <a:rPr lang="en-US" sz="2200" dirty="0" smtClean="0"/>
              <a:t>Ease of Sale</a:t>
            </a:r>
          </a:p>
          <a:p>
            <a:pPr marL="0" indent="0">
              <a:buNone/>
            </a:pPr>
            <a:r>
              <a:rPr lang="en-US" sz="2200" dirty="0"/>
              <a:t>	</a:t>
            </a:r>
            <a:r>
              <a:rPr lang="en-US" sz="2200" dirty="0" smtClean="0"/>
              <a:t>Less Time Consuming</a:t>
            </a:r>
          </a:p>
          <a:p>
            <a:pPr marL="0" indent="0">
              <a:buNone/>
            </a:pPr>
            <a:r>
              <a:rPr lang="en-US" sz="2200" dirty="0"/>
              <a:t>	</a:t>
            </a:r>
            <a:r>
              <a:rPr lang="en-US" sz="2200" dirty="0" smtClean="0"/>
              <a:t>Lower Cost</a:t>
            </a:r>
          </a:p>
          <a:p>
            <a:pPr marL="0" indent="0">
              <a:buNone/>
            </a:pPr>
            <a:r>
              <a:rPr lang="en-US" sz="2200" dirty="0"/>
              <a:t>	</a:t>
            </a:r>
            <a:r>
              <a:rPr lang="en-US" sz="2200" dirty="0" smtClean="0"/>
              <a:t>Secrecy</a:t>
            </a:r>
          </a:p>
          <a:p>
            <a:pPr marL="0" indent="0">
              <a:buNone/>
            </a:pPr>
            <a:r>
              <a:rPr lang="en-US" sz="2200" dirty="0"/>
              <a:t>	</a:t>
            </a:r>
            <a:r>
              <a:rPr lang="en-US" sz="2200" dirty="0" smtClean="0"/>
              <a:t>Flexibility</a:t>
            </a:r>
          </a:p>
          <a:p>
            <a:pPr marL="0" indent="0">
              <a:buNone/>
            </a:pPr>
            <a:r>
              <a:rPr lang="en-US" sz="2200" dirty="0"/>
              <a:t>	</a:t>
            </a:r>
            <a:r>
              <a:rPr lang="en-US" sz="2200" dirty="0" smtClean="0"/>
              <a:t>Benefits to Small Firms</a:t>
            </a:r>
          </a:p>
          <a:p>
            <a:pPr marL="0" indent="0">
              <a:buNone/>
            </a:pPr>
            <a:endParaRPr lang="en-US" sz="2200" dirty="0" smtClean="0"/>
          </a:p>
          <a:p>
            <a:pPr marL="0" indent="0">
              <a:buNone/>
            </a:pPr>
            <a:r>
              <a:rPr lang="en-US" sz="2200" b="1" dirty="0" smtClean="0"/>
              <a:t>Disadvantages:</a:t>
            </a:r>
          </a:p>
          <a:p>
            <a:pPr marL="0" indent="0">
              <a:buNone/>
            </a:pPr>
            <a:r>
              <a:rPr lang="en-US" sz="2200" dirty="0"/>
              <a:t>	</a:t>
            </a:r>
            <a:r>
              <a:rPr lang="en-US" sz="2200" dirty="0" smtClean="0"/>
              <a:t>Resale Limited </a:t>
            </a:r>
          </a:p>
          <a:p>
            <a:pPr marL="0" indent="0">
              <a:buNone/>
            </a:pPr>
            <a:r>
              <a:rPr lang="en-US" sz="2200" dirty="0"/>
              <a:t>	</a:t>
            </a:r>
            <a:r>
              <a:rPr lang="en-US" sz="2200" dirty="0" smtClean="0"/>
              <a:t>Concentration of Economic Power</a:t>
            </a:r>
          </a:p>
          <a:p>
            <a:pPr marL="0" indent="0">
              <a:buNone/>
            </a:pPr>
            <a:r>
              <a:rPr lang="en-US" sz="2200" dirty="0"/>
              <a:t>	</a:t>
            </a:r>
            <a:r>
              <a:rPr lang="en-US" sz="2200" dirty="0" smtClean="0"/>
              <a:t>High Interest Cost</a:t>
            </a:r>
            <a:endParaRPr lang="en-US" sz="2200" dirty="0"/>
          </a:p>
        </p:txBody>
      </p:sp>
    </p:spTree>
    <p:extLst>
      <p:ext uri="{BB962C8B-B14F-4D97-AF65-F5344CB8AC3E}">
        <p14:creationId xmlns:p14="http://schemas.microsoft.com/office/powerpoint/2010/main" val="155819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Right Offering</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sz="2000" dirty="0" smtClean="0"/>
              <a:t>Offering new common stock to existing shareholders at a subscribed price on pro-rata basis</a:t>
            </a:r>
          </a:p>
          <a:p>
            <a:pPr algn="just"/>
            <a:r>
              <a:rPr lang="en-US" sz="2000" dirty="0" smtClean="0"/>
              <a:t>Also known as privileged subscription or right issue.</a:t>
            </a:r>
          </a:p>
          <a:p>
            <a:pPr algn="just"/>
            <a:r>
              <a:rPr lang="en-US" sz="2000" dirty="0" smtClean="0"/>
              <a:t>Protects existing shareholders from dilution in wealth and control power</a:t>
            </a:r>
          </a:p>
          <a:p>
            <a:pPr algn="just"/>
            <a:r>
              <a:rPr lang="en-US" sz="2000" dirty="0" smtClean="0"/>
              <a:t>Helps to reduce flotation cost</a:t>
            </a:r>
          </a:p>
          <a:p>
            <a:pPr algn="just"/>
            <a:r>
              <a:rPr lang="en-US" sz="2000" dirty="0" smtClean="0"/>
              <a:t>Purpose of Preemptive Right</a:t>
            </a:r>
          </a:p>
          <a:p>
            <a:pPr lvl="1" algn="just"/>
            <a:r>
              <a:rPr lang="en-US" sz="2000" dirty="0" smtClean="0"/>
              <a:t>Protect the power of control of present stockholders</a:t>
            </a:r>
          </a:p>
          <a:p>
            <a:pPr lvl="1" algn="just"/>
            <a:r>
              <a:rPr lang="en-US" sz="2000" dirty="0" smtClean="0"/>
              <a:t>Protect stockholders against dilution of wealth</a:t>
            </a:r>
          </a:p>
          <a:p>
            <a:pPr lvl="1" algn="just"/>
            <a:r>
              <a:rPr lang="en-US" sz="2000" dirty="0" smtClean="0"/>
              <a:t>Easier way to raise new equity capital</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91000"/>
            <a:ext cx="82296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Analysis of Right Offering</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r>
              <a:rPr lang="en-US" sz="2200" dirty="0" smtClean="0"/>
              <a:t>What should be subscription price ?</a:t>
            </a:r>
          </a:p>
          <a:p>
            <a:r>
              <a:rPr lang="en-US" sz="2200" dirty="0" smtClean="0"/>
              <a:t>How many shares will have to be sold ?</a:t>
            </a:r>
          </a:p>
          <a:p>
            <a:r>
              <a:rPr lang="en-US" sz="2200" dirty="0" smtClean="0"/>
              <a:t>How many right are required to purchase one new share ?</a:t>
            </a:r>
          </a:p>
          <a:p>
            <a:r>
              <a:rPr lang="en-US" sz="2200" dirty="0" smtClean="0"/>
              <a:t>What will be the value of right ?</a:t>
            </a:r>
          </a:p>
          <a:p>
            <a:r>
              <a:rPr lang="en-US" sz="2200" dirty="0" smtClean="0"/>
              <a:t>What will be the share price after issue ?</a:t>
            </a:r>
          </a:p>
          <a:p>
            <a:r>
              <a:rPr lang="en-US" sz="2200" dirty="0" smtClean="0"/>
              <a:t>What will be the effect of rights offering on shareholder’s wealth ?</a:t>
            </a:r>
          </a:p>
          <a:p>
            <a:r>
              <a:rPr lang="en-US" sz="2200" dirty="0" smtClean="0"/>
              <a:t>What will be the effect of right offering on company’s balance sheet and income statement ?</a:t>
            </a:r>
          </a:p>
          <a:p>
            <a:endParaRPr lang="en-US" sz="2200" dirty="0" smtClean="0"/>
          </a:p>
        </p:txBody>
      </p:sp>
    </p:spTree>
    <p:extLst>
      <p:ext uri="{BB962C8B-B14F-4D97-AF65-F5344CB8AC3E}">
        <p14:creationId xmlns:p14="http://schemas.microsoft.com/office/powerpoint/2010/main" val="103640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Analysis of Right Offering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638800"/>
              </a:xfrm>
            </p:spPr>
            <p:txBody>
              <a:bodyPr>
                <a:normAutofit/>
              </a:bodyPr>
              <a:lstStyle/>
              <a:p>
                <a:pPr marL="0" indent="0">
                  <a:buNone/>
                </a:pPr>
                <a:r>
                  <a:rPr lang="en-US" sz="2800" b="1" dirty="0" smtClean="0"/>
                  <a:t>Subscription Price</a:t>
                </a:r>
              </a:p>
              <a:p>
                <a:r>
                  <a:rPr lang="en-US" sz="2000" dirty="0" smtClean="0"/>
                  <a:t>Price at which existing shareholders are allowed to purchase one new share.</a:t>
                </a:r>
              </a:p>
              <a:p>
                <a:r>
                  <a:rPr lang="en-US" sz="2000" dirty="0" smtClean="0"/>
                  <a:t>If price set high (chance of under subscription)</a:t>
                </a:r>
              </a:p>
              <a:p>
                <a:r>
                  <a:rPr lang="en-US" sz="2000" dirty="0" smtClean="0"/>
                  <a:t>If price set low (No of shares to issue will be increased)</a:t>
                </a:r>
              </a:p>
              <a:p>
                <a:r>
                  <a:rPr lang="en-US" sz="2000" dirty="0" smtClean="0"/>
                  <a:t>Nepalese firms, so far, have set subscription price equal to par value</a:t>
                </a:r>
              </a:p>
              <a:p>
                <a:pPr marL="0" indent="0">
                  <a:buNone/>
                </a:pPr>
                <a:endParaRPr lang="en-US" sz="2500" dirty="0" smtClean="0"/>
              </a:p>
              <a:p>
                <a:pPr marL="0" indent="0">
                  <a:buNone/>
                </a:pPr>
                <a:r>
                  <a:rPr lang="en-US" sz="2500" b="1" dirty="0" smtClean="0"/>
                  <a:t>Number of New Shares to be issued</a:t>
                </a:r>
              </a:p>
              <a:p>
                <a:pPr marL="0" indent="0">
                  <a:buNone/>
                </a:pPr>
                <a:r>
                  <a:rPr lang="en-US" sz="2500" dirty="0"/>
                  <a:t>	</a:t>
                </a:r>
                <a:r>
                  <a:rPr lang="en-US" sz="2500" dirty="0" smtClean="0"/>
                  <a:t>Number of new shares = </a:t>
                </a:r>
                <a14:m>
                  <m:oMath xmlns:m="http://schemas.openxmlformats.org/officeDocument/2006/math">
                    <m:f>
                      <m:fPr>
                        <m:ctrlPr>
                          <a:rPr lang="en-US" sz="2500" i="1" smtClean="0">
                            <a:latin typeface="Cambria Math"/>
                          </a:rPr>
                        </m:ctrlPr>
                      </m:fPr>
                      <m:num>
                        <m:r>
                          <a:rPr lang="en-US" sz="2500" b="0" i="1" smtClean="0">
                            <a:latin typeface="Cambria Math"/>
                          </a:rPr>
                          <m:t>𝐹𝑢𝑛𝑑𝑠</m:t>
                        </m:r>
                        <m:r>
                          <a:rPr lang="en-US" sz="2500" b="0" i="1" smtClean="0">
                            <a:latin typeface="Cambria Math"/>
                          </a:rPr>
                          <m:t> </m:t>
                        </m:r>
                        <m:r>
                          <a:rPr lang="en-US" sz="2500" b="0" i="1" smtClean="0">
                            <a:latin typeface="Cambria Math"/>
                          </a:rPr>
                          <m:t>𝑡𝑜</m:t>
                        </m:r>
                        <m:r>
                          <a:rPr lang="en-US" sz="2500" b="0" i="1" smtClean="0">
                            <a:latin typeface="Cambria Math"/>
                          </a:rPr>
                          <m:t> </m:t>
                        </m:r>
                        <m:r>
                          <a:rPr lang="en-US" sz="2500" b="0" i="1" smtClean="0">
                            <a:latin typeface="Cambria Math"/>
                          </a:rPr>
                          <m:t>𝑏𝑒</m:t>
                        </m:r>
                        <m:r>
                          <a:rPr lang="en-US" sz="2500" b="0" i="1" smtClean="0">
                            <a:latin typeface="Cambria Math"/>
                          </a:rPr>
                          <m:t> </m:t>
                        </m:r>
                        <m:r>
                          <a:rPr lang="en-US" sz="2500" b="0" i="1" smtClean="0">
                            <a:latin typeface="Cambria Math"/>
                          </a:rPr>
                          <m:t>𝑅𝑎𝑖𝑠𝑒𝑑</m:t>
                        </m:r>
                        <m:r>
                          <a:rPr lang="en-US" sz="2500" b="0" i="1" smtClean="0">
                            <a:latin typeface="Cambria Math"/>
                          </a:rPr>
                          <m:t> </m:t>
                        </m:r>
                      </m:num>
                      <m:den>
                        <m:r>
                          <a:rPr lang="en-US" sz="2500" b="0" i="1" smtClean="0">
                            <a:latin typeface="Cambria Math"/>
                          </a:rPr>
                          <m:t>𝑆𝑢𝑏𝑠𝑐𝑟𝑖𝑝𝑡𝑖𝑜𝑛</m:t>
                        </m:r>
                        <m:r>
                          <a:rPr lang="en-US" sz="2500" b="0" i="1" smtClean="0">
                            <a:latin typeface="Cambria Math"/>
                          </a:rPr>
                          <m:t> </m:t>
                        </m:r>
                        <m:r>
                          <a:rPr lang="en-US" sz="2500" b="0" i="1" smtClean="0">
                            <a:latin typeface="Cambria Math"/>
                          </a:rPr>
                          <m:t>𝑃𝑟𝑖𝑐𝑒</m:t>
                        </m:r>
                      </m:den>
                    </m:f>
                  </m:oMath>
                </a14:m>
                <a:endParaRPr lang="en-US" sz="2500" dirty="0" smtClean="0"/>
              </a:p>
              <a:p>
                <a:pPr marL="0" indent="0">
                  <a:buNone/>
                </a:pPr>
                <a:endParaRPr lang="en-US" sz="2500" b="1" dirty="0" smtClean="0"/>
              </a:p>
              <a:p>
                <a:pPr marL="0" indent="0">
                  <a:buNone/>
                </a:pPr>
                <a:r>
                  <a:rPr lang="en-US" sz="2500" b="1" dirty="0" smtClean="0"/>
                  <a:t>Number of Right Required to Purchase a Share</a:t>
                </a:r>
              </a:p>
              <a:p>
                <a:pPr marL="0" indent="0">
                  <a:buNone/>
                </a:pPr>
                <a:r>
                  <a:rPr lang="en-US" sz="2500" dirty="0"/>
                  <a:t>	</a:t>
                </a:r>
                <a:r>
                  <a:rPr lang="en-US" sz="2500" dirty="0" smtClean="0"/>
                  <a:t>No of right required = </a:t>
                </a:r>
                <a14:m>
                  <m:oMath xmlns:m="http://schemas.openxmlformats.org/officeDocument/2006/math">
                    <m:f>
                      <m:fPr>
                        <m:ctrlPr>
                          <a:rPr lang="en-US" sz="2500" i="1">
                            <a:latin typeface="Cambria Math"/>
                          </a:rPr>
                        </m:ctrlPr>
                      </m:fPr>
                      <m:num>
                        <m:r>
                          <a:rPr lang="en-US" sz="2500" b="0" i="1" smtClean="0">
                            <a:latin typeface="Cambria Math"/>
                          </a:rPr>
                          <m:t>𝑁𝑢𝑚𝑏𝑒𝑟</m:t>
                        </m:r>
                        <m:r>
                          <a:rPr lang="en-US" sz="2500" b="0" i="1" smtClean="0">
                            <a:latin typeface="Cambria Math"/>
                          </a:rPr>
                          <m:t> </m:t>
                        </m:r>
                        <m:r>
                          <a:rPr lang="en-US" sz="2500" b="0" i="1" smtClean="0">
                            <a:latin typeface="Cambria Math"/>
                          </a:rPr>
                          <m:t>𝑜𝑓</m:t>
                        </m:r>
                        <m:r>
                          <a:rPr lang="en-US" sz="2500" b="0" i="1" smtClean="0">
                            <a:latin typeface="Cambria Math"/>
                          </a:rPr>
                          <m:t> </m:t>
                        </m:r>
                        <m:r>
                          <a:rPr lang="en-US" sz="2500" b="0" i="1" smtClean="0">
                            <a:latin typeface="Cambria Math"/>
                          </a:rPr>
                          <m:t>𝑜𝑙𝑑</m:t>
                        </m:r>
                        <m:r>
                          <a:rPr lang="en-US" sz="2500" b="0" i="1" smtClean="0">
                            <a:latin typeface="Cambria Math"/>
                          </a:rPr>
                          <m:t> </m:t>
                        </m:r>
                        <m:r>
                          <a:rPr lang="en-US" sz="2500" b="0" i="1" smtClean="0">
                            <a:latin typeface="Cambria Math"/>
                          </a:rPr>
                          <m:t>𝑠h𝑎𝑟𝑒𝑠</m:t>
                        </m:r>
                        <m:r>
                          <a:rPr lang="en-US" sz="2500" b="0" i="1" smtClean="0">
                            <a:latin typeface="Cambria Math"/>
                          </a:rPr>
                          <m:t> </m:t>
                        </m:r>
                        <m:r>
                          <a:rPr lang="en-US" sz="2500" b="0" i="1" smtClean="0">
                            <a:latin typeface="Cambria Math"/>
                          </a:rPr>
                          <m:t>𝑜𝑢𝑡𝑠𝑡𝑎𝑛𝑑𝑖𝑛𝑔</m:t>
                        </m:r>
                        <m:r>
                          <a:rPr lang="en-US" sz="2500" i="1">
                            <a:latin typeface="Cambria Math"/>
                          </a:rPr>
                          <m:t> </m:t>
                        </m:r>
                      </m:num>
                      <m:den>
                        <m:r>
                          <a:rPr lang="en-US" sz="2500" b="0" i="1" smtClean="0">
                            <a:latin typeface="Cambria Math"/>
                          </a:rPr>
                          <m:t>𝑁𝑢𝑚𝑏𝑒𝑟</m:t>
                        </m:r>
                        <m:r>
                          <a:rPr lang="en-US" sz="2500" b="0" i="1" smtClean="0">
                            <a:latin typeface="Cambria Math"/>
                          </a:rPr>
                          <m:t> </m:t>
                        </m:r>
                        <m:r>
                          <a:rPr lang="en-US" sz="2500" b="0" i="1" smtClean="0">
                            <a:latin typeface="Cambria Math"/>
                          </a:rPr>
                          <m:t>𝑜𝑓</m:t>
                        </m:r>
                        <m:r>
                          <a:rPr lang="en-US" sz="2500" b="0" i="1" smtClean="0">
                            <a:latin typeface="Cambria Math"/>
                          </a:rPr>
                          <m:t> </m:t>
                        </m:r>
                        <m:r>
                          <a:rPr lang="en-US" sz="2500" b="0" i="1" smtClean="0">
                            <a:latin typeface="Cambria Math"/>
                          </a:rPr>
                          <m:t>𝑛𝑒𝑤</m:t>
                        </m:r>
                        <m:r>
                          <a:rPr lang="en-US" sz="2500" b="0" i="1" smtClean="0">
                            <a:latin typeface="Cambria Math"/>
                          </a:rPr>
                          <m:t> </m:t>
                        </m:r>
                        <m:r>
                          <a:rPr lang="en-US" sz="2500" b="0" i="1" smtClean="0">
                            <a:latin typeface="Cambria Math"/>
                          </a:rPr>
                          <m:t>𝑠h𝑎𝑟𝑒𝑠</m:t>
                        </m:r>
                        <m:r>
                          <a:rPr lang="en-US" sz="2500" b="0" i="1" smtClean="0">
                            <a:latin typeface="Cambria Math"/>
                          </a:rPr>
                          <m:t> </m:t>
                        </m:r>
                        <m:r>
                          <a:rPr lang="en-US" sz="2500" b="0" i="1" smtClean="0">
                            <a:latin typeface="Cambria Math"/>
                          </a:rPr>
                          <m:t>𝑡𝑜</m:t>
                        </m:r>
                        <m:r>
                          <a:rPr lang="en-US" sz="2500" b="0" i="1" smtClean="0">
                            <a:latin typeface="Cambria Math"/>
                          </a:rPr>
                          <m:t> </m:t>
                        </m:r>
                        <m:r>
                          <a:rPr lang="en-US" sz="2500" b="0" i="1" smtClean="0">
                            <a:latin typeface="Cambria Math"/>
                          </a:rPr>
                          <m:t>𝑏𝑒</m:t>
                        </m:r>
                        <m:r>
                          <a:rPr lang="en-US" sz="2500" b="0" i="1" smtClean="0">
                            <a:latin typeface="Cambria Math"/>
                          </a:rPr>
                          <m:t> </m:t>
                        </m:r>
                        <m:r>
                          <a:rPr lang="en-US" sz="2500" b="0" i="1" smtClean="0">
                            <a:latin typeface="Cambria Math"/>
                          </a:rPr>
                          <m:t>𝑖𝑠𝑠𝑢𝑒𝑑</m:t>
                        </m:r>
                      </m:den>
                    </m:f>
                  </m:oMath>
                </a14:m>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638800"/>
              </a:xfrm>
              <a:blipFill rotWithShape="1">
                <a:blip r:embed="rId2"/>
                <a:stretch>
                  <a:fillRect l="-1481" t="-973"/>
                </a:stretch>
              </a:blipFill>
            </p:spPr>
            <p:txBody>
              <a:bodyPr/>
              <a:lstStyle/>
              <a:p>
                <a:r>
                  <a:rPr lang="en-US">
                    <a:noFill/>
                  </a:rPr>
                  <a:t> </a:t>
                </a:r>
              </a:p>
            </p:txBody>
          </p:sp>
        </mc:Fallback>
      </mc:AlternateContent>
    </p:spTree>
    <p:extLst>
      <p:ext uri="{BB962C8B-B14F-4D97-AF65-F5344CB8AC3E}">
        <p14:creationId xmlns:p14="http://schemas.microsoft.com/office/powerpoint/2010/main" val="345992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Analysis of Right Offering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14400"/>
                <a:ext cx="8229600" cy="5638800"/>
              </a:xfrm>
            </p:spPr>
            <p:txBody>
              <a:bodyPr/>
              <a:lstStyle/>
              <a:p>
                <a:r>
                  <a:rPr lang="en-US" dirty="0" smtClean="0"/>
                  <a:t>Value of Right</a:t>
                </a:r>
              </a:p>
              <a:p>
                <a:pPr marL="971550" lvl="1" indent="-514350">
                  <a:buAutoNum type="alphaLcPeriod"/>
                </a:pPr>
                <a:r>
                  <a:rPr lang="en-US" dirty="0" smtClean="0"/>
                  <a:t>Value </a:t>
                </a:r>
                <a:r>
                  <a:rPr lang="en-US" dirty="0" smtClean="0"/>
                  <a:t>of right with </a:t>
                </a:r>
                <a:r>
                  <a:rPr lang="en-US" dirty="0" smtClean="0"/>
                  <a:t>rights-on</a:t>
                </a:r>
              </a:p>
              <a:p>
                <a:pPr marL="457200" lvl="1" indent="0">
                  <a:buNone/>
                </a:pPr>
                <a:r>
                  <a:rPr lang="en-US" dirty="0" smtClean="0"/>
                  <a:t>Value of one right = </a:t>
                </a:r>
                <a14:m>
                  <m:oMath xmlns:m="http://schemas.openxmlformats.org/officeDocument/2006/math">
                    <m:f>
                      <m:fPr>
                        <m:ctrlPr>
                          <a:rPr lang="en-US" i="1" smtClean="0">
                            <a:latin typeface="Cambria Math"/>
                          </a:rPr>
                        </m:ctrlPr>
                      </m:fPr>
                      <m:num>
                        <m:r>
                          <a:rPr lang="en-US" b="0" i="1" smtClean="0">
                            <a:latin typeface="Cambria Math"/>
                          </a:rPr>
                          <m:t>𝑀𝑎𝑟𝑘𝑒𝑡</m:t>
                        </m:r>
                        <m:r>
                          <a:rPr lang="en-US" b="0" i="1" smtClean="0">
                            <a:latin typeface="Cambria Math"/>
                          </a:rPr>
                          <m:t> </m:t>
                        </m:r>
                        <m:r>
                          <a:rPr lang="en-US" b="0" i="1" smtClean="0">
                            <a:latin typeface="Cambria Math"/>
                          </a:rPr>
                          <m:t>𝑣𝑎𝑙𝑢𝑒</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𝑠𝑡𝑜𝑐𝑘</m:t>
                        </m:r>
                        <m:r>
                          <a:rPr lang="en-US" b="0" i="1" smtClean="0">
                            <a:latin typeface="Cambria Math"/>
                          </a:rPr>
                          <m:t> </m:t>
                        </m:r>
                        <m:r>
                          <a:rPr lang="en-US" b="0" i="1" smtClean="0">
                            <a:latin typeface="Cambria Math"/>
                          </a:rPr>
                          <m:t>𝑟𝑖𝑔h𝑡𝑠</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𝑠𝑢𝑏𝑠𝑐𝑟𝑖𝑝𝑡𝑖𝑜𝑛</m:t>
                        </m:r>
                        <m:r>
                          <a:rPr lang="en-US" b="0" i="1" smtClean="0">
                            <a:latin typeface="Cambria Math"/>
                          </a:rPr>
                          <m:t> </m:t>
                        </m:r>
                        <m:r>
                          <a:rPr lang="en-US" b="0" i="1" smtClean="0">
                            <a:latin typeface="Cambria Math"/>
                          </a:rPr>
                          <m:t>𝑝𝑟𝑖𝑐𝑒</m:t>
                        </m:r>
                      </m:num>
                      <m:den>
                        <m:r>
                          <a:rPr lang="en-US" b="0" i="1" smtClean="0">
                            <a:latin typeface="Cambria Math"/>
                          </a:rPr>
                          <m:t>𝑁𝑢𝑚𝑏𝑒𝑟</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𝑟𝑖𝑔h𝑡𝑠</m:t>
                        </m:r>
                        <m:r>
                          <a:rPr lang="en-US" b="0" i="1" smtClean="0">
                            <a:latin typeface="Cambria Math"/>
                          </a:rPr>
                          <m:t> </m:t>
                        </m:r>
                        <m:r>
                          <a:rPr lang="en-US" b="0" i="1" smtClean="0">
                            <a:latin typeface="Cambria Math"/>
                          </a:rPr>
                          <m:t>𝑟𝑒𝑞𝑢𝑖𝑟𝑒𝑑</m:t>
                        </m:r>
                        <m:r>
                          <a:rPr lang="en-US" b="0" i="1" smtClean="0">
                            <a:latin typeface="Cambria Math"/>
                          </a:rPr>
                          <m:t> </m:t>
                        </m:r>
                        <m:r>
                          <a:rPr lang="en-US" b="0" i="1" smtClean="0">
                            <a:latin typeface="Cambria Math"/>
                          </a:rPr>
                          <m:t>𝑡𝑜</m:t>
                        </m:r>
                        <m:r>
                          <a:rPr lang="en-US" b="0" i="1" smtClean="0">
                            <a:latin typeface="Cambria Math"/>
                          </a:rPr>
                          <m:t> </m:t>
                        </m:r>
                        <m:r>
                          <a:rPr lang="en-US" b="0" i="1" smtClean="0">
                            <a:latin typeface="Cambria Math"/>
                          </a:rPr>
                          <m:t>𝑝𝑢𝑟𝑐h𝑎𝑠𝑒</m:t>
                        </m:r>
                        <m:r>
                          <a:rPr lang="en-US" b="0" i="1" smtClean="0">
                            <a:latin typeface="Cambria Math"/>
                          </a:rPr>
                          <m:t> </m:t>
                        </m:r>
                        <m:r>
                          <a:rPr lang="en-US" b="0" i="1" smtClean="0">
                            <a:latin typeface="Cambria Math"/>
                          </a:rPr>
                          <m:t>𝑜𝑛𝑒</m:t>
                        </m:r>
                        <m:r>
                          <a:rPr lang="en-US" b="0" i="1" smtClean="0">
                            <a:latin typeface="Cambria Math"/>
                          </a:rPr>
                          <m:t> </m:t>
                        </m:r>
                        <m:r>
                          <a:rPr lang="en-US" b="0" i="1" smtClean="0">
                            <a:latin typeface="Cambria Math"/>
                          </a:rPr>
                          <m:t>𝑠h𝑎𝑟𝑒</m:t>
                        </m:r>
                        <m:r>
                          <a:rPr lang="en-US" b="0" i="1" smtClean="0">
                            <a:latin typeface="Cambria Math"/>
                          </a:rPr>
                          <m:t> + 1</m:t>
                        </m:r>
                      </m:den>
                    </m:f>
                  </m:oMath>
                </a14:m>
                <a:endParaRPr lang="en-US" dirty="0" smtClean="0"/>
              </a:p>
              <a:p>
                <a:pPr marL="457200" lvl="1" indent="0">
                  <a:buNone/>
                </a:pPr>
                <a:r>
                  <a:rPr lang="en-US" dirty="0" err="1" smtClean="0"/>
                  <a:t>V</a:t>
                </a:r>
                <a:r>
                  <a:rPr lang="en-US" baseline="-25000" dirty="0" err="1" smtClean="0"/>
                  <a:t>r</a:t>
                </a:r>
                <a:r>
                  <a:rPr lang="en-US" dirty="0" smtClean="0"/>
                  <a:t> = </a:t>
                </a:r>
                <a14:m>
                  <m:oMath xmlns:m="http://schemas.openxmlformats.org/officeDocument/2006/math">
                    <m:f>
                      <m:fPr>
                        <m:ctrlPr>
                          <a:rPr lang="en-US" i="1" smtClean="0">
                            <a:latin typeface="Cambria Math"/>
                          </a:rPr>
                        </m:ctrlPr>
                      </m:fPr>
                      <m:num>
                        <m:r>
                          <a:rPr lang="en-US" b="0" i="1" smtClean="0">
                            <a:latin typeface="Cambria Math"/>
                          </a:rPr>
                          <m:t>𝑃</m:t>
                        </m:r>
                        <m:r>
                          <a:rPr lang="en-US" b="0" i="1" baseline="-25000" smtClean="0">
                            <a:latin typeface="Cambria Math"/>
                          </a:rPr>
                          <m:t>0</m:t>
                        </m:r>
                        <m:r>
                          <a:rPr lang="en-US" b="0" i="1" smtClean="0">
                            <a:latin typeface="Cambria Math"/>
                          </a:rPr>
                          <m:t> −</m:t>
                        </m:r>
                        <m:r>
                          <a:rPr lang="en-US" b="0" i="1" smtClean="0">
                            <a:latin typeface="Cambria Math"/>
                          </a:rPr>
                          <m:t>𝑃𝑠</m:t>
                        </m:r>
                      </m:num>
                      <m:den>
                        <m:r>
                          <a:rPr lang="en-US" b="0" i="1" smtClean="0">
                            <a:latin typeface="Cambria Math"/>
                          </a:rPr>
                          <m:t># +1 </m:t>
                        </m:r>
                      </m:den>
                    </m:f>
                  </m:oMath>
                </a14:m>
                <a:r>
                  <a:rPr lang="en-US" dirty="0" smtClean="0"/>
                  <a:t>   where,</a:t>
                </a:r>
              </a:p>
              <a:p>
                <a:pPr marL="457200" lvl="1" indent="0">
                  <a:buNone/>
                </a:pPr>
                <a:r>
                  <a:rPr lang="en-US" dirty="0" err="1"/>
                  <a:t>V</a:t>
                </a:r>
                <a:r>
                  <a:rPr lang="en-US" baseline="-25000" dirty="0" err="1"/>
                  <a:t>r</a:t>
                </a:r>
                <a:r>
                  <a:rPr lang="en-US" dirty="0"/>
                  <a:t> </a:t>
                </a:r>
                <a:r>
                  <a:rPr lang="en-US" dirty="0" smtClean="0"/>
                  <a:t>= value of one right</a:t>
                </a:r>
              </a:p>
              <a:p>
                <a:pPr marL="457200" lvl="1" indent="0">
                  <a:buNone/>
                </a:pPr>
                <a14:m>
                  <m:oMath xmlns:m="http://schemas.openxmlformats.org/officeDocument/2006/math">
                    <m:r>
                      <a:rPr lang="en-US" i="1">
                        <a:latin typeface="Cambria Math"/>
                      </a:rPr>
                      <m:t>𝑃</m:t>
                    </m:r>
                    <m:r>
                      <a:rPr lang="en-US" i="1" baseline="-25000">
                        <a:latin typeface="Cambria Math"/>
                      </a:rPr>
                      <m:t>0</m:t>
                    </m:r>
                  </m:oMath>
                </a14:m>
                <a:r>
                  <a:rPr lang="en-US" dirty="0" smtClean="0"/>
                  <a:t> = right on price of stock</a:t>
                </a:r>
              </a:p>
              <a:p>
                <a:pPr marL="457200" lvl="1" indent="0">
                  <a:buNone/>
                </a:pPr>
                <a:r>
                  <a:rPr lang="en-US" dirty="0" smtClean="0"/>
                  <a:t>P</a:t>
                </a:r>
                <a:r>
                  <a:rPr lang="en-US" baseline="-25000" dirty="0" smtClean="0"/>
                  <a:t>s</a:t>
                </a:r>
                <a:r>
                  <a:rPr lang="en-US" dirty="0"/>
                  <a:t> </a:t>
                </a:r>
                <a:r>
                  <a:rPr lang="en-US" dirty="0" smtClean="0"/>
                  <a:t>= subscription price</a:t>
                </a:r>
              </a:p>
              <a:p>
                <a:pPr marL="457200" lvl="1" indent="0">
                  <a:buNone/>
                </a:pPr>
                <a:r>
                  <a:rPr lang="en-US" dirty="0" smtClean="0"/>
                  <a:t># = number of right required to purchase a new share of stock</a:t>
                </a:r>
                <a:endParaRPr lang="en-US" dirty="0" smtClean="0"/>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638800"/>
              </a:xfrm>
              <a:blipFill rotWithShape="1">
                <a:blip r:embed="rId2"/>
                <a:stretch>
                  <a:fillRect l="-1630" t="-1405" b="-9297"/>
                </a:stretch>
              </a:blipFill>
            </p:spPr>
            <p:txBody>
              <a:bodyPr/>
              <a:lstStyle/>
              <a:p>
                <a:r>
                  <a:rPr lang="en-US">
                    <a:noFill/>
                  </a:rPr>
                  <a:t> </a:t>
                </a:r>
              </a:p>
            </p:txBody>
          </p:sp>
        </mc:Fallback>
      </mc:AlternateContent>
    </p:spTree>
    <p:extLst>
      <p:ext uri="{BB962C8B-B14F-4D97-AF65-F5344CB8AC3E}">
        <p14:creationId xmlns:p14="http://schemas.microsoft.com/office/powerpoint/2010/main" val="2716007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Analysis of Right Offering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762000"/>
                <a:ext cx="8229600" cy="6019800"/>
              </a:xfrm>
            </p:spPr>
            <p:txBody>
              <a:bodyPr/>
              <a:lstStyle/>
              <a:p>
                <a:r>
                  <a:rPr lang="en-US" dirty="0" smtClean="0"/>
                  <a:t>Value of Right</a:t>
                </a:r>
              </a:p>
              <a:p>
                <a:pPr marL="457200" lvl="1" indent="0">
                  <a:buNone/>
                </a:pPr>
                <a:r>
                  <a:rPr lang="en-US" dirty="0" smtClean="0"/>
                  <a:t>b. Value of right with ex-right</a:t>
                </a:r>
              </a:p>
              <a:p>
                <a:pPr marL="457200" lvl="1" indent="0">
                  <a:buNone/>
                </a:pPr>
                <a:r>
                  <a:rPr lang="en-US" sz="2200" dirty="0" smtClean="0"/>
                  <a:t>Ex right price (</a:t>
                </a:r>
                <a:r>
                  <a:rPr lang="en-US" sz="2200" dirty="0" err="1" smtClean="0"/>
                  <a:t>P</a:t>
                </a:r>
                <a:r>
                  <a:rPr lang="en-US" sz="2200" baseline="-25000" dirty="0" err="1" smtClean="0"/>
                  <a:t>e</a:t>
                </a:r>
                <a:r>
                  <a:rPr lang="en-US" sz="2200" dirty="0" smtClean="0"/>
                  <a:t>) = Right on Price (P</a:t>
                </a:r>
                <a:r>
                  <a:rPr lang="en-US" sz="2200" baseline="-25000" dirty="0" smtClean="0"/>
                  <a:t>0</a:t>
                </a:r>
                <a:r>
                  <a:rPr lang="en-US" sz="2200" dirty="0" smtClean="0"/>
                  <a:t>) – Value of Each Right </a:t>
                </a:r>
              </a:p>
              <a:p>
                <a:pPr marL="457200" lvl="1" indent="0">
                  <a:buNone/>
                </a:pPr>
                <a:r>
                  <a:rPr lang="en-US" sz="2200" dirty="0" smtClean="0"/>
                  <a:t>OR,</a:t>
                </a:r>
              </a:p>
              <a:p>
                <a:pPr marL="457200" lvl="1" indent="0">
                  <a:buNone/>
                </a:pPr>
                <a:r>
                  <a:rPr lang="en-US" sz="2200" dirty="0" err="1" smtClean="0"/>
                  <a:t>P</a:t>
                </a:r>
                <a:r>
                  <a:rPr lang="en-US" sz="2200" baseline="-25000" dirty="0" err="1" smtClean="0"/>
                  <a:t>e</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𝑃</m:t>
                        </m:r>
                        <m:r>
                          <a:rPr lang="en-US" sz="2200" b="0" i="1" baseline="-25000" smtClean="0">
                            <a:latin typeface="Cambria Math"/>
                          </a:rPr>
                          <m:t>0</m:t>
                        </m:r>
                        <m:r>
                          <a:rPr lang="en-US" sz="2200" b="0" i="1" smtClean="0">
                            <a:latin typeface="Cambria Math"/>
                          </a:rPr>
                          <m:t> #+</m:t>
                        </m:r>
                        <m:r>
                          <a:rPr lang="en-US" sz="2200" b="0" i="1" smtClean="0">
                            <a:latin typeface="Cambria Math"/>
                          </a:rPr>
                          <m:t>𝑃𝑠</m:t>
                        </m:r>
                      </m:num>
                      <m:den>
                        <m:r>
                          <a:rPr lang="en-US" sz="2200" b="0" i="1" smtClean="0">
                            <a:latin typeface="Cambria Math"/>
                          </a:rPr>
                          <m:t>#+1</m:t>
                        </m:r>
                      </m:den>
                    </m:f>
                  </m:oMath>
                </a14:m>
                <a:endParaRPr lang="en-US" sz="2200" dirty="0" smtClean="0"/>
              </a:p>
              <a:p>
                <a:pPr marL="457200" lvl="1" indent="0">
                  <a:buNone/>
                </a:pPr>
                <a:endParaRPr lang="en-US" sz="2200" dirty="0"/>
              </a:p>
              <a:p>
                <a:pPr marL="457200" lvl="1" indent="0">
                  <a:buNone/>
                </a:pPr>
                <a:r>
                  <a:rPr lang="en-US" sz="2200" dirty="0" smtClean="0"/>
                  <a:t>Value of right ( </a:t>
                </a:r>
                <a:r>
                  <a:rPr lang="en-US" sz="2200" dirty="0" err="1" smtClean="0"/>
                  <a:t>V</a:t>
                </a:r>
                <a:r>
                  <a:rPr lang="en-US" sz="2200" baseline="-25000" dirty="0" err="1" smtClean="0"/>
                  <a:t>r</a:t>
                </a:r>
                <a:r>
                  <a:rPr lang="en-US" sz="2200" dirty="0" smtClean="0"/>
                  <a:t> ) = </a:t>
                </a:r>
                <a14:m>
                  <m:oMath xmlns:m="http://schemas.openxmlformats.org/officeDocument/2006/math">
                    <m:f>
                      <m:fPr>
                        <m:ctrlPr>
                          <a:rPr lang="en-US" sz="2200" i="1" smtClean="0">
                            <a:latin typeface="Cambria Math"/>
                          </a:rPr>
                        </m:ctrlPr>
                      </m:fPr>
                      <m:num>
                        <m:r>
                          <a:rPr lang="en-US" sz="2200" b="0" i="1" smtClean="0">
                            <a:latin typeface="Cambria Math"/>
                          </a:rPr>
                          <m:t>𝑀𝑎𝑟𝑘𝑒𝑡</m:t>
                        </m:r>
                        <m:r>
                          <a:rPr lang="en-US" sz="2200" b="0" i="1" smtClean="0">
                            <a:latin typeface="Cambria Math"/>
                          </a:rPr>
                          <m:t> </m:t>
                        </m:r>
                        <m:r>
                          <a:rPr lang="en-US" sz="2200" b="0" i="1" smtClean="0">
                            <a:latin typeface="Cambria Math"/>
                          </a:rPr>
                          <m:t>𝑣𝑎𝑙𝑢𝑒</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𝑠𝑡𝑜𝑐𝑘</m:t>
                        </m:r>
                        <m:r>
                          <a:rPr lang="en-US" sz="2200" b="0" i="1" smtClean="0">
                            <a:latin typeface="Cambria Math"/>
                          </a:rPr>
                          <m:t> </m:t>
                        </m:r>
                        <m:r>
                          <a:rPr lang="en-US" sz="2200" b="0" i="1" smtClean="0">
                            <a:latin typeface="Cambria Math"/>
                          </a:rPr>
                          <m:t>𝑒𝑥𝑟𝑖𝑔h𝑡</m:t>
                        </m:r>
                        <m:r>
                          <a:rPr lang="en-US" sz="2200" b="0" i="1" smtClean="0">
                            <a:latin typeface="Cambria Math"/>
                          </a:rPr>
                          <m:t> </m:t>
                        </m:r>
                        <m:r>
                          <a:rPr lang="en-US" sz="2200" b="0" i="1" smtClean="0">
                            <a:latin typeface="Cambria Math"/>
                          </a:rPr>
                          <m:t>𝑖𝑛</m:t>
                        </m:r>
                        <m:r>
                          <a:rPr lang="en-US" sz="2200" b="0" i="1" smtClean="0">
                            <a:latin typeface="Cambria Math"/>
                          </a:rPr>
                          <m:t> −</m:t>
                        </m:r>
                        <m:r>
                          <a:rPr lang="en-US" sz="2200" b="0" i="1" smtClean="0">
                            <a:latin typeface="Cambria Math"/>
                          </a:rPr>
                          <m:t>𝑆𝑢𝑏𝑠𝑐𝑟𝑖𝑝𝑡𝑖𝑜𝑛</m:t>
                        </m:r>
                        <m:r>
                          <a:rPr lang="en-US" sz="2200" b="0" i="1" smtClean="0">
                            <a:latin typeface="Cambria Math"/>
                          </a:rPr>
                          <m:t> </m:t>
                        </m:r>
                        <m:r>
                          <a:rPr lang="en-US" sz="2200" b="0" i="1" smtClean="0">
                            <a:latin typeface="Cambria Math"/>
                          </a:rPr>
                          <m:t>𝑃𝑟𝑖𝑐𝑒</m:t>
                        </m:r>
                      </m:num>
                      <m:den>
                        <m:r>
                          <a:rPr lang="en-US" sz="2200" b="0" i="1" smtClean="0">
                            <a:latin typeface="Cambria Math"/>
                          </a:rPr>
                          <m:t>𝑁𝑢𝑚𝑏𝑒𝑟</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𝑟𝑖𝑔h𝑡𝑠</m:t>
                        </m:r>
                        <m:r>
                          <a:rPr lang="en-US" sz="2200" b="0" i="1" smtClean="0">
                            <a:latin typeface="Cambria Math"/>
                          </a:rPr>
                          <m:t> </m:t>
                        </m:r>
                        <m:r>
                          <a:rPr lang="en-US" sz="2200" b="0" i="1" smtClean="0">
                            <a:latin typeface="Cambria Math"/>
                          </a:rPr>
                          <m:t>𝑟𝑒𝑞𝑢𝑖𝑟𝑒𝑑</m:t>
                        </m:r>
                        <m:r>
                          <a:rPr lang="en-US" sz="2200" b="0" i="1" smtClean="0">
                            <a:latin typeface="Cambria Math"/>
                          </a:rPr>
                          <m:t> </m:t>
                        </m:r>
                        <m:r>
                          <a:rPr lang="en-US" sz="2200" b="0" i="1" smtClean="0">
                            <a:latin typeface="Cambria Math"/>
                          </a:rPr>
                          <m:t>𝑡𝑜</m:t>
                        </m:r>
                        <m:r>
                          <a:rPr lang="en-US" sz="2200" b="0" i="1" smtClean="0">
                            <a:latin typeface="Cambria Math"/>
                          </a:rPr>
                          <m:t> </m:t>
                        </m:r>
                        <m:r>
                          <a:rPr lang="en-US" sz="2200" b="0" i="1" smtClean="0">
                            <a:latin typeface="Cambria Math"/>
                          </a:rPr>
                          <m:t>𝑝𝑢𝑟𝑐h𝑎𝑠𝑒</m:t>
                        </m:r>
                        <m:r>
                          <a:rPr lang="en-US" sz="2200" b="0" i="1" smtClean="0">
                            <a:latin typeface="Cambria Math"/>
                          </a:rPr>
                          <m:t> </m:t>
                        </m:r>
                        <m:r>
                          <a:rPr lang="en-US" sz="2200" b="0" i="1" smtClean="0">
                            <a:latin typeface="Cambria Math"/>
                          </a:rPr>
                          <m:t>𝑜𝑛𝑒</m:t>
                        </m:r>
                        <m:r>
                          <a:rPr lang="en-US" sz="2200" b="0" i="1" smtClean="0">
                            <a:latin typeface="Cambria Math"/>
                          </a:rPr>
                          <m:t> </m:t>
                        </m:r>
                        <m:r>
                          <a:rPr lang="en-US" sz="2200" b="0" i="1" smtClean="0">
                            <a:latin typeface="Cambria Math"/>
                          </a:rPr>
                          <m:t>𝑠h𝑎𝑟𝑒</m:t>
                        </m:r>
                      </m:den>
                    </m:f>
                  </m:oMath>
                </a14:m>
                <a:endParaRPr lang="en-US" sz="2200" dirty="0" smtClean="0"/>
              </a:p>
              <a:p>
                <a:pPr marL="457200" lvl="1" indent="0">
                  <a:buNone/>
                </a:pPr>
                <a:endParaRPr lang="en-US" sz="2200" dirty="0"/>
              </a:p>
              <a:p>
                <a:pPr marL="457200" lvl="1" indent="0">
                  <a:buNone/>
                </a:pPr>
                <a:r>
                  <a:rPr lang="en-US" sz="2200" dirty="0"/>
                  <a:t>Value of right ( </a:t>
                </a:r>
                <a:r>
                  <a:rPr lang="en-US" sz="2200" dirty="0" err="1"/>
                  <a:t>V</a:t>
                </a:r>
                <a:r>
                  <a:rPr lang="en-US" sz="2200" baseline="-25000" dirty="0" err="1"/>
                  <a:t>r</a:t>
                </a:r>
                <a:r>
                  <a:rPr lang="en-US" sz="2200" dirty="0"/>
                  <a:t> ) </a:t>
                </a:r>
                <a:r>
                  <a:rPr lang="en-US" sz="2200" dirty="0" smtClean="0"/>
                  <a:t>= </a:t>
                </a:r>
                <a14:m>
                  <m:oMath xmlns:m="http://schemas.openxmlformats.org/officeDocument/2006/math">
                    <m:f>
                      <m:fPr>
                        <m:ctrlPr>
                          <a:rPr lang="en-US" sz="2200" i="1">
                            <a:latin typeface="Cambria Math"/>
                          </a:rPr>
                        </m:ctrlPr>
                      </m:fPr>
                      <m:num>
                        <m:r>
                          <a:rPr lang="en-US" sz="2200" i="1">
                            <a:latin typeface="Cambria Math"/>
                          </a:rPr>
                          <m:t>𝑃</m:t>
                        </m:r>
                        <m:r>
                          <a:rPr lang="en-US" sz="2200" b="0" i="1" baseline="-25000" smtClean="0">
                            <a:latin typeface="Cambria Math"/>
                          </a:rPr>
                          <m:t>𝑒</m:t>
                        </m:r>
                        <m:r>
                          <a:rPr lang="en-US" sz="2200" i="1">
                            <a:latin typeface="Cambria Math"/>
                          </a:rPr>
                          <m:t> </m:t>
                        </m:r>
                        <m:r>
                          <a:rPr lang="en-US" sz="2200" b="0" i="1" smtClean="0">
                            <a:latin typeface="Cambria Math"/>
                          </a:rPr>
                          <m:t>− </m:t>
                        </m:r>
                        <m:r>
                          <a:rPr lang="en-US" sz="2200" i="1">
                            <a:latin typeface="Cambria Math"/>
                          </a:rPr>
                          <m:t>𝑃</m:t>
                        </m:r>
                        <m:r>
                          <a:rPr lang="en-US" sz="2200" i="1" baseline="-25000">
                            <a:latin typeface="Cambria Math"/>
                          </a:rPr>
                          <m:t>𝑠</m:t>
                        </m:r>
                      </m:num>
                      <m:den>
                        <m:r>
                          <a:rPr lang="en-US" sz="2200" i="1">
                            <a:latin typeface="Cambria Math"/>
                          </a:rPr>
                          <m:t>#</m:t>
                        </m:r>
                      </m:den>
                    </m:f>
                  </m:oMath>
                </a14:m>
                <a:r>
                  <a:rPr lang="en-US" sz="2200" dirty="0" smtClean="0"/>
                  <a:t>    where, </a:t>
                </a:r>
                <a:r>
                  <a:rPr lang="en-US" sz="2200" dirty="0" err="1" smtClean="0"/>
                  <a:t>P</a:t>
                </a:r>
                <a:r>
                  <a:rPr lang="en-US" sz="2200" baseline="-25000" dirty="0" err="1" smtClean="0"/>
                  <a:t>e</a:t>
                </a:r>
                <a:r>
                  <a:rPr lang="en-US" sz="2200" dirty="0" smtClean="0"/>
                  <a:t> = ex right price</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6019800"/>
              </a:xfrm>
              <a:blipFill rotWithShape="1">
                <a:blip r:embed="rId2"/>
                <a:stretch>
                  <a:fillRect l="-1630" t="-1316"/>
                </a:stretch>
              </a:blipFill>
            </p:spPr>
            <p:txBody>
              <a:bodyPr/>
              <a:lstStyle/>
              <a:p>
                <a:r>
                  <a:rPr lang="en-US">
                    <a:noFill/>
                  </a:rPr>
                  <a:t> </a:t>
                </a:r>
              </a:p>
            </p:txBody>
          </p:sp>
        </mc:Fallback>
      </mc:AlternateContent>
    </p:spTree>
    <p:extLst>
      <p:ext uri="{BB962C8B-B14F-4D97-AF65-F5344CB8AC3E}">
        <p14:creationId xmlns:p14="http://schemas.microsoft.com/office/powerpoint/2010/main" val="409806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Features of Common Stock</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Par Value</a:t>
            </a:r>
          </a:p>
          <a:p>
            <a:r>
              <a:rPr lang="en-US" dirty="0" smtClean="0"/>
              <a:t>Maturity</a:t>
            </a:r>
          </a:p>
          <a:p>
            <a:r>
              <a:rPr lang="en-US" dirty="0" smtClean="0"/>
              <a:t>Claim on Income and Assets</a:t>
            </a:r>
          </a:p>
          <a:p>
            <a:r>
              <a:rPr lang="en-US" dirty="0" smtClean="0"/>
              <a:t>Voting Rights</a:t>
            </a:r>
          </a:p>
          <a:p>
            <a:r>
              <a:rPr lang="en-US" dirty="0" smtClean="0"/>
              <a:t>Preemptive Rights</a:t>
            </a:r>
          </a:p>
          <a:p>
            <a:r>
              <a:rPr lang="en-US" dirty="0" smtClean="0"/>
              <a:t>Limited Liability</a:t>
            </a:r>
          </a:p>
          <a:p>
            <a:r>
              <a:rPr lang="en-US" dirty="0" smtClean="0"/>
              <a:t>Classified Common Stock</a:t>
            </a:r>
            <a:endParaRPr lang="en-US" dirty="0"/>
          </a:p>
        </p:txBody>
      </p:sp>
    </p:spTree>
    <p:extLst>
      <p:ext uri="{BB962C8B-B14F-4D97-AF65-F5344CB8AC3E}">
        <p14:creationId xmlns:p14="http://schemas.microsoft.com/office/powerpoint/2010/main" val="1775490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Effects of Rights Offering on Stockholders Wealth </a:t>
            </a:r>
            <a:endParaRPr lang="en-US" dirty="0"/>
          </a:p>
        </p:txBody>
      </p:sp>
      <p:sp>
        <p:nvSpPr>
          <p:cNvPr id="3" name="Content Placeholder 2"/>
          <p:cNvSpPr>
            <a:spLocks noGrp="1"/>
          </p:cNvSpPr>
          <p:nvPr>
            <p:ph idx="1"/>
          </p:nvPr>
        </p:nvSpPr>
        <p:spPr/>
        <p:txBody>
          <a:bodyPr/>
          <a:lstStyle/>
          <a:p>
            <a:r>
              <a:rPr lang="en-US" dirty="0" smtClean="0"/>
              <a:t>We shall proceed this topic taking numerical example in the class. </a:t>
            </a:r>
            <a:endParaRPr lang="en-US" dirty="0"/>
          </a:p>
        </p:txBody>
      </p:sp>
    </p:spTree>
    <p:extLst>
      <p:ext uri="{BB962C8B-B14F-4D97-AF65-F5344CB8AC3E}">
        <p14:creationId xmlns:p14="http://schemas.microsoft.com/office/powerpoint/2010/main" val="2722703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Investment Bankers</a:t>
            </a:r>
            <a:endParaRPr lang="en-US" dirty="0"/>
          </a:p>
        </p:txBody>
      </p:sp>
      <p:sp>
        <p:nvSpPr>
          <p:cNvPr id="3" name="Content Placeholder 2"/>
          <p:cNvSpPr>
            <a:spLocks noGrp="1"/>
          </p:cNvSpPr>
          <p:nvPr>
            <p:ph idx="1"/>
          </p:nvPr>
        </p:nvSpPr>
        <p:spPr>
          <a:xfrm>
            <a:off x="457200" y="990600"/>
            <a:ext cx="8229600" cy="5334000"/>
          </a:xfrm>
        </p:spPr>
        <p:txBody>
          <a:bodyPr/>
          <a:lstStyle/>
          <a:p>
            <a:r>
              <a:rPr lang="en-US" sz="2200" dirty="0" smtClean="0"/>
              <a:t>Financial Middlemen in security offering process</a:t>
            </a:r>
          </a:p>
          <a:p>
            <a:pPr algn="just"/>
            <a:r>
              <a:rPr lang="en-US" sz="2200" dirty="0" smtClean="0"/>
              <a:t>Financial Institution that underwrites and distributes new investment securities and helps business obtain financing.</a:t>
            </a:r>
          </a:p>
          <a:p>
            <a:pPr algn="just"/>
            <a:r>
              <a:rPr lang="en-US" sz="2200" dirty="0" smtClean="0"/>
              <a:t>Provides valuable suggestions for issuing companies and assists in the preparation of new issue</a:t>
            </a:r>
          </a:p>
          <a:p>
            <a:pPr algn="just"/>
            <a:r>
              <a:rPr lang="en-US" sz="2200" dirty="0" smtClean="0"/>
              <a:t>Investment Bankers are neither investors nor bankers </a:t>
            </a:r>
          </a:p>
          <a:p>
            <a:pPr marL="0" indent="0" algn="just">
              <a:buNone/>
            </a:pPr>
            <a:endParaRPr lang="en-US" sz="2200" dirty="0" smtClean="0"/>
          </a:p>
          <a:p>
            <a:pPr marL="0" indent="0" algn="just">
              <a:buNone/>
            </a:pPr>
            <a:r>
              <a:rPr lang="en-US" sz="2800" b="1" dirty="0" smtClean="0"/>
              <a:t>Functions of Investment Bankers</a:t>
            </a:r>
          </a:p>
          <a:p>
            <a:pPr marL="457200" indent="-457200" algn="just">
              <a:buFont typeface="+mj-lt"/>
              <a:buAutoNum type="arabicPeriod"/>
            </a:pPr>
            <a:r>
              <a:rPr lang="en-US" sz="2200" dirty="0" smtClean="0"/>
              <a:t>Underwriting</a:t>
            </a:r>
          </a:p>
          <a:p>
            <a:pPr marL="457200" indent="-457200" algn="just">
              <a:buFont typeface="+mj-lt"/>
              <a:buAutoNum type="arabicPeriod"/>
            </a:pPr>
            <a:r>
              <a:rPr lang="en-US" sz="2200" dirty="0" smtClean="0"/>
              <a:t>Distribution</a:t>
            </a:r>
          </a:p>
          <a:p>
            <a:pPr marL="457200" indent="-457200" algn="just">
              <a:buFont typeface="+mj-lt"/>
              <a:buAutoNum type="arabicPeriod"/>
            </a:pPr>
            <a:r>
              <a:rPr lang="en-US" sz="2200" dirty="0" smtClean="0"/>
              <a:t>Advising</a:t>
            </a:r>
          </a:p>
          <a:p>
            <a:pPr marL="457200" indent="-457200" algn="just">
              <a:buFont typeface="+mj-lt"/>
              <a:buAutoNum type="arabicPeriod"/>
            </a:pPr>
            <a:r>
              <a:rPr lang="en-US" sz="2200" dirty="0" smtClean="0"/>
              <a:t>Making a Market</a:t>
            </a:r>
          </a:p>
          <a:p>
            <a:pPr algn="just"/>
            <a:endParaRPr lang="en-US" sz="2800" dirty="0" smtClean="0"/>
          </a:p>
          <a:p>
            <a:endParaRPr lang="en-US" dirty="0"/>
          </a:p>
        </p:txBody>
      </p:sp>
    </p:spTree>
    <p:extLst>
      <p:ext uri="{BB962C8B-B14F-4D97-AF65-F5344CB8AC3E}">
        <p14:creationId xmlns:p14="http://schemas.microsoft.com/office/powerpoint/2010/main" val="31991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Investment Banking Process</a:t>
            </a:r>
            <a:endParaRPr lang="en-US" dirty="0"/>
          </a:p>
        </p:txBody>
      </p:sp>
      <p:sp>
        <p:nvSpPr>
          <p:cNvPr id="3" name="Content Placeholder 2"/>
          <p:cNvSpPr>
            <a:spLocks noGrp="1"/>
          </p:cNvSpPr>
          <p:nvPr>
            <p:ph idx="1"/>
          </p:nvPr>
        </p:nvSpPr>
        <p:spPr>
          <a:xfrm>
            <a:off x="457200" y="762000"/>
            <a:ext cx="8229600" cy="5867400"/>
          </a:xfrm>
        </p:spPr>
        <p:txBody>
          <a:bodyPr/>
          <a:lstStyle/>
          <a:p>
            <a:pPr marL="514350" indent="-514350">
              <a:buAutoNum type="alphaUcPeriod"/>
            </a:pPr>
            <a:r>
              <a:rPr lang="en-US" sz="2200" dirty="0" smtClean="0"/>
              <a:t>Raising Capital: Stage I Decisions</a:t>
            </a:r>
          </a:p>
          <a:p>
            <a:pPr marL="400050" lvl="1" indent="0">
              <a:buNone/>
            </a:pPr>
            <a:r>
              <a:rPr lang="en-US" sz="2200" dirty="0" smtClean="0"/>
              <a:t>Amount to be raised</a:t>
            </a:r>
          </a:p>
          <a:p>
            <a:pPr marL="400050" lvl="1" indent="0">
              <a:buNone/>
            </a:pPr>
            <a:r>
              <a:rPr lang="en-US" sz="2200" dirty="0" smtClean="0"/>
              <a:t>Type of Securities Used</a:t>
            </a:r>
          </a:p>
          <a:p>
            <a:pPr marL="400050" lvl="1" indent="0">
              <a:buNone/>
            </a:pPr>
            <a:r>
              <a:rPr lang="en-US" sz="2200" dirty="0" smtClean="0"/>
              <a:t>Competitive Bid Versus Negotiated Deal</a:t>
            </a:r>
          </a:p>
          <a:p>
            <a:pPr marL="400050" lvl="1" indent="0">
              <a:buNone/>
            </a:pPr>
            <a:r>
              <a:rPr lang="en-US" sz="2200" dirty="0" smtClean="0"/>
              <a:t>Selection of Investment Banker</a:t>
            </a:r>
          </a:p>
          <a:p>
            <a:pPr marL="514350" indent="-514350">
              <a:buAutoNum type="alphaUcPeriod"/>
            </a:pPr>
            <a:r>
              <a:rPr lang="en-US" sz="2200" dirty="0" smtClean="0"/>
              <a:t>Raising Capital: Stage II Decisions</a:t>
            </a:r>
          </a:p>
          <a:p>
            <a:pPr marL="400050" lvl="1" indent="0">
              <a:buNone/>
            </a:pPr>
            <a:r>
              <a:rPr lang="en-US" sz="2200" dirty="0" smtClean="0"/>
              <a:t>Reevaluating the initial decision</a:t>
            </a:r>
          </a:p>
          <a:p>
            <a:pPr marL="400050" lvl="1" indent="0">
              <a:buNone/>
            </a:pPr>
            <a:r>
              <a:rPr lang="en-US" sz="2200" dirty="0" smtClean="0"/>
              <a:t>Best Efforts or underwritten Issues</a:t>
            </a:r>
          </a:p>
          <a:p>
            <a:pPr marL="400050" lvl="1" indent="0">
              <a:buNone/>
            </a:pPr>
            <a:r>
              <a:rPr lang="en-US" sz="2200" dirty="0" smtClean="0"/>
              <a:t>Issuance Costs</a:t>
            </a:r>
          </a:p>
          <a:p>
            <a:pPr marL="400050" lvl="1" indent="0">
              <a:buNone/>
            </a:pPr>
            <a:r>
              <a:rPr lang="en-US" sz="2200" dirty="0" smtClean="0"/>
              <a:t>Setting the Offering Price</a:t>
            </a:r>
          </a:p>
          <a:p>
            <a:pPr marL="514350" indent="-514350">
              <a:buAutoNum type="alphaLcPeriod" startAt="3"/>
            </a:pPr>
            <a:r>
              <a:rPr lang="en-US" sz="2600" dirty="0" smtClean="0"/>
              <a:t>Selling Procedures</a:t>
            </a:r>
          </a:p>
          <a:p>
            <a:pPr marL="514350" indent="-514350">
              <a:buAutoNum type="alphaLcPeriod" startAt="3"/>
            </a:pPr>
            <a:r>
              <a:rPr lang="en-US" sz="2600" dirty="0" smtClean="0"/>
              <a:t>Shelf Registration</a:t>
            </a:r>
          </a:p>
          <a:p>
            <a:pPr marL="514350" indent="-514350">
              <a:buAutoNum type="alphaLcPeriod" startAt="3"/>
            </a:pPr>
            <a:r>
              <a:rPr lang="en-US" sz="2600" dirty="0" smtClean="0"/>
              <a:t>Maintenance of the Secondary Market</a:t>
            </a:r>
          </a:p>
          <a:p>
            <a:pPr marL="400050" lvl="1" indent="0">
              <a:buNone/>
            </a:pPr>
            <a:endParaRPr lang="en-US" dirty="0"/>
          </a:p>
        </p:txBody>
      </p:sp>
    </p:spTree>
    <p:extLst>
      <p:ext uri="{BB962C8B-B14F-4D97-AF65-F5344CB8AC3E}">
        <p14:creationId xmlns:p14="http://schemas.microsoft.com/office/powerpoint/2010/main" val="1843121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Investment Banking Process</a:t>
            </a:r>
            <a:endParaRPr lang="en-US" dirty="0"/>
          </a:p>
        </p:txBody>
      </p:sp>
      <p:sp>
        <p:nvSpPr>
          <p:cNvPr id="3" name="Content Placeholder 2"/>
          <p:cNvSpPr>
            <a:spLocks noGrp="1"/>
          </p:cNvSpPr>
          <p:nvPr>
            <p:ph idx="1"/>
          </p:nvPr>
        </p:nvSpPr>
        <p:spPr>
          <a:xfrm>
            <a:off x="457200" y="762000"/>
            <a:ext cx="8229600" cy="5791200"/>
          </a:xfrm>
        </p:spPr>
        <p:txBody>
          <a:bodyPr/>
          <a:lstStyle/>
          <a:p>
            <a:r>
              <a:rPr lang="en-US" b="1" dirty="0" smtClean="0"/>
              <a:t>On other way…</a:t>
            </a:r>
          </a:p>
          <a:p>
            <a:pPr marL="514350" indent="-514350" algn="just">
              <a:buFont typeface="+mj-lt"/>
              <a:buAutoNum type="arabicPeriod"/>
            </a:pPr>
            <a:r>
              <a:rPr lang="en-US" dirty="0" smtClean="0"/>
              <a:t>Selecting an investment banker</a:t>
            </a:r>
          </a:p>
          <a:p>
            <a:pPr marL="514350" indent="-514350" algn="just">
              <a:buFont typeface="+mj-lt"/>
              <a:buAutoNum type="arabicPeriod"/>
            </a:pPr>
            <a:r>
              <a:rPr lang="en-US" dirty="0" smtClean="0"/>
              <a:t>Discussing with the issuer</a:t>
            </a:r>
          </a:p>
          <a:p>
            <a:pPr marL="514350" indent="-514350" algn="just">
              <a:buFont typeface="+mj-lt"/>
              <a:buAutoNum type="arabicPeriod"/>
            </a:pPr>
            <a:r>
              <a:rPr lang="en-US" dirty="0" smtClean="0"/>
              <a:t>Syndicating the underwriting</a:t>
            </a:r>
          </a:p>
          <a:p>
            <a:pPr marL="514350" indent="-514350" algn="just">
              <a:buFont typeface="+mj-lt"/>
              <a:buAutoNum type="arabicPeriod"/>
            </a:pPr>
            <a:r>
              <a:rPr lang="en-US" dirty="0" smtClean="0"/>
              <a:t>Forming a selling group</a:t>
            </a:r>
          </a:p>
          <a:p>
            <a:pPr marL="514350" indent="-514350" algn="just">
              <a:buFont typeface="+mj-lt"/>
              <a:buAutoNum type="arabicPeriod"/>
            </a:pPr>
            <a:r>
              <a:rPr lang="en-US" dirty="0" smtClean="0"/>
              <a:t>Fulfilling legal requirements</a:t>
            </a:r>
          </a:p>
          <a:p>
            <a:pPr marL="514350" indent="-514350" algn="just">
              <a:buFont typeface="+mj-lt"/>
              <a:buAutoNum type="arabicPeriod"/>
            </a:pPr>
            <a:r>
              <a:rPr lang="en-US" dirty="0" smtClean="0"/>
              <a:t>Pricing the Issues</a:t>
            </a:r>
          </a:p>
          <a:p>
            <a:pPr marL="514350" indent="-514350" algn="just">
              <a:buFont typeface="+mj-lt"/>
              <a:buAutoNum type="arabicPeriod"/>
            </a:pPr>
            <a:r>
              <a:rPr lang="en-US" dirty="0" smtClean="0"/>
              <a:t>Distributing the Issue</a:t>
            </a:r>
          </a:p>
          <a:p>
            <a:pPr marL="514350" indent="-514350" algn="just">
              <a:buFont typeface="+mj-lt"/>
              <a:buAutoNum type="arabicPeriod"/>
            </a:pPr>
            <a:r>
              <a:rPr lang="en-US" dirty="0" smtClean="0"/>
              <a:t>Stabilizing the Price</a:t>
            </a:r>
            <a:endParaRPr lang="en-US" dirty="0"/>
          </a:p>
        </p:txBody>
      </p:sp>
    </p:spTree>
    <p:extLst>
      <p:ext uri="{BB962C8B-B14F-4D97-AF65-F5344CB8AC3E}">
        <p14:creationId xmlns:p14="http://schemas.microsoft.com/office/powerpoint/2010/main" val="145843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Balance Sheet Accounts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lnSpcReduction="10000"/>
              </a:bodyPr>
              <a:lstStyle/>
              <a:p>
                <a:r>
                  <a:rPr lang="en-US" sz="2200" dirty="0" smtClean="0"/>
                  <a:t>Common Equity (Net Worth)</a:t>
                </a:r>
              </a:p>
              <a:p>
                <a:r>
                  <a:rPr lang="en-US" sz="2200" dirty="0" smtClean="0"/>
                  <a:t>Par Value</a:t>
                </a:r>
              </a:p>
              <a:p>
                <a:r>
                  <a:rPr lang="en-US" sz="2200" dirty="0" smtClean="0"/>
                  <a:t>Retained Earnings (Reserve and Surplus)</a:t>
                </a:r>
              </a:p>
              <a:p>
                <a:r>
                  <a:rPr lang="en-US" sz="2200" dirty="0" smtClean="0"/>
                  <a:t>Additional Paid-in capital (Share Premium, Capital Surplus)</a:t>
                </a:r>
              </a:p>
              <a:p>
                <a:pPr marL="457200" lvl="1" indent="0">
                  <a:buNone/>
                </a:pPr>
                <a:r>
                  <a:rPr lang="en-US" sz="1800" dirty="0" smtClean="0"/>
                  <a:t>= No of share ( Market Price – Par Value )</a:t>
                </a:r>
              </a:p>
              <a:p>
                <a:r>
                  <a:rPr lang="en-US" sz="2200" dirty="0" smtClean="0"/>
                  <a:t>Book Value (Net Contribution of shareholders)</a:t>
                </a:r>
              </a:p>
              <a:p>
                <a:pPr marL="457200" lvl="1" indent="0">
                  <a:buNone/>
                </a:pPr>
                <a:r>
                  <a:rPr lang="en-US" sz="1800" dirty="0" smtClean="0"/>
                  <a:t>Composition of common stock, additional paid in capital (share premium), retained earnings and other reserve and provision</a:t>
                </a:r>
              </a:p>
              <a:p>
                <a:r>
                  <a:rPr lang="en-US" sz="2200" dirty="0" smtClean="0"/>
                  <a:t>Book Value Per Share</a:t>
                </a:r>
              </a:p>
              <a:p>
                <a:pPr marL="457200" lvl="1" indent="0">
                  <a:buNone/>
                </a:pPr>
                <a:r>
                  <a:rPr lang="en-US" sz="1800" dirty="0" smtClean="0"/>
                  <a:t>= </a:t>
                </a:r>
                <a14:m>
                  <m:oMath xmlns:m="http://schemas.openxmlformats.org/officeDocument/2006/math">
                    <m:f>
                      <m:fPr>
                        <m:ctrlPr>
                          <a:rPr lang="en-US" sz="1800" i="1" smtClean="0">
                            <a:latin typeface="Cambria Math"/>
                          </a:rPr>
                        </m:ctrlPr>
                      </m:fPr>
                      <m:num>
                        <m:r>
                          <a:rPr lang="en-US" sz="1800" b="0" i="1" smtClean="0">
                            <a:latin typeface="Cambria Math"/>
                          </a:rPr>
                          <m:t>𝑇𝑜𝑡𝑎𝑙</m:t>
                        </m:r>
                        <m:r>
                          <a:rPr lang="en-US" sz="1800" b="0" i="1" smtClean="0">
                            <a:latin typeface="Cambria Math"/>
                          </a:rPr>
                          <m:t> </m:t>
                        </m:r>
                        <m:r>
                          <a:rPr lang="en-US" sz="1800" b="0" i="1" smtClean="0">
                            <a:latin typeface="Cambria Math"/>
                          </a:rPr>
                          <m:t>𝑆h𝑎𝑟𝑒h𝑜𝑙𝑑𝑒</m:t>
                        </m:r>
                        <m:sSup>
                          <m:sSupPr>
                            <m:ctrlPr>
                              <a:rPr lang="en-US" sz="1800" b="0" i="1" smtClean="0">
                                <a:latin typeface="Cambria Math"/>
                              </a:rPr>
                            </m:ctrlPr>
                          </m:sSupPr>
                          <m:e>
                            <m:r>
                              <a:rPr lang="en-US" sz="1800" b="0" i="1" smtClean="0">
                                <a:latin typeface="Cambria Math"/>
                              </a:rPr>
                              <m:t>𝑟</m:t>
                            </m:r>
                          </m:e>
                          <m:sup>
                            <m:r>
                              <a:rPr lang="en-US" sz="1800" b="0" i="1" smtClean="0">
                                <a:latin typeface="Cambria Math"/>
                              </a:rPr>
                              <m:t>′</m:t>
                            </m:r>
                          </m:sup>
                        </m:sSup>
                        <m:r>
                          <a:rPr lang="en-US" sz="1800" b="0" i="1" smtClean="0">
                            <a:latin typeface="Cambria Math"/>
                          </a:rPr>
                          <m:t>𝑠</m:t>
                        </m:r>
                        <m:r>
                          <a:rPr lang="en-US" sz="1800" b="0" i="1" smtClean="0">
                            <a:latin typeface="Cambria Math"/>
                          </a:rPr>
                          <m:t> </m:t>
                        </m:r>
                        <m:r>
                          <a:rPr lang="en-US" sz="1800" b="0" i="1" smtClean="0">
                            <a:latin typeface="Cambria Math"/>
                          </a:rPr>
                          <m:t>𝐸𝑞𝑢𝑖𝑡𝑦</m:t>
                        </m:r>
                      </m:num>
                      <m:den>
                        <m:r>
                          <a:rPr lang="en-US" sz="1800" b="0" i="1" smtClean="0">
                            <a:latin typeface="Cambria Math"/>
                          </a:rPr>
                          <m:t>𝑇𝑜𝑡𝑎𝑙</m:t>
                        </m:r>
                        <m:r>
                          <a:rPr lang="en-US" sz="1800" b="0" i="1" smtClean="0">
                            <a:latin typeface="Cambria Math"/>
                          </a:rPr>
                          <m:t> </m:t>
                        </m:r>
                        <m:r>
                          <a:rPr lang="en-US" sz="1800" b="0" i="1" smtClean="0">
                            <a:latin typeface="Cambria Math"/>
                          </a:rPr>
                          <m:t>𝑆h𝑎𝑟𝑒</m:t>
                        </m:r>
                        <m:r>
                          <a:rPr lang="en-US" sz="1800" b="0" i="1" smtClean="0">
                            <a:latin typeface="Cambria Math"/>
                          </a:rPr>
                          <m:t> </m:t>
                        </m:r>
                        <m:r>
                          <a:rPr lang="en-US" sz="1800" b="0" i="1" smtClean="0">
                            <a:latin typeface="Cambria Math"/>
                          </a:rPr>
                          <m:t>𝑂𝑢𝑡𝑠𝑡𝑎𝑛𝑑𝑖𝑛𝑔</m:t>
                        </m:r>
                      </m:den>
                    </m:f>
                  </m:oMath>
                </a14:m>
                <a:r>
                  <a:rPr lang="en-US" sz="1800" dirty="0" smtClean="0"/>
                  <a:t>    </a:t>
                </a:r>
              </a:p>
              <a:p>
                <a:pPr marL="457200" lvl="1" indent="0">
                  <a:buNone/>
                </a:pPr>
                <a:r>
                  <a:rPr lang="en-US" sz="1800" dirty="0" smtClean="0"/>
                  <a:t>Total Shareholder’s equity = Common Stock + Additional paid in capital (share premium) + Retained Earnings</a:t>
                </a:r>
              </a:p>
              <a:p>
                <a:r>
                  <a:rPr lang="en-US" sz="2200" dirty="0" smtClean="0"/>
                  <a:t>Market Value</a:t>
                </a:r>
              </a:p>
              <a:p>
                <a:pPr marL="0" indent="0">
                  <a:buNone/>
                </a:pPr>
                <a:r>
                  <a:rPr lang="en-US" sz="2200" dirty="0" smtClean="0"/>
                  <a:t>(Authorized Shares, Issued Shares, Treasury Shares, Outstanding Share (Issue – Treasury)</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889" t="-1404" r="-593" b="-13567"/>
                </a:stretch>
              </a:blipFill>
            </p:spPr>
            <p:txBody>
              <a:bodyPr/>
              <a:lstStyle/>
              <a:p>
                <a:r>
                  <a:rPr lang="en-US">
                    <a:noFill/>
                  </a:rPr>
                  <a:t> </a:t>
                </a:r>
              </a:p>
            </p:txBody>
          </p:sp>
        </mc:Fallback>
      </mc:AlternateContent>
    </p:spTree>
    <p:extLst>
      <p:ext uri="{BB962C8B-B14F-4D97-AF65-F5344CB8AC3E}">
        <p14:creationId xmlns:p14="http://schemas.microsoft.com/office/powerpoint/2010/main" val="187742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Right and Privileges of Common Stockholders</a:t>
            </a:r>
            <a:endParaRPr lang="en-US" sz="3200" dirty="0"/>
          </a:p>
        </p:txBody>
      </p:sp>
      <p:sp>
        <p:nvSpPr>
          <p:cNvPr id="3" name="Content Placeholder 2"/>
          <p:cNvSpPr>
            <a:spLocks noGrp="1"/>
          </p:cNvSpPr>
          <p:nvPr>
            <p:ph idx="1"/>
          </p:nvPr>
        </p:nvSpPr>
        <p:spPr>
          <a:xfrm>
            <a:off x="457200" y="762000"/>
            <a:ext cx="8229600" cy="5715000"/>
          </a:xfrm>
        </p:spPr>
        <p:txBody>
          <a:bodyPr>
            <a:normAutofit/>
          </a:bodyPr>
          <a:lstStyle/>
          <a:p>
            <a:r>
              <a:rPr lang="en-US" sz="2200" dirty="0" smtClean="0"/>
              <a:t>Collective Right</a:t>
            </a:r>
          </a:p>
          <a:p>
            <a:pPr lvl="1"/>
            <a:r>
              <a:rPr lang="en-US" sz="2200" dirty="0" smtClean="0"/>
              <a:t>Right to amend the charter</a:t>
            </a:r>
          </a:p>
          <a:p>
            <a:pPr lvl="1"/>
            <a:r>
              <a:rPr lang="en-US" sz="2200" dirty="0" smtClean="0"/>
              <a:t>Right to adopt and amend bylaws</a:t>
            </a:r>
          </a:p>
          <a:p>
            <a:pPr lvl="1"/>
            <a:r>
              <a:rPr lang="en-US" sz="2200" dirty="0" smtClean="0"/>
              <a:t>Right to elect directors</a:t>
            </a:r>
          </a:p>
          <a:p>
            <a:pPr lvl="1"/>
            <a:r>
              <a:rPr lang="en-US" sz="2200" dirty="0" smtClean="0"/>
              <a:t>Right to authorize the sale of fixed assets</a:t>
            </a:r>
          </a:p>
          <a:p>
            <a:pPr lvl="1"/>
            <a:r>
              <a:rPr lang="en-US" sz="2200" dirty="0" smtClean="0"/>
              <a:t>Right to enter into merger</a:t>
            </a:r>
          </a:p>
          <a:p>
            <a:pPr lvl="1"/>
            <a:r>
              <a:rPr lang="en-US" sz="2200" dirty="0" smtClean="0"/>
              <a:t>Right to change the amount of authorized common stock</a:t>
            </a:r>
          </a:p>
          <a:p>
            <a:pPr lvl="1"/>
            <a:r>
              <a:rPr lang="en-US" sz="2200" dirty="0" smtClean="0"/>
              <a:t>Right to issue preferred stock, debenture and other securities </a:t>
            </a:r>
          </a:p>
          <a:p>
            <a:pPr marL="400050"/>
            <a:r>
              <a:rPr lang="en-US" sz="2200" dirty="0" smtClean="0"/>
              <a:t>Specific Right</a:t>
            </a:r>
          </a:p>
          <a:p>
            <a:pPr marL="800100" lvl="1"/>
            <a:r>
              <a:rPr lang="en-US" sz="2200" dirty="0" smtClean="0"/>
              <a:t>Right to Vote</a:t>
            </a:r>
          </a:p>
          <a:p>
            <a:pPr marL="800100" lvl="1"/>
            <a:r>
              <a:rPr lang="en-US" sz="2200" dirty="0" smtClean="0"/>
              <a:t>Right to sell Stock Certificate</a:t>
            </a:r>
          </a:p>
          <a:p>
            <a:pPr marL="800100" lvl="1"/>
            <a:r>
              <a:rPr lang="en-US" sz="2200" dirty="0" smtClean="0"/>
              <a:t>Right to inspect corporate Bonds</a:t>
            </a:r>
          </a:p>
          <a:p>
            <a:pPr marL="800100" lvl="1"/>
            <a:r>
              <a:rPr lang="en-US" sz="2200" dirty="0" smtClean="0"/>
              <a:t>Right to residual income and assets</a:t>
            </a:r>
          </a:p>
          <a:p>
            <a:pPr marL="800100" lvl="1"/>
            <a:r>
              <a:rPr lang="en-US" sz="2200" dirty="0" smtClean="0"/>
              <a:t>Preemptive Right</a:t>
            </a:r>
            <a:endParaRPr lang="en-US" sz="2200" dirty="0"/>
          </a:p>
        </p:txBody>
      </p:sp>
    </p:spTree>
    <p:extLst>
      <p:ext uri="{BB962C8B-B14F-4D97-AF65-F5344CB8AC3E}">
        <p14:creationId xmlns:p14="http://schemas.microsoft.com/office/powerpoint/2010/main" val="264879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Voting Right</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r>
              <a:rPr lang="en-US" sz="2200" dirty="0" smtClean="0"/>
              <a:t>Two Types</a:t>
            </a:r>
          </a:p>
          <a:p>
            <a:pPr marL="514350" indent="-514350">
              <a:buAutoNum type="arabicPeriod"/>
            </a:pPr>
            <a:r>
              <a:rPr lang="en-US" sz="2200" dirty="0" smtClean="0"/>
              <a:t>Majority Voting System (Non Cumulative)</a:t>
            </a:r>
          </a:p>
          <a:p>
            <a:pPr lvl="1" indent="-342900"/>
            <a:r>
              <a:rPr lang="en-US" sz="2200" dirty="0" smtClean="0"/>
              <a:t>One vote for each of the directorship seats</a:t>
            </a:r>
          </a:p>
          <a:p>
            <a:pPr lvl="1" indent="-342900"/>
            <a:r>
              <a:rPr lang="en-US" sz="2200" dirty="0" smtClean="0"/>
              <a:t>If 200 shares and 7 seats = 1400 votes</a:t>
            </a:r>
          </a:p>
          <a:p>
            <a:pPr lvl="1" indent="-342900"/>
            <a:r>
              <a:rPr lang="en-US" sz="2200" dirty="0" smtClean="0"/>
              <a:t>Stockholders who control more than 50 percent shares can elect all members.</a:t>
            </a:r>
          </a:p>
          <a:p>
            <a:pPr marL="514350" indent="-514350">
              <a:buAutoNum type="arabicPeriod"/>
            </a:pPr>
            <a:r>
              <a:rPr lang="en-US" sz="2200" dirty="0" smtClean="0"/>
              <a:t>Cumulative Voting System</a:t>
            </a:r>
          </a:p>
          <a:p>
            <a:pPr lvl="1"/>
            <a:r>
              <a:rPr lang="en-US" sz="2200" dirty="0" smtClean="0"/>
              <a:t>May cast any or all of votes to single director</a:t>
            </a:r>
          </a:p>
          <a:p>
            <a:pPr lvl="1"/>
            <a:r>
              <a:rPr lang="en-US" sz="2200" dirty="0" smtClean="0"/>
              <a:t>1400 votes of above case may be distributed in any way or to single director also</a:t>
            </a:r>
          </a:p>
          <a:p>
            <a:pPr lvl="1"/>
            <a:r>
              <a:rPr lang="en-US" sz="2200" dirty="0" smtClean="0"/>
              <a:t>Gives Minority groups to obtain some voice in control of company</a:t>
            </a:r>
          </a:p>
          <a:p>
            <a:pPr lvl="1"/>
            <a:r>
              <a:rPr lang="en-US" sz="2200" dirty="0" smtClean="0"/>
              <a:t>In Nepal, according to Company Act 2063, election of BOD should be in Cumulative Voting System</a:t>
            </a:r>
            <a:endParaRPr lang="en-US" sz="2200" dirty="0"/>
          </a:p>
        </p:txBody>
      </p:sp>
    </p:spTree>
    <p:extLst>
      <p:ext uri="{BB962C8B-B14F-4D97-AF65-F5344CB8AC3E}">
        <p14:creationId xmlns:p14="http://schemas.microsoft.com/office/powerpoint/2010/main" val="139687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Voting Right</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914400"/>
                <a:ext cx="8229600" cy="5715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200" dirty="0" smtClean="0"/>
                  <a:t>Modifying the above equation, desired numbers of directors that can be elected from the shares owned .</a:t>
                </a:r>
              </a:p>
              <a:p>
                <a:pPr marL="0" indent="0">
                  <a:buNone/>
                </a:pPr>
                <a:r>
                  <a:rPr lang="en-US" dirty="0"/>
                  <a:t>	</a:t>
                </a:r>
                <a:r>
                  <a:rPr lang="en-US" dirty="0" smtClean="0"/>
                  <a:t>Des. = </a:t>
                </a:r>
                <a14:m>
                  <m:oMath xmlns:m="http://schemas.openxmlformats.org/officeDocument/2006/math">
                    <m:f>
                      <m:fPr>
                        <m:ctrlPr>
                          <a:rPr lang="en-US" i="1" smtClean="0">
                            <a:latin typeface="Cambria Math"/>
                          </a:rPr>
                        </m:ctrlPr>
                      </m:fPr>
                      <m:num>
                        <m:d>
                          <m:dPr>
                            <m:ctrlPr>
                              <a:rPr lang="en-US" b="0" i="1" smtClean="0">
                                <a:latin typeface="Cambria Math"/>
                              </a:rPr>
                            </m:ctrlPr>
                          </m:dPr>
                          <m:e>
                            <m:r>
                              <a:rPr lang="en-US" b="0" i="1" smtClean="0">
                                <a:latin typeface="Cambria Math"/>
                              </a:rPr>
                              <m:t>𝑅𝑒𝑞</m:t>
                            </m:r>
                            <m:r>
                              <a:rPr lang="en-US" b="0" i="1" smtClean="0">
                                <a:latin typeface="Cambria Math"/>
                              </a:rPr>
                              <m:t>. − 1</m:t>
                            </m:r>
                          </m:e>
                        </m:d>
                        <m:r>
                          <a:rPr lang="en-US" b="0" i="1" smtClean="0">
                            <a:latin typeface="Cambria Math"/>
                          </a:rPr>
                          <m:t>(# + 1)</m:t>
                        </m:r>
                      </m:num>
                      <m:den>
                        <m:r>
                          <a:rPr lang="en-US" b="0" i="1" smtClean="0">
                            <a:latin typeface="Cambria Math"/>
                          </a:rPr>
                          <m:t>𝑁</m:t>
                        </m:r>
                      </m:den>
                    </m:f>
                  </m:oMath>
                </a14:m>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914400"/>
                <a:ext cx="8229600" cy="5715000"/>
              </a:xfrm>
              <a:blipFill rotWithShape="1">
                <a:blip r:embed="rId2"/>
                <a:stretch>
                  <a:fillRect l="-1852" t="-1386" b="-23667"/>
                </a:stretch>
              </a:blipFill>
            </p:spPr>
            <p:txBody>
              <a:bodyPr/>
              <a:lstStyle/>
              <a:p>
                <a:r>
                  <a:rPr lang="en-US">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086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2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marL="0" indent="0" algn="just">
              <a:buNone/>
            </a:pPr>
            <a:r>
              <a:rPr lang="en-US" sz="2200" dirty="0" smtClean="0"/>
              <a:t>As one of the minority shareholders of the Sony Corporation, you are dissatisfied with the current operations of the company. You feel that if you could gain membership on the company’s board of directors, you could persuade the company to make improvements. The problem is that the current management controls is 75 percent of the stock, you control only 7 percent and the balance is held by other minority shareholders. There are a total of 500,000 voting right shares. Ten directors will be elected at the next annual stockholders meeting.</a:t>
            </a:r>
          </a:p>
          <a:p>
            <a:pPr marL="457200" indent="-457200" algn="just">
              <a:buFont typeface="+mj-lt"/>
              <a:buAutoNum type="alphaLcPeriod"/>
            </a:pPr>
            <a:r>
              <a:rPr lang="en-US" sz="2200" dirty="0" smtClean="0"/>
              <a:t>If voting is non cumulative, can you elect yourself director ?</a:t>
            </a:r>
          </a:p>
          <a:p>
            <a:pPr marL="457200" indent="-457200" algn="just">
              <a:buFont typeface="+mj-lt"/>
              <a:buAutoNum type="alphaLcPeriod"/>
            </a:pPr>
            <a:r>
              <a:rPr lang="en-US" sz="2200" dirty="0" smtClean="0"/>
              <a:t>Suppose, you are able to persuade all the minority shareholders that you should elect. If voting is non cumulative, can they elect you ?</a:t>
            </a:r>
          </a:p>
          <a:p>
            <a:pPr marL="457200" indent="-457200" algn="just">
              <a:buFont typeface="+mj-lt"/>
              <a:buAutoNum type="alphaLcPeriod"/>
            </a:pPr>
            <a:r>
              <a:rPr lang="en-US" sz="2200" dirty="0" smtClean="0"/>
              <a:t>If Voting is cumulative, can you elect yourself director ?</a:t>
            </a:r>
          </a:p>
          <a:p>
            <a:pPr marL="457200" indent="-457200" algn="just">
              <a:buFont typeface="+mj-lt"/>
              <a:buAutoNum type="alphaLcPeriod"/>
            </a:pPr>
            <a:r>
              <a:rPr lang="en-US" sz="2200" dirty="0" smtClean="0"/>
              <a:t>What percentage of minority shares other than your own will you need to have for you to be certain of election ?</a:t>
            </a:r>
          </a:p>
          <a:p>
            <a:pPr marL="457200" indent="-457200" algn="just">
              <a:buFont typeface="+mj-lt"/>
              <a:buAutoNum type="alphaLcPeriod"/>
            </a:pPr>
            <a:r>
              <a:rPr lang="en-US" sz="2200" dirty="0" smtClean="0"/>
              <a:t>What is the numbers of directors, the minority shareholders can elect with certainty ?</a:t>
            </a:r>
          </a:p>
          <a:p>
            <a:pPr marL="0" indent="0">
              <a:buNone/>
            </a:pPr>
            <a:endParaRPr lang="en-US" sz="2200" dirty="0"/>
          </a:p>
        </p:txBody>
      </p:sp>
    </p:spTree>
    <p:extLst>
      <p:ext uri="{BB962C8B-B14F-4D97-AF65-F5344CB8AC3E}">
        <p14:creationId xmlns:p14="http://schemas.microsoft.com/office/powerpoint/2010/main" val="202621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dirty="0" smtClean="0"/>
              <a:t>Advantages and Disadvantages of Common Stock</a:t>
            </a:r>
            <a:endParaRPr lang="en-US" sz="2800" dirty="0"/>
          </a:p>
        </p:txBody>
      </p:sp>
      <p:sp>
        <p:nvSpPr>
          <p:cNvPr id="3" name="Content Placeholder 2"/>
          <p:cNvSpPr>
            <a:spLocks noGrp="1"/>
          </p:cNvSpPr>
          <p:nvPr>
            <p:ph idx="1"/>
          </p:nvPr>
        </p:nvSpPr>
        <p:spPr>
          <a:xfrm>
            <a:off x="457200" y="685800"/>
            <a:ext cx="8229600" cy="5791200"/>
          </a:xfrm>
        </p:spPr>
        <p:txBody>
          <a:bodyPr>
            <a:normAutofit fontScale="92500" lnSpcReduction="20000"/>
          </a:bodyPr>
          <a:lstStyle/>
          <a:p>
            <a:pPr marL="514350" indent="-514350">
              <a:buAutoNum type="arabicPeriod"/>
            </a:pPr>
            <a:r>
              <a:rPr lang="en-US" dirty="0" smtClean="0"/>
              <a:t>From Issuer’s Viewpoint</a:t>
            </a:r>
          </a:p>
          <a:p>
            <a:pPr marL="400050" lvl="1" indent="0">
              <a:buNone/>
            </a:pPr>
            <a:r>
              <a:rPr lang="en-US" b="1" dirty="0" smtClean="0"/>
              <a:t>Advantages: </a:t>
            </a:r>
          </a:p>
          <a:p>
            <a:pPr marL="400050" lvl="1" indent="0">
              <a:buNone/>
            </a:pPr>
            <a:r>
              <a:rPr lang="en-US" dirty="0"/>
              <a:t>	</a:t>
            </a:r>
            <a:r>
              <a:rPr lang="en-US" dirty="0" smtClean="0"/>
              <a:t>Minimum Restriction</a:t>
            </a:r>
          </a:p>
          <a:p>
            <a:pPr marL="400050" lvl="1" indent="0">
              <a:buNone/>
            </a:pPr>
            <a:r>
              <a:rPr lang="en-US" dirty="0"/>
              <a:t>	</a:t>
            </a:r>
            <a:r>
              <a:rPr lang="en-US" dirty="0" smtClean="0"/>
              <a:t>Increase in Borrowing Capacity</a:t>
            </a:r>
          </a:p>
          <a:p>
            <a:pPr marL="400050" lvl="1" indent="0">
              <a:buNone/>
            </a:pPr>
            <a:r>
              <a:rPr lang="en-US" dirty="0"/>
              <a:t>	</a:t>
            </a:r>
            <a:r>
              <a:rPr lang="en-US" dirty="0" smtClean="0"/>
              <a:t>Maturity</a:t>
            </a:r>
          </a:p>
          <a:p>
            <a:pPr marL="400050" lvl="1" indent="0">
              <a:buNone/>
            </a:pPr>
            <a:r>
              <a:rPr lang="en-US" dirty="0"/>
              <a:t>	</a:t>
            </a:r>
            <a:r>
              <a:rPr lang="en-US" dirty="0" smtClean="0"/>
              <a:t>Sell Easily</a:t>
            </a:r>
          </a:p>
          <a:p>
            <a:pPr marL="400050" lvl="1" indent="0">
              <a:buNone/>
            </a:pPr>
            <a:r>
              <a:rPr lang="en-US" dirty="0"/>
              <a:t>	</a:t>
            </a:r>
            <a:r>
              <a:rPr lang="en-US" dirty="0" smtClean="0"/>
              <a:t>Lower Tax</a:t>
            </a:r>
          </a:p>
          <a:p>
            <a:pPr marL="400050" lvl="1" indent="0">
              <a:buNone/>
            </a:pPr>
            <a:r>
              <a:rPr lang="en-US" b="1" dirty="0" smtClean="0"/>
              <a:t>Disadvantages:</a:t>
            </a:r>
          </a:p>
          <a:p>
            <a:pPr marL="400050" lvl="1" indent="0">
              <a:buNone/>
            </a:pPr>
            <a:r>
              <a:rPr lang="en-US" dirty="0"/>
              <a:t>	</a:t>
            </a:r>
            <a:r>
              <a:rPr lang="en-US" dirty="0" smtClean="0"/>
              <a:t>Control</a:t>
            </a:r>
          </a:p>
          <a:p>
            <a:pPr marL="400050" lvl="1" indent="0">
              <a:buNone/>
            </a:pPr>
            <a:r>
              <a:rPr lang="en-US" dirty="0"/>
              <a:t>	</a:t>
            </a:r>
            <a:r>
              <a:rPr lang="en-US" dirty="0" smtClean="0"/>
              <a:t>High Cost of Capital</a:t>
            </a:r>
          </a:p>
          <a:p>
            <a:pPr marL="400050" lvl="1" indent="0">
              <a:buNone/>
            </a:pPr>
            <a:r>
              <a:rPr lang="en-US" dirty="0"/>
              <a:t>	</a:t>
            </a:r>
            <a:r>
              <a:rPr lang="en-US" dirty="0" smtClean="0"/>
              <a:t>Need to share Earning and Capital Gain</a:t>
            </a:r>
          </a:p>
          <a:p>
            <a:pPr marL="400050" lvl="1" indent="0">
              <a:buNone/>
            </a:pPr>
            <a:r>
              <a:rPr lang="en-US" dirty="0"/>
              <a:t>	</a:t>
            </a:r>
            <a:r>
              <a:rPr lang="en-US" dirty="0" smtClean="0"/>
              <a:t>Lack of Tax Saving</a:t>
            </a:r>
          </a:p>
          <a:p>
            <a:pPr marL="400050" lvl="1" indent="0">
              <a:buNone/>
            </a:pPr>
            <a:r>
              <a:rPr lang="en-US" dirty="0"/>
              <a:t>	</a:t>
            </a:r>
            <a:r>
              <a:rPr lang="en-US" dirty="0" smtClean="0"/>
              <a:t>Higher Cost of Underwriting</a:t>
            </a:r>
          </a:p>
          <a:p>
            <a:pPr marL="400050" lvl="1" indent="0">
              <a:buNone/>
            </a:pPr>
            <a:r>
              <a:rPr lang="en-US" dirty="0"/>
              <a:t>	</a:t>
            </a:r>
            <a:r>
              <a:rPr lang="en-US" dirty="0" smtClean="0"/>
              <a:t>No Flexibility</a:t>
            </a:r>
            <a:endParaRPr lang="en-US" dirty="0"/>
          </a:p>
        </p:txBody>
      </p:sp>
    </p:spTree>
    <p:extLst>
      <p:ext uri="{BB962C8B-B14F-4D97-AF65-F5344CB8AC3E}">
        <p14:creationId xmlns:p14="http://schemas.microsoft.com/office/powerpoint/2010/main" val="159631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dirty="0"/>
              <a:t>Advantages and Disadvantages of Common Stock</a:t>
            </a:r>
          </a:p>
        </p:txBody>
      </p:sp>
      <p:sp>
        <p:nvSpPr>
          <p:cNvPr id="3" name="Content Placeholder 2"/>
          <p:cNvSpPr>
            <a:spLocks noGrp="1"/>
          </p:cNvSpPr>
          <p:nvPr>
            <p:ph idx="1"/>
          </p:nvPr>
        </p:nvSpPr>
        <p:spPr>
          <a:xfrm>
            <a:off x="457200" y="762000"/>
            <a:ext cx="8229600" cy="5715000"/>
          </a:xfrm>
        </p:spPr>
        <p:txBody>
          <a:bodyPr>
            <a:normAutofit/>
          </a:bodyPr>
          <a:lstStyle/>
          <a:p>
            <a:pPr marL="0" indent="0">
              <a:buNone/>
            </a:pPr>
            <a:r>
              <a:rPr lang="en-US" sz="2800" dirty="0" smtClean="0"/>
              <a:t>2. From Investors Viewpoint</a:t>
            </a:r>
          </a:p>
          <a:p>
            <a:pPr marL="0" indent="0">
              <a:buNone/>
            </a:pPr>
            <a:r>
              <a:rPr lang="en-US" sz="2800" dirty="0"/>
              <a:t> </a:t>
            </a:r>
            <a:r>
              <a:rPr lang="en-US" sz="2800" dirty="0" smtClean="0"/>
              <a:t>    Advantages:</a:t>
            </a:r>
          </a:p>
          <a:p>
            <a:pPr marL="0" indent="0">
              <a:buNone/>
            </a:pPr>
            <a:r>
              <a:rPr lang="en-US" sz="2800" dirty="0"/>
              <a:t>	</a:t>
            </a:r>
            <a:r>
              <a:rPr lang="en-US" sz="2800" dirty="0" smtClean="0"/>
              <a:t>More Income</a:t>
            </a:r>
          </a:p>
          <a:p>
            <a:pPr marL="0" indent="0">
              <a:buNone/>
            </a:pPr>
            <a:r>
              <a:rPr lang="en-US" sz="2800" dirty="0"/>
              <a:t>	</a:t>
            </a:r>
            <a:r>
              <a:rPr lang="en-US" sz="2800" dirty="0" smtClean="0"/>
              <a:t>Participation in Management</a:t>
            </a:r>
          </a:p>
          <a:p>
            <a:pPr marL="0" indent="0">
              <a:buNone/>
            </a:pPr>
            <a:r>
              <a:rPr lang="en-US" sz="2800" dirty="0"/>
              <a:t>	</a:t>
            </a:r>
            <a:r>
              <a:rPr lang="en-US" sz="2800" dirty="0" smtClean="0"/>
              <a:t>Appealing to Speculators</a:t>
            </a:r>
          </a:p>
          <a:p>
            <a:pPr marL="0" indent="0">
              <a:buNone/>
            </a:pPr>
            <a:r>
              <a:rPr lang="en-US" sz="2800" dirty="0"/>
              <a:t> </a:t>
            </a:r>
            <a:r>
              <a:rPr lang="en-US" sz="2800" dirty="0" smtClean="0"/>
              <a:t>   Disadvantages:</a:t>
            </a:r>
          </a:p>
          <a:p>
            <a:pPr marL="0" indent="0">
              <a:buNone/>
            </a:pPr>
            <a:r>
              <a:rPr lang="en-US" sz="2800" dirty="0"/>
              <a:t>	</a:t>
            </a:r>
            <a:r>
              <a:rPr lang="en-US" sz="2800" dirty="0" smtClean="0"/>
              <a:t>Irregular Income</a:t>
            </a:r>
          </a:p>
          <a:p>
            <a:pPr marL="0" indent="0">
              <a:buNone/>
            </a:pPr>
            <a:r>
              <a:rPr lang="en-US" sz="2800" dirty="0"/>
              <a:t>	</a:t>
            </a:r>
            <a:r>
              <a:rPr lang="en-US" sz="2800" dirty="0" smtClean="0"/>
              <a:t>Loss in Business Cycle</a:t>
            </a:r>
          </a:p>
          <a:p>
            <a:pPr marL="0" indent="0">
              <a:buNone/>
            </a:pPr>
            <a:r>
              <a:rPr lang="en-US" sz="2800" dirty="0"/>
              <a:t>	</a:t>
            </a:r>
            <a:r>
              <a:rPr lang="en-US" sz="2800" dirty="0" smtClean="0"/>
              <a:t>Loss in Liquidation</a:t>
            </a:r>
          </a:p>
          <a:p>
            <a:pPr marL="0" indent="0">
              <a:buNone/>
            </a:pPr>
            <a:r>
              <a:rPr lang="en-US" sz="2800" dirty="0" smtClean="0"/>
              <a:t>Question: What might be advantages of common stock from Social view point ?</a:t>
            </a:r>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2350928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1343</Words>
  <Application>Microsoft Office PowerPoint</Application>
  <PresentationFormat>On-screen Show (4:3)</PresentationFormat>
  <Paragraphs>243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Common Stock and Investment Banking Process</vt:lpstr>
      <vt:lpstr>Features of Common Stock</vt:lpstr>
      <vt:lpstr>Balance Sheet Accounts</vt:lpstr>
      <vt:lpstr>Right and Privileges of Common Stockholders</vt:lpstr>
      <vt:lpstr>Voting Right</vt:lpstr>
      <vt:lpstr>Voting Right</vt:lpstr>
      <vt:lpstr>Example Problem</vt:lpstr>
      <vt:lpstr>Advantages and Disadvantages of Common Stock</vt:lpstr>
      <vt:lpstr>Advantages and Disadvantages of Common Stock</vt:lpstr>
      <vt:lpstr>The Market for Common Stock</vt:lpstr>
      <vt:lpstr>Methods of Selling Securities</vt:lpstr>
      <vt:lpstr>Public Offering</vt:lpstr>
      <vt:lpstr>Public Offering</vt:lpstr>
      <vt:lpstr>Private Placement</vt:lpstr>
      <vt:lpstr>Right Offering</vt:lpstr>
      <vt:lpstr>Analysis of Right Offering</vt:lpstr>
      <vt:lpstr>Analysis of Right Offering</vt:lpstr>
      <vt:lpstr>Analysis of Right Offering</vt:lpstr>
      <vt:lpstr>Analysis of Right Offering</vt:lpstr>
      <vt:lpstr>Effects of Rights Offering on Stockholders Wealth </vt:lpstr>
      <vt:lpstr>Investment Bankers</vt:lpstr>
      <vt:lpstr>Investment Banking Process</vt:lpstr>
      <vt:lpstr>Investment Banking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Stock and Investment Banking Process</dc:title>
  <dc:creator>Dell</dc:creator>
  <cp:lastModifiedBy>Dell</cp:lastModifiedBy>
  <cp:revision>56</cp:revision>
  <dcterms:created xsi:type="dcterms:W3CDTF">2006-08-16T00:00:00Z</dcterms:created>
  <dcterms:modified xsi:type="dcterms:W3CDTF">2022-08-01T08:30:52Z</dcterms:modified>
</cp:coreProperties>
</file>