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914399"/>
          </a:xfrm>
        </p:spPr>
        <p:txBody>
          <a:bodyPr>
            <a:normAutofit fontScale="90000"/>
          </a:bodyPr>
          <a:lstStyle/>
          <a:p>
            <a:r>
              <a:rPr lang="en-US" dirty="0" smtClean="0"/>
              <a:t>Financial Markets and Institutions</a:t>
            </a:r>
            <a:endParaRPr lang="en-US" dirty="0"/>
          </a:p>
        </p:txBody>
      </p:sp>
      <p:sp>
        <p:nvSpPr>
          <p:cNvPr id="3" name="Subtitle 2"/>
          <p:cNvSpPr>
            <a:spLocks noGrp="1"/>
          </p:cNvSpPr>
          <p:nvPr>
            <p:ph type="subTitle" idx="1"/>
          </p:nvPr>
        </p:nvSpPr>
        <p:spPr>
          <a:xfrm>
            <a:off x="1371600" y="2133600"/>
            <a:ext cx="6400800" cy="3505200"/>
          </a:xfrm>
        </p:spPr>
        <p:txBody>
          <a:bodyPr>
            <a:normAutofit fontScale="92500" lnSpcReduction="20000"/>
          </a:bodyPr>
          <a:lstStyle/>
          <a:p>
            <a:pPr algn="l"/>
            <a:r>
              <a:rPr lang="en-US" dirty="0"/>
              <a:t>The capital allocation </a:t>
            </a:r>
            <a:r>
              <a:rPr lang="en-US" dirty="0" smtClean="0"/>
              <a:t>process;</a:t>
            </a:r>
          </a:p>
          <a:p>
            <a:pPr algn="l"/>
            <a:r>
              <a:rPr lang="en-US" dirty="0" smtClean="0"/>
              <a:t>Financial markets;</a:t>
            </a:r>
          </a:p>
          <a:p>
            <a:pPr algn="l"/>
            <a:r>
              <a:rPr lang="en-US" dirty="0" smtClean="0"/>
              <a:t>Types </a:t>
            </a:r>
            <a:r>
              <a:rPr lang="en-US" dirty="0"/>
              <a:t>of financial </a:t>
            </a:r>
            <a:r>
              <a:rPr lang="en-US" dirty="0" smtClean="0"/>
              <a:t>markets;</a:t>
            </a:r>
          </a:p>
          <a:p>
            <a:pPr algn="l"/>
            <a:r>
              <a:rPr lang="en-US" dirty="0" smtClean="0"/>
              <a:t>Financial Institutions;</a:t>
            </a:r>
          </a:p>
          <a:p>
            <a:pPr algn="l"/>
            <a:r>
              <a:rPr lang="en-US" dirty="0" smtClean="0"/>
              <a:t>The </a:t>
            </a:r>
            <a:r>
              <a:rPr lang="en-US" dirty="0"/>
              <a:t>stock </a:t>
            </a:r>
            <a:r>
              <a:rPr lang="en-US" dirty="0" smtClean="0"/>
              <a:t>market;</a:t>
            </a:r>
          </a:p>
          <a:p>
            <a:pPr algn="l"/>
            <a:r>
              <a:rPr lang="en-US" dirty="0" smtClean="0"/>
              <a:t>Stock </a:t>
            </a:r>
            <a:r>
              <a:rPr lang="en-US" dirty="0"/>
              <a:t>market and </a:t>
            </a:r>
            <a:r>
              <a:rPr lang="en-US" dirty="0" smtClean="0"/>
              <a:t>returns;</a:t>
            </a:r>
          </a:p>
          <a:p>
            <a:pPr algn="l"/>
            <a:r>
              <a:rPr lang="en-US" dirty="0" smtClean="0"/>
              <a:t>Stock </a:t>
            </a:r>
            <a:r>
              <a:rPr lang="en-US" dirty="0"/>
              <a:t>market efficiency</a:t>
            </a:r>
          </a:p>
        </p:txBody>
      </p:sp>
    </p:spTree>
    <p:extLst>
      <p:ext uri="{BB962C8B-B14F-4D97-AF65-F5344CB8AC3E}">
        <p14:creationId xmlns:p14="http://schemas.microsoft.com/office/powerpoint/2010/main" val="2415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The Stock Market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Secondary market which aids to liquidity of securities traded thereon.</a:t>
            </a:r>
          </a:p>
          <a:p>
            <a:r>
              <a:rPr lang="en-US" sz="2000" dirty="0" smtClean="0"/>
              <a:t>Provides necessary mobility to capital and directs the flow of capital into profitable and successful organization or companies</a:t>
            </a:r>
          </a:p>
          <a:p>
            <a:pPr marL="0" indent="0">
              <a:buNone/>
            </a:pPr>
            <a:endParaRPr lang="en-US" sz="2000" dirty="0" smtClean="0"/>
          </a:p>
          <a:p>
            <a:r>
              <a:rPr lang="en-US" sz="2600" b="1" dirty="0" smtClean="0"/>
              <a:t>Classification of Stock Market</a:t>
            </a:r>
          </a:p>
          <a:p>
            <a:pPr marL="457200" indent="-457200">
              <a:buFont typeface="+mj-lt"/>
              <a:buAutoNum type="arabicPeriod"/>
            </a:pPr>
            <a:r>
              <a:rPr lang="en-US" sz="2000" dirty="0" smtClean="0"/>
              <a:t>Primary Market</a:t>
            </a:r>
          </a:p>
          <a:p>
            <a:pPr marL="457200" indent="-457200">
              <a:buFont typeface="+mj-lt"/>
              <a:buAutoNum type="arabicPeriod"/>
            </a:pPr>
            <a:r>
              <a:rPr lang="en-US" sz="2000" dirty="0" smtClean="0"/>
              <a:t>Secondary Market</a:t>
            </a:r>
          </a:p>
          <a:p>
            <a:pPr indent="509588">
              <a:buFont typeface="Wingdings" pitchFamily="2" charset="2"/>
              <a:buChar char="Ø"/>
            </a:pPr>
            <a:r>
              <a:rPr lang="en-US" sz="2000" dirty="0" smtClean="0"/>
              <a:t>Organized Stock Exchange</a:t>
            </a:r>
          </a:p>
          <a:p>
            <a:pPr indent="509588">
              <a:buFont typeface="Wingdings" pitchFamily="2" charset="2"/>
              <a:buChar char="Ø"/>
            </a:pPr>
            <a:r>
              <a:rPr lang="en-US" sz="2000" dirty="0" smtClean="0"/>
              <a:t>Over the Counter (OTC) market</a:t>
            </a:r>
          </a:p>
          <a:p>
            <a:pPr marL="0" indent="0">
              <a:buNone/>
            </a:pPr>
            <a:endParaRPr lang="en-US" sz="2000" dirty="0"/>
          </a:p>
        </p:txBody>
      </p:sp>
    </p:spTree>
    <p:extLst>
      <p:ext uri="{BB962C8B-B14F-4D97-AF65-F5344CB8AC3E}">
        <p14:creationId xmlns:p14="http://schemas.microsoft.com/office/powerpoint/2010/main" val="1687397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Nepal Stock Exchange</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lgn="just"/>
            <a:r>
              <a:rPr lang="en-US" sz="2000" dirty="0" smtClean="0"/>
              <a:t>Organized Stock Exchange in Nepal</a:t>
            </a:r>
          </a:p>
          <a:p>
            <a:pPr algn="just"/>
            <a:r>
              <a:rPr lang="en-US" sz="2000" dirty="0"/>
              <a:t>Nepal Stock Exchange, in short NEPSE, is established under the Companies Act- 2006, operating under Securities Act- 2007. The basic objective of NEPSE is to impart free marketability and liquidity to the government and corporate securities by facilitating transactions in its trading floor through member, market intermediaries, such as broker, market makers etc. NEPSE opened its trading floor on13</a:t>
            </a:r>
            <a:r>
              <a:rPr lang="en-US" sz="2000" baseline="30000" dirty="0"/>
              <a:t>th</a:t>
            </a:r>
            <a:r>
              <a:rPr lang="en-US" sz="2000" dirty="0"/>
              <a:t> </a:t>
            </a:r>
            <a:r>
              <a:rPr lang="en-US" sz="2000" dirty="0" smtClean="0"/>
              <a:t>January 1994</a:t>
            </a:r>
          </a:p>
          <a:p>
            <a:pPr algn="just"/>
            <a:r>
              <a:rPr lang="en-US" sz="2000" dirty="0"/>
              <a:t>The current paid-up capital of NEPSE is NRs.50,00,00,000</a:t>
            </a:r>
            <a:r>
              <a:rPr lang="en-US" sz="2000" dirty="0" smtClean="0"/>
              <a:t>.</a:t>
            </a:r>
          </a:p>
          <a:p>
            <a:pPr algn="just"/>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3657600"/>
            <a:ext cx="7010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633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Financial Environment</a:t>
            </a:r>
            <a:endParaRPr lang="en-US" dirty="0"/>
          </a:p>
        </p:txBody>
      </p:sp>
      <p:sp>
        <p:nvSpPr>
          <p:cNvPr id="3" name="Content Placeholder 2"/>
          <p:cNvSpPr>
            <a:spLocks noGrp="1"/>
          </p:cNvSpPr>
          <p:nvPr>
            <p:ph idx="1"/>
          </p:nvPr>
        </p:nvSpPr>
        <p:spPr>
          <a:xfrm>
            <a:off x="457200" y="838200"/>
            <a:ext cx="8229600" cy="5287963"/>
          </a:xfrm>
        </p:spPr>
        <p:txBody>
          <a:bodyPr/>
          <a:lstStyle/>
          <a:p>
            <a:pPr marL="0" indent="0">
              <a:buNone/>
            </a:pPr>
            <a:r>
              <a:rPr lang="en-US" dirty="0" smtClean="0"/>
              <a:t>Components:</a:t>
            </a:r>
            <a:endParaRPr lang="en-US" dirty="0"/>
          </a:p>
        </p:txBody>
      </p:sp>
      <p:sp>
        <p:nvSpPr>
          <p:cNvPr id="4" name="Oval 3"/>
          <p:cNvSpPr/>
          <p:nvPr/>
        </p:nvSpPr>
        <p:spPr>
          <a:xfrm>
            <a:off x="3048000" y="1143000"/>
            <a:ext cx="3276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Market</a:t>
            </a:r>
            <a:endParaRPr lang="en-US" dirty="0"/>
          </a:p>
        </p:txBody>
      </p:sp>
      <p:sp>
        <p:nvSpPr>
          <p:cNvPr id="5" name="Oval 4"/>
          <p:cNvSpPr/>
          <p:nvPr/>
        </p:nvSpPr>
        <p:spPr>
          <a:xfrm>
            <a:off x="3352800" y="4953000"/>
            <a:ext cx="2819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Market</a:t>
            </a:r>
            <a:endParaRPr lang="en-US" dirty="0"/>
          </a:p>
        </p:txBody>
      </p:sp>
      <p:sp>
        <p:nvSpPr>
          <p:cNvPr id="6" name="Oval 5"/>
          <p:cNvSpPr/>
          <p:nvPr/>
        </p:nvSpPr>
        <p:spPr>
          <a:xfrm>
            <a:off x="1600200" y="2209800"/>
            <a:ext cx="14478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Market</a:t>
            </a:r>
            <a:endParaRPr lang="en-US" dirty="0"/>
          </a:p>
        </p:txBody>
      </p:sp>
      <p:sp>
        <p:nvSpPr>
          <p:cNvPr id="7" name="Oval 6"/>
          <p:cNvSpPr/>
          <p:nvPr/>
        </p:nvSpPr>
        <p:spPr>
          <a:xfrm>
            <a:off x="6135384" y="2179834"/>
            <a:ext cx="14478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Market</a:t>
            </a:r>
            <a:endParaRPr lang="en-US" dirty="0"/>
          </a:p>
        </p:txBody>
      </p:sp>
      <p:sp>
        <p:nvSpPr>
          <p:cNvPr id="8" name="Rounded Rectangle 7"/>
          <p:cNvSpPr/>
          <p:nvPr/>
        </p:nvSpPr>
        <p:spPr>
          <a:xfrm>
            <a:off x="3581400" y="2057400"/>
            <a:ext cx="2209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Saving Surplus Units</a:t>
            </a:r>
            <a:endParaRPr lang="en-US" dirty="0"/>
          </a:p>
        </p:txBody>
      </p:sp>
      <p:sp>
        <p:nvSpPr>
          <p:cNvPr id="9" name="Rounded Rectangle 8"/>
          <p:cNvSpPr/>
          <p:nvPr/>
        </p:nvSpPr>
        <p:spPr>
          <a:xfrm>
            <a:off x="3505200" y="3124200"/>
            <a:ext cx="2362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Intermediaries</a:t>
            </a:r>
            <a:endParaRPr lang="en-US" dirty="0"/>
          </a:p>
        </p:txBody>
      </p:sp>
      <p:sp>
        <p:nvSpPr>
          <p:cNvPr id="10" name="Rounded Rectangle 9"/>
          <p:cNvSpPr/>
          <p:nvPr/>
        </p:nvSpPr>
        <p:spPr>
          <a:xfrm>
            <a:off x="3505200" y="4191000"/>
            <a:ext cx="2438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Saving Deficit Units</a:t>
            </a:r>
            <a:endParaRPr lang="en-US" dirty="0"/>
          </a:p>
        </p:txBody>
      </p:sp>
      <p:cxnSp>
        <p:nvCxnSpPr>
          <p:cNvPr id="12" name="Straight Arrow Connector 11"/>
          <p:cNvCxnSpPr/>
          <p:nvPr/>
        </p:nvCxnSpPr>
        <p:spPr>
          <a:xfrm>
            <a:off x="4191000" y="25146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191000" y="35814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4953000" y="25146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4876800" y="35814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788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Capital Allocation Process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marL="400050" lvl="1" indent="-342900">
              <a:buFont typeface="Arial" pitchFamily="34" charset="0"/>
              <a:buChar char="•"/>
            </a:pPr>
            <a:r>
              <a:rPr lang="en-US" sz="2000" dirty="0" smtClean="0"/>
              <a:t>On one hand:</a:t>
            </a:r>
          </a:p>
          <a:p>
            <a:pPr lvl="1"/>
            <a:r>
              <a:rPr lang="en-US" sz="1600" dirty="0" smtClean="0"/>
              <a:t>Individual (5m needed have only 3m on hand)</a:t>
            </a:r>
          </a:p>
          <a:p>
            <a:pPr lvl="1"/>
            <a:r>
              <a:rPr lang="en-US" sz="1600" dirty="0" smtClean="0"/>
              <a:t>Banks and financial institutions (increase paid of capital apart from retained earning)</a:t>
            </a:r>
          </a:p>
          <a:p>
            <a:pPr lvl="1"/>
            <a:r>
              <a:rPr lang="en-US" sz="1600" dirty="0" smtClean="0"/>
              <a:t>Government (need funds to finance general and development activities)</a:t>
            </a:r>
          </a:p>
          <a:p>
            <a:r>
              <a:rPr lang="en-US" sz="2000" dirty="0" smtClean="0"/>
              <a:t>Individuals, Business organization as well as government must rely on financial markets to raise required funds</a:t>
            </a:r>
          </a:p>
          <a:p>
            <a:r>
              <a:rPr lang="en-US" sz="2000" b="1" dirty="0" smtClean="0"/>
              <a:t>On other hand:</a:t>
            </a:r>
          </a:p>
          <a:p>
            <a:pPr lvl="1"/>
            <a:r>
              <a:rPr lang="en-US" sz="1600" dirty="0" smtClean="0"/>
              <a:t>Individual (income greater than saving)</a:t>
            </a:r>
          </a:p>
          <a:p>
            <a:pPr lvl="1"/>
            <a:r>
              <a:rPr lang="en-US" sz="1600" dirty="0" smtClean="0"/>
              <a:t>Business organization(have surplus cash)</a:t>
            </a:r>
          </a:p>
          <a:p>
            <a:pPr lvl="1"/>
            <a:r>
              <a:rPr lang="en-US" sz="1600" dirty="0" smtClean="0"/>
              <a:t>Government </a:t>
            </a:r>
          </a:p>
          <a:p>
            <a:pPr marL="400050"/>
            <a:r>
              <a:rPr lang="en-US" sz="2000" dirty="0" smtClean="0"/>
              <a:t>Individuals, Business organization and Government with surplus cash also requires financial market</a:t>
            </a:r>
          </a:p>
          <a:p>
            <a:pPr marL="400050"/>
            <a:r>
              <a:rPr lang="en-US" sz="2000" dirty="0" smtClean="0"/>
              <a:t>In well functioning financing system, saving generated by surplus unit are transferred to deficits unit for investment</a:t>
            </a:r>
            <a:endParaRPr lang="en-US" sz="2000" dirty="0"/>
          </a:p>
        </p:txBody>
      </p:sp>
    </p:spTree>
    <p:extLst>
      <p:ext uri="{BB962C8B-B14F-4D97-AF65-F5344CB8AC3E}">
        <p14:creationId xmlns:p14="http://schemas.microsoft.com/office/powerpoint/2010/main" val="51776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Capital Allocation Process</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pPr marL="457200" indent="-457200">
              <a:buAutoNum type="alphaLcPeriod"/>
            </a:pPr>
            <a:r>
              <a:rPr lang="en-US" sz="2000" dirty="0" smtClean="0"/>
              <a:t>Direct Transfers</a:t>
            </a:r>
          </a:p>
          <a:p>
            <a:pPr marL="0" indent="0">
              <a:buNone/>
            </a:pPr>
            <a:r>
              <a:rPr lang="en-US" sz="2000" dirty="0" smtClean="0"/>
              <a:t>			securities (stock or bonds)</a:t>
            </a:r>
          </a:p>
          <a:p>
            <a:pPr marL="0" indent="0">
              <a:buNone/>
            </a:pPr>
            <a:endParaRPr lang="en-US" sz="2000" dirty="0"/>
          </a:p>
          <a:p>
            <a:pPr marL="0" indent="0">
              <a:buNone/>
            </a:pPr>
            <a:r>
              <a:rPr lang="en-US" sz="2000" dirty="0" smtClean="0"/>
              <a:t>			Funds</a:t>
            </a:r>
          </a:p>
          <a:p>
            <a:pPr marL="0" indent="0">
              <a:buNone/>
            </a:pPr>
            <a:endParaRPr lang="en-US" sz="2000" dirty="0" smtClean="0"/>
          </a:p>
          <a:p>
            <a:pPr marL="0" indent="0">
              <a:buNone/>
            </a:pPr>
            <a:r>
              <a:rPr lang="en-US" sz="2000" dirty="0" smtClean="0"/>
              <a:t>b. Indirect transfers through Investment Bankers</a:t>
            </a:r>
          </a:p>
          <a:p>
            <a:pPr marL="0" indent="0">
              <a:buNone/>
            </a:pPr>
            <a:r>
              <a:rPr lang="en-US" sz="2000" dirty="0" smtClean="0"/>
              <a:t>                                    Securities			Securities</a:t>
            </a:r>
          </a:p>
          <a:p>
            <a:pPr marL="0" indent="0">
              <a:buNone/>
            </a:pPr>
            <a:r>
              <a:rPr lang="en-US" sz="2000" dirty="0" smtClean="0"/>
              <a:t>			</a:t>
            </a:r>
            <a:endParaRPr lang="en-US" sz="2000" dirty="0"/>
          </a:p>
          <a:p>
            <a:pPr marL="0" indent="0">
              <a:buNone/>
            </a:pPr>
            <a:r>
              <a:rPr lang="en-US" sz="2000" dirty="0" smtClean="0"/>
              <a:t>		      Funds			Funds</a:t>
            </a:r>
            <a:endParaRPr lang="en-US" sz="2000" dirty="0"/>
          </a:p>
          <a:p>
            <a:pPr marL="0" indent="0">
              <a:buNone/>
            </a:pPr>
            <a:endParaRPr lang="en-US" sz="2000" dirty="0" smtClean="0"/>
          </a:p>
          <a:p>
            <a:pPr marL="0" indent="0">
              <a:buNone/>
            </a:pPr>
            <a:r>
              <a:rPr lang="en-US" sz="2000" dirty="0" smtClean="0"/>
              <a:t>c. Indirect transfers through Financial Intermediary</a:t>
            </a:r>
          </a:p>
          <a:p>
            <a:pPr marL="0" indent="0">
              <a:buNone/>
            </a:pPr>
            <a:endParaRPr lang="en-US" sz="2000" dirty="0"/>
          </a:p>
          <a:p>
            <a:pPr marL="0" indent="0">
              <a:buNone/>
            </a:pPr>
            <a:r>
              <a:rPr lang="en-US" sz="2000" dirty="0" smtClean="0"/>
              <a:t>		    Securities		           Securities</a:t>
            </a:r>
          </a:p>
          <a:p>
            <a:pPr marL="0" indent="0">
              <a:buNone/>
            </a:pPr>
            <a:r>
              <a:rPr lang="en-US" sz="2000" dirty="0"/>
              <a:t>	</a:t>
            </a:r>
            <a:r>
              <a:rPr lang="en-US" sz="2000" dirty="0" smtClean="0"/>
              <a:t>	     Funds				Funds</a:t>
            </a:r>
            <a:endParaRPr lang="en-US" sz="2000" dirty="0"/>
          </a:p>
        </p:txBody>
      </p:sp>
      <p:sp>
        <p:nvSpPr>
          <p:cNvPr id="4" name="Rounded Rectangle 3"/>
          <p:cNvSpPr/>
          <p:nvPr/>
        </p:nvSpPr>
        <p:spPr>
          <a:xfrm>
            <a:off x="609600" y="16002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sp>
        <p:nvSpPr>
          <p:cNvPr id="5" name="Rounded Rectangle 4"/>
          <p:cNvSpPr/>
          <p:nvPr/>
        </p:nvSpPr>
        <p:spPr>
          <a:xfrm>
            <a:off x="6096000" y="16002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Savers</a:t>
            </a:r>
            <a:endParaRPr lang="en-US" dirty="0"/>
          </a:p>
        </p:txBody>
      </p:sp>
      <p:cxnSp>
        <p:nvCxnSpPr>
          <p:cNvPr id="7" name="Straight Arrow Connector 6"/>
          <p:cNvCxnSpPr/>
          <p:nvPr/>
        </p:nvCxnSpPr>
        <p:spPr>
          <a:xfrm>
            <a:off x="2667000" y="1752600"/>
            <a:ext cx="3429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2667000" y="2078804"/>
            <a:ext cx="3429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495300" y="3490645"/>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sp>
        <p:nvSpPr>
          <p:cNvPr id="13" name="Rounded Rectangle 12"/>
          <p:cNvSpPr/>
          <p:nvPr/>
        </p:nvSpPr>
        <p:spPr>
          <a:xfrm>
            <a:off x="3657600" y="35052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Investment Bankers</a:t>
            </a:r>
            <a:endParaRPr lang="en-US" dirty="0"/>
          </a:p>
        </p:txBody>
      </p:sp>
      <p:sp>
        <p:nvSpPr>
          <p:cNvPr id="14" name="Rounded Rectangle 13"/>
          <p:cNvSpPr/>
          <p:nvPr/>
        </p:nvSpPr>
        <p:spPr>
          <a:xfrm>
            <a:off x="6781800" y="35052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Savers</a:t>
            </a:r>
            <a:endParaRPr lang="en-US" dirty="0"/>
          </a:p>
        </p:txBody>
      </p:sp>
      <p:sp>
        <p:nvSpPr>
          <p:cNvPr id="15" name="Rounded Rectangle 14"/>
          <p:cNvSpPr/>
          <p:nvPr/>
        </p:nvSpPr>
        <p:spPr>
          <a:xfrm>
            <a:off x="6798067" y="5334000"/>
            <a:ext cx="17145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Savers</a:t>
            </a:r>
            <a:endParaRPr lang="en-US" dirty="0"/>
          </a:p>
        </p:txBody>
      </p:sp>
      <p:sp>
        <p:nvSpPr>
          <p:cNvPr id="16" name="Rounded Rectangle 15"/>
          <p:cNvSpPr/>
          <p:nvPr/>
        </p:nvSpPr>
        <p:spPr>
          <a:xfrm>
            <a:off x="3657600" y="5334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Intermediary</a:t>
            </a:r>
            <a:endParaRPr lang="en-US" dirty="0"/>
          </a:p>
        </p:txBody>
      </p:sp>
      <p:sp>
        <p:nvSpPr>
          <p:cNvPr id="17" name="Rounded Rectangle 16"/>
          <p:cNvSpPr/>
          <p:nvPr/>
        </p:nvSpPr>
        <p:spPr>
          <a:xfrm>
            <a:off x="495300" y="5334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cxnSp>
        <p:nvCxnSpPr>
          <p:cNvPr id="19" name="Straight Arrow Connector 18"/>
          <p:cNvCxnSpPr/>
          <p:nvPr/>
        </p:nvCxnSpPr>
        <p:spPr>
          <a:xfrm>
            <a:off x="2552700" y="3657600"/>
            <a:ext cx="1104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715000" y="3657600"/>
            <a:ext cx="1066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715000" y="5562600"/>
            <a:ext cx="108306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2552700" y="5562600"/>
            <a:ext cx="1104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5715000" y="4038600"/>
            <a:ext cx="10453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2582452" y="5867400"/>
            <a:ext cx="10453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5715000" y="5867400"/>
            <a:ext cx="10453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2552700" y="4024045"/>
            <a:ext cx="10453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5319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Financial Market</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buFont typeface="Wingdings" pitchFamily="2" charset="2"/>
              <a:buChar char="Ø"/>
            </a:pPr>
            <a:r>
              <a:rPr lang="en-US" sz="2200" dirty="0" smtClean="0"/>
              <a:t>The market which deals with transactions of financial instruments and services.</a:t>
            </a:r>
          </a:p>
          <a:p>
            <a:pPr algn="just">
              <a:buFont typeface="Wingdings" pitchFamily="2" charset="2"/>
              <a:buChar char="Ø"/>
            </a:pPr>
            <a:r>
              <a:rPr lang="en-US" sz="2200" dirty="0" smtClean="0"/>
              <a:t>Bring buyer and seller of financial assets and services together</a:t>
            </a:r>
          </a:p>
          <a:p>
            <a:pPr algn="just">
              <a:buFont typeface="Wingdings" pitchFamily="2" charset="2"/>
              <a:buChar char="Ø"/>
            </a:pPr>
            <a:r>
              <a:rPr lang="en-US" sz="2200" dirty="0" smtClean="0"/>
              <a:t>Brings lender and borrower of funds together with the help of financial intermediaries directly or indirectly.</a:t>
            </a:r>
          </a:p>
          <a:p>
            <a:pPr algn="just">
              <a:buFont typeface="Wingdings" pitchFamily="2" charset="2"/>
              <a:buChar char="Ø"/>
            </a:pPr>
            <a:r>
              <a:rPr lang="en-US" sz="2200" i="1" dirty="0" smtClean="0"/>
              <a:t>“The financial markets channel saving which come mainly from households to those individuals and institutions who need funds for spending then are provided by current income” </a:t>
            </a:r>
            <a:r>
              <a:rPr lang="en-US" sz="2200" dirty="0" smtClean="0"/>
              <a:t>(Peter S. Rose)</a:t>
            </a:r>
          </a:p>
          <a:p>
            <a:pPr marL="0" indent="0" algn="just">
              <a:buNone/>
            </a:pPr>
            <a:endParaRPr lang="en-US" sz="2200" dirty="0" smtClean="0"/>
          </a:p>
          <a:p>
            <a:pPr algn="just">
              <a:buFont typeface="Wingdings" pitchFamily="2" charset="2"/>
              <a:buChar char="Ø"/>
            </a:pPr>
            <a:r>
              <a:rPr lang="en-US" sz="2200" b="1" dirty="0" smtClean="0"/>
              <a:t>Importance of Financial Markets:</a:t>
            </a:r>
          </a:p>
          <a:p>
            <a:pPr marL="457200" indent="-457200" algn="just">
              <a:buFont typeface="+mj-lt"/>
              <a:buAutoNum type="arabicPeriod"/>
            </a:pPr>
            <a:r>
              <a:rPr lang="en-US" sz="2200" dirty="0" smtClean="0"/>
              <a:t>Facilitate the trading of financial assets</a:t>
            </a:r>
          </a:p>
          <a:p>
            <a:pPr marL="457200" indent="-457200" algn="just">
              <a:buFont typeface="+mj-lt"/>
              <a:buAutoNum type="arabicPeriod"/>
            </a:pPr>
            <a:r>
              <a:rPr lang="en-US" sz="2200" dirty="0" smtClean="0"/>
              <a:t>Improve liquidity and help in price discovery of securities</a:t>
            </a:r>
          </a:p>
          <a:p>
            <a:pPr marL="457200" indent="-457200" algn="just">
              <a:buFont typeface="+mj-lt"/>
              <a:buAutoNum type="arabicPeriod"/>
            </a:pPr>
            <a:r>
              <a:rPr lang="en-US" sz="2200" dirty="0" smtClean="0"/>
              <a:t>Facilitate transformation of saving into investment </a:t>
            </a:r>
          </a:p>
          <a:p>
            <a:pPr marL="457200" indent="-457200" algn="just">
              <a:buFont typeface="+mj-lt"/>
              <a:buAutoNum type="arabicPeriod"/>
            </a:pPr>
            <a:r>
              <a:rPr lang="en-US" sz="2200" dirty="0" smtClean="0"/>
              <a:t>Satisfy financing need of Businesses and Households</a:t>
            </a:r>
          </a:p>
          <a:p>
            <a:pPr algn="just">
              <a:buFont typeface="Wingdings" pitchFamily="2" charset="2"/>
              <a:buChar char="Ø"/>
            </a:pPr>
            <a:endParaRPr lang="en-US" sz="2000" dirty="0" smtClean="0"/>
          </a:p>
          <a:p>
            <a:pPr algn="just">
              <a:buFont typeface="Wingdings" pitchFamily="2" charset="2"/>
              <a:buChar char="Ø"/>
            </a:pPr>
            <a:endParaRPr lang="en-US" sz="2000" dirty="0"/>
          </a:p>
        </p:txBody>
      </p:sp>
    </p:spTree>
    <p:extLst>
      <p:ext uri="{BB962C8B-B14F-4D97-AF65-F5344CB8AC3E}">
        <p14:creationId xmlns:p14="http://schemas.microsoft.com/office/powerpoint/2010/main" val="149433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Types of Financial Markets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14350" indent="-514350">
              <a:buFont typeface="+mj-lt"/>
              <a:buAutoNum type="arabicPeriod"/>
            </a:pPr>
            <a:r>
              <a:rPr lang="en-US" dirty="0" smtClean="0"/>
              <a:t>Primary Market and Secondary Markets</a:t>
            </a:r>
          </a:p>
          <a:p>
            <a:pPr marL="0" indent="0">
              <a:buNone/>
            </a:pPr>
            <a:r>
              <a:rPr lang="en-US" dirty="0" smtClean="0"/>
              <a:t>	Primary (Seasoned and unseasoned)</a:t>
            </a:r>
          </a:p>
          <a:p>
            <a:pPr marL="0" indent="0">
              <a:buNone/>
            </a:pPr>
            <a:r>
              <a:rPr lang="en-US" dirty="0" smtClean="0"/>
              <a:t>	Secondary (Organized Exchange and Over 			the Counter )</a:t>
            </a:r>
          </a:p>
          <a:p>
            <a:pPr marL="0" indent="0">
              <a:buNone/>
            </a:pPr>
            <a:r>
              <a:rPr lang="en-US" dirty="0" smtClean="0"/>
              <a:t>2.  Money Market and Capital Market</a:t>
            </a:r>
          </a:p>
          <a:p>
            <a:pPr marL="514350" indent="-514350">
              <a:buAutoNum type="arabicPeriod" startAt="3"/>
            </a:pPr>
            <a:r>
              <a:rPr lang="en-US" dirty="0" smtClean="0"/>
              <a:t>Spot Market and Future Market</a:t>
            </a:r>
          </a:p>
          <a:p>
            <a:pPr marL="514350" indent="-514350">
              <a:buAutoNum type="arabicPeriod" startAt="3"/>
            </a:pPr>
            <a:r>
              <a:rPr lang="en-US" dirty="0" smtClean="0"/>
              <a:t>Physical Assets Market and Financial Assets Market</a:t>
            </a:r>
          </a:p>
          <a:p>
            <a:pPr marL="514350" indent="-514350">
              <a:buAutoNum type="arabicPeriod" startAt="3"/>
            </a:pPr>
            <a:r>
              <a:rPr lang="en-US" dirty="0" smtClean="0"/>
              <a:t>National and International Market</a:t>
            </a:r>
          </a:p>
          <a:p>
            <a:pPr marL="0" indent="0">
              <a:buNone/>
            </a:pPr>
            <a:endParaRPr lang="en-US" dirty="0"/>
          </a:p>
        </p:txBody>
      </p:sp>
    </p:spTree>
    <p:extLst>
      <p:ext uri="{BB962C8B-B14F-4D97-AF65-F5344CB8AC3E}">
        <p14:creationId xmlns:p14="http://schemas.microsoft.com/office/powerpoint/2010/main" val="2579389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Financial Institutions/ Intermediaries</a:t>
            </a:r>
            <a:endParaRPr lang="en-US" dirty="0"/>
          </a:p>
        </p:txBody>
      </p:sp>
      <p:sp>
        <p:nvSpPr>
          <p:cNvPr id="3" name="Content Placeholder 2"/>
          <p:cNvSpPr>
            <a:spLocks noGrp="1"/>
          </p:cNvSpPr>
          <p:nvPr>
            <p:ph idx="1"/>
          </p:nvPr>
        </p:nvSpPr>
        <p:spPr>
          <a:xfrm>
            <a:off x="457200" y="685800"/>
            <a:ext cx="8364020" cy="6096000"/>
          </a:xfrm>
        </p:spPr>
        <p:txBody>
          <a:bodyPr>
            <a:normAutofit/>
          </a:bodyPr>
          <a:lstStyle/>
          <a:p>
            <a:pPr algn="just"/>
            <a:r>
              <a:rPr lang="en-US" sz="2000" dirty="0" smtClean="0"/>
              <a:t>Specialized firms dealing with financial services and facilitating transfer of funds from savers to users.</a:t>
            </a:r>
          </a:p>
          <a:p>
            <a:pPr algn="just"/>
            <a:r>
              <a:rPr lang="en-US" sz="2000" dirty="0" smtClean="0"/>
              <a:t>Acts as intermediaries between issuer of securities and investing people</a:t>
            </a:r>
          </a:p>
          <a:p>
            <a:pPr algn="just"/>
            <a:r>
              <a:rPr lang="en-US" sz="2000" dirty="0" smtClean="0"/>
              <a:t>Concern on structure and items of financial statements</a:t>
            </a:r>
          </a:p>
          <a:p>
            <a:pPr marL="0" indent="0" algn="just">
              <a:buNone/>
            </a:pPr>
            <a:r>
              <a:rPr lang="en-US" sz="2000" b="1" dirty="0" smtClean="0"/>
              <a:t>Types of Financial Institutions / Intermediaries</a:t>
            </a:r>
          </a:p>
          <a:p>
            <a:pPr marL="0" indent="0" algn="just">
              <a:buNone/>
            </a:pPr>
            <a:endParaRPr lang="en-US" sz="2000" dirty="0" smtClean="0"/>
          </a:p>
        </p:txBody>
      </p:sp>
      <p:sp>
        <p:nvSpPr>
          <p:cNvPr id="7" name="Rounded Rectangle 6"/>
          <p:cNvSpPr/>
          <p:nvPr/>
        </p:nvSpPr>
        <p:spPr>
          <a:xfrm>
            <a:off x="2537717" y="2667000"/>
            <a:ext cx="3657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Institutions</a:t>
            </a:r>
            <a:endParaRPr lang="en-US" dirty="0"/>
          </a:p>
        </p:txBody>
      </p:sp>
      <p:sp>
        <p:nvSpPr>
          <p:cNvPr id="8" name="Rounded Rectangle 7"/>
          <p:cNvSpPr/>
          <p:nvPr/>
        </p:nvSpPr>
        <p:spPr>
          <a:xfrm>
            <a:off x="1873321" y="4302303"/>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Banks</a:t>
            </a:r>
            <a:endParaRPr lang="en-US" dirty="0"/>
          </a:p>
        </p:txBody>
      </p:sp>
      <p:sp>
        <p:nvSpPr>
          <p:cNvPr id="9" name="Rounded Rectangle 8"/>
          <p:cNvSpPr/>
          <p:nvPr/>
        </p:nvSpPr>
        <p:spPr>
          <a:xfrm>
            <a:off x="5371672" y="3505200"/>
            <a:ext cx="285792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Depository </a:t>
            </a:r>
            <a:r>
              <a:rPr lang="en-US" dirty="0"/>
              <a:t>Institution</a:t>
            </a:r>
          </a:p>
        </p:txBody>
      </p:sp>
      <p:sp>
        <p:nvSpPr>
          <p:cNvPr id="10" name="Rounded Rectangle 9"/>
          <p:cNvSpPr/>
          <p:nvPr/>
        </p:nvSpPr>
        <p:spPr>
          <a:xfrm>
            <a:off x="1905000" y="5042899"/>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Credit Unions</a:t>
            </a:r>
            <a:endParaRPr lang="en-US" dirty="0"/>
          </a:p>
        </p:txBody>
      </p:sp>
      <p:sp>
        <p:nvSpPr>
          <p:cNvPr id="11" name="Rounded Rectangle 10"/>
          <p:cNvSpPr/>
          <p:nvPr/>
        </p:nvSpPr>
        <p:spPr>
          <a:xfrm>
            <a:off x="1905000" y="56388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Savings and  Credit Associations</a:t>
            </a:r>
            <a:endParaRPr lang="en-US" dirty="0"/>
          </a:p>
        </p:txBody>
      </p:sp>
      <p:sp>
        <p:nvSpPr>
          <p:cNvPr id="13" name="Rounded Rectangle 12"/>
          <p:cNvSpPr/>
          <p:nvPr/>
        </p:nvSpPr>
        <p:spPr>
          <a:xfrm>
            <a:off x="1371600" y="35052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Depository Institution</a:t>
            </a:r>
            <a:endParaRPr lang="en-US" dirty="0"/>
          </a:p>
        </p:txBody>
      </p:sp>
      <p:sp>
        <p:nvSpPr>
          <p:cNvPr id="14" name="Rounded Rectangle 13"/>
          <p:cNvSpPr/>
          <p:nvPr/>
        </p:nvSpPr>
        <p:spPr>
          <a:xfrm>
            <a:off x="6230420" y="62484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Mutual Funds Companies</a:t>
            </a:r>
            <a:endParaRPr lang="en-US" dirty="0"/>
          </a:p>
        </p:txBody>
      </p:sp>
      <p:sp>
        <p:nvSpPr>
          <p:cNvPr id="15" name="Rounded Rectangle 14"/>
          <p:cNvSpPr/>
          <p:nvPr/>
        </p:nvSpPr>
        <p:spPr>
          <a:xfrm>
            <a:off x="6225283" y="56388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Brokerage Firms</a:t>
            </a:r>
            <a:endParaRPr lang="en-US" dirty="0"/>
          </a:p>
        </p:txBody>
      </p:sp>
      <p:sp>
        <p:nvSpPr>
          <p:cNvPr id="16" name="Rounded Rectangle 15"/>
          <p:cNvSpPr/>
          <p:nvPr/>
        </p:nvSpPr>
        <p:spPr>
          <a:xfrm>
            <a:off x="6195317" y="5042899"/>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Pension Funds</a:t>
            </a:r>
            <a:endParaRPr lang="en-US" dirty="0"/>
          </a:p>
        </p:txBody>
      </p:sp>
      <p:sp>
        <p:nvSpPr>
          <p:cNvPr id="17" name="Rounded Rectangle 16"/>
          <p:cNvSpPr/>
          <p:nvPr/>
        </p:nvSpPr>
        <p:spPr>
          <a:xfrm>
            <a:off x="6186755" y="43434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 Companies</a:t>
            </a:r>
            <a:endParaRPr lang="en-US" dirty="0"/>
          </a:p>
        </p:txBody>
      </p:sp>
      <p:cxnSp>
        <p:nvCxnSpPr>
          <p:cNvPr id="19" name="Straight Connector 18"/>
          <p:cNvCxnSpPr/>
          <p:nvPr/>
        </p:nvCxnSpPr>
        <p:spPr>
          <a:xfrm>
            <a:off x="1447800" y="3962400"/>
            <a:ext cx="0" cy="20574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562600" y="3962400"/>
            <a:ext cx="0" cy="2667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7" idx="2"/>
          </p:cNvCxnSpPr>
          <p:nvPr/>
        </p:nvCxnSpPr>
        <p:spPr>
          <a:xfrm>
            <a:off x="4366517" y="3124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5600" y="3276600"/>
            <a:ext cx="32004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895600" y="32766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95600" y="3276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96000" y="3276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1"/>
          </p:cNvCxnSpPr>
          <p:nvPr/>
        </p:nvCxnSpPr>
        <p:spPr>
          <a:xfrm>
            <a:off x="1447800" y="4530903"/>
            <a:ext cx="4255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447800" y="5295900"/>
            <a:ext cx="4255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7" idx="1"/>
          </p:cNvCxnSpPr>
          <p:nvPr/>
        </p:nvCxnSpPr>
        <p:spPr>
          <a:xfrm>
            <a:off x="5562600" y="4572000"/>
            <a:ext cx="624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47799" y="5867400"/>
            <a:ext cx="4255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057400" y="5140503"/>
            <a:ext cx="4255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562599" y="5259512"/>
            <a:ext cx="624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71162" y="5867400"/>
            <a:ext cx="624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562598" y="6471863"/>
            <a:ext cx="624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343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Growth of Financial Institutions in Nepal</a:t>
            </a:r>
            <a:endParaRPr lang="en-US" sz="3200" dirty="0"/>
          </a:p>
        </p:txBody>
      </p:sp>
      <p:sp>
        <p:nvSpPr>
          <p:cNvPr id="3" name="Content Placeholder 2"/>
          <p:cNvSpPr>
            <a:spLocks noGrp="1"/>
          </p:cNvSpPr>
          <p:nvPr>
            <p:ph idx="1"/>
          </p:nvPr>
        </p:nvSpPr>
        <p:spPr>
          <a:xfrm>
            <a:off x="457200" y="762000"/>
            <a:ext cx="8229600" cy="5943600"/>
          </a:xfrm>
        </p:spPr>
        <p:txBody>
          <a:bodyPr>
            <a:normAutofit/>
          </a:bodyPr>
          <a:lstStyle/>
          <a:p>
            <a:r>
              <a:rPr lang="en-US" sz="2000" dirty="0" smtClean="0"/>
              <a:t>As of mid July 2021</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1"/>
            <a:ext cx="754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7543800"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058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Role of Financial Institutions/ Intermediaries</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dirty="0" smtClean="0"/>
              <a:t>Allocate Saving into Investment</a:t>
            </a:r>
          </a:p>
          <a:p>
            <a:r>
              <a:rPr lang="en-US" dirty="0" smtClean="0"/>
              <a:t>Provide Financial Services</a:t>
            </a:r>
          </a:p>
          <a:p>
            <a:r>
              <a:rPr lang="en-US" dirty="0" smtClean="0"/>
              <a:t>Provide Satisfactory Returns and Minimize Risk of loss</a:t>
            </a:r>
          </a:p>
          <a:p>
            <a:r>
              <a:rPr lang="en-US" dirty="0" smtClean="0"/>
              <a:t>Help Business in Raising Funds</a:t>
            </a:r>
            <a:endParaRPr lang="en-US" dirty="0"/>
          </a:p>
        </p:txBody>
      </p:sp>
    </p:spTree>
    <p:extLst>
      <p:ext uri="{BB962C8B-B14F-4D97-AF65-F5344CB8AC3E}">
        <p14:creationId xmlns:p14="http://schemas.microsoft.com/office/powerpoint/2010/main" val="231708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520</Words>
  <Application>Microsoft Office PowerPoint</Application>
  <PresentationFormat>On-screen Show (4:3)</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Financial Markets and Institutions</vt:lpstr>
      <vt:lpstr>Financial Environment</vt:lpstr>
      <vt:lpstr>Capital Allocation Process</vt:lpstr>
      <vt:lpstr>Capital Allocation Process</vt:lpstr>
      <vt:lpstr>Financial Market</vt:lpstr>
      <vt:lpstr>Types of Financial Markets</vt:lpstr>
      <vt:lpstr>Financial Institutions/ Intermediaries</vt:lpstr>
      <vt:lpstr>Growth of Financial Institutions in Nepal</vt:lpstr>
      <vt:lpstr>Role of Financial Institutions/ Intermediaries</vt:lpstr>
      <vt:lpstr>The Stock Market</vt:lpstr>
      <vt:lpstr>Nepal Stock Exchange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dc:title>
  <dc:creator>Dell</dc:creator>
  <cp:lastModifiedBy>Dell</cp:lastModifiedBy>
  <cp:revision>28</cp:revision>
  <dcterms:created xsi:type="dcterms:W3CDTF">2006-08-16T00:00:00Z</dcterms:created>
  <dcterms:modified xsi:type="dcterms:W3CDTF">2022-06-01T06:39:25Z</dcterms:modified>
</cp:coreProperties>
</file>