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r>
              <a:rPr lang="en-US" b="1" dirty="0"/>
              <a:t>Financial Planning and </a:t>
            </a:r>
            <a:r>
              <a:rPr lang="en-US" b="1" dirty="0" smtClean="0"/>
              <a:t>Forecasting</a:t>
            </a:r>
            <a:endParaRPr lang="en-US" dirty="0"/>
          </a:p>
        </p:txBody>
      </p:sp>
      <p:sp>
        <p:nvSpPr>
          <p:cNvPr id="3" name="Subtitle 2"/>
          <p:cNvSpPr>
            <a:spLocks noGrp="1"/>
          </p:cNvSpPr>
          <p:nvPr>
            <p:ph type="subTitle" idx="1"/>
          </p:nvPr>
        </p:nvSpPr>
        <p:spPr>
          <a:xfrm>
            <a:off x="914400" y="2133600"/>
            <a:ext cx="7391400" cy="4267200"/>
          </a:xfrm>
        </p:spPr>
        <p:txBody>
          <a:bodyPr>
            <a:normAutofit/>
          </a:bodyPr>
          <a:lstStyle/>
          <a:p>
            <a:pPr algn="just"/>
            <a:r>
              <a:rPr lang="en-US" dirty="0">
                <a:solidFill>
                  <a:schemeClr val="tx1"/>
                </a:solidFill>
              </a:rPr>
              <a:t>Strategic P</a:t>
            </a:r>
            <a:r>
              <a:rPr lang="en-US" dirty="0" smtClean="0">
                <a:solidFill>
                  <a:schemeClr val="tx1"/>
                </a:solidFill>
              </a:rPr>
              <a:t>lanning;</a:t>
            </a:r>
          </a:p>
          <a:p>
            <a:pPr algn="just"/>
            <a:r>
              <a:rPr lang="en-US" dirty="0" smtClean="0">
                <a:solidFill>
                  <a:schemeClr val="tx1"/>
                </a:solidFill>
              </a:rPr>
              <a:t>Operating </a:t>
            </a:r>
            <a:r>
              <a:rPr lang="en-US" dirty="0">
                <a:solidFill>
                  <a:schemeClr val="tx1"/>
                </a:solidFill>
              </a:rPr>
              <a:t>P</a:t>
            </a:r>
            <a:r>
              <a:rPr lang="en-US" dirty="0" smtClean="0">
                <a:solidFill>
                  <a:schemeClr val="tx1"/>
                </a:solidFill>
              </a:rPr>
              <a:t>lan </a:t>
            </a:r>
            <a:r>
              <a:rPr lang="en-US" dirty="0">
                <a:solidFill>
                  <a:schemeClr val="tx1"/>
                </a:solidFill>
              </a:rPr>
              <a:t>and </a:t>
            </a:r>
            <a:r>
              <a:rPr lang="en-US" dirty="0" smtClean="0">
                <a:solidFill>
                  <a:schemeClr val="tx1"/>
                </a:solidFill>
              </a:rPr>
              <a:t> </a:t>
            </a:r>
            <a:r>
              <a:rPr lang="en-US" dirty="0">
                <a:solidFill>
                  <a:schemeClr val="tx1"/>
                </a:solidFill>
              </a:rPr>
              <a:t>F</a:t>
            </a:r>
            <a:r>
              <a:rPr lang="en-US" dirty="0" smtClean="0">
                <a:solidFill>
                  <a:schemeClr val="tx1"/>
                </a:solidFill>
              </a:rPr>
              <a:t>inancial </a:t>
            </a:r>
            <a:r>
              <a:rPr lang="en-US" dirty="0">
                <a:solidFill>
                  <a:schemeClr val="tx1"/>
                </a:solidFill>
              </a:rPr>
              <a:t>P</a:t>
            </a:r>
            <a:r>
              <a:rPr lang="en-US" dirty="0" smtClean="0">
                <a:solidFill>
                  <a:schemeClr val="tx1"/>
                </a:solidFill>
              </a:rPr>
              <a:t>lan;</a:t>
            </a:r>
          </a:p>
          <a:p>
            <a:pPr algn="just"/>
            <a:r>
              <a:rPr lang="en-US" dirty="0" smtClean="0">
                <a:solidFill>
                  <a:schemeClr val="tx1"/>
                </a:solidFill>
              </a:rPr>
              <a:t>Sales Forecast;</a:t>
            </a:r>
          </a:p>
          <a:p>
            <a:pPr algn="just"/>
            <a:r>
              <a:rPr lang="en-US" dirty="0" smtClean="0">
                <a:solidFill>
                  <a:schemeClr val="tx1"/>
                </a:solidFill>
              </a:rPr>
              <a:t>Additional </a:t>
            </a:r>
            <a:r>
              <a:rPr lang="en-US" dirty="0">
                <a:solidFill>
                  <a:schemeClr val="tx1"/>
                </a:solidFill>
              </a:rPr>
              <a:t>F</a:t>
            </a:r>
            <a:r>
              <a:rPr lang="en-US" dirty="0" smtClean="0">
                <a:solidFill>
                  <a:schemeClr val="tx1"/>
                </a:solidFill>
              </a:rPr>
              <a:t>und </a:t>
            </a:r>
            <a:r>
              <a:rPr lang="en-US" dirty="0">
                <a:solidFill>
                  <a:schemeClr val="tx1"/>
                </a:solidFill>
              </a:rPr>
              <a:t>N</a:t>
            </a:r>
            <a:r>
              <a:rPr lang="en-US" dirty="0" smtClean="0">
                <a:solidFill>
                  <a:schemeClr val="tx1"/>
                </a:solidFill>
              </a:rPr>
              <a:t>eeded </a:t>
            </a:r>
            <a:r>
              <a:rPr lang="en-US" dirty="0">
                <a:solidFill>
                  <a:schemeClr val="tx1"/>
                </a:solidFill>
              </a:rPr>
              <a:t>E</a:t>
            </a:r>
            <a:r>
              <a:rPr lang="en-US" dirty="0" smtClean="0">
                <a:solidFill>
                  <a:schemeClr val="tx1"/>
                </a:solidFill>
              </a:rPr>
              <a:t>quation;</a:t>
            </a:r>
          </a:p>
          <a:p>
            <a:pPr algn="just"/>
            <a:r>
              <a:rPr lang="en-US" dirty="0" smtClean="0">
                <a:solidFill>
                  <a:schemeClr val="tx1"/>
                </a:solidFill>
              </a:rPr>
              <a:t>Forecasted </a:t>
            </a:r>
            <a:r>
              <a:rPr lang="en-US" dirty="0">
                <a:solidFill>
                  <a:schemeClr val="tx1"/>
                </a:solidFill>
              </a:rPr>
              <a:t>F</a:t>
            </a:r>
            <a:r>
              <a:rPr lang="en-US" dirty="0" smtClean="0">
                <a:solidFill>
                  <a:schemeClr val="tx1"/>
                </a:solidFill>
              </a:rPr>
              <a:t>inancial </a:t>
            </a:r>
            <a:r>
              <a:rPr lang="en-US" dirty="0">
                <a:solidFill>
                  <a:schemeClr val="tx1"/>
                </a:solidFill>
              </a:rPr>
              <a:t>S</a:t>
            </a:r>
            <a:r>
              <a:rPr lang="en-US" dirty="0" smtClean="0">
                <a:solidFill>
                  <a:schemeClr val="tx1"/>
                </a:solidFill>
              </a:rPr>
              <a:t>tatements;</a:t>
            </a:r>
          </a:p>
          <a:p>
            <a:pPr algn="just"/>
            <a:r>
              <a:rPr lang="en-US" dirty="0" smtClean="0">
                <a:solidFill>
                  <a:schemeClr val="tx1"/>
                </a:solidFill>
              </a:rPr>
              <a:t>Using </a:t>
            </a:r>
            <a:r>
              <a:rPr lang="en-US" dirty="0">
                <a:solidFill>
                  <a:schemeClr val="tx1"/>
                </a:solidFill>
              </a:rPr>
              <a:t>R</a:t>
            </a:r>
            <a:r>
              <a:rPr lang="en-US" dirty="0" smtClean="0">
                <a:solidFill>
                  <a:schemeClr val="tx1"/>
                </a:solidFill>
              </a:rPr>
              <a:t>egression </a:t>
            </a:r>
            <a:r>
              <a:rPr lang="en-US" dirty="0">
                <a:solidFill>
                  <a:schemeClr val="tx1"/>
                </a:solidFill>
              </a:rPr>
              <a:t>to </a:t>
            </a:r>
            <a:r>
              <a:rPr lang="en-US" dirty="0" smtClean="0">
                <a:solidFill>
                  <a:schemeClr val="tx1"/>
                </a:solidFill>
              </a:rPr>
              <a:t>Improve </a:t>
            </a:r>
            <a:r>
              <a:rPr lang="en-US" dirty="0">
                <a:solidFill>
                  <a:schemeClr val="tx1"/>
                </a:solidFill>
              </a:rPr>
              <a:t>F</a:t>
            </a:r>
            <a:r>
              <a:rPr lang="en-US" dirty="0" smtClean="0">
                <a:solidFill>
                  <a:schemeClr val="tx1"/>
                </a:solidFill>
              </a:rPr>
              <a:t>orecasts;</a:t>
            </a:r>
          </a:p>
          <a:p>
            <a:pPr algn="just"/>
            <a:r>
              <a:rPr lang="en-US" dirty="0" smtClean="0">
                <a:solidFill>
                  <a:schemeClr val="tx1"/>
                </a:solidFill>
              </a:rPr>
              <a:t>Analyzing </a:t>
            </a:r>
            <a:r>
              <a:rPr lang="en-US" dirty="0">
                <a:solidFill>
                  <a:schemeClr val="tx1"/>
                </a:solidFill>
              </a:rPr>
              <a:t>the </a:t>
            </a:r>
            <a:r>
              <a:rPr lang="en-US" dirty="0" smtClean="0">
                <a:solidFill>
                  <a:schemeClr val="tx1"/>
                </a:solidFill>
              </a:rPr>
              <a:t>Effects </a:t>
            </a:r>
            <a:r>
              <a:rPr lang="en-US" dirty="0">
                <a:solidFill>
                  <a:schemeClr val="tx1"/>
                </a:solidFill>
              </a:rPr>
              <a:t>of </a:t>
            </a:r>
            <a:r>
              <a:rPr lang="en-US" dirty="0" smtClean="0">
                <a:solidFill>
                  <a:schemeClr val="tx1"/>
                </a:solidFill>
              </a:rPr>
              <a:t>Changes </a:t>
            </a:r>
            <a:r>
              <a:rPr lang="en-US" dirty="0">
                <a:solidFill>
                  <a:schemeClr val="tx1"/>
                </a:solidFill>
              </a:rPr>
              <a:t>in </a:t>
            </a:r>
            <a:r>
              <a:rPr lang="en-US" dirty="0" smtClean="0">
                <a:solidFill>
                  <a:schemeClr val="tx1"/>
                </a:solidFill>
              </a:rPr>
              <a:t>Ratios</a:t>
            </a:r>
            <a:endParaRPr lang="en-US" dirty="0">
              <a:solidFill>
                <a:schemeClr val="tx1"/>
              </a:solidFill>
            </a:endParaRPr>
          </a:p>
        </p:txBody>
      </p:sp>
    </p:spTree>
    <p:extLst>
      <p:ext uri="{BB962C8B-B14F-4D97-AF65-F5344CB8AC3E}">
        <p14:creationId xmlns:p14="http://schemas.microsoft.com/office/powerpoint/2010/main" val="328614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AFN and steps with example</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buNone/>
            </a:pPr>
            <a:r>
              <a:rPr lang="en-US" sz="2600" dirty="0" smtClean="0"/>
              <a:t>Step 3: Determine the addition to retained earnings</a:t>
            </a:r>
          </a:p>
          <a:p>
            <a:pPr marL="0" indent="0" algn="just">
              <a:buNone/>
            </a:pPr>
            <a:r>
              <a:rPr lang="en-US" sz="2200" dirty="0" smtClean="0"/>
              <a:t>Retained earning of firm grow with increase in net income as a result of increase in sales, assuming PMR and DPR constant</a:t>
            </a:r>
          </a:p>
          <a:p>
            <a:pPr marL="0" indent="0" algn="just">
              <a:buNone/>
            </a:pPr>
            <a:endParaRPr lang="en-US" sz="2200" dirty="0"/>
          </a:p>
          <a:p>
            <a:pPr marL="0" indent="0" algn="just">
              <a:buNone/>
            </a:pPr>
            <a:r>
              <a:rPr lang="en-US" sz="2200" dirty="0" smtClean="0"/>
              <a:t>M= Profit margin, RR= Retention Ratio, S</a:t>
            </a:r>
            <a:r>
              <a:rPr lang="en-US" sz="2200" baseline="-25000" dirty="0" smtClean="0"/>
              <a:t>1</a:t>
            </a:r>
            <a:r>
              <a:rPr lang="en-US" sz="2200" dirty="0" smtClean="0"/>
              <a:t> = forecasted sales = (S</a:t>
            </a:r>
            <a:r>
              <a:rPr lang="en-US" sz="2200" baseline="-25000" dirty="0" smtClean="0"/>
              <a:t>0</a:t>
            </a:r>
            <a:r>
              <a:rPr lang="en-US" sz="2200" dirty="0" smtClean="0"/>
              <a:t> + </a:t>
            </a:r>
            <a:r>
              <a:rPr lang="en-US" sz="2200" dirty="0"/>
              <a:t>∆</a:t>
            </a:r>
            <a:r>
              <a:rPr lang="en-US" sz="2200" dirty="0" smtClean="0"/>
              <a:t>S)</a:t>
            </a:r>
          </a:p>
          <a:p>
            <a:pPr marL="0" indent="0" algn="just">
              <a:buNone/>
            </a:pPr>
            <a:endParaRPr lang="en-US" sz="2200" dirty="0"/>
          </a:p>
          <a:p>
            <a:pPr marL="0" indent="0" algn="just">
              <a:buNone/>
            </a:pPr>
            <a:r>
              <a:rPr lang="en-US" sz="2200" dirty="0" smtClean="0"/>
              <a:t>How much is additional to retained earning based on above example?</a:t>
            </a:r>
          </a:p>
          <a:p>
            <a:pPr marL="0" indent="0" algn="just">
              <a:buNone/>
            </a:pPr>
            <a:endParaRPr lang="en-US" sz="2200" dirty="0" smtClean="0"/>
          </a:p>
          <a:p>
            <a:pPr marL="0" indent="0" algn="just">
              <a:buNone/>
            </a:pPr>
            <a:endParaRPr lang="en-US" sz="2200" dirty="0" smtClean="0"/>
          </a:p>
          <a:p>
            <a:pPr marL="0" indent="0" algn="just">
              <a:buNone/>
            </a:pPr>
            <a:endParaRPr lang="en-US" sz="2200" dirty="0" smtClean="0"/>
          </a:p>
          <a:p>
            <a:pPr marL="0" indent="0" algn="just">
              <a:buNone/>
            </a:pPr>
            <a:endParaRPr lang="en-US" sz="2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5562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3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AFN and steps with example</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buNone/>
            </a:pPr>
            <a:r>
              <a:rPr lang="en-US" sz="2600" dirty="0" smtClean="0"/>
              <a:t>Step 4: Determine the additional funds needed</a:t>
            </a:r>
          </a:p>
          <a:p>
            <a:r>
              <a:rPr lang="en-US" sz="2200" dirty="0" smtClean="0"/>
              <a:t>Net external financing to be raised</a:t>
            </a:r>
          </a:p>
          <a:p>
            <a:endParaRPr lang="en-US" sz="2200" dirty="0"/>
          </a:p>
          <a:p>
            <a:endParaRPr lang="en-US" sz="2200" dirty="0" smtClean="0"/>
          </a:p>
          <a:p>
            <a:pPr marL="0" indent="0">
              <a:buNone/>
            </a:pPr>
            <a:r>
              <a:rPr lang="en-US" sz="2200" dirty="0" smtClean="0"/>
              <a:t>Can be simplified as:</a:t>
            </a:r>
          </a:p>
          <a:p>
            <a:pPr marL="0" indent="0">
              <a:buNone/>
            </a:pPr>
            <a:endParaRPr lang="en-US" sz="2200" dirty="0"/>
          </a:p>
          <a:p>
            <a:pPr marL="0" indent="0">
              <a:buNone/>
            </a:pPr>
            <a:endParaRPr lang="en-US" sz="2200" dirty="0" smtClean="0"/>
          </a:p>
          <a:p>
            <a:pPr marL="0" indent="0">
              <a:buNone/>
            </a:pPr>
            <a:r>
              <a:rPr lang="en-US" sz="2200" dirty="0" smtClean="0"/>
              <a:t>How much is the additional fund required on the example ?</a:t>
            </a:r>
          </a:p>
          <a:p>
            <a:pPr marL="0" indent="0">
              <a:buNone/>
            </a:pPr>
            <a:endParaRPr lang="en-US" sz="2200" dirty="0"/>
          </a:p>
          <a:p>
            <a:pPr marL="0" indent="0">
              <a:buNone/>
            </a:pPr>
            <a:r>
              <a:rPr lang="en-US" sz="2200" dirty="0" smtClean="0"/>
              <a:t>Percentage of external funds required (PEFR) can be calculated  by using formula</a:t>
            </a:r>
          </a:p>
          <a:p>
            <a:pPr marL="0" indent="0">
              <a:buNone/>
            </a:pPr>
            <a:endParaRPr lang="en-US" sz="2200" dirty="0" smtClean="0"/>
          </a:p>
          <a:p>
            <a:endParaRPr lang="en-US" sz="2200" dirty="0" smtClean="0"/>
          </a:p>
          <a:p>
            <a:endParaRPr lang="en-US" sz="2200" dirty="0"/>
          </a:p>
          <a:p>
            <a:pPr lvl="8"/>
            <a:endParaRPr lang="en-US" sz="1000" dirty="0" smtClean="0"/>
          </a:p>
          <a:p>
            <a:pPr marL="0" indent="0">
              <a:buNone/>
            </a:pPr>
            <a:endParaRPr lang="en-US"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45053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819400"/>
            <a:ext cx="412432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88" y="5334000"/>
            <a:ext cx="46057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36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Forecasted Financial Statements</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r>
              <a:rPr lang="en-US" sz="2200" dirty="0" smtClean="0"/>
              <a:t>Constant profit margin, dividend payment assumption of AFN is not valid on reality as due to changing economic condition and firm’s financial policy inputs will be changed.</a:t>
            </a:r>
          </a:p>
          <a:p>
            <a:r>
              <a:rPr lang="en-US" sz="2200" dirty="0" smtClean="0"/>
              <a:t>Project change in financial position and financial performance of a firm over a period of years</a:t>
            </a:r>
          </a:p>
          <a:p>
            <a:r>
              <a:rPr lang="en-US" sz="2200" dirty="0" smtClean="0"/>
              <a:t>Forecasted income statement : incorporate changes in operating costs and other in response to sales to determine addition to retained earning</a:t>
            </a:r>
          </a:p>
          <a:p>
            <a:r>
              <a:rPr lang="en-US" sz="2200" dirty="0" smtClean="0"/>
              <a:t>Forecasted balance sheet: to determine additional fund needed</a:t>
            </a:r>
          </a:p>
          <a:p>
            <a:endParaRPr lang="en-US" sz="2200" dirty="0"/>
          </a:p>
        </p:txBody>
      </p:sp>
    </p:spTree>
    <p:extLst>
      <p:ext uri="{BB962C8B-B14F-4D97-AF65-F5344CB8AC3E}">
        <p14:creationId xmlns:p14="http://schemas.microsoft.com/office/powerpoint/2010/main" val="375296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Projected Income Statement</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r>
              <a:rPr lang="en-US" sz="2200" dirty="0" smtClean="0"/>
              <a:t>To have a fair and reasonable estimate of expected revenue, cost, profits, taxes, dividends and others</a:t>
            </a:r>
          </a:p>
          <a:p>
            <a:r>
              <a:rPr lang="en-US" sz="2200" dirty="0" smtClean="0"/>
              <a:t>Is built around the estimate of expected sales for the forecasted period</a:t>
            </a:r>
          </a:p>
          <a:p>
            <a:r>
              <a:rPr lang="en-US" sz="2200" dirty="0" smtClean="0"/>
              <a:t>Assumptions:</a:t>
            </a:r>
          </a:p>
          <a:p>
            <a:pPr lvl="1"/>
            <a:r>
              <a:rPr lang="en-US" sz="2200" dirty="0" smtClean="0"/>
              <a:t>Variable cost changes proportionately as per change in sales</a:t>
            </a:r>
          </a:p>
          <a:p>
            <a:pPr lvl="1"/>
            <a:r>
              <a:rPr lang="en-US" sz="2200" dirty="0" smtClean="0"/>
              <a:t>Change in sales results proportionate change in fixed cost if firm operating on full capacity else fixed cost remain constant till operating below full capacity</a:t>
            </a:r>
          </a:p>
          <a:p>
            <a:pPr lvl="1"/>
            <a:r>
              <a:rPr lang="en-US" sz="2200" dirty="0" smtClean="0"/>
              <a:t>Additional borrowed amount will increase interest expenses</a:t>
            </a:r>
          </a:p>
          <a:p>
            <a:pPr lvl="1"/>
            <a:r>
              <a:rPr lang="en-US" sz="2200" dirty="0" smtClean="0"/>
              <a:t>Increase in sales will cause increase in income </a:t>
            </a:r>
            <a:endParaRPr lang="en-US" sz="2200" dirty="0"/>
          </a:p>
        </p:txBody>
      </p:sp>
    </p:spTree>
    <p:extLst>
      <p:ext uri="{BB962C8B-B14F-4D97-AF65-F5344CB8AC3E}">
        <p14:creationId xmlns:p14="http://schemas.microsoft.com/office/powerpoint/2010/main" val="121026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buNone/>
            </a:pPr>
            <a:r>
              <a:rPr lang="en-US" sz="1900" dirty="0" smtClean="0"/>
              <a:t>At the end of last year, </a:t>
            </a:r>
            <a:r>
              <a:rPr lang="en-US" sz="1900" dirty="0" err="1" smtClean="0"/>
              <a:t>Jagadamba</a:t>
            </a:r>
            <a:r>
              <a:rPr lang="en-US" sz="1900" dirty="0" smtClean="0"/>
              <a:t> </a:t>
            </a:r>
            <a:r>
              <a:rPr lang="en-US" sz="1900" dirty="0" err="1" smtClean="0"/>
              <a:t>Inc</a:t>
            </a:r>
            <a:r>
              <a:rPr lang="en-US" sz="1900" dirty="0" smtClean="0"/>
              <a:t> reported the following income statement: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a:p>
          <a:p>
            <a:pPr marL="0" indent="0">
              <a:buNone/>
            </a:pPr>
            <a:r>
              <a:rPr lang="en-US" sz="1900" dirty="0" smtClean="0"/>
              <a:t>This year company is forecasting a 25% increase in sales</a:t>
            </a:r>
          </a:p>
          <a:p>
            <a:pPr marL="457200" indent="-457200">
              <a:buFont typeface="+mj-lt"/>
              <a:buAutoNum type="alphaLcPeriod"/>
            </a:pPr>
            <a:r>
              <a:rPr lang="en-US" sz="1900" dirty="0" smtClean="0"/>
              <a:t>Forecasted income statement assuming that the company is operating at full capacity</a:t>
            </a:r>
          </a:p>
          <a:p>
            <a:pPr marL="457200" indent="-457200">
              <a:buFont typeface="+mj-lt"/>
              <a:buAutoNum type="alphaLcPeriod"/>
            </a:pPr>
            <a:r>
              <a:rPr lang="en-US" sz="1900" dirty="0" smtClean="0"/>
              <a:t>Forecasted income statement assuming that the company has sufficient </a:t>
            </a:r>
            <a:r>
              <a:rPr lang="en-US" sz="1900" dirty="0" smtClean="0"/>
              <a:t>idle </a:t>
            </a:r>
            <a:r>
              <a:rPr lang="en-US" sz="1900" dirty="0" smtClean="0"/>
              <a:t>capacity</a:t>
            </a:r>
          </a:p>
          <a:p>
            <a:pPr marL="0" indent="0">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391546251"/>
              </p:ext>
            </p:extLst>
          </p:nvPr>
        </p:nvGraphicFramePr>
        <p:xfrm>
          <a:off x="533400" y="1295400"/>
          <a:ext cx="8229600" cy="3657600"/>
        </p:xfrm>
        <a:graphic>
          <a:graphicData uri="http://schemas.openxmlformats.org/drawingml/2006/table">
            <a:tbl>
              <a:tblPr firstRow="1" bandRow="1">
                <a:tableStyleId>{5C22544A-7EE6-4342-B048-85BDC9FD1C3A}</a:tableStyleId>
              </a:tblPr>
              <a:tblGrid>
                <a:gridCol w="6400800"/>
                <a:gridCol w="1828800"/>
              </a:tblGrid>
              <a:tr h="228600">
                <a:tc>
                  <a:txBody>
                    <a:bodyPr/>
                    <a:lstStyle/>
                    <a:p>
                      <a:r>
                        <a:rPr lang="en-US" sz="1400" dirty="0" smtClean="0"/>
                        <a:t>Particulars</a:t>
                      </a:r>
                      <a:endParaRPr lang="en-US" sz="1400" dirty="0"/>
                    </a:p>
                  </a:txBody>
                  <a:tcPr/>
                </a:tc>
                <a:tc>
                  <a:txBody>
                    <a:bodyPr/>
                    <a:lstStyle/>
                    <a:p>
                      <a:r>
                        <a:rPr lang="en-US" sz="1400" dirty="0" smtClean="0"/>
                        <a:t>Amount</a:t>
                      </a:r>
                      <a:endParaRPr lang="en-US" sz="1400" dirty="0"/>
                    </a:p>
                  </a:txBody>
                  <a:tcPr/>
                </a:tc>
              </a:tr>
              <a:tr h="238760">
                <a:tc>
                  <a:txBody>
                    <a:bodyPr/>
                    <a:lstStyle/>
                    <a:p>
                      <a:r>
                        <a:rPr lang="en-US" sz="1400" dirty="0" smtClean="0"/>
                        <a:t>Sales</a:t>
                      </a:r>
                      <a:endParaRPr lang="en-US" sz="1400" dirty="0"/>
                    </a:p>
                  </a:txBody>
                  <a:tcPr/>
                </a:tc>
                <a:tc>
                  <a:txBody>
                    <a:bodyPr/>
                    <a:lstStyle/>
                    <a:p>
                      <a:r>
                        <a:rPr lang="en-US" sz="1400" dirty="0" smtClean="0"/>
                        <a:t>800,000</a:t>
                      </a:r>
                      <a:endParaRPr lang="en-US" sz="1400" dirty="0"/>
                    </a:p>
                  </a:txBody>
                  <a:tcPr/>
                </a:tc>
              </a:tr>
              <a:tr h="304800">
                <a:tc>
                  <a:txBody>
                    <a:bodyPr/>
                    <a:lstStyle/>
                    <a:p>
                      <a:r>
                        <a:rPr lang="en-US" sz="1400" dirty="0" smtClean="0"/>
                        <a:t>Less: Operating cost excluding</a:t>
                      </a:r>
                      <a:r>
                        <a:rPr lang="en-US" sz="1400" baseline="0" dirty="0" smtClean="0"/>
                        <a:t> depreciation</a:t>
                      </a:r>
                      <a:endParaRPr lang="en-US" sz="1400" dirty="0"/>
                    </a:p>
                  </a:txBody>
                  <a:tcPr/>
                </a:tc>
                <a:tc>
                  <a:txBody>
                    <a:bodyPr/>
                    <a:lstStyle/>
                    <a:p>
                      <a:r>
                        <a:rPr lang="en-US" sz="1400" dirty="0" smtClean="0"/>
                        <a:t>480,000</a:t>
                      </a:r>
                      <a:endParaRPr lang="en-US" sz="1400" dirty="0"/>
                    </a:p>
                  </a:txBody>
                  <a:tcPr/>
                </a:tc>
              </a:tr>
              <a:tr h="304800">
                <a:tc>
                  <a:txBody>
                    <a:bodyPr/>
                    <a:lstStyle/>
                    <a:p>
                      <a:r>
                        <a:rPr lang="en-US" sz="1400" dirty="0" smtClean="0"/>
                        <a:t>Gross</a:t>
                      </a:r>
                      <a:r>
                        <a:rPr lang="en-US" sz="1400" baseline="0" dirty="0" smtClean="0"/>
                        <a:t> Profit</a:t>
                      </a:r>
                      <a:endParaRPr lang="en-US" sz="1400" dirty="0"/>
                    </a:p>
                  </a:txBody>
                  <a:tcPr/>
                </a:tc>
                <a:tc>
                  <a:txBody>
                    <a:bodyPr/>
                    <a:lstStyle/>
                    <a:p>
                      <a:r>
                        <a:rPr lang="en-US" sz="1400" dirty="0" smtClean="0"/>
                        <a:t>320,000</a:t>
                      </a:r>
                      <a:endParaRPr lang="en-US" sz="1400" dirty="0"/>
                    </a:p>
                  </a:txBody>
                  <a:tcPr/>
                </a:tc>
              </a:tr>
              <a:tr h="304800">
                <a:tc>
                  <a:txBody>
                    <a:bodyPr/>
                    <a:lstStyle/>
                    <a:p>
                      <a:r>
                        <a:rPr lang="en-US" sz="1400" dirty="0" smtClean="0"/>
                        <a:t>Less: Fixed operating</a:t>
                      </a:r>
                      <a:r>
                        <a:rPr lang="en-US" sz="1400" baseline="0" dirty="0" smtClean="0"/>
                        <a:t> expenses (Depreciation)</a:t>
                      </a:r>
                      <a:endParaRPr lang="en-US" sz="1400" dirty="0"/>
                    </a:p>
                  </a:txBody>
                  <a:tcPr/>
                </a:tc>
                <a:tc>
                  <a:txBody>
                    <a:bodyPr/>
                    <a:lstStyle/>
                    <a:p>
                      <a:r>
                        <a:rPr lang="en-US" sz="1400" dirty="0" smtClean="0"/>
                        <a:t>100,000</a:t>
                      </a:r>
                      <a:endParaRPr lang="en-US" sz="1400" dirty="0"/>
                    </a:p>
                  </a:txBody>
                  <a:tcPr/>
                </a:tc>
              </a:tr>
              <a:tr h="228600">
                <a:tc>
                  <a:txBody>
                    <a:bodyPr/>
                    <a:lstStyle/>
                    <a:p>
                      <a:r>
                        <a:rPr lang="en-US" sz="1400" dirty="0" smtClean="0"/>
                        <a:t>EBIT</a:t>
                      </a:r>
                      <a:endParaRPr lang="en-US" sz="1400" dirty="0"/>
                    </a:p>
                  </a:txBody>
                  <a:tcPr/>
                </a:tc>
                <a:tc>
                  <a:txBody>
                    <a:bodyPr/>
                    <a:lstStyle/>
                    <a:p>
                      <a:r>
                        <a:rPr lang="en-US" sz="1400" dirty="0" smtClean="0"/>
                        <a:t>220,000</a:t>
                      </a:r>
                      <a:endParaRPr lang="en-US" sz="1400" dirty="0"/>
                    </a:p>
                  </a:txBody>
                  <a:tcPr/>
                </a:tc>
              </a:tr>
              <a:tr h="228600">
                <a:tc>
                  <a:txBody>
                    <a:bodyPr/>
                    <a:lstStyle/>
                    <a:p>
                      <a:r>
                        <a:rPr lang="en-US" sz="1400" dirty="0" smtClean="0"/>
                        <a:t>Less: Interest</a:t>
                      </a:r>
                      <a:endParaRPr lang="en-US" sz="1400" dirty="0"/>
                    </a:p>
                  </a:txBody>
                  <a:tcPr/>
                </a:tc>
                <a:tc>
                  <a:txBody>
                    <a:bodyPr/>
                    <a:lstStyle/>
                    <a:p>
                      <a:r>
                        <a:rPr lang="en-US" sz="1400" dirty="0" smtClean="0"/>
                        <a:t>20,000</a:t>
                      </a:r>
                      <a:endParaRPr lang="en-US" sz="1400" dirty="0"/>
                    </a:p>
                  </a:txBody>
                  <a:tcPr/>
                </a:tc>
              </a:tr>
              <a:tr h="228600">
                <a:tc>
                  <a:txBody>
                    <a:bodyPr/>
                    <a:lstStyle/>
                    <a:p>
                      <a:r>
                        <a:rPr lang="en-US" sz="1400" dirty="0" smtClean="0"/>
                        <a:t>EBT</a:t>
                      </a:r>
                      <a:endParaRPr lang="en-US" sz="1400" dirty="0"/>
                    </a:p>
                  </a:txBody>
                  <a:tcPr/>
                </a:tc>
                <a:tc>
                  <a:txBody>
                    <a:bodyPr/>
                    <a:lstStyle/>
                    <a:p>
                      <a:r>
                        <a:rPr lang="en-US" sz="1400" dirty="0" smtClean="0"/>
                        <a:t>200,000</a:t>
                      </a:r>
                      <a:endParaRPr lang="en-US" sz="1400" dirty="0"/>
                    </a:p>
                  </a:txBody>
                  <a:tcPr/>
                </a:tc>
              </a:tr>
              <a:tr h="304800">
                <a:tc>
                  <a:txBody>
                    <a:bodyPr/>
                    <a:lstStyle/>
                    <a:p>
                      <a:r>
                        <a:rPr lang="en-US" sz="1400" dirty="0" smtClean="0"/>
                        <a:t>Less: Taxes (40%)</a:t>
                      </a:r>
                      <a:endParaRPr lang="en-US" sz="1400" dirty="0"/>
                    </a:p>
                  </a:txBody>
                  <a:tcPr/>
                </a:tc>
                <a:tc>
                  <a:txBody>
                    <a:bodyPr/>
                    <a:lstStyle/>
                    <a:p>
                      <a:r>
                        <a:rPr lang="en-US" sz="1400" dirty="0" smtClean="0"/>
                        <a:t>80,000</a:t>
                      </a:r>
                      <a:endParaRPr lang="en-US" sz="1400" dirty="0"/>
                    </a:p>
                  </a:txBody>
                  <a:tcPr/>
                </a:tc>
              </a:tr>
              <a:tr h="304800">
                <a:tc>
                  <a:txBody>
                    <a:bodyPr/>
                    <a:lstStyle/>
                    <a:p>
                      <a:r>
                        <a:rPr lang="en-US" sz="1400" dirty="0" smtClean="0"/>
                        <a:t>Net Income</a:t>
                      </a:r>
                      <a:endParaRPr lang="en-US" sz="1400" dirty="0"/>
                    </a:p>
                  </a:txBody>
                  <a:tcPr/>
                </a:tc>
                <a:tc>
                  <a:txBody>
                    <a:bodyPr/>
                    <a:lstStyle/>
                    <a:p>
                      <a:r>
                        <a:rPr lang="en-US" sz="1400" dirty="0" smtClean="0"/>
                        <a:t>120,000</a:t>
                      </a:r>
                      <a:endParaRPr lang="en-US" sz="1400" dirty="0"/>
                    </a:p>
                  </a:txBody>
                  <a:tcPr/>
                </a:tc>
              </a:tr>
              <a:tr h="304800">
                <a:tc>
                  <a:txBody>
                    <a:bodyPr/>
                    <a:lstStyle/>
                    <a:p>
                      <a:r>
                        <a:rPr lang="en-US" sz="1400" dirty="0" smtClean="0"/>
                        <a:t>Less: Dividends (50%)</a:t>
                      </a:r>
                      <a:endParaRPr lang="en-US" sz="1400" dirty="0"/>
                    </a:p>
                  </a:txBody>
                  <a:tcPr/>
                </a:tc>
                <a:tc>
                  <a:txBody>
                    <a:bodyPr/>
                    <a:lstStyle/>
                    <a:p>
                      <a:r>
                        <a:rPr lang="en-US" sz="1400" dirty="0" smtClean="0"/>
                        <a:t>60,000</a:t>
                      </a:r>
                      <a:endParaRPr lang="en-US" sz="1400" dirty="0"/>
                    </a:p>
                  </a:txBody>
                  <a:tcPr/>
                </a:tc>
              </a:tr>
              <a:tr h="304800">
                <a:tc>
                  <a:txBody>
                    <a:bodyPr/>
                    <a:lstStyle/>
                    <a:p>
                      <a:r>
                        <a:rPr lang="en-US" sz="1400" dirty="0" smtClean="0"/>
                        <a:t>Addition</a:t>
                      </a:r>
                      <a:r>
                        <a:rPr lang="en-US" sz="1400" baseline="0" dirty="0" smtClean="0"/>
                        <a:t> to retained earning</a:t>
                      </a:r>
                      <a:endParaRPr lang="en-US" sz="1400" dirty="0"/>
                    </a:p>
                  </a:txBody>
                  <a:tcPr/>
                </a:tc>
                <a:tc>
                  <a:txBody>
                    <a:bodyPr/>
                    <a:lstStyle/>
                    <a:p>
                      <a:r>
                        <a:rPr lang="en-US" sz="1400" dirty="0" smtClean="0"/>
                        <a:t>60,000</a:t>
                      </a:r>
                      <a:endParaRPr lang="en-US" sz="1400" dirty="0"/>
                    </a:p>
                  </a:txBody>
                  <a:tcPr/>
                </a:tc>
              </a:tr>
            </a:tbl>
          </a:graphicData>
        </a:graphic>
      </p:graphicFrame>
    </p:spTree>
    <p:extLst>
      <p:ext uri="{BB962C8B-B14F-4D97-AF65-F5344CB8AC3E}">
        <p14:creationId xmlns:p14="http://schemas.microsoft.com/office/powerpoint/2010/main" val="284842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Projected Balance Sheet</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200" dirty="0" smtClean="0"/>
              <a:t>Also called forecasted or pro-forma balance sheet</a:t>
            </a:r>
          </a:p>
          <a:p>
            <a:pPr algn="just"/>
            <a:r>
              <a:rPr lang="en-US" sz="2200" dirty="0" smtClean="0"/>
              <a:t>Is based upon the information in the projected income statement as well as supporting schedules and budgets</a:t>
            </a:r>
          </a:p>
          <a:p>
            <a:pPr algn="just"/>
            <a:r>
              <a:rPr lang="en-US" sz="2200" dirty="0" smtClean="0"/>
              <a:t>Steps:</a:t>
            </a:r>
          </a:p>
          <a:p>
            <a:pPr marL="457200" indent="-457200" algn="just">
              <a:buFont typeface="+mj-lt"/>
              <a:buAutoNum type="arabicPeriod"/>
            </a:pPr>
            <a:r>
              <a:rPr lang="en-US" sz="2200" dirty="0" smtClean="0"/>
              <a:t>Isolated balance sheet items which have direct relationship with sales</a:t>
            </a:r>
          </a:p>
          <a:p>
            <a:pPr marL="457200" indent="-457200" algn="just">
              <a:buFont typeface="+mj-lt"/>
              <a:buAutoNum type="arabicPeriod"/>
            </a:pPr>
            <a:r>
              <a:rPr lang="en-US" sz="2200" dirty="0" smtClean="0"/>
              <a:t>Express isolated items as a percentage of sales</a:t>
            </a:r>
          </a:p>
          <a:p>
            <a:pPr marL="457200" indent="-457200" algn="just">
              <a:buFont typeface="+mj-lt"/>
              <a:buAutoNum type="arabicPeriod"/>
            </a:pPr>
            <a:r>
              <a:rPr lang="en-US" sz="2200" dirty="0" smtClean="0"/>
              <a:t>Obtained projected values</a:t>
            </a:r>
          </a:p>
          <a:p>
            <a:pPr marL="457200" indent="-457200" algn="just">
              <a:buFont typeface="+mj-lt"/>
              <a:buAutoNum type="arabicPeriod"/>
            </a:pPr>
            <a:r>
              <a:rPr lang="en-US" sz="2200" dirty="0" smtClean="0"/>
              <a:t>Project balance in retained earnings account using equation</a:t>
            </a:r>
          </a:p>
          <a:p>
            <a:pPr marL="800100" lvl="1" indent="-342900" algn="just">
              <a:buFont typeface="+mj-lt"/>
              <a:buAutoNum type="arabicPeriod"/>
            </a:pPr>
            <a:r>
              <a:rPr lang="en-US" sz="1800" dirty="0" smtClean="0"/>
              <a:t>Projected R/E = Initial R/E + (Projected sales × Net Profit Margin × Retention Ratio)</a:t>
            </a:r>
            <a:endParaRPr lang="en-US" sz="1800" dirty="0"/>
          </a:p>
          <a:p>
            <a:pPr marL="571500" indent="-514350" algn="just">
              <a:buFont typeface="+mj-lt"/>
              <a:buAutoNum type="arabicPeriod"/>
            </a:pPr>
            <a:r>
              <a:rPr lang="en-US" sz="2200" dirty="0" smtClean="0"/>
              <a:t>Show the values of other B/S items </a:t>
            </a:r>
          </a:p>
          <a:p>
            <a:pPr marL="571500" indent="-514350" algn="just">
              <a:buFont typeface="+mj-lt"/>
              <a:buAutoNum type="arabicPeriod"/>
            </a:pPr>
            <a:r>
              <a:rPr lang="en-US" sz="2200" dirty="0" smtClean="0"/>
              <a:t>Determine the external funds requirement as the balancing item</a:t>
            </a:r>
          </a:p>
        </p:txBody>
      </p:sp>
    </p:spTree>
    <p:extLst>
      <p:ext uri="{BB962C8B-B14F-4D97-AF65-F5344CB8AC3E}">
        <p14:creationId xmlns:p14="http://schemas.microsoft.com/office/powerpoint/2010/main" val="403331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685800"/>
            <a:ext cx="8229600" cy="6019800"/>
          </a:xfrm>
        </p:spPr>
        <p:txBody>
          <a:bodyPr>
            <a:normAutofit lnSpcReduction="10000"/>
          </a:bodyPr>
          <a:lstStyle/>
          <a:p>
            <a:pPr marL="0" indent="0" algn="just">
              <a:buNone/>
            </a:pPr>
            <a:r>
              <a:rPr lang="en-US" sz="2200" dirty="0" smtClean="0"/>
              <a:t>Given the following data of </a:t>
            </a:r>
            <a:r>
              <a:rPr lang="en-US" sz="2200" dirty="0" err="1" smtClean="0"/>
              <a:t>Birat</a:t>
            </a:r>
            <a:r>
              <a:rPr lang="en-US" sz="2200" dirty="0" smtClean="0"/>
              <a:t> Limited as of December 2017</a:t>
            </a:r>
          </a:p>
          <a:p>
            <a:pPr marL="0" indent="0" algn="just">
              <a:buNone/>
            </a:pPr>
            <a:r>
              <a:rPr lang="en-US" sz="2200" dirty="0" smtClean="0"/>
              <a:t>Sales = </a:t>
            </a:r>
            <a:r>
              <a:rPr lang="en-US" sz="2200" dirty="0" err="1" smtClean="0"/>
              <a:t>Rs</a:t>
            </a:r>
            <a:r>
              <a:rPr lang="en-US" sz="2200" dirty="0" smtClean="0"/>
              <a:t> 750 ,  Profit Margin  = 5%,  DPR = 60%, Tax rate = 50%</a:t>
            </a:r>
          </a:p>
          <a:p>
            <a:pPr marL="0" indent="0" algn="just">
              <a:buNone/>
            </a:pPr>
            <a:r>
              <a:rPr lang="en-US" sz="2200" dirty="0" smtClean="0"/>
              <a:t>Balance sheet as of December 2017</a:t>
            </a:r>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a:p>
          <a:p>
            <a:pPr marL="0" indent="0" algn="just">
              <a:buNone/>
            </a:pPr>
            <a:r>
              <a:rPr lang="en-US" sz="2200" dirty="0" err="1" smtClean="0"/>
              <a:t>Birat</a:t>
            </a:r>
            <a:r>
              <a:rPr lang="en-US" sz="2200" dirty="0" smtClean="0"/>
              <a:t> expected its sales to increase by 20% to </a:t>
            </a:r>
            <a:r>
              <a:rPr lang="en-US" sz="2200" dirty="0" err="1" smtClean="0"/>
              <a:t>Rs</a:t>
            </a:r>
            <a:r>
              <a:rPr lang="en-US" sz="2200" dirty="0" smtClean="0"/>
              <a:t> 900 in next year. The ratio of assets to sales and spontaneous current liabilities to sales would remain unchanged. Likewise the profit margin ratio, the tax rate and the dividend payout would remained unchanged.</a:t>
            </a:r>
          </a:p>
          <a:p>
            <a:pPr marL="0" indent="0" algn="just">
              <a:buNone/>
            </a:pPr>
            <a:r>
              <a:rPr lang="en-US" sz="2200" b="1" dirty="0" smtClean="0"/>
              <a:t>Required: </a:t>
            </a:r>
            <a:r>
              <a:rPr lang="en-US" sz="2200" dirty="0" smtClean="0"/>
              <a:t>Projected balance sheet for 2018</a:t>
            </a:r>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994757013"/>
              </p:ext>
            </p:extLst>
          </p:nvPr>
        </p:nvGraphicFramePr>
        <p:xfrm>
          <a:off x="457200" y="1874521"/>
          <a:ext cx="8229600" cy="2697480"/>
        </p:xfrm>
        <a:graphic>
          <a:graphicData uri="http://schemas.openxmlformats.org/drawingml/2006/table">
            <a:tbl>
              <a:tblPr firstRow="1" bandRow="1">
                <a:tableStyleId>{5C22544A-7EE6-4342-B048-85BDC9FD1C3A}</a:tableStyleId>
              </a:tblPr>
              <a:tblGrid>
                <a:gridCol w="2819400"/>
                <a:gridCol w="1295400"/>
                <a:gridCol w="2819400"/>
                <a:gridCol w="1295400"/>
              </a:tblGrid>
              <a:tr h="228600">
                <a:tc>
                  <a:txBody>
                    <a:bodyPr/>
                    <a:lstStyle/>
                    <a:p>
                      <a:r>
                        <a:rPr lang="en-US" sz="1600" dirty="0" smtClean="0"/>
                        <a:t>Equity</a:t>
                      </a:r>
                      <a:r>
                        <a:rPr lang="en-US" sz="1600" baseline="0" dirty="0" smtClean="0"/>
                        <a:t> and Liabilities</a:t>
                      </a:r>
                      <a:endParaRPr lang="en-US" sz="1600" dirty="0"/>
                    </a:p>
                  </a:txBody>
                  <a:tcPr/>
                </a:tc>
                <a:tc>
                  <a:txBody>
                    <a:bodyPr/>
                    <a:lstStyle/>
                    <a:p>
                      <a:r>
                        <a:rPr lang="en-US" sz="1600" dirty="0" smtClean="0"/>
                        <a:t>Amount</a:t>
                      </a:r>
                      <a:endParaRPr lang="en-US" sz="1600" dirty="0"/>
                    </a:p>
                  </a:txBody>
                  <a:tcPr/>
                </a:tc>
                <a:tc>
                  <a:txBody>
                    <a:bodyPr/>
                    <a:lstStyle/>
                    <a:p>
                      <a:r>
                        <a:rPr lang="en-US" sz="1600" dirty="0" smtClean="0"/>
                        <a:t>Assets</a:t>
                      </a:r>
                      <a:endParaRPr lang="en-US" sz="1600" dirty="0"/>
                    </a:p>
                  </a:txBody>
                  <a:tcPr/>
                </a:tc>
                <a:tc>
                  <a:txBody>
                    <a:bodyPr/>
                    <a:lstStyle/>
                    <a:p>
                      <a:r>
                        <a:rPr lang="en-US" sz="1600" dirty="0" smtClean="0"/>
                        <a:t>Amount</a:t>
                      </a:r>
                      <a:endParaRPr lang="en-US" sz="1600" dirty="0"/>
                    </a:p>
                  </a:txBody>
                  <a:tcPr/>
                </a:tc>
              </a:tr>
              <a:tr h="274320">
                <a:tc>
                  <a:txBody>
                    <a:bodyPr/>
                    <a:lstStyle/>
                    <a:p>
                      <a:r>
                        <a:rPr lang="en-US" sz="1600" dirty="0" smtClean="0"/>
                        <a:t>Share Capital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Fixed Assets</a:t>
                      </a:r>
                      <a:endParaRPr lang="en-US" sz="1600" dirty="0"/>
                    </a:p>
                  </a:txBody>
                  <a:tcPr/>
                </a:tc>
                <a:tc>
                  <a:txBody>
                    <a:bodyPr/>
                    <a:lstStyle/>
                    <a:p>
                      <a:r>
                        <a:rPr lang="en-US" sz="1600" dirty="0" smtClean="0"/>
                        <a:t>250</a:t>
                      </a:r>
                      <a:endParaRPr lang="en-US" sz="1600" dirty="0"/>
                    </a:p>
                  </a:txBody>
                  <a:tcPr/>
                </a:tc>
              </a:tr>
              <a:tr h="320040">
                <a:tc>
                  <a:txBody>
                    <a:bodyPr/>
                    <a:lstStyle/>
                    <a:p>
                      <a:r>
                        <a:rPr lang="en-US" sz="1600" dirty="0" smtClean="0"/>
                        <a:t>Retained Earning</a:t>
                      </a:r>
                      <a:endParaRPr lang="en-US" sz="1600" dirty="0"/>
                    </a:p>
                  </a:txBody>
                  <a:tcPr/>
                </a:tc>
                <a:tc>
                  <a:txBody>
                    <a:bodyPr/>
                    <a:lstStyle/>
                    <a:p>
                      <a:r>
                        <a:rPr lang="en-US" sz="1600" dirty="0" smtClean="0"/>
                        <a:t>100</a:t>
                      </a:r>
                      <a:endParaRPr lang="en-US" sz="1600" dirty="0"/>
                    </a:p>
                  </a:txBody>
                  <a:tcPr/>
                </a:tc>
                <a:tc>
                  <a:txBody>
                    <a:bodyPr/>
                    <a:lstStyle/>
                    <a:p>
                      <a:r>
                        <a:rPr lang="en-US" sz="1600" dirty="0" smtClean="0"/>
                        <a:t>Inventories</a:t>
                      </a:r>
                      <a:endParaRPr lang="en-US" sz="1600" dirty="0"/>
                    </a:p>
                  </a:txBody>
                  <a:tcPr/>
                </a:tc>
                <a:tc>
                  <a:txBody>
                    <a:bodyPr/>
                    <a:lstStyle/>
                    <a:p>
                      <a:r>
                        <a:rPr lang="en-US" sz="1600" dirty="0" smtClean="0"/>
                        <a:t>150</a:t>
                      </a:r>
                      <a:endParaRPr lang="en-US" sz="1600" dirty="0"/>
                    </a:p>
                  </a:txBody>
                  <a:tcPr/>
                </a:tc>
              </a:tr>
              <a:tr h="289560">
                <a:tc>
                  <a:txBody>
                    <a:bodyPr/>
                    <a:lstStyle/>
                    <a:p>
                      <a:r>
                        <a:rPr lang="en-US" sz="1600" dirty="0" smtClean="0"/>
                        <a:t>Debentures</a:t>
                      </a:r>
                      <a:endParaRPr lang="en-US" sz="1600" dirty="0"/>
                    </a:p>
                  </a:txBody>
                  <a:tcPr/>
                </a:tc>
                <a:tc>
                  <a:txBody>
                    <a:bodyPr/>
                    <a:lstStyle/>
                    <a:p>
                      <a:r>
                        <a:rPr lang="en-US" sz="1600" dirty="0" smtClean="0"/>
                        <a:t>100</a:t>
                      </a:r>
                      <a:endParaRPr lang="en-US" sz="1600" dirty="0"/>
                    </a:p>
                  </a:txBody>
                  <a:tcPr/>
                </a:tc>
                <a:tc>
                  <a:txBody>
                    <a:bodyPr/>
                    <a:lstStyle/>
                    <a:p>
                      <a:r>
                        <a:rPr lang="en-US" sz="1600" dirty="0" smtClean="0"/>
                        <a:t>Receivable</a:t>
                      </a:r>
                      <a:endParaRPr lang="en-US" sz="1600" dirty="0"/>
                    </a:p>
                  </a:txBody>
                  <a:tcPr/>
                </a:tc>
                <a:tc>
                  <a:txBody>
                    <a:bodyPr/>
                    <a:lstStyle/>
                    <a:p>
                      <a:r>
                        <a:rPr lang="en-US" sz="1600" dirty="0" smtClean="0"/>
                        <a:t>150</a:t>
                      </a:r>
                      <a:endParaRPr lang="en-US" sz="1600" dirty="0"/>
                    </a:p>
                  </a:txBody>
                  <a:tcPr/>
                </a:tc>
              </a:tr>
              <a:tr h="335280">
                <a:tc>
                  <a:txBody>
                    <a:bodyPr/>
                    <a:lstStyle/>
                    <a:p>
                      <a:r>
                        <a:rPr lang="en-US" sz="1600" dirty="0" smtClean="0"/>
                        <a:t>Short term Bank Loan</a:t>
                      </a:r>
                      <a:endParaRPr lang="en-US" sz="1600" dirty="0"/>
                    </a:p>
                  </a:txBody>
                  <a:tcPr/>
                </a:tc>
                <a:tc>
                  <a:txBody>
                    <a:bodyPr/>
                    <a:lstStyle/>
                    <a:p>
                      <a:r>
                        <a:rPr lang="en-US" sz="1600" dirty="0" smtClean="0"/>
                        <a:t>150</a:t>
                      </a:r>
                      <a:endParaRPr lang="en-US" sz="1600" dirty="0"/>
                    </a:p>
                  </a:txBody>
                  <a:tcPr/>
                </a:tc>
                <a:tc>
                  <a:txBody>
                    <a:bodyPr/>
                    <a:lstStyle/>
                    <a:p>
                      <a:r>
                        <a:rPr lang="en-US" sz="1600" dirty="0" smtClean="0"/>
                        <a:t>Cash</a:t>
                      </a:r>
                      <a:endParaRPr lang="en-US" sz="1600" dirty="0"/>
                    </a:p>
                  </a:txBody>
                  <a:tcPr/>
                </a:tc>
                <a:tc>
                  <a:txBody>
                    <a:bodyPr/>
                    <a:lstStyle/>
                    <a:p>
                      <a:r>
                        <a:rPr lang="en-US" sz="1600" dirty="0" smtClean="0"/>
                        <a:t>30</a:t>
                      </a:r>
                      <a:endParaRPr lang="en-US" sz="1600" dirty="0"/>
                    </a:p>
                  </a:txBody>
                  <a:tcPr/>
                </a:tc>
              </a:tr>
              <a:tr h="304800">
                <a:tc>
                  <a:txBody>
                    <a:bodyPr/>
                    <a:lstStyle/>
                    <a:p>
                      <a:r>
                        <a:rPr lang="en-US" sz="1600" dirty="0" smtClean="0"/>
                        <a:t>Account Payable</a:t>
                      </a:r>
                      <a:endParaRPr lang="en-US" sz="1600" dirty="0"/>
                    </a:p>
                  </a:txBody>
                  <a:tcPr/>
                </a:tc>
                <a:tc>
                  <a:txBody>
                    <a:bodyPr/>
                    <a:lstStyle/>
                    <a:p>
                      <a:r>
                        <a:rPr lang="en-US" sz="1600" dirty="0" smtClean="0"/>
                        <a:t>100</a:t>
                      </a:r>
                      <a:endParaRPr lang="en-US" sz="1600" dirty="0"/>
                    </a:p>
                  </a:txBody>
                  <a:tcPr/>
                </a:tc>
                <a:tc>
                  <a:txBody>
                    <a:bodyPr/>
                    <a:lstStyle/>
                    <a:p>
                      <a:r>
                        <a:rPr lang="en-US" sz="1600" dirty="0" smtClean="0"/>
                        <a:t>Others</a:t>
                      </a:r>
                      <a:endParaRPr lang="en-US" sz="1600" dirty="0"/>
                    </a:p>
                  </a:txBody>
                  <a:tcPr/>
                </a:tc>
                <a:tc>
                  <a:txBody>
                    <a:bodyPr/>
                    <a:lstStyle/>
                    <a:p>
                      <a:r>
                        <a:rPr lang="en-US" sz="1600" dirty="0" smtClean="0"/>
                        <a:t>20</a:t>
                      </a:r>
                      <a:endParaRPr lang="en-US" sz="1600" dirty="0"/>
                    </a:p>
                  </a:txBody>
                  <a:tcPr/>
                </a:tc>
              </a:tr>
              <a:tr h="350520">
                <a:tc>
                  <a:txBody>
                    <a:bodyPr/>
                    <a:lstStyle/>
                    <a:p>
                      <a:r>
                        <a:rPr lang="en-US" sz="1600" dirty="0" smtClean="0"/>
                        <a:t>Accrued</a:t>
                      </a:r>
                      <a:r>
                        <a:rPr lang="en-US" sz="1600" baseline="0" dirty="0" smtClean="0"/>
                        <a:t> Expenses</a:t>
                      </a:r>
                      <a:endParaRPr lang="en-US" sz="1600" dirty="0"/>
                    </a:p>
                  </a:txBody>
                  <a:tcPr/>
                </a:tc>
                <a:tc>
                  <a:txBody>
                    <a:bodyPr/>
                    <a:lstStyle/>
                    <a:p>
                      <a:r>
                        <a:rPr lang="en-US" sz="1600" dirty="0" smtClean="0"/>
                        <a:t>50</a:t>
                      </a:r>
                      <a:endParaRPr lang="en-US" sz="1600" dirty="0"/>
                    </a:p>
                  </a:txBody>
                  <a:tcPr/>
                </a:tc>
                <a:tc>
                  <a:txBody>
                    <a:bodyPr/>
                    <a:lstStyle/>
                    <a:p>
                      <a:endParaRPr lang="en-US" sz="1600" dirty="0"/>
                    </a:p>
                  </a:txBody>
                  <a:tcPr/>
                </a:tc>
                <a:tc>
                  <a:txBody>
                    <a:bodyPr/>
                    <a:lstStyle/>
                    <a:p>
                      <a:endParaRPr lang="en-US" sz="1600" dirty="0"/>
                    </a:p>
                  </a:txBody>
                  <a:tcPr/>
                </a:tc>
              </a:tr>
              <a:tr h="304800">
                <a:tc>
                  <a:txBody>
                    <a:bodyPr/>
                    <a:lstStyle/>
                    <a:p>
                      <a:r>
                        <a:rPr lang="en-US" sz="1600" dirty="0" smtClean="0"/>
                        <a:t>Total</a:t>
                      </a:r>
                      <a:endParaRPr lang="en-US" sz="1600" dirty="0"/>
                    </a:p>
                  </a:txBody>
                  <a:tcPr/>
                </a:tc>
                <a:tc>
                  <a:txBody>
                    <a:bodyPr/>
                    <a:lstStyle/>
                    <a:p>
                      <a:r>
                        <a:rPr lang="en-US" sz="1600" dirty="0" smtClean="0"/>
                        <a:t>600</a:t>
                      </a:r>
                      <a:endParaRPr lang="en-US" sz="1600" dirty="0"/>
                    </a:p>
                  </a:txBody>
                  <a:tcPr/>
                </a:tc>
                <a:tc>
                  <a:txBody>
                    <a:bodyPr/>
                    <a:lstStyle/>
                    <a:p>
                      <a:r>
                        <a:rPr lang="en-US" sz="1600" dirty="0" smtClean="0"/>
                        <a:t>Total</a:t>
                      </a:r>
                      <a:endParaRPr lang="en-US" sz="1600" dirty="0"/>
                    </a:p>
                  </a:txBody>
                  <a:tcPr/>
                </a:tc>
                <a:tc>
                  <a:txBody>
                    <a:bodyPr/>
                    <a:lstStyle/>
                    <a:p>
                      <a:r>
                        <a:rPr lang="en-US" sz="1600" dirty="0" smtClean="0"/>
                        <a:t>600</a:t>
                      </a:r>
                      <a:endParaRPr lang="en-US" sz="1600" dirty="0"/>
                    </a:p>
                  </a:txBody>
                  <a:tcPr/>
                </a:tc>
              </a:tr>
            </a:tbl>
          </a:graphicData>
        </a:graphic>
      </p:graphicFrame>
    </p:spTree>
    <p:extLst>
      <p:ext uri="{BB962C8B-B14F-4D97-AF65-F5344CB8AC3E}">
        <p14:creationId xmlns:p14="http://schemas.microsoft.com/office/powerpoint/2010/main" val="351207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Raising Additional Fund Needed</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r>
              <a:rPr lang="en-US" sz="2200" dirty="0" smtClean="0"/>
              <a:t>After determining external fund requirement, company has to choose the source of finance.</a:t>
            </a:r>
          </a:p>
          <a:p>
            <a:r>
              <a:rPr lang="en-US" sz="2200" dirty="0" smtClean="0"/>
              <a:t>If </a:t>
            </a:r>
            <a:r>
              <a:rPr lang="en-US" sz="2200" dirty="0" err="1" smtClean="0"/>
              <a:t>Birat</a:t>
            </a:r>
            <a:r>
              <a:rPr lang="en-US" sz="2200" dirty="0" smtClean="0"/>
              <a:t> has used following capital structure:</a:t>
            </a:r>
          </a:p>
          <a:p>
            <a:pPr marL="0" indent="0">
              <a:buNone/>
            </a:pPr>
            <a:r>
              <a:rPr lang="en-US" sz="2200" dirty="0"/>
              <a:t>	</a:t>
            </a:r>
            <a:r>
              <a:rPr lang="en-US" sz="2200" dirty="0" smtClean="0"/>
              <a:t>Notes payable = 15% × 68   = 10.20</a:t>
            </a:r>
          </a:p>
          <a:p>
            <a:pPr marL="0" indent="0">
              <a:buNone/>
            </a:pPr>
            <a:r>
              <a:rPr lang="en-US" sz="2200" dirty="0"/>
              <a:t>	</a:t>
            </a:r>
            <a:r>
              <a:rPr lang="en-US" sz="2200" dirty="0" smtClean="0"/>
              <a:t>Long term debt = 40% </a:t>
            </a:r>
            <a:r>
              <a:rPr lang="en-US" sz="2200" dirty="0"/>
              <a:t>× </a:t>
            </a:r>
            <a:r>
              <a:rPr lang="en-US" sz="2200" dirty="0" smtClean="0"/>
              <a:t>68  = 27.20</a:t>
            </a:r>
          </a:p>
          <a:p>
            <a:pPr marL="0" indent="0">
              <a:buNone/>
            </a:pPr>
            <a:r>
              <a:rPr lang="en-US" sz="2200" dirty="0"/>
              <a:t>	</a:t>
            </a:r>
            <a:r>
              <a:rPr lang="en-US" sz="2200" dirty="0" smtClean="0"/>
              <a:t>Common stock = 45% </a:t>
            </a:r>
            <a:r>
              <a:rPr lang="en-US" sz="2200" dirty="0"/>
              <a:t>× </a:t>
            </a:r>
            <a:r>
              <a:rPr lang="en-US" sz="2200" dirty="0" smtClean="0"/>
              <a:t>68   = </a:t>
            </a:r>
            <a:r>
              <a:rPr lang="en-US" sz="2200" dirty="0" smtClean="0"/>
              <a:t>30.60</a:t>
            </a:r>
            <a:endParaRPr lang="en-US" sz="2200" dirty="0" smtClean="0"/>
          </a:p>
          <a:p>
            <a:pPr marL="0" indent="0">
              <a:buNone/>
            </a:pPr>
            <a:endParaRPr lang="en-US" sz="2200" dirty="0"/>
          </a:p>
          <a:p>
            <a:pPr marL="0" indent="0">
              <a:buNone/>
            </a:pPr>
            <a:r>
              <a:rPr lang="en-US" sz="2200" dirty="0" smtClean="0"/>
              <a:t>Then construct new balance sheet.</a:t>
            </a:r>
            <a:endParaRPr lang="en-US" sz="2200" dirty="0"/>
          </a:p>
        </p:txBody>
      </p:sp>
    </p:spTree>
    <p:extLst>
      <p:ext uri="{BB962C8B-B14F-4D97-AF65-F5344CB8AC3E}">
        <p14:creationId xmlns:p14="http://schemas.microsoft.com/office/powerpoint/2010/main" val="321321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Using Regression to Improve Forecasts</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pPr>
            <a:r>
              <a:rPr lang="en-US" sz="2200" dirty="0" smtClean="0"/>
              <a:t>Assume linear relationship between certain </a:t>
            </a:r>
            <a:r>
              <a:rPr lang="en-US" sz="2200" dirty="0" err="1" smtClean="0"/>
              <a:t>certain</a:t>
            </a:r>
            <a:r>
              <a:rPr lang="en-US" sz="2200" dirty="0" smtClean="0"/>
              <a:t> type of assets and level of sales</a:t>
            </a:r>
          </a:p>
          <a:p>
            <a:pPr marL="0" indent="0">
              <a:buNone/>
            </a:pPr>
            <a:r>
              <a:rPr lang="en-US" sz="2200" dirty="0" smtClean="0"/>
              <a:t>Regression equation can be expressed as:</a:t>
            </a:r>
          </a:p>
          <a:p>
            <a:pPr marL="0" indent="0">
              <a:buNone/>
            </a:pPr>
            <a:endParaRPr lang="en-US" sz="2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77628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79" y="3761412"/>
            <a:ext cx="7839075" cy="269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51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200" dirty="0" smtClean="0"/>
              <a:t>The following data were collected from New </a:t>
            </a:r>
            <a:r>
              <a:rPr lang="en-US" sz="2200" dirty="0" err="1" smtClean="0"/>
              <a:t>Hira</a:t>
            </a:r>
            <a:r>
              <a:rPr lang="en-US" sz="2200" dirty="0" smtClean="0"/>
              <a:t> Company</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r>
              <a:rPr lang="en-US" sz="2200" b="1" dirty="0" smtClean="0"/>
              <a:t>Required:</a:t>
            </a:r>
          </a:p>
          <a:p>
            <a:pPr marL="457200" indent="-457200">
              <a:buFont typeface="+mj-lt"/>
              <a:buAutoNum type="alphaLcPeriod"/>
            </a:pPr>
            <a:r>
              <a:rPr lang="en-US" sz="2200" dirty="0" smtClean="0"/>
              <a:t>State the equation that explains the relationship between sales and inventory</a:t>
            </a:r>
          </a:p>
          <a:p>
            <a:pPr marL="457200" indent="-457200">
              <a:buFont typeface="+mj-lt"/>
              <a:buAutoNum type="alphaLcPeriod"/>
            </a:pPr>
            <a:r>
              <a:rPr lang="en-US" sz="2200" dirty="0" smtClean="0"/>
              <a:t>Forecast the inventory level for 2017, if the expected sales will be </a:t>
            </a:r>
            <a:r>
              <a:rPr lang="en-US" sz="2200" dirty="0" err="1" smtClean="0"/>
              <a:t>Rs</a:t>
            </a:r>
            <a:r>
              <a:rPr lang="en-US" sz="2200" dirty="0" smtClean="0"/>
              <a:t>, 135,000</a:t>
            </a:r>
          </a:p>
          <a:p>
            <a:pPr marL="0" indent="0">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612329728"/>
              </p:ext>
            </p:extLst>
          </p:nvPr>
        </p:nvGraphicFramePr>
        <p:xfrm>
          <a:off x="1524000" y="13970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Year</a:t>
                      </a:r>
                      <a:endParaRPr lang="en-US" dirty="0"/>
                    </a:p>
                  </a:txBody>
                  <a:tcPr/>
                </a:tc>
                <a:tc>
                  <a:txBody>
                    <a:bodyPr/>
                    <a:lstStyle/>
                    <a:p>
                      <a:r>
                        <a:rPr lang="en-US" dirty="0" smtClean="0"/>
                        <a:t>Sales ‘000</a:t>
                      </a:r>
                      <a:endParaRPr lang="en-US" dirty="0"/>
                    </a:p>
                  </a:txBody>
                  <a:tcPr/>
                </a:tc>
                <a:tc>
                  <a:txBody>
                    <a:bodyPr/>
                    <a:lstStyle/>
                    <a:p>
                      <a:r>
                        <a:rPr lang="en-US" dirty="0" smtClean="0"/>
                        <a:t>Inventor ‘000</a:t>
                      </a:r>
                      <a:endParaRPr lang="en-US" dirty="0"/>
                    </a:p>
                  </a:txBody>
                  <a:tcPr/>
                </a:tc>
              </a:tr>
              <a:tr h="370840">
                <a:tc>
                  <a:txBody>
                    <a:bodyPr/>
                    <a:lstStyle/>
                    <a:p>
                      <a:r>
                        <a:rPr lang="en-US" dirty="0" smtClean="0"/>
                        <a:t>2011</a:t>
                      </a:r>
                      <a:endParaRPr lang="en-US" dirty="0"/>
                    </a:p>
                  </a:txBody>
                  <a:tcPr/>
                </a:tc>
                <a:tc>
                  <a:txBody>
                    <a:bodyPr/>
                    <a:lstStyle/>
                    <a:p>
                      <a:r>
                        <a:rPr lang="en-US" dirty="0" smtClean="0"/>
                        <a:t>110</a:t>
                      </a:r>
                      <a:endParaRPr lang="en-US" dirty="0"/>
                    </a:p>
                  </a:txBody>
                  <a:tcPr/>
                </a:tc>
                <a:tc>
                  <a:txBody>
                    <a:bodyPr/>
                    <a:lstStyle/>
                    <a:p>
                      <a:r>
                        <a:rPr lang="en-US" dirty="0" smtClean="0"/>
                        <a:t>2,440</a:t>
                      </a:r>
                      <a:endParaRPr lang="en-US" dirty="0"/>
                    </a:p>
                  </a:txBody>
                  <a:tcPr/>
                </a:tc>
              </a:tr>
              <a:tr h="370840">
                <a:tc>
                  <a:txBody>
                    <a:bodyPr/>
                    <a:lstStyle/>
                    <a:p>
                      <a:r>
                        <a:rPr lang="en-US" dirty="0" smtClean="0"/>
                        <a:t>2012</a:t>
                      </a:r>
                      <a:endParaRPr lang="en-US" dirty="0"/>
                    </a:p>
                  </a:txBody>
                  <a:tcPr/>
                </a:tc>
                <a:tc>
                  <a:txBody>
                    <a:bodyPr/>
                    <a:lstStyle/>
                    <a:p>
                      <a:r>
                        <a:rPr lang="en-US" dirty="0" smtClean="0"/>
                        <a:t>105</a:t>
                      </a:r>
                      <a:endParaRPr lang="en-US" dirty="0"/>
                    </a:p>
                  </a:txBody>
                  <a:tcPr/>
                </a:tc>
                <a:tc>
                  <a:txBody>
                    <a:bodyPr/>
                    <a:lstStyle/>
                    <a:p>
                      <a:r>
                        <a:rPr lang="en-US" dirty="0" smtClean="0"/>
                        <a:t>2,260</a:t>
                      </a:r>
                      <a:endParaRPr lang="en-US" dirty="0"/>
                    </a:p>
                  </a:txBody>
                  <a:tcPr/>
                </a:tc>
              </a:tr>
              <a:tr h="370840">
                <a:tc>
                  <a:txBody>
                    <a:bodyPr/>
                    <a:lstStyle/>
                    <a:p>
                      <a:r>
                        <a:rPr lang="en-US" dirty="0" smtClean="0"/>
                        <a:t>2013</a:t>
                      </a:r>
                      <a:endParaRPr lang="en-US" dirty="0"/>
                    </a:p>
                  </a:txBody>
                  <a:tcPr/>
                </a:tc>
                <a:tc>
                  <a:txBody>
                    <a:bodyPr/>
                    <a:lstStyle/>
                    <a:p>
                      <a:r>
                        <a:rPr lang="en-US" dirty="0" smtClean="0"/>
                        <a:t>120</a:t>
                      </a:r>
                      <a:endParaRPr lang="en-US" dirty="0"/>
                    </a:p>
                  </a:txBody>
                  <a:tcPr/>
                </a:tc>
                <a:tc>
                  <a:txBody>
                    <a:bodyPr/>
                    <a:lstStyle/>
                    <a:p>
                      <a:r>
                        <a:rPr lang="en-US" dirty="0" smtClean="0"/>
                        <a:t>2,680</a:t>
                      </a:r>
                      <a:endParaRPr lang="en-US" dirty="0"/>
                    </a:p>
                  </a:txBody>
                  <a:tcPr/>
                </a:tc>
              </a:tr>
              <a:tr h="370840">
                <a:tc>
                  <a:txBody>
                    <a:bodyPr/>
                    <a:lstStyle/>
                    <a:p>
                      <a:r>
                        <a:rPr lang="en-US" dirty="0" smtClean="0"/>
                        <a:t>2014</a:t>
                      </a:r>
                      <a:endParaRPr lang="en-US" dirty="0"/>
                    </a:p>
                  </a:txBody>
                  <a:tcPr/>
                </a:tc>
                <a:tc>
                  <a:txBody>
                    <a:bodyPr/>
                    <a:lstStyle/>
                    <a:p>
                      <a:r>
                        <a:rPr lang="en-US" dirty="0" smtClean="0"/>
                        <a:t>140</a:t>
                      </a:r>
                      <a:endParaRPr lang="en-US" dirty="0"/>
                    </a:p>
                  </a:txBody>
                  <a:tcPr/>
                </a:tc>
                <a:tc>
                  <a:txBody>
                    <a:bodyPr/>
                    <a:lstStyle/>
                    <a:p>
                      <a:r>
                        <a:rPr lang="en-US" dirty="0" smtClean="0"/>
                        <a:t>2,920</a:t>
                      </a:r>
                      <a:endParaRPr lang="en-US" dirty="0"/>
                    </a:p>
                  </a:txBody>
                  <a:tcPr/>
                </a:tc>
              </a:tr>
              <a:tr h="370840">
                <a:tc>
                  <a:txBody>
                    <a:bodyPr/>
                    <a:lstStyle/>
                    <a:p>
                      <a:r>
                        <a:rPr lang="en-US" dirty="0" smtClean="0"/>
                        <a:t>2015</a:t>
                      </a:r>
                      <a:endParaRPr lang="en-US" dirty="0"/>
                    </a:p>
                  </a:txBody>
                  <a:tcPr/>
                </a:tc>
                <a:tc>
                  <a:txBody>
                    <a:bodyPr/>
                    <a:lstStyle/>
                    <a:p>
                      <a:r>
                        <a:rPr lang="en-US" dirty="0" smtClean="0"/>
                        <a:t>115</a:t>
                      </a:r>
                      <a:endParaRPr lang="en-US" dirty="0"/>
                    </a:p>
                  </a:txBody>
                  <a:tcPr/>
                </a:tc>
                <a:tc>
                  <a:txBody>
                    <a:bodyPr/>
                    <a:lstStyle/>
                    <a:p>
                      <a:r>
                        <a:rPr lang="en-US" dirty="0" smtClean="0"/>
                        <a:t>2,500</a:t>
                      </a:r>
                      <a:endParaRPr lang="en-US" dirty="0"/>
                    </a:p>
                  </a:txBody>
                  <a:tcPr/>
                </a:tc>
              </a:tr>
              <a:tr h="370840">
                <a:tc>
                  <a:txBody>
                    <a:bodyPr/>
                    <a:lstStyle/>
                    <a:p>
                      <a:r>
                        <a:rPr lang="en-US" dirty="0" smtClean="0"/>
                        <a:t>2016</a:t>
                      </a:r>
                      <a:endParaRPr lang="en-US" dirty="0"/>
                    </a:p>
                  </a:txBody>
                  <a:tcPr/>
                </a:tc>
                <a:tc>
                  <a:txBody>
                    <a:bodyPr/>
                    <a:lstStyle/>
                    <a:p>
                      <a:r>
                        <a:rPr lang="en-US" dirty="0" smtClean="0"/>
                        <a:t>120</a:t>
                      </a:r>
                      <a:endParaRPr lang="en-US" dirty="0"/>
                    </a:p>
                  </a:txBody>
                  <a:tcPr/>
                </a:tc>
                <a:tc>
                  <a:txBody>
                    <a:bodyPr/>
                    <a:lstStyle/>
                    <a:p>
                      <a:r>
                        <a:rPr lang="en-US" dirty="0" smtClean="0"/>
                        <a:t>2,560</a:t>
                      </a:r>
                      <a:endParaRPr lang="en-US" dirty="0"/>
                    </a:p>
                  </a:txBody>
                  <a:tcPr/>
                </a:tc>
              </a:tr>
            </a:tbl>
          </a:graphicData>
        </a:graphic>
      </p:graphicFrame>
    </p:spTree>
    <p:extLst>
      <p:ext uri="{BB962C8B-B14F-4D97-AF65-F5344CB8AC3E}">
        <p14:creationId xmlns:p14="http://schemas.microsoft.com/office/powerpoint/2010/main" val="25166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Strategic Planning</a:t>
            </a:r>
            <a:endParaRPr lang="en-US" dirty="0"/>
          </a:p>
        </p:txBody>
      </p:sp>
      <p:sp>
        <p:nvSpPr>
          <p:cNvPr id="3" name="Content Placeholder 2"/>
          <p:cNvSpPr>
            <a:spLocks noGrp="1"/>
          </p:cNvSpPr>
          <p:nvPr>
            <p:ph idx="1"/>
          </p:nvPr>
        </p:nvSpPr>
        <p:spPr>
          <a:xfrm>
            <a:off x="457200" y="990600"/>
            <a:ext cx="8229600" cy="5713396"/>
          </a:xfrm>
        </p:spPr>
        <p:txBody>
          <a:bodyPr>
            <a:normAutofit/>
          </a:bodyPr>
          <a:lstStyle/>
          <a:p>
            <a:pPr algn="just"/>
            <a:r>
              <a:rPr lang="en-US" sz="2200" dirty="0" smtClean="0"/>
              <a:t>Strategic planning involves the strategies which are action oriented programs in order to give the organization a unified direction toward achieving the company mission, objectives and goals</a:t>
            </a:r>
          </a:p>
          <a:p>
            <a:pPr algn="just"/>
            <a:r>
              <a:rPr lang="en-US" sz="2200" dirty="0" smtClean="0"/>
              <a:t>Also known as corporate level planning</a:t>
            </a:r>
          </a:p>
          <a:p>
            <a:pPr algn="just"/>
            <a:r>
              <a:rPr lang="en-US" sz="2200" dirty="0" smtClean="0"/>
              <a:t>Basic four elements of strategic plans are:</a:t>
            </a:r>
          </a:p>
          <a:p>
            <a:pPr lvl="1" algn="just"/>
            <a:r>
              <a:rPr lang="en-US" sz="1800" dirty="0" smtClean="0"/>
              <a:t>Corporate Purpose</a:t>
            </a:r>
          </a:p>
          <a:p>
            <a:pPr lvl="1" algn="just"/>
            <a:r>
              <a:rPr lang="en-US" sz="1800" dirty="0" smtClean="0"/>
              <a:t>Corporate Scope</a:t>
            </a:r>
          </a:p>
          <a:p>
            <a:pPr lvl="1" algn="just"/>
            <a:r>
              <a:rPr lang="en-US" sz="1800" dirty="0" smtClean="0"/>
              <a:t>Corporate Objectives </a:t>
            </a:r>
          </a:p>
          <a:p>
            <a:pPr lvl="1" algn="just"/>
            <a:r>
              <a:rPr lang="en-US" sz="1800" dirty="0" smtClean="0"/>
              <a:t>Corporate Strategies</a:t>
            </a:r>
          </a:p>
          <a:p>
            <a:pPr algn="just"/>
            <a:r>
              <a:rPr lang="en-US" sz="2200" dirty="0" smtClean="0"/>
              <a:t>Strategic Plans and Shareholders Wealth</a:t>
            </a:r>
          </a:p>
          <a:p>
            <a:pPr marL="0" indent="0" algn="just">
              <a:buNone/>
            </a:pP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33" y="4648200"/>
            <a:ext cx="7715250" cy="205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20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Excess capacity adjustment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943600"/>
              </a:xfrm>
            </p:spPr>
            <p:txBody>
              <a:bodyPr>
                <a:normAutofit lnSpcReduction="10000"/>
              </a:bodyPr>
              <a:lstStyle/>
              <a:p>
                <a:pPr marL="0" indent="0">
                  <a:buNone/>
                </a:pPr>
                <a:r>
                  <a:rPr lang="en-US" sz="2200" dirty="0" smtClean="0"/>
                  <a:t>Steps :</a:t>
                </a:r>
              </a:p>
              <a:p>
                <a:pPr marL="457200" indent="-457200">
                  <a:buFont typeface="+mj-lt"/>
                  <a:buAutoNum type="alphaUcPeriod"/>
                </a:pPr>
                <a:r>
                  <a:rPr lang="en-US" sz="2200" dirty="0" smtClean="0"/>
                  <a:t>Calculation of Full Capacity Sales:</a:t>
                </a:r>
              </a:p>
              <a:p>
                <a:pPr marL="400050" lvl="1" indent="0">
                  <a:buNone/>
                </a:pPr>
                <a:r>
                  <a:rPr lang="en-US" sz="1800" dirty="0" smtClean="0"/>
                  <a:t>= </a:t>
                </a:r>
                <a14:m>
                  <m:oMath xmlns:m="http://schemas.openxmlformats.org/officeDocument/2006/math">
                    <m:f>
                      <m:fPr>
                        <m:ctrlPr>
                          <a:rPr lang="en-US" sz="1800" i="1" smtClean="0">
                            <a:latin typeface="Cambria Math"/>
                          </a:rPr>
                        </m:ctrlPr>
                      </m:fPr>
                      <m:num>
                        <m:r>
                          <a:rPr lang="en-US" sz="1800" b="0" i="1" smtClean="0">
                            <a:latin typeface="Cambria Math"/>
                          </a:rPr>
                          <m:t>𝐴𝑐𝑡𝑢𝑎𝑙</m:t>
                        </m:r>
                        <m:r>
                          <a:rPr lang="en-US" sz="1800" b="0" i="1" smtClean="0">
                            <a:latin typeface="Cambria Math"/>
                          </a:rPr>
                          <m:t> </m:t>
                        </m:r>
                        <m:r>
                          <a:rPr lang="en-US" sz="1800" b="0" i="1" smtClean="0">
                            <a:latin typeface="Cambria Math"/>
                          </a:rPr>
                          <m:t>𝑆𝑎𝑙𝑒𝑠</m:t>
                        </m:r>
                      </m:num>
                      <m:den>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𝑐𝑎𝑝𝑎𝑐𝑖𝑡𝑦</m:t>
                        </m:r>
                        <m:r>
                          <a:rPr lang="en-US" sz="1800" b="0" i="1" smtClean="0">
                            <a:latin typeface="Cambria Math"/>
                          </a:rPr>
                          <m:t> </m:t>
                        </m:r>
                        <m:r>
                          <a:rPr lang="en-US" sz="1800" b="0" i="1" smtClean="0">
                            <a:latin typeface="Cambria Math"/>
                          </a:rPr>
                          <m:t>𝑎𝑡</m:t>
                        </m:r>
                        <m:r>
                          <a:rPr lang="en-US" sz="1800" b="0" i="1" smtClean="0">
                            <a:latin typeface="Cambria Math"/>
                          </a:rPr>
                          <m:t> </m:t>
                        </m:r>
                        <m:r>
                          <a:rPr lang="en-US" sz="1800" b="0" i="1" smtClean="0">
                            <a:latin typeface="Cambria Math"/>
                          </a:rPr>
                          <m:t>𝑤h𝑖𝑐h</m:t>
                        </m:r>
                        <m:r>
                          <a:rPr lang="en-US" sz="1800" b="0" i="1" smtClean="0">
                            <a:latin typeface="Cambria Math"/>
                          </a:rPr>
                          <m:t> </m:t>
                        </m:r>
                        <m:r>
                          <a:rPr lang="en-US" sz="1800" b="0" i="1" smtClean="0">
                            <a:latin typeface="Cambria Math"/>
                          </a:rPr>
                          <m:t>𝑓𝑖𝑥𝑒𝑑</m:t>
                        </m:r>
                        <m:r>
                          <a:rPr lang="en-US" sz="1800" b="0" i="1" smtClean="0">
                            <a:latin typeface="Cambria Math"/>
                          </a:rPr>
                          <m:t> </m:t>
                        </m:r>
                        <m:r>
                          <a:rPr lang="en-US" sz="1800" b="0" i="1" smtClean="0">
                            <a:latin typeface="Cambria Math"/>
                          </a:rPr>
                          <m:t>𝑎𝑠𝑠𝑒𝑡𝑠</m:t>
                        </m:r>
                        <m:r>
                          <a:rPr lang="en-US" sz="1800" b="0" i="1" smtClean="0">
                            <a:latin typeface="Cambria Math"/>
                          </a:rPr>
                          <m:t> </m:t>
                        </m:r>
                        <m:r>
                          <a:rPr lang="en-US" sz="1800" b="0" i="1" smtClean="0">
                            <a:latin typeface="Cambria Math"/>
                          </a:rPr>
                          <m:t>𝑤𝑒𝑟𝑒</m:t>
                        </m:r>
                        <m:r>
                          <a:rPr lang="en-US" sz="1800" b="0" i="1" smtClean="0">
                            <a:latin typeface="Cambria Math"/>
                          </a:rPr>
                          <m:t> </m:t>
                        </m:r>
                        <m:r>
                          <a:rPr lang="en-US" sz="1800" b="0" i="1" smtClean="0">
                            <a:latin typeface="Cambria Math"/>
                          </a:rPr>
                          <m:t>𝑜𝑝𝑒𝑟𝑎𝑡𝑒𝑑</m:t>
                        </m:r>
                      </m:den>
                    </m:f>
                  </m:oMath>
                </a14:m>
                <a:endParaRPr lang="en-US" sz="1800" dirty="0" smtClean="0"/>
              </a:p>
              <a:p>
                <a:pPr marL="457200" indent="-457200">
                  <a:buFont typeface="+mj-lt"/>
                  <a:buAutoNum type="alphaUcPeriod"/>
                </a:pPr>
                <a:r>
                  <a:rPr lang="en-US" sz="2200" dirty="0" smtClean="0"/>
                  <a:t>Calculation of percentage of assets to which excess capacity does exists (A</a:t>
                </a:r>
                <a:r>
                  <a:rPr lang="en-US" sz="2200" baseline="-25000" dirty="0" smtClean="0"/>
                  <a:t>1</a:t>
                </a:r>
                <a:r>
                  <a:rPr lang="en-US" sz="2200" dirty="0" smtClean="0"/>
                  <a:t>)</a:t>
                </a:r>
              </a:p>
              <a:p>
                <a:pPr marL="400050" lvl="1" indent="0">
                  <a:buNone/>
                </a:pPr>
                <a:r>
                  <a:rPr lang="en-US" sz="1800" dirty="0" smtClean="0"/>
                  <a:t>= </a:t>
                </a:r>
                <a14:m>
                  <m:oMath xmlns:m="http://schemas.openxmlformats.org/officeDocument/2006/math">
                    <m:f>
                      <m:fPr>
                        <m:ctrlPr>
                          <a:rPr lang="en-US" sz="1800" i="1">
                            <a:latin typeface="Cambria Math"/>
                          </a:rPr>
                        </m:ctrlPr>
                      </m:fPr>
                      <m:num>
                        <m:r>
                          <a:rPr lang="en-US" sz="1800" i="1">
                            <a:latin typeface="Cambria Math"/>
                          </a:rPr>
                          <m:t>𝐴𝑐𝑡𝑢𝑎𝑙</m:t>
                        </m:r>
                        <m:r>
                          <a:rPr lang="en-US" sz="1800" i="1">
                            <a:latin typeface="Cambria Math"/>
                          </a:rPr>
                          <m:t> </m:t>
                        </m:r>
                        <m:r>
                          <a:rPr lang="en-US" sz="1800" i="1">
                            <a:latin typeface="Cambria Math"/>
                          </a:rPr>
                          <m:t>𝑆𝑎𝑙𝑒𝑠</m:t>
                        </m:r>
                      </m:num>
                      <m:den>
                        <m:r>
                          <a:rPr lang="en-US" sz="1800" b="0" i="1" smtClean="0">
                            <a:latin typeface="Cambria Math"/>
                          </a:rPr>
                          <m:t>𝐹𝑢𝑙𝑙</m:t>
                        </m:r>
                        <m:r>
                          <a:rPr lang="en-US" sz="1800" b="0" i="1" smtClean="0">
                            <a:latin typeface="Cambria Math"/>
                          </a:rPr>
                          <m:t> </m:t>
                        </m:r>
                        <m:r>
                          <a:rPr lang="en-US" sz="1800" b="0" i="1" smtClean="0">
                            <a:latin typeface="Cambria Math"/>
                          </a:rPr>
                          <m:t>𝐶𝑎𝑝𝑎𝑐𝑖𝑡𝑦</m:t>
                        </m:r>
                        <m:r>
                          <a:rPr lang="en-US" sz="1800" b="0" i="1" smtClean="0">
                            <a:latin typeface="Cambria Math"/>
                          </a:rPr>
                          <m:t> </m:t>
                        </m:r>
                        <m:r>
                          <a:rPr lang="en-US" sz="1800" b="0" i="1" smtClean="0">
                            <a:latin typeface="Cambria Math"/>
                          </a:rPr>
                          <m:t>𝑆𝑎𝑙𝑒𝑠</m:t>
                        </m:r>
                      </m:den>
                    </m:f>
                  </m:oMath>
                </a14:m>
                <a:endParaRPr lang="en-US" sz="1800" dirty="0" smtClean="0"/>
              </a:p>
              <a:p>
                <a:pPr marL="457200" indent="-457200">
                  <a:buFont typeface="+mj-lt"/>
                  <a:buAutoNum type="alphaUcPeriod"/>
                </a:pPr>
                <a:r>
                  <a:rPr lang="en-US" sz="2200" dirty="0" smtClean="0"/>
                  <a:t>Calculation of percentage of assets to which excess capacity does not exists (A</a:t>
                </a:r>
                <a:r>
                  <a:rPr lang="en-US" sz="2200" baseline="-25000" dirty="0" smtClean="0"/>
                  <a:t>2</a:t>
                </a:r>
                <a:r>
                  <a:rPr lang="en-US" sz="2200" dirty="0" smtClean="0"/>
                  <a:t>)</a:t>
                </a:r>
              </a:p>
              <a:p>
                <a:pPr marL="400050" lvl="1" indent="0">
                  <a:buNone/>
                </a:pPr>
                <a:r>
                  <a:rPr lang="en-US" sz="1800" dirty="0" smtClean="0"/>
                  <a:t>= </a:t>
                </a:r>
                <a14:m>
                  <m:oMath xmlns:m="http://schemas.openxmlformats.org/officeDocument/2006/math">
                    <m:f>
                      <m:fPr>
                        <m:ctrlPr>
                          <a:rPr lang="en-US" sz="1800" i="1">
                            <a:latin typeface="Cambria Math"/>
                          </a:rPr>
                        </m:ctrlPr>
                      </m:fPr>
                      <m:num>
                        <m:r>
                          <a:rPr lang="en-US" sz="1800" i="1">
                            <a:latin typeface="Cambria Math"/>
                          </a:rPr>
                          <m:t>𝐴𝑐𝑡𝑢𝑎𝑙</m:t>
                        </m:r>
                        <m:r>
                          <a:rPr lang="en-US" sz="1800" i="1">
                            <a:latin typeface="Cambria Math"/>
                          </a:rPr>
                          <m:t> </m:t>
                        </m:r>
                        <m:r>
                          <a:rPr lang="en-US" sz="1800" b="0" i="1" smtClean="0">
                            <a:latin typeface="Cambria Math"/>
                          </a:rPr>
                          <m:t>𝐴𝑠𝑠𝑒𝑡𝑠</m:t>
                        </m:r>
                      </m:num>
                      <m:den>
                        <m:r>
                          <a:rPr lang="en-US" sz="1800" b="0" i="1" smtClean="0">
                            <a:latin typeface="Cambria Math"/>
                          </a:rPr>
                          <m:t>𝐴𝑐𝑡𝑢𝑎𝑙</m:t>
                        </m:r>
                        <m:r>
                          <a:rPr lang="en-US" sz="1800" b="0" i="1" smtClean="0">
                            <a:latin typeface="Cambria Math"/>
                          </a:rPr>
                          <m:t> </m:t>
                        </m:r>
                        <m:r>
                          <a:rPr lang="en-US" sz="1800" b="0" i="1" smtClean="0">
                            <a:latin typeface="Cambria Math"/>
                          </a:rPr>
                          <m:t>𝑆𝑎𝑙𝑒𝑠</m:t>
                        </m:r>
                      </m:den>
                    </m:f>
                  </m:oMath>
                </a14:m>
                <a:endParaRPr lang="en-US" sz="1800" dirty="0" smtClean="0"/>
              </a:p>
              <a:p>
                <a:pPr marL="457200" indent="-457200">
                  <a:buFont typeface="+mj-lt"/>
                  <a:buAutoNum type="alphaUcPeriod"/>
                </a:pPr>
                <a:r>
                  <a:rPr lang="en-US" sz="2200" dirty="0" smtClean="0"/>
                  <a:t>Calculation of percentage of liabilities varying with sales (L)</a:t>
                </a:r>
              </a:p>
              <a:p>
                <a:pPr marL="400050" lvl="1" indent="0">
                  <a:buNone/>
                </a:pPr>
                <a:r>
                  <a:rPr lang="en-US" sz="1800" dirty="0" smtClean="0"/>
                  <a:t>= </a:t>
                </a:r>
                <a14:m>
                  <m:oMath xmlns:m="http://schemas.openxmlformats.org/officeDocument/2006/math">
                    <m:f>
                      <m:fPr>
                        <m:ctrlPr>
                          <a:rPr lang="en-US" sz="1800" i="1">
                            <a:latin typeface="Cambria Math"/>
                          </a:rPr>
                        </m:ctrlPr>
                      </m:fPr>
                      <m:num>
                        <m:r>
                          <a:rPr lang="en-US" sz="1800" i="1">
                            <a:latin typeface="Cambria Math"/>
                          </a:rPr>
                          <m:t>𝐴𝑐𝑡𝑢𝑎𝑙</m:t>
                        </m:r>
                        <m:r>
                          <a:rPr lang="en-US" sz="1800" i="1">
                            <a:latin typeface="Cambria Math"/>
                          </a:rPr>
                          <m:t> </m:t>
                        </m:r>
                        <m:r>
                          <a:rPr lang="en-US" sz="1800" b="0" i="1" smtClean="0">
                            <a:latin typeface="Cambria Math"/>
                          </a:rPr>
                          <m:t>𝐿𝑖𝑎𝑏𝑖𝑙𝑖𝑡𝑖𝑒𝑠</m:t>
                        </m:r>
                      </m:num>
                      <m:den>
                        <m:r>
                          <a:rPr lang="en-US" sz="1800" b="0" i="1" smtClean="0">
                            <a:latin typeface="Cambria Math"/>
                          </a:rPr>
                          <m:t>𝐴𝑐𝑡𝑢𝑎𝑙</m:t>
                        </m:r>
                        <m:r>
                          <a:rPr lang="en-US" sz="1800" b="0" i="1" smtClean="0">
                            <a:latin typeface="Cambria Math"/>
                          </a:rPr>
                          <m:t> </m:t>
                        </m:r>
                        <m:r>
                          <a:rPr lang="en-US" sz="1800" b="0" i="1" smtClean="0">
                            <a:latin typeface="Cambria Math"/>
                          </a:rPr>
                          <m:t>𝑆𝑎𝑙𝑒𝑠</m:t>
                        </m:r>
                      </m:den>
                    </m:f>
                  </m:oMath>
                </a14:m>
                <a:endParaRPr lang="en-US" sz="1800" dirty="0" smtClean="0"/>
              </a:p>
              <a:p>
                <a:pPr marL="457200" indent="-457200">
                  <a:buFont typeface="+mj-lt"/>
                  <a:buAutoNum type="alphaUcPeriod"/>
                </a:pPr>
                <a:r>
                  <a:rPr lang="en-US" sz="2200" dirty="0" smtClean="0"/>
                  <a:t>Calculation of additional retained earning</a:t>
                </a:r>
              </a:p>
              <a:p>
                <a:pPr marL="400050" lvl="1" indent="0">
                  <a:buNone/>
                </a:pPr>
                <a:r>
                  <a:rPr lang="en-US" sz="1800" dirty="0" smtClean="0"/>
                  <a:t>= S</a:t>
                </a:r>
                <a:r>
                  <a:rPr lang="en-US" sz="1800" baseline="-25000" dirty="0" smtClean="0"/>
                  <a:t>1</a:t>
                </a:r>
                <a:r>
                  <a:rPr lang="en-US" sz="1800" dirty="0" smtClean="0"/>
                  <a:t> × M × b  = S</a:t>
                </a:r>
                <a:r>
                  <a:rPr lang="en-US" sz="1800" baseline="-25000" dirty="0" smtClean="0"/>
                  <a:t>1</a:t>
                </a:r>
                <a:r>
                  <a:rPr lang="en-US" sz="1800" dirty="0" smtClean="0"/>
                  <a:t> × M × ( 1 – D/P ratio)  </a:t>
                </a:r>
              </a:p>
              <a:p>
                <a:pPr marL="457200" indent="-457200">
                  <a:buFont typeface="+mj-lt"/>
                  <a:buAutoNum type="alphaUcPeriod"/>
                </a:pPr>
                <a:r>
                  <a:rPr lang="en-US" sz="2200" dirty="0" smtClean="0"/>
                  <a:t>Calculation of additional fund Needed</a:t>
                </a:r>
              </a:p>
              <a:p>
                <a:pPr marL="400050" lvl="1" indent="0">
                  <a:buNone/>
                </a:pPr>
                <a:r>
                  <a:rPr lang="en-US" sz="1800" dirty="0" smtClean="0"/>
                  <a:t>Excess of Assets over Liabilities</a:t>
                </a:r>
              </a:p>
              <a:p>
                <a:pPr marL="400050" lvl="1" indent="0">
                  <a:buNone/>
                </a:pPr>
                <a:r>
                  <a:rPr lang="en-US" sz="1800" dirty="0" smtClean="0"/>
                  <a:t>Total Projected Assets - Liabilities</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943600"/>
              </a:xfrm>
              <a:blipFill rotWithShape="1">
                <a:blip r:embed="rId2"/>
                <a:stretch>
                  <a:fillRect l="-963" t="-1231" b="-1231"/>
                </a:stretch>
              </a:blipFill>
            </p:spPr>
            <p:txBody>
              <a:bodyPr/>
              <a:lstStyle/>
              <a:p>
                <a:r>
                  <a:rPr lang="en-US">
                    <a:noFill/>
                  </a:rPr>
                  <a:t> </a:t>
                </a:r>
              </a:p>
            </p:txBody>
          </p:sp>
        </mc:Fallback>
      </mc:AlternateContent>
    </p:spTree>
    <p:extLst>
      <p:ext uri="{BB962C8B-B14F-4D97-AF65-F5344CB8AC3E}">
        <p14:creationId xmlns:p14="http://schemas.microsoft.com/office/powerpoint/2010/main" val="339773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algn="just"/>
            <a:r>
              <a:rPr lang="en-US" sz="2200" dirty="0" smtClean="0"/>
              <a:t>The balance sheet of the Asia Pacific Corporation is shown below:</a:t>
            </a:r>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marL="0" indent="0" algn="just">
              <a:buNone/>
            </a:pPr>
            <a:r>
              <a:rPr lang="en-US" sz="2200" dirty="0" smtClean="0"/>
              <a:t>The corporation’s actual sales in 2073 is </a:t>
            </a:r>
            <a:r>
              <a:rPr lang="en-US" sz="2200" dirty="0" err="1" smtClean="0"/>
              <a:t>Rs</a:t>
            </a:r>
            <a:r>
              <a:rPr lang="en-US" sz="2200" dirty="0" smtClean="0"/>
              <a:t>. 680,000 and it is expected </a:t>
            </a:r>
            <a:r>
              <a:rPr lang="en-US" sz="2200" dirty="0" err="1" smtClean="0"/>
              <a:t>Rs</a:t>
            </a:r>
            <a:r>
              <a:rPr lang="en-US" sz="2200" dirty="0" smtClean="0"/>
              <a:t> 900,000 in 2074. Its profit margin is 4% and dividend payout ratio is 60%. The fixed assets and inventory in 2073 were utilized to only 80% of the capacity. Calculate additional fund needed.</a:t>
            </a:r>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94204992"/>
              </p:ext>
            </p:extLst>
          </p:nvPr>
        </p:nvGraphicFramePr>
        <p:xfrm>
          <a:off x="1066800" y="1295400"/>
          <a:ext cx="7162800" cy="2595880"/>
        </p:xfrm>
        <a:graphic>
          <a:graphicData uri="http://schemas.openxmlformats.org/drawingml/2006/table">
            <a:tbl>
              <a:tblPr firstRow="1" bandRow="1">
                <a:tableStyleId>{5C22544A-7EE6-4342-B048-85BDC9FD1C3A}</a:tableStyleId>
              </a:tblPr>
              <a:tblGrid>
                <a:gridCol w="2362200"/>
                <a:gridCol w="1219200"/>
                <a:gridCol w="2362200"/>
                <a:gridCol w="1219200"/>
              </a:tblGrid>
              <a:tr h="370840">
                <a:tc>
                  <a:txBody>
                    <a:bodyPr/>
                    <a:lstStyle/>
                    <a:p>
                      <a:r>
                        <a:rPr lang="en-US" dirty="0" smtClean="0"/>
                        <a:t>Equity and Liabilities</a:t>
                      </a:r>
                      <a:endParaRPr lang="en-US" dirty="0"/>
                    </a:p>
                  </a:txBody>
                  <a:tcPr/>
                </a:tc>
                <a:tc>
                  <a:txBody>
                    <a:bodyPr/>
                    <a:lstStyle/>
                    <a:p>
                      <a:r>
                        <a:rPr lang="en-US" dirty="0" smtClean="0"/>
                        <a:t>Amount</a:t>
                      </a:r>
                      <a:endParaRPr lang="en-US" dirty="0"/>
                    </a:p>
                  </a:txBody>
                  <a:tcPr/>
                </a:tc>
                <a:tc>
                  <a:txBody>
                    <a:bodyPr/>
                    <a:lstStyle/>
                    <a:p>
                      <a:r>
                        <a:rPr lang="en-US" dirty="0" smtClean="0"/>
                        <a:t>Assets</a:t>
                      </a:r>
                      <a:endParaRPr lang="en-US" dirty="0"/>
                    </a:p>
                  </a:txBody>
                  <a:tcPr/>
                </a:tc>
                <a:tc>
                  <a:txBody>
                    <a:bodyPr/>
                    <a:lstStyle/>
                    <a:p>
                      <a:r>
                        <a:rPr lang="en-US" dirty="0" smtClean="0"/>
                        <a:t>Amount</a:t>
                      </a:r>
                      <a:endParaRPr lang="en-US" dirty="0"/>
                    </a:p>
                  </a:txBody>
                  <a:tcPr/>
                </a:tc>
              </a:tr>
              <a:tr h="370840">
                <a:tc>
                  <a:txBody>
                    <a:bodyPr/>
                    <a:lstStyle/>
                    <a:p>
                      <a:r>
                        <a:rPr lang="en-US" dirty="0" smtClean="0"/>
                        <a:t>Share Capital</a:t>
                      </a:r>
                      <a:endParaRPr lang="en-US" dirty="0"/>
                    </a:p>
                  </a:txBody>
                  <a:tcPr/>
                </a:tc>
                <a:tc>
                  <a:txBody>
                    <a:bodyPr/>
                    <a:lstStyle/>
                    <a:p>
                      <a:r>
                        <a:rPr lang="en-US" dirty="0" smtClean="0"/>
                        <a:t>120,000</a:t>
                      </a:r>
                      <a:endParaRPr lang="en-US" dirty="0"/>
                    </a:p>
                  </a:txBody>
                  <a:tcPr/>
                </a:tc>
                <a:tc>
                  <a:txBody>
                    <a:bodyPr/>
                    <a:lstStyle/>
                    <a:p>
                      <a:r>
                        <a:rPr lang="en-US" dirty="0" smtClean="0"/>
                        <a:t>Fixed Assets</a:t>
                      </a:r>
                      <a:endParaRPr lang="en-US" dirty="0"/>
                    </a:p>
                  </a:txBody>
                  <a:tcPr/>
                </a:tc>
                <a:tc>
                  <a:txBody>
                    <a:bodyPr/>
                    <a:lstStyle/>
                    <a:p>
                      <a:r>
                        <a:rPr lang="en-US" dirty="0" smtClean="0"/>
                        <a:t>163,200</a:t>
                      </a:r>
                      <a:endParaRPr lang="en-US" dirty="0"/>
                    </a:p>
                  </a:txBody>
                  <a:tcPr/>
                </a:tc>
              </a:tr>
              <a:tr h="370840">
                <a:tc>
                  <a:txBody>
                    <a:bodyPr/>
                    <a:lstStyle/>
                    <a:p>
                      <a:r>
                        <a:rPr lang="en-US" dirty="0" smtClean="0"/>
                        <a:t>Retained Earnings</a:t>
                      </a:r>
                      <a:endParaRPr lang="en-US" dirty="0"/>
                    </a:p>
                  </a:txBody>
                  <a:tcPr/>
                </a:tc>
                <a:tc>
                  <a:txBody>
                    <a:bodyPr/>
                    <a:lstStyle/>
                    <a:p>
                      <a:r>
                        <a:rPr lang="en-US" dirty="0" smtClean="0"/>
                        <a:t>44,800</a:t>
                      </a:r>
                      <a:endParaRPr lang="en-US" dirty="0"/>
                    </a:p>
                  </a:txBody>
                  <a:tcPr/>
                </a:tc>
                <a:tc>
                  <a:txBody>
                    <a:bodyPr/>
                    <a:lstStyle/>
                    <a:p>
                      <a:r>
                        <a:rPr lang="en-US" dirty="0" smtClean="0"/>
                        <a:t>Account Receivable</a:t>
                      </a:r>
                      <a:endParaRPr lang="en-US" dirty="0"/>
                    </a:p>
                  </a:txBody>
                  <a:tcPr/>
                </a:tc>
                <a:tc>
                  <a:txBody>
                    <a:bodyPr/>
                    <a:lstStyle/>
                    <a:p>
                      <a:r>
                        <a:rPr lang="en-US" dirty="0" smtClean="0"/>
                        <a:t>13,600</a:t>
                      </a:r>
                      <a:endParaRPr lang="en-US" dirty="0"/>
                    </a:p>
                  </a:txBody>
                  <a:tcPr/>
                </a:tc>
              </a:tr>
              <a:tr h="370840">
                <a:tc>
                  <a:txBody>
                    <a:bodyPr/>
                    <a:lstStyle/>
                    <a:p>
                      <a:r>
                        <a:rPr lang="en-US" dirty="0" smtClean="0"/>
                        <a:t>Long</a:t>
                      </a:r>
                      <a:r>
                        <a:rPr lang="en-US" baseline="0" dirty="0" smtClean="0"/>
                        <a:t> term loan</a:t>
                      </a:r>
                      <a:endParaRPr lang="en-US" dirty="0"/>
                    </a:p>
                  </a:txBody>
                  <a:tcPr/>
                </a:tc>
                <a:tc>
                  <a:txBody>
                    <a:bodyPr/>
                    <a:lstStyle/>
                    <a:p>
                      <a:r>
                        <a:rPr lang="en-US" dirty="0" smtClean="0"/>
                        <a:t>80,000</a:t>
                      </a:r>
                      <a:endParaRPr lang="en-US" dirty="0"/>
                    </a:p>
                  </a:txBody>
                  <a:tcPr/>
                </a:tc>
                <a:tc>
                  <a:txBody>
                    <a:bodyPr/>
                    <a:lstStyle/>
                    <a:p>
                      <a:r>
                        <a:rPr lang="en-US" dirty="0" smtClean="0"/>
                        <a:t>Inventory</a:t>
                      </a:r>
                      <a:endParaRPr lang="en-US" dirty="0"/>
                    </a:p>
                  </a:txBody>
                  <a:tcPr/>
                </a:tc>
                <a:tc>
                  <a:txBody>
                    <a:bodyPr/>
                    <a:lstStyle/>
                    <a:p>
                      <a:r>
                        <a:rPr lang="en-US" dirty="0" smtClean="0"/>
                        <a:t>68,000</a:t>
                      </a:r>
                      <a:endParaRPr lang="en-US" dirty="0"/>
                    </a:p>
                  </a:txBody>
                  <a:tcPr/>
                </a:tc>
              </a:tr>
              <a:tr h="370840">
                <a:tc>
                  <a:txBody>
                    <a:bodyPr/>
                    <a:lstStyle/>
                    <a:p>
                      <a:r>
                        <a:rPr lang="en-US" dirty="0" smtClean="0"/>
                        <a:t>Account Payable</a:t>
                      </a:r>
                      <a:endParaRPr lang="en-US" dirty="0"/>
                    </a:p>
                  </a:txBody>
                  <a:tcPr/>
                </a:tc>
                <a:tc>
                  <a:txBody>
                    <a:bodyPr/>
                    <a:lstStyle/>
                    <a:p>
                      <a:r>
                        <a:rPr lang="en-US" dirty="0" smtClean="0"/>
                        <a:t>20,400</a:t>
                      </a:r>
                      <a:endParaRPr lang="en-US" dirty="0"/>
                    </a:p>
                  </a:txBody>
                  <a:tcPr/>
                </a:tc>
                <a:tc>
                  <a:txBody>
                    <a:bodyPr/>
                    <a:lstStyle/>
                    <a:p>
                      <a:r>
                        <a:rPr lang="en-US" dirty="0" smtClean="0"/>
                        <a:t>Cash at bank</a:t>
                      </a:r>
                      <a:endParaRPr lang="en-US" dirty="0"/>
                    </a:p>
                  </a:txBody>
                  <a:tcPr/>
                </a:tc>
                <a:tc>
                  <a:txBody>
                    <a:bodyPr/>
                    <a:lstStyle/>
                    <a:p>
                      <a:r>
                        <a:rPr lang="en-US" dirty="0" smtClean="0"/>
                        <a:t>27,200</a:t>
                      </a:r>
                      <a:endParaRPr lang="en-US" dirty="0"/>
                    </a:p>
                  </a:txBody>
                  <a:tcPr/>
                </a:tc>
              </a:tr>
              <a:tr h="370840">
                <a:tc>
                  <a:txBody>
                    <a:bodyPr/>
                    <a:lstStyle/>
                    <a:p>
                      <a:r>
                        <a:rPr lang="en-US" dirty="0" smtClean="0"/>
                        <a:t>Accruals</a:t>
                      </a:r>
                      <a:endParaRPr lang="en-US" dirty="0"/>
                    </a:p>
                  </a:txBody>
                  <a:tcPr/>
                </a:tc>
                <a:tc>
                  <a:txBody>
                    <a:bodyPr/>
                    <a:lstStyle/>
                    <a:p>
                      <a:r>
                        <a:rPr lang="en-US" dirty="0" smtClean="0"/>
                        <a:t>6,800</a:t>
                      </a:r>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Total</a:t>
                      </a:r>
                      <a:endParaRPr lang="en-US" dirty="0"/>
                    </a:p>
                  </a:txBody>
                  <a:tcPr/>
                </a:tc>
                <a:tc>
                  <a:txBody>
                    <a:bodyPr/>
                    <a:lstStyle/>
                    <a:p>
                      <a:r>
                        <a:rPr lang="en-US" dirty="0" smtClean="0"/>
                        <a:t>272,000</a:t>
                      </a:r>
                      <a:endParaRPr lang="en-US" dirty="0"/>
                    </a:p>
                  </a:txBody>
                  <a:tcPr/>
                </a:tc>
                <a:tc>
                  <a:txBody>
                    <a:bodyPr/>
                    <a:lstStyle/>
                    <a:p>
                      <a:r>
                        <a:rPr lang="en-US" dirty="0" smtClean="0"/>
                        <a:t>Total</a:t>
                      </a:r>
                      <a:endParaRPr lang="en-US" dirty="0"/>
                    </a:p>
                  </a:txBody>
                  <a:tcPr/>
                </a:tc>
                <a:tc>
                  <a:txBody>
                    <a:bodyPr/>
                    <a:lstStyle/>
                    <a:p>
                      <a:r>
                        <a:rPr lang="en-US" dirty="0" smtClean="0"/>
                        <a:t>272,000</a:t>
                      </a:r>
                      <a:endParaRPr lang="en-US" dirty="0"/>
                    </a:p>
                  </a:txBody>
                  <a:tcPr/>
                </a:tc>
              </a:tr>
            </a:tbl>
          </a:graphicData>
        </a:graphic>
      </p:graphicFrame>
    </p:spTree>
    <p:extLst>
      <p:ext uri="{BB962C8B-B14F-4D97-AF65-F5344CB8AC3E}">
        <p14:creationId xmlns:p14="http://schemas.microsoft.com/office/powerpoint/2010/main" val="844733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dirty="0" smtClean="0"/>
              <a:t>Analyzing the effects of changes in Ratios</a:t>
            </a:r>
            <a:endParaRPr lang="en-US" sz="3600" dirty="0"/>
          </a:p>
        </p:txBody>
      </p:sp>
      <p:sp>
        <p:nvSpPr>
          <p:cNvPr id="3" name="Content Placeholder 2"/>
          <p:cNvSpPr>
            <a:spLocks noGrp="1"/>
          </p:cNvSpPr>
          <p:nvPr>
            <p:ph idx="1"/>
          </p:nvPr>
        </p:nvSpPr>
        <p:spPr>
          <a:xfrm>
            <a:off x="457200" y="990600"/>
            <a:ext cx="8229600" cy="5135563"/>
          </a:xfrm>
        </p:spPr>
        <p:txBody>
          <a:bodyPr/>
          <a:lstStyle/>
          <a:p>
            <a:r>
              <a:rPr lang="en-US" dirty="0" smtClean="0"/>
              <a:t>Modifying Account Receivable</a:t>
            </a:r>
          </a:p>
          <a:p>
            <a:r>
              <a:rPr lang="en-US" dirty="0" smtClean="0"/>
              <a:t>Modifying Inventories</a:t>
            </a:r>
          </a:p>
          <a:p>
            <a:endParaRPr lang="en-US" dirty="0"/>
          </a:p>
          <a:p>
            <a:pPr marL="0" indent="0">
              <a:buNone/>
            </a:pPr>
            <a:r>
              <a:rPr lang="en-US" dirty="0" smtClean="0"/>
              <a:t>(we will discuss </a:t>
            </a:r>
            <a:r>
              <a:rPr lang="en-US" smtClean="0"/>
              <a:t>on class)</a:t>
            </a:r>
            <a:endParaRPr lang="en-US" dirty="0"/>
          </a:p>
        </p:txBody>
      </p:sp>
    </p:spTree>
    <p:extLst>
      <p:ext uri="{BB962C8B-B14F-4D97-AF65-F5344CB8AC3E}">
        <p14:creationId xmlns:p14="http://schemas.microsoft.com/office/powerpoint/2010/main" val="18730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Operating Plan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sz="2200" dirty="0" smtClean="0"/>
              <a:t>Operating plan is concentrated in the best use of available resources</a:t>
            </a:r>
          </a:p>
          <a:p>
            <a:pPr algn="just"/>
            <a:r>
              <a:rPr lang="en-US" sz="2200" dirty="0" smtClean="0"/>
              <a:t>Can be formulated for any time horizon but 5 year plan is most common in practice</a:t>
            </a:r>
          </a:p>
          <a:p>
            <a:pPr algn="just"/>
            <a:r>
              <a:rPr lang="en-US" sz="2200" dirty="0" smtClean="0"/>
              <a:t>Formulated at department level to facilitate corporate plans</a:t>
            </a:r>
          </a:p>
          <a:p>
            <a:pPr algn="just"/>
            <a:r>
              <a:rPr lang="en-US" sz="2200" dirty="0" smtClean="0"/>
              <a:t>Also called unit plan</a:t>
            </a:r>
          </a:p>
          <a:p>
            <a:pPr algn="just"/>
            <a:endParaRPr 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71" y="3276600"/>
            <a:ext cx="76866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1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Financial Plan</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sz="2200" dirty="0" smtClean="0"/>
              <a:t>Deals with the futurity of present decision in terms of setting goals, developing strategies to achieve them, translating strategies into detailed operational programs and assuring that plan are carried out</a:t>
            </a:r>
          </a:p>
          <a:p>
            <a:pPr algn="just"/>
            <a:r>
              <a:rPr lang="en-US" sz="2200" dirty="0" smtClean="0"/>
              <a:t>Indicates a firm’s growth, performance, investment and requirements of funds during the plan period</a:t>
            </a:r>
          </a:p>
          <a:p>
            <a:pPr algn="just"/>
            <a:r>
              <a:rPr lang="en-US" sz="2200" dirty="0" smtClean="0"/>
              <a:t>Basic element are projected income statement and balance sheet</a:t>
            </a:r>
          </a:p>
          <a:p>
            <a:pPr algn="just"/>
            <a:r>
              <a:rPr lang="en-US" sz="2200" dirty="0" smtClean="0"/>
              <a:t>Financial Plan enable:</a:t>
            </a:r>
          </a:p>
          <a:p>
            <a:pPr lvl="1" algn="just"/>
            <a:r>
              <a:rPr lang="en-US" sz="1800" dirty="0" smtClean="0"/>
              <a:t>Identify actions to be taken related to finance function</a:t>
            </a:r>
          </a:p>
          <a:p>
            <a:pPr lvl="1" algn="just"/>
            <a:r>
              <a:rPr lang="en-US" sz="1800" dirty="0" smtClean="0"/>
              <a:t>Develop alternatives</a:t>
            </a:r>
          </a:p>
          <a:p>
            <a:pPr lvl="1" algn="just"/>
            <a:r>
              <a:rPr lang="en-US" sz="1800" dirty="0" smtClean="0"/>
              <a:t>Investment and financial decision interaction</a:t>
            </a:r>
          </a:p>
          <a:p>
            <a:pPr lvl="1" algn="just"/>
            <a:r>
              <a:rPr lang="en-US" sz="1800" dirty="0" smtClean="0"/>
              <a:t>Relationship between present and future financial decision</a:t>
            </a:r>
          </a:p>
          <a:p>
            <a:pPr lvl="1" algn="just"/>
            <a:r>
              <a:rPr lang="en-US" sz="1800" dirty="0" smtClean="0"/>
              <a:t>Ensure financially viable strategic plan</a:t>
            </a:r>
          </a:p>
          <a:p>
            <a:pPr lvl="1" algn="just"/>
            <a:r>
              <a:rPr lang="en-US" sz="1800" dirty="0" smtClean="0"/>
              <a:t>Provide standard </a:t>
            </a:r>
            <a:r>
              <a:rPr lang="en-US" sz="1800" smtClean="0"/>
              <a:t>for comparison</a:t>
            </a:r>
            <a:endParaRPr lang="en-US" sz="1800" dirty="0" smtClean="0"/>
          </a:p>
          <a:p>
            <a:pPr marL="0" indent="0" algn="just">
              <a:buNone/>
            </a:pPr>
            <a:endParaRPr lang="en-US" sz="2200" dirty="0"/>
          </a:p>
        </p:txBody>
      </p:sp>
    </p:spTree>
    <p:extLst>
      <p:ext uri="{BB962C8B-B14F-4D97-AF65-F5344CB8AC3E}">
        <p14:creationId xmlns:p14="http://schemas.microsoft.com/office/powerpoint/2010/main" val="330584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Sales Forecast</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200" dirty="0" smtClean="0"/>
              <a:t>Forecast of a firm’s volume and rupee sales for some future period generally based on recent sales trends plus forecast of economic prospects for the nation, region, industry and so forth.</a:t>
            </a:r>
          </a:p>
          <a:p>
            <a:pPr algn="just"/>
            <a:r>
              <a:rPr lang="en-US" sz="2200" dirty="0" smtClean="0"/>
              <a:t>To forecast sales growth, firm must rely on competitive market condition, customers taste and preferences, change in technology and future possibilities of market expansion</a:t>
            </a:r>
          </a:p>
          <a:p>
            <a:pPr algn="just"/>
            <a:r>
              <a:rPr lang="en-US" sz="2200" dirty="0" smtClean="0"/>
              <a:t>Firm must be careful enough to balance benefits of the growth in sales and cost to be incurred to achieve such growth</a:t>
            </a:r>
          </a:p>
          <a:p>
            <a:pPr algn="just"/>
            <a:r>
              <a:rPr lang="en-US" sz="2200" dirty="0" smtClean="0"/>
              <a:t>Methods of sales Forecast</a:t>
            </a:r>
          </a:p>
          <a:p>
            <a:pPr lvl="1" algn="just"/>
            <a:r>
              <a:rPr lang="en-US" sz="1800" dirty="0" smtClean="0"/>
              <a:t>Sales Persons</a:t>
            </a:r>
          </a:p>
          <a:p>
            <a:pPr lvl="1" algn="just"/>
            <a:r>
              <a:rPr lang="en-US" sz="1800" dirty="0" smtClean="0"/>
              <a:t>Customer Survey</a:t>
            </a:r>
          </a:p>
          <a:p>
            <a:pPr lvl="1" algn="just"/>
            <a:r>
              <a:rPr lang="en-US" sz="1800" dirty="0" smtClean="0"/>
              <a:t>Time Series Model</a:t>
            </a:r>
          </a:p>
          <a:p>
            <a:pPr lvl="1" algn="just"/>
            <a:r>
              <a:rPr lang="en-US" sz="1800" dirty="0" smtClean="0"/>
              <a:t>Econometric Model</a:t>
            </a:r>
            <a:endParaRPr lang="en-US" sz="1800" dirty="0"/>
          </a:p>
        </p:txBody>
      </p:sp>
    </p:spTree>
    <p:extLst>
      <p:ext uri="{BB962C8B-B14F-4D97-AF65-F5344CB8AC3E}">
        <p14:creationId xmlns:p14="http://schemas.microsoft.com/office/powerpoint/2010/main" val="328873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Financial Forecasting</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lgn="just"/>
            <a:r>
              <a:rPr lang="en-US" sz="2200" dirty="0" smtClean="0"/>
              <a:t>Involves systematic projection of expected actions of management in the form of financial statements, budgets etc.</a:t>
            </a:r>
          </a:p>
          <a:p>
            <a:pPr algn="just"/>
            <a:r>
              <a:rPr lang="en-US" sz="2200" dirty="0" smtClean="0"/>
              <a:t>Sort of working plan formulated for a specified period by arranging future activities</a:t>
            </a:r>
          </a:p>
          <a:p>
            <a:pPr algn="just"/>
            <a:r>
              <a:rPr lang="en-US" sz="2200" dirty="0" smtClean="0"/>
              <a:t>Efficient Forecasting includes:</a:t>
            </a:r>
          </a:p>
          <a:p>
            <a:pPr lvl="1" algn="just"/>
            <a:r>
              <a:rPr lang="en-US" sz="1800" dirty="0" smtClean="0"/>
              <a:t>Set up projected income statement and balance sheet</a:t>
            </a:r>
          </a:p>
          <a:p>
            <a:pPr lvl="1" algn="just"/>
            <a:r>
              <a:rPr lang="en-US" sz="1800" dirty="0" smtClean="0"/>
              <a:t>Determine need of financing</a:t>
            </a:r>
          </a:p>
          <a:p>
            <a:pPr lvl="1" algn="just"/>
            <a:r>
              <a:rPr lang="en-US" sz="1800" dirty="0" smtClean="0"/>
              <a:t>Forecasting appropriate sources </a:t>
            </a:r>
          </a:p>
          <a:p>
            <a:pPr lvl="1" algn="just"/>
            <a:r>
              <a:rPr lang="en-US" sz="1800" dirty="0" smtClean="0"/>
              <a:t>Control effective allocation of funds</a:t>
            </a:r>
          </a:p>
          <a:p>
            <a:pPr marL="400050" algn="just"/>
            <a:r>
              <a:rPr lang="en-US" sz="2200" dirty="0" smtClean="0"/>
              <a:t>We use additional funds needed (AFN) equation to provide financial forecast</a:t>
            </a:r>
          </a:p>
          <a:p>
            <a:pPr marL="400050" algn="just"/>
            <a:r>
              <a:rPr lang="en-US" sz="2200" dirty="0" smtClean="0"/>
              <a:t>AFN is based on two assumption:</a:t>
            </a:r>
          </a:p>
          <a:p>
            <a:pPr marL="800100" lvl="1" algn="just"/>
            <a:r>
              <a:rPr lang="en-US" sz="1800" dirty="0" smtClean="0"/>
              <a:t>All items of B/S except some liabilities are assumed proportionately related to sales volume</a:t>
            </a:r>
          </a:p>
          <a:p>
            <a:pPr marL="800100" lvl="1" algn="just"/>
            <a:r>
              <a:rPr lang="en-US" sz="1800" dirty="0" smtClean="0"/>
              <a:t>Most current B/S items are justifiable in size for the current sales volume</a:t>
            </a:r>
          </a:p>
          <a:p>
            <a:pPr marL="800100" lvl="1" algn="just"/>
            <a:endParaRPr lang="en-US" sz="1800" dirty="0" smtClean="0"/>
          </a:p>
          <a:p>
            <a:pPr algn="just"/>
            <a:endParaRPr lang="en-US" sz="2200" dirty="0"/>
          </a:p>
        </p:txBody>
      </p:sp>
    </p:spTree>
    <p:extLst>
      <p:ext uri="{BB962C8B-B14F-4D97-AF65-F5344CB8AC3E}">
        <p14:creationId xmlns:p14="http://schemas.microsoft.com/office/powerpoint/2010/main" val="289708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AFN and steps with example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467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9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AFN and steps with example</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buNone/>
            </a:pPr>
            <a:r>
              <a:rPr lang="en-US" sz="2600" dirty="0" smtClean="0"/>
              <a:t>Step 1: Determine required increase in assets</a:t>
            </a:r>
          </a:p>
          <a:p>
            <a:pPr marL="0" indent="0">
              <a:buNone/>
            </a:pPr>
            <a:endParaRPr lang="en-US" sz="2600" dirty="0"/>
          </a:p>
          <a:p>
            <a:pPr marL="0" indent="0">
              <a:buNone/>
            </a:pPr>
            <a:endParaRPr lang="en-US" sz="2600" dirty="0" smtClean="0"/>
          </a:p>
          <a:p>
            <a:pPr marL="0" indent="0">
              <a:buNone/>
            </a:pPr>
            <a:endParaRPr lang="en-US" sz="2600" dirty="0"/>
          </a:p>
          <a:p>
            <a:pPr marL="0" indent="0">
              <a:buNone/>
            </a:pPr>
            <a:endParaRPr lang="en-US" sz="2600" dirty="0" smtClean="0"/>
          </a:p>
          <a:p>
            <a:pPr marL="0" indent="0">
              <a:buNone/>
            </a:pPr>
            <a:r>
              <a:rPr lang="en-US" sz="2600" dirty="0" smtClean="0"/>
              <a:t>	= capital intensive ratio	</a:t>
            </a:r>
          </a:p>
          <a:p>
            <a:endParaRPr lang="en-US" sz="2200" dirty="0" smtClean="0"/>
          </a:p>
          <a:p>
            <a:r>
              <a:rPr lang="en-US" sz="2200" dirty="0" smtClean="0"/>
              <a:t>If sales is expected to increase by 30%, how much increase in assets is expected in the coming year ?</a:t>
            </a:r>
          </a:p>
          <a:p>
            <a:pPr marL="0" indent="0">
              <a:buNone/>
            </a:pP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67818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71718"/>
            <a:ext cx="5810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36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AFN and steps with example</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lgn="just">
              <a:buNone/>
            </a:pPr>
            <a:r>
              <a:rPr lang="en-US" sz="2600" dirty="0" smtClean="0"/>
              <a:t>Step 2: Determine the spontaneous amount of financing</a:t>
            </a:r>
          </a:p>
          <a:p>
            <a:pPr marL="0" indent="0" algn="just">
              <a:buNone/>
            </a:pPr>
            <a:r>
              <a:rPr lang="en-US" sz="2200" dirty="0" smtClean="0"/>
              <a:t>Spontaneous increase in account payable, accrued wages and accrued taxes satisfy a part of financing need for required increase in assets</a:t>
            </a:r>
          </a:p>
          <a:p>
            <a:pPr marL="0" indent="0" algn="just">
              <a:buNone/>
            </a:pPr>
            <a:r>
              <a:rPr lang="en-US" sz="2200" dirty="0" smtClean="0"/>
              <a:t>Spontaneous = increase spontaneously and proportionately with sales</a:t>
            </a:r>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r>
              <a:rPr lang="en-US" sz="2200" dirty="0" smtClean="0"/>
              <a:t>How much is the spontaneous fund generated with increase in sales in the given balance sheet ?</a:t>
            </a:r>
          </a:p>
          <a:p>
            <a:pPr marL="0" indent="0" algn="just">
              <a:buNone/>
            </a:pPr>
            <a:endParaRPr lang="en-US" sz="2200" dirty="0" smtClean="0"/>
          </a:p>
          <a:p>
            <a:pPr marL="0" indent="0" algn="just">
              <a:buNone/>
            </a:pPr>
            <a:endParaRPr 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56388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36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1496</Words>
  <Application>Microsoft Office PowerPoint</Application>
  <PresentationFormat>On-screen Show (4:3)</PresentationFormat>
  <Paragraphs>304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Financial Planning and Forecasting</vt:lpstr>
      <vt:lpstr>Strategic Planning</vt:lpstr>
      <vt:lpstr>Operating Plan</vt:lpstr>
      <vt:lpstr>Financial Plan</vt:lpstr>
      <vt:lpstr>Sales Forecast</vt:lpstr>
      <vt:lpstr>Financial Forecasting</vt:lpstr>
      <vt:lpstr>AFN and steps with example</vt:lpstr>
      <vt:lpstr>AFN and steps with example</vt:lpstr>
      <vt:lpstr>AFN and steps with example</vt:lpstr>
      <vt:lpstr>AFN and steps with example</vt:lpstr>
      <vt:lpstr>AFN and steps with example</vt:lpstr>
      <vt:lpstr>Forecasted Financial Statements</vt:lpstr>
      <vt:lpstr>Projected Income Statement</vt:lpstr>
      <vt:lpstr>Example Problem</vt:lpstr>
      <vt:lpstr>Projected Balance Sheet</vt:lpstr>
      <vt:lpstr>Example Problem</vt:lpstr>
      <vt:lpstr>Raising Additional Fund Needed</vt:lpstr>
      <vt:lpstr>Using Regression to Improve Forecasts</vt:lpstr>
      <vt:lpstr>Example Problem</vt:lpstr>
      <vt:lpstr>Excess capacity adjustment Method</vt:lpstr>
      <vt:lpstr>Example Problem</vt:lpstr>
      <vt:lpstr>Analyzing the effects of changes in Ratios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Planning and Forecasting</dc:title>
  <dc:creator>Dell</dc:creator>
  <cp:lastModifiedBy>Dell</cp:lastModifiedBy>
  <cp:revision>54</cp:revision>
  <dcterms:created xsi:type="dcterms:W3CDTF">2006-08-16T00:00:00Z</dcterms:created>
  <dcterms:modified xsi:type="dcterms:W3CDTF">2022-11-22T06:38:25Z</dcterms:modified>
</cp:coreProperties>
</file>