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1447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Introduction to Corporate Finance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705600" cy="4343400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dirty="0"/>
              <a:t>Corporate Finance and Financial </a:t>
            </a:r>
            <a:r>
              <a:rPr lang="en-US" dirty="0" smtClean="0"/>
              <a:t>manager;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/>
              <a:t>Financial </a:t>
            </a:r>
            <a:r>
              <a:rPr lang="en-US" dirty="0"/>
              <a:t>manager’s </a:t>
            </a:r>
            <a:r>
              <a:rPr lang="en-US" dirty="0" smtClean="0"/>
              <a:t>responsibilities;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/>
              <a:t>Managerial </a:t>
            </a:r>
            <a:r>
              <a:rPr lang="en-US" dirty="0"/>
              <a:t>actions to maximize shareholder wealth; 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/>
              <a:t>Corporate </a:t>
            </a:r>
            <a:r>
              <a:rPr lang="en-US" dirty="0"/>
              <a:t>finance and other functional </a:t>
            </a:r>
            <a:r>
              <a:rPr lang="en-US" dirty="0" smtClean="0"/>
              <a:t>areas;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agency </a:t>
            </a:r>
            <a:r>
              <a:rPr lang="en-US" dirty="0" smtClean="0"/>
              <a:t>problem:</a:t>
            </a:r>
          </a:p>
          <a:p>
            <a:pPr algn="l"/>
            <a:r>
              <a:rPr lang="en-US" dirty="0" smtClean="0"/>
              <a:t>	Stockholders </a:t>
            </a:r>
            <a:r>
              <a:rPr lang="en-US" dirty="0"/>
              <a:t>versus managers </a:t>
            </a:r>
            <a:r>
              <a:rPr lang="en-US" dirty="0" smtClean="0"/>
              <a:t>and</a:t>
            </a:r>
          </a:p>
          <a:p>
            <a:pPr algn="l"/>
            <a:r>
              <a:rPr lang="en-US" dirty="0" smtClean="0"/>
              <a:t>	Stockholders </a:t>
            </a:r>
            <a:r>
              <a:rPr lang="en-US" dirty="0"/>
              <a:t>versus </a:t>
            </a:r>
            <a:r>
              <a:rPr lang="en-US" dirty="0" smtClean="0"/>
              <a:t>creditors;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/>
              <a:t>Ethics </a:t>
            </a:r>
            <a:r>
              <a:rPr lang="en-US" dirty="0"/>
              <a:t>in financial </a:t>
            </a:r>
            <a:r>
              <a:rPr lang="en-US" dirty="0" smtClean="0"/>
              <a:t>decisions;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/>
              <a:t>Corporate </a:t>
            </a:r>
            <a:r>
              <a:rPr lang="en-US" dirty="0"/>
              <a:t>governance </a:t>
            </a:r>
            <a:r>
              <a:rPr lang="en-US" dirty="0" smtClean="0"/>
              <a:t>and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/>
              <a:t>C</a:t>
            </a:r>
            <a:r>
              <a:rPr lang="en-US" dirty="0" smtClean="0"/>
              <a:t>orporate </a:t>
            </a:r>
            <a:r>
              <a:rPr lang="en-US" dirty="0"/>
              <a:t>social responsibilities.</a:t>
            </a:r>
          </a:p>
        </p:txBody>
      </p:sp>
    </p:spTree>
    <p:extLst>
      <p:ext uri="{BB962C8B-B14F-4D97-AF65-F5344CB8AC3E}">
        <p14:creationId xmlns:p14="http://schemas.microsoft.com/office/powerpoint/2010/main" val="1598142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Agency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500" dirty="0" smtClean="0"/>
              <a:t>Relationship between principal and agent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500" dirty="0" smtClean="0"/>
              <a:t>In financial management relationship between shareholders and managers can be viewed as principal and agent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500" dirty="0" smtClean="0"/>
              <a:t>Problem in the relationship is called as Agency Problem</a:t>
            </a:r>
          </a:p>
          <a:p>
            <a:pPr>
              <a:buFont typeface="Wingdings" pitchFamily="2" charset="2"/>
              <a:buChar char="Ø"/>
            </a:pPr>
            <a:r>
              <a:rPr lang="en-US" sz="2500" dirty="0" smtClean="0"/>
              <a:t>Two Types of Agency Problem</a:t>
            </a:r>
          </a:p>
          <a:p>
            <a:pPr lvl="1">
              <a:buFont typeface="Wingdings" pitchFamily="2" charset="2"/>
              <a:buChar char="§"/>
            </a:pPr>
            <a:r>
              <a:rPr lang="en-US" sz="2100" dirty="0" smtClean="0"/>
              <a:t>Between shareholders and Managers</a:t>
            </a:r>
          </a:p>
          <a:p>
            <a:pPr lvl="1">
              <a:buFont typeface="Wingdings" pitchFamily="2" charset="2"/>
              <a:buChar char="§"/>
            </a:pPr>
            <a:r>
              <a:rPr lang="en-US" sz="2100" dirty="0" smtClean="0"/>
              <a:t>Between shareholders and Creditors/ Bond holders</a:t>
            </a:r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93010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/>
              <a:t>Agency Problem: Between shareholders and Managers</a:t>
            </a:r>
            <a:r>
              <a:rPr lang="en-US" sz="2100" dirty="0" smtClean="0"/>
              <a:t/>
            </a:r>
            <a:br>
              <a:rPr lang="en-US" sz="21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/>
              <a:t>Shareholders: passive principals</a:t>
            </a:r>
          </a:p>
          <a:p>
            <a:pPr algn="just"/>
            <a:r>
              <a:rPr lang="en-US" sz="2200" dirty="0" smtClean="0"/>
              <a:t>Managers: Active agents</a:t>
            </a:r>
          </a:p>
          <a:p>
            <a:pPr algn="just"/>
            <a:r>
              <a:rPr lang="en-US" sz="2200" dirty="0" smtClean="0"/>
              <a:t>Shareholders elect board of directors among themselves to manage firm in shareholders interest</a:t>
            </a:r>
          </a:p>
          <a:p>
            <a:pPr algn="just"/>
            <a:r>
              <a:rPr lang="en-US" sz="2200" dirty="0" smtClean="0"/>
              <a:t>In theory, managers agree with owners wealth maximization concept but in practice managers are concern with personal wealth, prestige, salary, job security, life style, fringe benefits.</a:t>
            </a:r>
          </a:p>
          <a:p>
            <a:pPr marL="0" indent="0">
              <a:buNone/>
            </a:pPr>
            <a:r>
              <a:rPr lang="en-US" sz="2600" b="1" dirty="0" smtClean="0"/>
              <a:t>Mechanism to resolve conflict: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Managerial compensation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Direct intervention by shareholder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Threat of firing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Threat of hostile takeover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2900" dirty="0"/>
              <a:t>Agency Problem: Between shareholders </a:t>
            </a:r>
            <a:r>
              <a:rPr lang="en-US" sz="2900" dirty="0" smtClean="0"/>
              <a:t>and Creditors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/>
              <a:t>Arise when manager make decision for shareholders value maximization by ignoring the interest of creditors</a:t>
            </a:r>
          </a:p>
          <a:p>
            <a:pPr marL="0" indent="0" algn="just">
              <a:buNone/>
            </a:pPr>
            <a:r>
              <a:rPr lang="en-US" sz="2200" dirty="0" smtClean="0"/>
              <a:t>Creditors are viewed as Principal and shareholders as agent</a:t>
            </a:r>
          </a:p>
          <a:p>
            <a:pPr marL="0" indent="0" algn="just">
              <a:buNone/>
            </a:pPr>
            <a:r>
              <a:rPr lang="en-US" sz="2200" dirty="0" smtClean="0"/>
              <a:t>Creditors get priority for receiving their interest and principal repayment</a:t>
            </a:r>
          </a:p>
          <a:p>
            <a:pPr marL="0" indent="0" algn="just">
              <a:buNone/>
            </a:pPr>
            <a:r>
              <a:rPr lang="en-US" sz="2200" dirty="0" smtClean="0"/>
              <a:t>Creditors oppose high risk as return is fixed so they do not want high risk in business</a:t>
            </a:r>
          </a:p>
          <a:p>
            <a:pPr marL="0" indent="0" algn="just">
              <a:buNone/>
            </a:pPr>
            <a:r>
              <a:rPr lang="en-US" sz="2400" b="1" dirty="0"/>
              <a:t>Mechanism to resolve conflict: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/>
              <a:t>Compensate creditors for increased risk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/>
              <a:t>Protective Terms and condition for creditors</a:t>
            </a:r>
          </a:p>
          <a:p>
            <a:pPr marL="0" indent="0" algn="just">
              <a:buNone/>
            </a:pPr>
            <a:r>
              <a:rPr lang="en-US" sz="2200" dirty="0"/>
              <a:t>	</a:t>
            </a:r>
            <a:r>
              <a:rPr lang="en-US" sz="2200" dirty="0" smtClean="0"/>
              <a:t>Restrictive terms and condition may include:</a:t>
            </a:r>
          </a:p>
          <a:p>
            <a:pPr marL="0" indent="0" algn="just">
              <a:buNone/>
            </a:pPr>
            <a:r>
              <a:rPr lang="en-US" sz="2200" dirty="0"/>
              <a:t>	</a:t>
            </a:r>
            <a:r>
              <a:rPr lang="en-US" sz="2200" dirty="0" smtClean="0"/>
              <a:t>restriction on purchase of share</a:t>
            </a:r>
          </a:p>
          <a:p>
            <a:pPr marL="0" indent="0" algn="just">
              <a:buNone/>
            </a:pPr>
            <a:r>
              <a:rPr lang="en-US" sz="2200" dirty="0"/>
              <a:t>	</a:t>
            </a:r>
            <a:r>
              <a:rPr lang="en-US" sz="2200" dirty="0" smtClean="0"/>
              <a:t>restriction on restructure of capital structure</a:t>
            </a:r>
          </a:p>
          <a:p>
            <a:pPr marL="0" indent="0" algn="just">
              <a:buNone/>
            </a:pPr>
            <a:r>
              <a:rPr lang="en-US" sz="1800" dirty="0" smtClean="0"/>
              <a:t>	</a:t>
            </a:r>
            <a:r>
              <a:rPr lang="en-US" sz="2200" dirty="0" smtClean="0"/>
              <a:t>restriction  on dividend policy decision</a:t>
            </a:r>
          </a:p>
          <a:p>
            <a:pPr marL="0" indent="0" algn="jus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31202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Business Ethics and Social Responsibility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500" dirty="0" smtClean="0"/>
              <a:t>Ethics: Moral principles that controls or influence a person’s behaviors</a:t>
            </a:r>
          </a:p>
          <a:p>
            <a:pPr>
              <a:buFont typeface="Wingdings" pitchFamily="2" charset="2"/>
              <a:buChar char="Ø"/>
            </a:pPr>
            <a:r>
              <a:rPr lang="en-US" sz="2500" dirty="0" smtClean="0"/>
              <a:t>Business Ethics: also known as managerial ethics</a:t>
            </a:r>
          </a:p>
          <a:p>
            <a:pPr marL="0" indent="0" algn="just">
              <a:buNone/>
            </a:pPr>
            <a:r>
              <a:rPr lang="en-US" sz="2500" dirty="0" smtClean="0"/>
              <a:t>	Company’s attitude and conduct towards its 	employees, customers, community and stock holders</a:t>
            </a:r>
          </a:p>
          <a:p>
            <a:pPr marL="0" indent="0">
              <a:buNone/>
            </a:pPr>
            <a:r>
              <a:rPr lang="en-US" sz="2500" dirty="0" smtClean="0"/>
              <a:t>3 areas of concern of business ethics</a:t>
            </a:r>
          </a:p>
          <a:p>
            <a:pPr marL="514350" indent="-514350">
              <a:buAutoNum type="romanLcPeriod"/>
            </a:pPr>
            <a:r>
              <a:rPr lang="en-US" sz="2500" dirty="0" smtClean="0"/>
              <a:t>How a corporation treats its employees</a:t>
            </a:r>
          </a:p>
          <a:p>
            <a:pPr marL="400050" lvl="1" indent="0">
              <a:buNone/>
            </a:pPr>
            <a:r>
              <a:rPr lang="en-US" sz="2100" dirty="0" smtClean="0"/>
              <a:t>(Hiring and Firing, wages and Salaries, working condition and so on)</a:t>
            </a:r>
          </a:p>
          <a:p>
            <a:pPr marL="514350" indent="-514350">
              <a:buAutoNum type="romanLcPeriod"/>
            </a:pPr>
            <a:r>
              <a:rPr lang="en-US" sz="2500" dirty="0" smtClean="0"/>
              <a:t>How employee treats the organization</a:t>
            </a:r>
          </a:p>
          <a:p>
            <a:pPr marL="400050" lvl="1" indent="0">
              <a:buNone/>
            </a:pPr>
            <a:r>
              <a:rPr lang="en-US" sz="2100" dirty="0" smtClean="0"/>
              <a:t>(conflict of interest, secrecy, honesty)</a:t>
            </a:r>
          </a:p>
          <a:p>
            <a:pPr marL="514350" indent="-514350">
              <a:buAutoNum type="romanLcPeriod"/>
            </a:pPr>
            <a:r>
              <a:rPr lang="en-US" sz="2500" dirty="0" smtClean="0"/>
              <a:t>How organization treats other stakeholders</a:t>
            </a:r>
          </a:p>
          <a:p>
            <a:pPr marL="400050" lvl="1" indent="0">
              <a:buNone/>
            </a:pPr>
            <a:r>
              <a:rPr lang="en-US" sz="2100" dirty="0" smtClean="0"/>
              <a:t>(customers, competitors, suppliers, dealers and unions)</a:t>
            </a:r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542013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Social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just"/>
            <a:r>
              <a:rPr lang="en-US" sz="2500" dirty="0" smtClean="0"/>
              <a:t>Implies that business should actively concerned with welfare of society at large.</a:t>
            </a:r>
          </a:p>
          <a:p>
            <a:pPr marL="514350" indent="-514350" algn="just">
              <a:buAutoNum type="romanLcPeriod"/>
            </a:pPr>
            <a:r>
              <a:rPr lang="en-US" sz="2500" dirty="0" smtClean="0"/>
              <a:t>Social </a:t>
            </a:r>
            <a:r>
              <a:rPr lang="en-US" sz="2500" dirty="0"/>
              <a:t>O</a:t>
            </a:r>
            <a:r>
              <a:rPr lang="en-US" sz="2500" dirty="0" smtClean="0"/>
              <a:t>bstruction Approach</a:t>
            </a:r>
          </a:p>
          <a:p>
            <a:pPr marL="400050" lvl="1" indent="0" algn="just">
              <a:buNone/>
            </a:pPr>
            <a:r>
              <a:rPr lang="en-US" sz="2100" dirty="0" smtClean="0"/>
              <a:t>(do as little to solve social and environmental problems)</a:t>
            </a:r>
          </a:p>
          <a:p>
            <a:pPr marL="514350" indent="-514350" algn="just">
              <a:buAutoNum type="romanLcPeriod"/>
            </a:pPr>
            <a:r>
              <a:rPr lang="en-US" sz="2500" dirty="0" smtClean="0"/>
              <a:t>Social Obligation Approach</a:t>
            </a:r>
          </a:p>
          <a:p>
            <a:pPr marL="400050" lvl="1" indent="0" algn="just">
              <a:buNone/>
            </a:pPr>
            <a:r>
              <a:rPr lang="en-US" sz="2100" dirty="0" smtClean="0"/>
              <a:t>(do everything that is required by law but nothing more)</a:t>
            </a:r>
          </a:p>
          <a:p>
            <a:pPr marL="514350" indent="-514350" algn="just">
              <a:buAutoNum type="romanLcPeriod"/>
            </a:pPr>
            <a:r>
              <a:rPr lang="en-US" sz="2500" dirty="0" smtClean="0"/>
              <a:t>Social Response Approach</a:t>
            </a:r>
          </a:p>
          <a:p>
            <a:pPr marL="400050" lvl="1" indent="0" algn="just">
              <a:buNone/>
            </a:pPr>
            <a:r>
              <a:rPr lang="en-US" sz="2100" dirty="0" smtClean="0"/>
              <a:t>(meets social and ethical obligation and also goes beyond those requirement in selected cases)</a:t>
            </a:r>
          </a:p>
          <a:p>
            <a:pPr marL="514350" indent="-514350" algn="just">
              <a:buAutoNum type="romanLcPeriod"/>
            </a:pPr>
            <a:r>
              <a:rPr lang="en-US" sz="2500" dirty="0" smtClean="0"/>
              <a:t>Social Contribution Approach</a:t>
            </a:r>
          </a:p>
          <a:p>
            <a:pPr marL="400050" lvl="1" indent="0" algn="just">
              <a:buNone/>
            </a:pPr>
            <a:r>
              <a:rPr lang="en-US" sz="2100" dirty="0" smtClean="0"/>
              <a:t>(view as a citizen in a society and proactively seek opportunity to contribute)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202544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Corporate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Set of processes, customs, policies and laws that affects the way a company is directed, administered and controlled.</a:t>
            </a:r>
          </a:p>
          <a:p>
            <a:pPr algn="just"/>
            <a:r>
              <a:rPr lang="en-US" sz="2000" dirty="0" smtClean="0"/>
              <a:t>In finance : maximizing value of the corporation and shareholder wealth</a:t>
            </a:r>
            <a:r>
              <a:rPr lang="en-US" sz="2000" dirty="0"/>
              <a:t> </a:t>
            </a:r>
            <a:r>
              <a:rPr lang="en-US" sz="2000" dirty="0" smtClean="0"/>
              <a:t>taking into account welfare of the corporate stakeholders</a:t>
            </a:r>
          </a:p>
          <a:p>
            <a:pPr algn="just"/>
            <a:r>
              <a:rPr lang="en-US" sz="2000" dirty="0" smtClean="0"/>
              <a:t>Good corporate governance balances individual and societal goals as well as economic and social goals.</a:t>
            </a:r>
          </a:p>
          <a:p>
            <a:pPr algn="just"/>
            <a:r>
              <a:rPr lang="en-US" sz="2000" dirty="0" smtClean="0"/>
              <a:t>Three generally accepted fundamental values of good governance: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Accountability (to shareholders)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Openness (transparency of risk assessment and decision making process)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Probity (strong </a:t>
            </a:r>
            <a:r>
              <a:rPr lang="en-US" sz="2000" dirty="0"/>
              <a:t>moral principles; honesty and </a:t>
            </a:r>
            <a:r>
              <a:rPr lang="en-US" sz="2000" dirty="0" smtClean="0"/>
              <a:t>decency)</a:t>
            </a:r>
          </a:p>
        </p:txBody>
      </p:sp>
    </p:spTree>
    <p:extLst>
      <p:ext uri="{BB962C8B-B14F-4D97-AF65-F5344CB8AC3E}">
        <p14:creationId xmlns:p14="http://schemas.microsoft.com/office/powerpoint/2010/main" val="1995408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Questions for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55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Define corporate finance in detail.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is the role of financial manager in a corporation?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Why analysis of investing and financing decision are responsibilities of financial manager?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Why analysis of financial aspects and dividend decision are responsibilities of financial manager?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Why financial manager must analyze the financial markets and how he/she could reduce the associated risk?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Define wealth maximization principle. Also explain what sort of managerial actions are required to maximize the shareholder’s wealth.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How corporate finance is related to other department within an organization?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Why there exist agency problem between shareholders and managers and how conflict can be solved?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Why there exist agency problem between shareholders and creditors and how conflict can be solved?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Define business ethics and what are the areas of concern for business ethics?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Define corporate social responsibility and approaches of CSR.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Define corporate Governance and fundamental values of corporate governance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65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2500" dirty="0" smtClean="0"/>
              <a:t>What sort of corporate social responsibility has been carried out by Nepalese Business Enterprises? Select any one company and mention.</a:t>
            </a:r>
          </a:p>
          <a:p>
            <a:pPr algn="just"/>
            <a:r>
              <a:rPr lang="en-US" sz="2500" dirty="0" smtClean="0"/>
              <a:t>Write about the corporate governance practices followed by any one of the Nepalese Business Enterprise. </a:t>
            </a:r>
          </a:p>
        </p:txBody>
      </p:sp>
    </p:spTree>
    <p:extLst>
      <p:ext uri="{BB962C8B-B14F-4D97-AF65-F5344CB8AC3E}">
        <p14:creationId xmlns:p14="http://schemas.microsoft.com/office/powerpoint/2010/main" val="189596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800" dirty="0" smtClean="0"/>
              <a:t>Concept of Corporate Finance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Corporate finance: The management of financial resources of business entity			     	  			    Finance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example: If one big project is to be estimated, what sort of financial decision might be involved: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124528" y="25146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63782" y="2895600"/>
            <a:ext cx="6456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63782" y="2895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2895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613073" y="2895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8600" y="320040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Public</a:t>
            </a:r>
            <a:r>
              <a:rPr lang="en-US" dirty="0" smtClean="0"/>
              <a:t> (management of funds of government)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743200" y="32004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Private (Personal) </a:t>
            </a:r>
          </a:p>
          <a:p>
            <a:pPr algn="ctr"/>
            <a:r>
              <a:rPr lang="en-US" dirty="0" smtClean="0"/>
              <a:t>(Funds of individual)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34000" y="3200400"/>
            <a:ext cx="3657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Business</a:t>
            </a:r>
            <a:r>
              <a:rPr lang="en-US" dirty="0" smtClean="0"/>
              <a:t> (decision making on managerial decision, investment decision and asset management 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8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/>
              <a:t>1</a:t>
            </a:r>
            <a:r>
              <a:rPr lang="en-US" sz="2500" baseline="30000" dirty="0" smtClean="0"/>
              <a:t>st</a:t>
            </a:r>
            <a:r>
              <a:rPr lang="en-US" sz="2500" dirty="0" smtClean="0"/>
              <a:t> : Estimate cost and benefit and make capital expenditure decision / investment decision</a:t>
            </a:r>
          </a:p>
          <a:p>
            <a:pPr marL="0" indent="0">
              <a:buNone/>
            </a:pPr>
            <a:r>
              <a:rPr lang="en-US" sz="2500" dirty="0" smtClean="0"/>
              <a:t>2</a:t>
            </a:r>
            <a:r>
              <a:rPr lang="en-US" sz="2500" baseline="30000" dirty="0" smtClean="0"/>
              <a:t>nd</a:t>
            </a:r>
            <a:r>
              <a:rPr lang="en-US" sz="2500" dirty="0" smtClean="0"/>
              <a:t> : Manage funds for expenditure ( financing decision)</a:t>
            </a:r>
          </a:p>
          <a:p>
            <a:pPr marL="0" indent="0">
              <a:buNone/>
            </a:pPr>
            <a:r>
              <a:rPr lang="en-US" sz="2500" dirty="0" smtClean="0"/>
              <a:t>3</a:t>
            </a:r>
            <a:r>
              <a:rPr lang="en-US" sz="2500" baseline="30000" dirty="0" smtClean="0"/>
              <a:t>rd</a:t>
            </a:r>
            <a:r>
              <a:rPr lang="en-US" sz="2500" dirty="0" smtClean="0"/>
              <a:t>: Management of acquired assets (Assets management decision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 smtClean="0"/>
              <a:t>Financial management is concerned not only with the financing decision but also with investment and assets management decision as well as dividend decision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5177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Corporate Finance and the Financial Manager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/>
              <a:t>Financial managers refers to anyone responsible for investment and financing decision.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48" y="2133600"/>
            <a:ext cx="81153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50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Financial Manager’s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Analysis of the financial aspects of all decisions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Analysis of Investment Decision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Analysis of Financing Decision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Analysis of Dividend Policy Decision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Analysis of Financial Condition of the firm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Analysis of Financial Markets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Analysis of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6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600" dirty="0"/>
              <a:t>Managerial actions to maximize shareholder wealth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500" dirty="0"/>
              <a:t>Profit maximization Goal</a:t>
            </a:r>
          </a:p>
          <a:p>
            <a:pPr marL="400050" lvl="1" indent="0">
              <a:buNone/>
            </a:pPr>
            <a:r>
              <a:rPr lang="en-US" sz="2100" dirty="0"/>
              <a:t>Action that increase profit should be undertaken and those that decrease profit are to be avoided</a:t>
            </a:r>
          </a:p>
          <a:p>
            <a:pPr marL="400050" lvl="1" indent="0">
              <a:buNone/>
            </a:pPr>
            <a:r>
              <a:rPr lang="en-US" sz="2100" b="1" dirty="0"/>
              <a:t>Favor of Profit Maximization:</a:t>
            </a:r>
          </a:p>
          <a:p>
            <a:pPr lvl="1" indent="-342900">
              <a:buFont typeface="Wingdings" pitchFamily="2" charset="2"/>
              <a:buChar char="Ø"/>
            </a:pPr>
            <a:r>
              <a:rPr lang="en-US" sz="2100" dirty="0"/>
              <a:t>Profit is test of economic efficiency</a:t>
            </a:r>
          </a:p>
          <a:p>
            <a:pPr lvl="1" indent="-342900">
              <a:buFont typeface="Wingdings" pitchFamily="2" charset="2"/>
              <a:buChar char="Ø"/>
            </a:pPr>
            <a:r>
              <a:rPr lang="en-US" sz="2100" dirty="0"/>
              <a:t>Effective utilization of scare economic resources</a:t>
            </a:r>
          </a:p>
          <a:p>
            <a:pPr lvl="1" indent="-342900">
              <a:buFont typeface="Wingdings" pitchFamily="2" charset="2"/>
              <a:buChar char="Ø"/>
            </a:pPr>
            <a:r>
              <a:rPr lang="en-US" sz="2100" dirty="0"/>
              <a:t>Leads to total economic welfare</a:t>
            </a:r>
          </a:p>
          <a:p>
            <a:pPr marL="400050" lvl="1" indent="0">
              <a:buNone/>
            </a:pPr>
            <a:r>
              <a:rPr lang="en-US" sz="2100" b="1" dirty="0"/>
              <a:t>Criticism of Profit Maximization</a:t>
            </a:r>
          </a:p>
          <a:p>
            <a:pPr lvl="1" indent="-342900">
              <a:buFont typeface="Wingdings" pitchFamily="2" charset="2"/>
              <a:buChar char="Ø"/>
            </a:pPr>
            <a:r>
              <a:rPr lang="en-US" sz="2100" dirty="0"/>
              <a:t>Ambiguity (PAT or EBIT ; short term or long term, gross or net)</a:t>
            </a:r>
          </a:p>
          <a:p>
            <a:pPr marL="400050" lvl="1" indent="0">
              <a:buNone/>
            </a:pPr>
            <a:r>
              <a:rPr lang="en-US" sz="2100" dirty="0" err="1"/>
              <a:t>e.g</a:t>
            </a:r>
            <a:r>
              <a:rPr lang="en-US" sz="2100" dirty="0"/>
              <a:t> issuing share and using proceeds in Treasury Bills can maximize profit but result decrease in EPS</a:t>
            </a:r>
          </a:p>
          <a:p>
            <a:pPr lvl="1" indent="-342900">
              <a:buFont typeface="Wingdings" pitchFamily="2" charset="2"/>
              <a:buChar char="Ø"/>
            </a:pPr>
            <a:r>
              <a:rPr lang="en-US" sz="2100" dirty="0"/>
              <a:t>Ignores Time value of money</a:t>
            </a:r>
          </a:p>
          <a:p>
            <a:pPr lvl="1" indent="-342900">
              <a:buFont typeface="Wingdings" pitchFamily="2" charset="2"/>
              <a:buChar char="Ø"/>
            </a:pPr>
            <a:r>
              <a:rPr lang="en-US" sz="2100" dirty="0"/>
              <a:t>Ignore Quality of Benefits</a:t>
            </a:r>
          </a:p>
          <a:p>
            <a:pPr lvl="1" indent="-342900">
              <a:buFont typeface="Wingdings" pitchFamily="2" charset="2"/>
              <a:buChar char="Ø"/>
            </a:pPr>
            <a:r>
              <a:rPr lang="en-US" sz="2100" dirty="0"/>
              <a:t>Unsuitable in Modern Business Environment (increase conflict among stakeholders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5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600" dirty="0"/>
              <a:t>Managerial actions to maximize shareholder wealth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Wealth Maximization Goal</a:t>
            </a:r>
          </a:p>
          <a:p>
            <a:pPr marL="0" indent="0">
              <a:buNone/>
            </a:pPr>
            <a:r>
              <a:rPr lang="en-US" sz="2400" dirty="0"/>
              <a:t>Managers should take decision that maximize the shareholder’s wealth</a:t>
            </a:r>
          </a:p>
          <a:p>
            <a:pPr marL="0" indent="0">
              <a:buNone/>
            </a:pPr>
            <a:r>
              <a:rPr lang="en-US" sz="2400" dirty="0"/>
              <a:t>Project should generate positive Net Present Value (NPV = PV benefit – PV of cost)</a:t>
            </a:r>
          </a:p>
          <a:p>
            <a:pPr marL="0" indent="0">
              <a:buNone/>
            </a:pPr>
            <a:r>
              <a:rPr lang="en-US" sz="2500" b="1" dirty="0"/>
              <a:t>Arguments in favor of wealth maximization:</a:t>
            </a:r>
          </a:p>
          <a:p>
            <a:pPr>
              <a:buFont typeface="Wingdings" pitchFamily="2" charset="2"/>
              <a:buChar char="Ø"/>
            </a:pPr>
            <a:r>
              <a:rPr lang="en-US" sz="2300" dirty="0"/>
              <a:t>Goal is clear (cost and benefit measured in terms of cash flow)</a:t>
            </a:r>
          </a:p>
          <a:p>
            <a:pPr>
              <a:buFont typeface="Wingdings" pitchFamily="2" charset="2"/>
              <a:buChar char="Ø"/>
            </a:pPr>
            <a:r>
              <a:rPr lang="en-US" sz="2300" dirty="0"/>
              <a:t>Consider Timing of cash flow </a:t>
            </a:r>
          </a:p>
          <a:p>
            <a:pPr>
              <a:buFont typeface="Wingdings" pitchFamily="2" charset="2"/>
              <a:buChar char="Ø"/>
            </a:pPr>
            <a:r>
              <a:rPr lang="en-US" sz="2300" dirty="0"/>
              <a:t>Consider quality of benefits (quality refers to certainty of cash flow)</a:t>
            </a:r>
          </a:p>
          <a:p>
            <a:pPr>
              <a:buFont typeface="Wingdings" pitchFamily="2" charset="2"/>
              <a:buChar char="Ø"/>
            </a:pPr>
            <a:r>
              <a:rPr lang="en-US" sz="2300" dirty="0"/>
              <a:t>Reduce conflict of Interest among stakeholders of firm. How</a:t>
            </a:r>
          </a:p>
          <a:p>
            <a:pPr lvl="1">
              <a:buFont typeface="Wingdings" pitchFamily="2" charset="2"/>
              <a:buChar char="ü"/>
            </a:pPr>
            <a:r>
              <a:rPr lang="en-US" sz="1900" dirty="0"/>
              <a:t>Allocate scare resources efficiently</a:t>
            </a:r>
          </a:p>
          <a:p>
            <a:pPr lvl="1">
              <a:buFont typeface="Wingdings" pitchFamily="2" charset="2"/>
              <a:buChar char="ü"/>
            </a:pPr>
            <a:r>
              <a:rPr lang="en-US" sz="1900" dirty="0"/>
              <a:t>Requires low cost business and high quality goods and services</a:t>
            </a:r>
          </a:p>
          <a:p>
            <a:pPr lvl="1">
              <a:buFont typeface="Wingdings" pitchFamily="2" charset="2"/>
              <a:buChar char="ü"/>
            </a:pPr>
            <a:r>
              <a:rPr lang="en-US" sz="1900" dirty="0"/>
              <a:t>Creditors must be paid before anything to be paid to stockholders</a:t>
            </a:r>
          </a:p>
          <a:p>
            <a:pPr lvl="1">
              <a:buFont typeface="Wingdings" pitchFamily="2" charset="2"/>
              <a:buChar char="ü"/>
            </a:pPr>
            <a:r>
              <a:rPr lang="en-US" sz="1900" dirty="0"/>
              <a:t>Employees are fairly compensated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5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Managerial actions to maximize shareholder wealth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Activities can be summed up in three principles: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Investment Principle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Financing Principle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Dividend 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1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Corporate Finance and Other Finance Areas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Relationship with Marketing Department</a:t>
            </a:r>
          </a:p>
          <a:p>
            <a:r>
              <a:rPr lang="en-US" dirty="0" smtClean="0"/>
              <a:t>Relationship with Production Department</a:t>
            </a:r>
          </a:p>
          <a:p>
            <a:r>
              <a:rPr lang="en-US" dirty="0" smtClean="0"/>
              <a:t>Relationship with Human Resource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64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1049</Words>
  <Application>Microsoft Office PowerPoint</Application>
  <PresentationFormat>On-screen Show (4:3)</PresentationFormat>
  <Paragraphs>146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Introduction to Corporate Finance</vt:lpstr>
      <vt:lpstr>Concept of Corporate Finance</vt:lpstr>
      <vt:lpstr>Continue…</vt:lpstr>
      <vt:lpstr>Corporate Finance and the Financial Manager</vt:lpstr>
      <vt:lpstr>Financial Manager’s Responsibilities</vt:lpstr>
      <vt:lpstr>Managerial actions to maximize shareholder wealth</vt:lpstr>
      <vt:lpstr>Managerial actions to maximize shareholder wealth</vt:lpstr>
      <vt:lpstr>Managerial actions to maximize shareholder wealth</vt:lpstr>
      <vt:lpstr>Corporate Finance and Other Finance Areas</vt:lpstr>
      <vt:lpstr>Agency Relationship</vt:lpstr>
      <vt:lpstr>Agency Problem: Between shareholders and Managers </vt:lpstr>
      <vt:lpstr>Agency Problem: Between shareholders and Creditors</vt:lpstr>
      <vt:lpstr>Business Ethics and Social Responsibility</vt:lpstr>
      <vt:lpstr>Social Responsibility</vt:lpstr>
      <vt:lpstr>Corporate Governance</vt:lpstr>
      <vt:lpstr>Questions for presentation</vt:lpstr>
      <vt:lpstr>Project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Corporate Finance</dc:title>
  <dc:creator>Dell</dc:creator>
  <cp:lastModifiedBy>Dell</cp:lastModifiedBy>
  <cp:revision>29</cp:revision>
  <dcterms:created xsi:type="dcterms:W3CDTF">2006-08-16T00:00:00Z</dcterms:created>
  <dcterms:modified xsi:type="dcterms:W3CDTF">2022-05-29T15:57:12Z</dcterms:modified>
</cp:coreProperties>
</file>