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371599"/>
          </a:xfrm>
        </p:spPr>
        <p:txBody>
          <a:bodyPr>
            <a:normAutofit fontScale="90000"/>
          </a:bodyPr>
          <a:lstStyle/>
          <a:p>
            <a:r>
              <a:rPr lang="en-US" b="1" dirty="0"/>
              <a:t>Long-term Debt and Preferred Stock Financing</a:t>
            </a:r>
            <a:r>
              <a:rPr lang="en-US" dirty="0"/>
              <a:t/>
            </a:r>
            <a:br>
              <a:rPr lang="en-US" dirty="0"/>
            </a:br>
            <a:endParaRPr lang="en-US" dirty="0"/>
          </a:p>
        </p:txBody>
      </p:sp>
      <p:sp>
        <p:nvSpPr>
          <p:cNvPr id="3" name="Subtitle 2"/>
          <p:cNvSpPr>
            <a:spLocks noGrp="1"/>
          </p:cNvSpPr>
          <p:nvPr>
            <p:ph type="subTitle" idx="1"/>
          </p:nvPr>
        </p:nvSpPr>
        <p:spPr>
          <a:xfrm>
            <a:off x="1371600" y="1524000"/>
            <a:ext cx="6400800" cy="4724400"/>
          </a:xfrm>
        </p:spPr>
        <p:txBody>
          <a:bodyPr>
            <a:normAutofit fontScale="85000" lnSpcReduction="20000"/>
          </a:bodyPr>
          <a:lstStyle/>
          <a:p>
            <a:pPr algn="l"/>
            <a:r>
              <a:rPr lang="en-US" dirty="0">
                <a:solidFill>
                  <a:schemeClr val="tx1"/>
                </a:solidFill>
              </a:rPr>
              <a:t>Debt </a:t>
            </a:r>
            <a:r>
              <a:rPr lang="en-US" dirty="0" smtClean="0">
                <a:solidFill>
                  <a:schemeClr val="tx1"/>
                </a:solidFill>
              </a:rPr>
              <a:t>instruments:</a:t>
            </a:r>
          </a:p>
          <a:p>
            <a:pPr algn="l"/>
            <a:r>
              <a:rPr lang="en-US" dirty="0">
                <a:solidFill>
                  <a:schemeClr val="tx1"/>
                </a:solidFill>
              </a:rPr>
              <a:t>	</a:t>
            </a:r>
            <a:r>
              <a:rPr lang="en-US" dirty="0" smtClean="0">
                <a:solidFill>
                  <a:schemeClr val="tx1"/>
                </a:solidFill>
              </a:rPr>
              <a:t>Term </a:t>
            </a:r>
            <a:r>
              <a:rPr lang="en-US" dirty="0">
                <a:solidFill>
                  <a:schemeClr val="tx1"/>
                </a:solidFill>
              </a:rPr>
              <a:t>loan and </a:t>
            </a:r>
            <a:r>
              <a:rPr lang="en-US" dirty="0" smtClean="0">
                <a:solidFill>
                  <a:schemeClr val="tx1"/>
                </a:solidFill>
              </a:rPr>
              <a:t>bonds;</a:t>
            </a:r>
          </a:p>
          <a:p>
            <a:pPr algn="l"/>
            <a:r>
              <a:rPr lang="en-US" dirty="0" smtClean="0">
                <a:solidFill>
                  <a:schemeClr val="tx1"/>
                </a:solidFill>
              </a:rPr>
              <a:t>	Debt </a:t>
            </a:r>
            <a:r>
              <a:rPr lang="en-US" dirty="0">
                <a:solidFill>
                  <a:schemeClr val="tx1"/>
                </a:solidFill>
              </a:rPr>
              <a:t>contact </a:t>
            </a:r>
            <a:r>
              <a:rPr lang="en-US" dirty="0" smtClean="0">
                <a:solidFill>
                  <a:schemeClr val="tx1"/>
                </a:solidFill>
              </a:rPr>
              <a:t>features;</a:t>
            </a:r>
          </a:p>
          <a:p>
            <a:pPr algn="l"/>
            <a:r>
              <a:rPr lang="en-US" dirty="0" smtClean="0">
                <a:solidFill>
                  <a:schemeClr val="tx1"/>
                </a:solidFill>
              </a:rPr>
              <a:t>	Loan </a:t>
            </a:r>
            <a:r>
              <a:rPr lang="en-US" dirty="0">
                <a:solidFill>
                  <a:schemeClr val="tx1"/>
                </a:solidFill>
              </a:rPr>
              <a:t>repayment </a:t>
            </a:r>
            <a:r>
              <a:rPr lang="en-US" dirty="0" smtClean="0">
                <a:solidFill>
                  <a:schemeClr val="tx1"/>
                </a:solidFill>
              </a:rPr>
              <a:t>schedules;</a:t>
            </a:r>
          </a:p>
          <a:p>
            <a:pPr algn="l"/>
            <a:r>
              <a:rPr lang="en-US" dirty="0" smtClean="0">
                <a:solidFill>
                  <a:schemeClr val="tx1"/>
                </a:solidFill>
              </a:rPr>
              <a:t>	Types </a:t>
            </a:r>
            <a:r>
              <a:rPr lang="en-US" dirty="0">
                <a:solidFill>
                  <a:schemeClr val="tx1"/>
                </a:solidFill>
              </a:rPr>
              <a:t>of </a:t>
            </a:r>
            <a:r>
              <a:rPr lang="en-US" dirty="0" smtClean="0">
                <a:solidFill>
                  <a:schemeClr val="tx1"/>
                </a:solidFill>
              </a:rPr>
              <a:t>bonds;</a:t>
            </a:r>
          </a:p>
          <a:p>
            <a:pPr algn="l"/>
            <a:r>
              <a:rPr lang="en-US" dirty="0" smtClean="0">
                <a:solidFill>
                  <a:schemeClr val="tx1"/>
                </a:solidFill>
              </a:rPr>
              <a:t>	Bond innovations;</a:t>
            </a:r>
          </a:p>
          <a:p>
            <a:pPr algn="l"/>
            <a:r>
              <a:rPr lang="en-US" dirty="0" smtClean="0">
                <a:solidFill>
                  <a:schemeClr val="tx1"/>
                </a:solidFill>
              </a:rPr>
              <a:t>	Advantages </a:t>
            </a:r>
            <a:r>
              <a:rPr lang="en-US" dirty="0">
                <a:solidFill>
                  <a:schemeClr val="tx1"/>
                </a:solidFill>
              </a:rPr>
              <a:t>and Disadvantages; Preferred </a:t>
            </a:r>
            <a:r>
              <a:rPr lang="en-US" dirty="0" smtClean="0">
                <a:solidFill>
                  <a:schemeClr val="tx1"/>
                </a:solidFill>
              </a:rPr>
              <a:t>Stock:</a:t>
            </a:r>
          </a:p>
          <a:p>
            <a:pPr algn="l"/>
            <a:r>
              <a:rPr lang="en-US" dirty="0" smtClean="0">
                <a:solidFill>
                  <a:schemeClr val="tx1"/>
                </a:solidFill>
              </a:rPr>
              <a:t>	Features,</a:t>
            </a:r>
          </a:p>
          <a:p>
            <a:pPr algn="l"/>
            <a:r>
              <a:rPr lang="en-US" dirty="0">
                <a:solidFill>
                  <a:schemeClr val="tx1"/>
                </a:solidFill>
              </a:rPr>
              <a:t>	</a:t>
            </a:r>
            <a:r>
              <a:rPr lang="en-US" dirty="0" smtClean="0">
                <a:solidFill>
                  <a:schemeClr val="tx1"/>
                </a:solidFill>
              </a:rPr>
              <a:t>Types,</a:t>
            </a:r>
          </a:p>
          <a:p>
            <a:pPr algn="l"/>
            <a:r>
              <a:rPr lang="en-US" dirty="0" smtClean="0">
                <a:solidFill>
                  <a:schemeClr val="tx1"/>
                </a:solidFill>
              </a:rPr>
              <a:t>	Advantages </a:t>
            </a:r>
            <a:r>
              <a:rPr lang="en-US" dirty="0">
                <a:solidFill>
                  <a:schemeClr val="tx1"/>
                </a:solidFill>
              </a:rPr>
              <a:t>and Disadvantages.</a:t>
            </a:r>
          </a:p>
        </p:txBody>
      </p:sp>
    </p:spTree>
    <p:extLst>
      <p:ext uri="{BB962C8B-B14F-4D97-AF65-F5344CB8AC3E}">
        <p14:creationId xmlns:p14="http://schemas.microsoft.com/office/powerpoint/2010/main" val="117727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Advantages and Disadvantages of Long Term Debt</a:t>
            </a:r>
            <a:endParaRPr lang="en-US" dirty="0"/>
          </a:p>
        </p:txBody>
      </p:sp>
      <p:sp>
        <p:nvSpPr>
          <p:cNvPr id="3" name="Content Placeholder 2"/>
          <p:cNvSpPr>
            <a:spLocks noGrp="1"/>
          </p:cNvSpPr>
          <p:nvPr>
            <p:ph idx="1"/>
          </p:nvPr>
        </p:nvSpPr>
        <p:spPr>
          <a:xfrm>
            <a:off x="457200" y="1295400"/>
            <a:ext cx="8229600" cy="5334000"/>
          </a:xfrm>
        </p:spPr>
        <p:txBody>
          <a:bodyPr>
            <a:normAutofit/>
          </a:bodyPr>
          <a:lstStyle/>
          <a:p>
            <a:pPr algn="just"/>
            <a:r>
              <a:rPr lang="en-US" sz="2600" dirty="0" smtClean="0"/>
              <a:t>From Issuer’s Viewpoint:</a:t>
            </a:r>
          </a:p>
          <a:p>
            <a:pPr lvl="1" algn="just"/>
            <a:r>
              <a:rPr lang="en-US" sz="2200" dirty="0" smtClean="0"/>
              <a:t>Advantages</a:t>
            </a:r>
          </a:p>
          <a:p>
            <a:pPr lvl="2" algn="just"/>
            <a:r>
              <a:rPr lang="en-US" sz="1800" dirty="0" smtClean="0"/>
              <a:t>Less Costly </a:t>
            </a:r>
          </a:p>
          <a:p>
            <a:pPr lvl="2" algn="just"/>
            <a:r>
              <a:rPr lang="en-US" sz="1800" dirty="0" smtClean="0"/>
              <a:t>Marketability</a:t>
            </a:r>
          </a:p>
          <a:p>
            <a:pPr lvl="2" algn="just"/>
            <a:r>
              <a:rPr lang="en-US" sz="1800" dirty="0" smtClean="0"/>
              <a:t>Flexibility in Capital Structure</a:t>
            </a:r>
          </a:p>
          <a:p>
            <a:pPr lvl="2" algn="just"/>
            <a:r>
              <a:rPr lang="en-US" sz="1800" dirty="0" smtClean="0"/>
              <a:t>Facility of Trading on Equity</a:t>
            </a:r>
          </a:p>
          <a:p>
            <a:pPr marL="857250" lvl="1" indent="-342900" algn="just"/>
            <a:r>
              <a:rPr lang="en-US" sz="2200" dirty="0" smtClean="0"/>
              <a:t>Disadvantages</a:t>
            </a:r>
          </a:p>
          <a:p>
            <a:pPr marL="1257300" lvl="2" indent="-342900" algn="just"/>
            <a:r>
              <a:rPr lang="en-US" sz="1800" dirty="0" smtClean="0"/>
              <a:t>Burden of fixed interest</a:t>
            </a:r>
          </a:p>
          <a:p>
            <a:pPr marL="1257300" lvl="2" indent="-342900" algn="just"/>
            <a:r>
              <a:rPr lang="en-US" sz="1800" dirty="0" smtClean="0"/>
              <a:t>Increase Financial Liabilities</a:t>
            </a:r>
          </a:p>
          <a:p>
            <a:pPr marL="1257300" lvl="2" indent="-342900" algn="just"/>
            <a:r>
              <a:rPr lang="en-US" sz="1800" dirty="0" smtClean="0"/>
              <a:t>Possibility of Insolvency</a:t>
            </a:r>
          </a:p>
          <a:p>
            <a:pPr marL="1257300" lvl="2" indent="-342900" algn="just"/>
            <a:r>
              <a:rPr lang="en-US" sz="1800" dirty="0" smtClean="0"/>
              <a:t>Reduces Company’s Goodwill</a:t>
            </a:r>
          </a:p>
          <a:p>
            <a:pPr marL="1257300" lvl="2" indent="-342900" algn="just"/>
            <a:r>
              <a:rPr lang="en-US" sz="1800" dirty="0" smtClean="0"/>
              <a:t>Financial Risk </a:t>
            </a:r>
          </a:p>
          <a:p>
            <a:pPr marL="514350" lvl="1" indent="0" algn="just">
              <a:buNone/>
            </a:pPr>
            <a:r>
              <a:rPr lang="en-US" sz="2200" b="1" dirty="0"/>
              <a:t>	</a:t>
            </a:r>
          </a:p>
        </p:txBody>
      </p:sp>
    </p:spTree>
    <p:extLst>
      <p:ext uri="{BB962C8B-B14F-4D97-AF65-F5344CB8AC3E}">
        <p14:creationId xmlns:p14="http://schemas.microsoft.com/office/powerpoint/2010/main" val="391381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a:t>
            </a:r>
            <a:r>
              <a:rPr lang="en-US" dirty="0" smtClean="0"/>
              <a:t>of Long Term Debt</a:t>
            </a:r>
            <a:endParaRPr lang="en-US" dirty="0"/>
          </a:p>
        </p:txBody>
      </p:sp>
      <p:sp>
        <p:nvSpPr>
          <p:cNvPr id="3" name="Content Placeholder 2"/>
          <p:cNvSpPr>
            <a:spLocks noGrp="1"/>
          </p:cNvSpPr>
          <p:nvPr>
            <p:ph idx="1"/>
          </p:nvPr>
        </p:nvSpPr>
        <p:spPr/>
        <p:txBody>
          <a:bodyPr>
            <a:normAutofit/>
          </a:bodyPr>
          <a:lstStyle/>
          <a:p>
            <a:pPr algn="just"/>
            <a:r>
              <a:rPr lang="en-US" sz="2600" dirty="0"/>
              <a:t>From </a:t>
            </a:r>
            <a:r>
              <a:rPr lang="en-US" sz="2600" dirty="0" err="1" smtClean="0"/>
              <a:t>Investors’s</a:t>
            </a:r>
            <a:r>
              <a:rPr lang="en-US" sz="2600" dirty="0" smtClean="0"/>
              <a:t> </a:t>
            </a:r>
            <a:r>
              <a:rPr lang="en-US" sz="2600" dirty="0"/>
              <a:t>Viewpoint:</a:t>
            </a:r>
          </a:p>
          <a:p>
            <a:pPr lvl="1" algn="just"/>
            <a:r>
              <a:rPr lang="en-US" sz="2200" dirty="0"/>
              <a:t>Advantages</a:t>
            </a:r>
          </a:p>
          <a:p>
            <a:pPr lvl="2" algn="just"/>
            <a:r>
              <a:rPr lang="en-US" sz="1800" dirty="0"/>
              <a:t>Less </a:t>
            </a:r>
            <a:r>
              <a:rPr lang="en-US" sz="1800" dirty="0" smtClean="0"/>
              <a:t>Risky Investment </a:t>
            </a:r>
            <a:endParaRPr lang="en-US" sz="1800" dirty="0"/>
          </a:p>
          <a:p>
            <a:pPr lvl="2" algn="just"/>
            <a:r>
              <a:rPr lang="en-US" sz="1800" dirty="0" smtClean="0"/>
              <a:t>Fixed and Stable Income</a:t>
            </a:r>
            <a:endParaRPr lang="en-US" sz="1800" dirty="0"/>
          </a:p>
          <a:p>
            <a:pPr lvl="2" algn="just"/>
            <a:r>
              <a:rPr lang="en-US" sz="1800" dirty="0" smtClean="0"/>
              <a:t>Control</a:t>
            </a:r>
            <a:endParaRPr lang="en-US" sz="1800" dirty="0"/>
          </a:p>
          <a:p>
            <a:pPr lvl="2" algn="just"/>
            <a:r>
              <a:rPr lang="en-US" sz="1800" dirty="0" smtClean="0"/>
              <a:t>Right of Conversion</a:t>
            </a:r>
          </a:p>
          <a:p>
            <a:pPr lvl="2" algn="just"/>
            <a:r>
              <a:rPr lang="en-US" sz="1800" dirty="0" smtClean="0"/>
              <a:t>Liquidity</a:t>
            </a:r>
            <a:endParaRPr lang="en-US" sz="1800" dirty="0"/>
          </a:p>
          <a:p>
            <a:pPr marL="857250" lvl="1" indent="-342900" algn="just"/>
            <a:r>
              <a:rPr lang="en-US" sz="2200" dirty="0"/>
              <a:t>Disadvantages</a:t>
            </a:r>
          </a:p>
          <a:p>
            <a:pPr marL="1257300" lvl="2" indent="-342900" algn="just"/>
            <a:r>
              <a:rPr lang="en-US" sz="1800" dirty="0" smtClean="0"/>
              <a:t>No voting right</a:t>
            </a:r>
            <a:endParaRPr lang="en-US" sz="1800" dirty="0"/>
          </a:p>
          <a:p>
            <a:pPr marL="1257300" lvl="2" indent="-342900" algn="just"/>
            <a:r>
              <a:rPr lang="en-US" sz="1800" dirty="0" smtClean="0"/>
              <a:t>Taxable Income</a:t>
            </a:r>
            <a:endParaRPr lang="en-US" sz="1800" dirty="0"/>
          </a:p>
          <a:p>
            <a:pPr marL="1257300" lvl="2" indent="-342900" algn="just"/>
            <a:r>
              <a:rPr lang="en-US" sz="1800" dirty="0" smtClean="0"/>
              <a:t>No Participant in Earning</a:t>
            </a:r>
            <a:endParaRPr lang="en-US" sz="1800" dirty="0"/>
          </a:p>
          <a:p>
            <a:pPr marL="0" indent="0">
              <a:buNone/>
            </a:pPr>
            <a:endParaRPr lang="en-US" dirty="0"/>
          </a:p>
        </p:txBody>
      </p:sp>
    </p:spTree>
    <p:extLst>
      <p:ext uri="{BB962C8B-B14F-4D97-AF65-F5344CB8AC3E}">
        <p14:creationId xmlns:p14="http://schemas.microsoft.com/office/powerpoint/2010/main" val="326142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Bond Valuation Model</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GB" sz="2000" dirty="0"/>
              <a:t>The valuation method states that the </a:t>
            </a:r>
            <a:r>
              <a:rPr lang="en-GB" sz="2000" i="1" dirty="0"/>
              <a:t>intrinsic value of an asset</a:t>
            </a:r>
            <a:r>
              <a:rPr lang="en-GB" sz="2000" dirty="0"/>
              <a:t> is equal to the </a:t>
            </a:r>
            <a:r>
              <a:rPr lang="en-GB" sz="2000" b="1" i="1" dirty="0"/>
              <a:t>sum of the present value of the asset’s cash flow</a:t>
            </a:r>
            <a:r>
              <a:rPr lang="en-GB" sz="2000" dirty="0"/>
              <a:t>.</a:t>
            </a:r>
          </a:p>
          <a:p>
            <a:pPr algn="just"/>
            <a:r>
              <a:rPr lang="en-US" sz="2000" dirty="0" smtClean="0"/>
              <a:t>Value of Bond (V</a:t>
            </a:r>
            <a:r>
              <a:rPr lang="en-US" sz="2000" baseline="-25000" dirty="0" smtClean="0"/>
              <a:t>0</a:t>
            </a:r>
            <a:r>
              <a:rPr lang="en-US" sz="2000" dirty="0" smtClean="0"/>
              <a:t>) = PV of coupon payment + PV of maturity value</a:t>
            </a:r>
          </a:p>
          <a:p>
            <a:endParaRPr lang="en-US" sz="2000" dirty="0"/>
          </a:p>
          <a:p>
            <a:endParaRPr lang="en-US" sz="2000" dirty="0" smtClean="0"/>
          </a:p>
          <a:p>
            <a:endParaRPr lang="en-US" sz="2000" dirty="0"/>
          </a:p>
          <a:p>
            <a:endParaRPr lang="en-US" sz="2000" dirty="0" smtClean="0"/>
          </a:p>
          <a:p>
            <a:pPr>
              <a:buNone/>
            </a:pPr>
            <a:r>
              <a:rPr lang="en-US" sz="2000" dirty="0" smtClean="0"/>
              <a:t>Where, V</a:t>
            </a:r>
            <a:r>
              <a:rPr lang="en-US" sz="2000" baseline="-25000" dirty="0" smtClean="0"/>
              <a:t>0</a:t>
            </a:r>
            <a:r>
              <a:rPr lang="en-US" sz="2000" dirty="0" smtClean="0"/>
              <a:t> </a:t>
            </a:r>
            <a:r>
              <a:rPr lang="en-US" sz="2000" dirty="0"/>
              <a:t>= Current value of assets</a:t>
            </a:r>
          </a:p>
          <a:p>
            <a:pPr>
              <a:buNone/>
            </a:pPr>
            <a:r>
              <a:rPr lang="en-US" sz="2000" dirty="0"/>
              <a:t>	</a:t>
            </a:r>
            <a:r>
              <a:rPr lang="en-US" sz="2000" dirty="0" err="1" smtClean="0"/>
              <a:t>CF</a:t>
            </a:r>
            <a:r>
              <a:rPr lang="en-US" sz="2000" baseline="-25000" dirty="0" err="1"/>
              <a:t>n</a:t>
            </a:r>
            <a:r>
              <a:rPr lang="en-US" sz="2000" dirty="0" smtClean="0"/>
              <a:t> </a:t>
            </a:r>
            <a:r>
              <a:rPr lang="en-US" sz="2000" dirty="0"/>
              <a:t>= Expected future cash flows in period (t)</a:t>
            </a:r>
          </a:p>
          <a:p>
            <a:pPr>
              <a:buNone/>
            </a:pPr>
            <a:r>
              <a:rPr lang="en-US" sz="2000" dirty="0"/>
              <a:t>	k = Investor’s required rate of return(Cost of capital</a:t>
            </a:r>
            <a:r>
              <a:rPr lang="en-US" sz="2000" dirty="0" smtClean="0"/>
              <a:t>)</a:t>
            </a:r>
          </a:p>
          <a:p>
            <a:pPr>
              <a:buNone/>
            </a:pPr>
            <a:r>
              <a:rPr lang="en-US" sz="2000" dirty="0" smtClean="0"/>
              <a:t>	n = Expected life of assets</a:t>
            </a:r>
          </a:p>
          <a:p>
            <a:pPr algn="just">
              <a:buNone/>
            </a:pPr>
            <a:r>
              <a:rPr lang="en-US" sz="2000" b="1" dirty="0" smtClean="0"/>
              <a:t>Example Problem: </a:t>
            </a:r>
            <a:r>
              <a:rPr lang="en-US" sz="2000" dirty="0" smtClean="0"/>
              <a:t>Assume that the cash flow of an investment are </a:t>
            </a:r>
            <a:r>
              <a:rPr lang="en-US" sz="2000" dirty="0" err="1" smtClean="0"/>
              <a:t>Rs</a:t>
            </a:r>
            <a:r>
              <a:rPr lang="en-US" sz="2000" dirty="0" smtClean="0"/>
              <a:t> 2,000 and </a:t>
            </a:r>
            <a:r>
              <a:rPr lang="en-US" sz="2000" dirty="0" err="1" smtClean="0"/>
              <a:t>Rs</a:t>
            </a:r>
            <a:r>
              <a:rPr lang="en-US" sz="2000" dirty="0" smtClean="0"/>
              <a:t> 4,000 in year 1 and 2 respectively and discount rate is 20 percent. Using the capitalization of cash flow method, calculate the value of financial assets. </a:t>
            </a:r>
            <a:endParaRPr lang="en-US" sz="2000" b="1" dirty="0" smtClean="0"/>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120832811"/>
              </p:ext>
            </p:extLst>
          </p:nvPr>
        </p:nvGraphicFramePr>
        <p:xfrm>
          <a:off x="781050" y="1981200"/>
          <a:ext cx="6881813" cy="1219200"/>
        </p:xfrm>
        <a:graphic>
          <a:graphicData uri="http://schemas.openxmlformats.org/presentationml/2006/ole">
            <mc:AlternateContent xmlns:mc="http://schemas.openxmlformats.org/markup-compatibility/2006">
              <mc:Choice xmlns:v="urn:schemas-microsoft-com:vml" Requires="v">
                <p:oleObj spid="_x0000_s1047" name="Equation" r:id="rId3" imgW="3009600" imgH="888840" progId="Equation.3">
                  <p:embed/>
                </p:oleObj>
              </mc:Choice>
              <mc:Fallback>
                <p:oleObj name="Equation" r:id="rId3" imgW="3009600" imgH="888840" progId="Equation.3">
                  <p:embed/>
                  <p:pic>
                    <p:nvPicPr>
                      <p:cNvPr id="0" name=""/>
                      <p:cNvPicPr>
                        <a:picLocks noChangeAspect="1" noChangeArrowheads="1"/>
                      </p:cNvPicPr>
                      <p:nvPr/>
                    </p:nvPicPr>
                    <p:blipFill>
                      <a:blip r:embed="rId4"/>
                      <a:srcRect/>
                      <a:stretch>
                        <a:fillRect/>
                      </a:stretch>
                    </p:blipFill>
                    <p:spPr bwMode="auto">
                      <a:xfrm>
                        <a:off x="781050" y="1981200"/>
                        <a:ext cx="6881813" cy="1219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019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Valuation of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19800"/>
              </a:xfrm>
            </p:spPr>
            <p:txBody>
              <a:bodyPr>
                <a:normAutofit/>
              </a:bodyPr>
              <a:lstStyle/>
              <a:p>
                <a:pPr algn="just"/>
                <a:r>
                  <a:rPr lang="en-US" sz="2000" dirty="0" smtClean="0"/>
                  <a:t>Bond valuation is the method of calculating present value of future cash flows from the bond.</a:t>
                </a:r>
              </a:p>
              <a:p>
                <a:pPr marL="514350" indent="-514350" algn="just">
                  <a:buAutoNum type="romanUcPeriod"/>
                </a:pPr>
                <a:r>
                  <a:rPr lang="en-US" sz="2600" b="1" dirty="0" smtClean="0"/>
                  <a:t>Perpetual Bonds</a:t>
                </a:r>
              </a:p>
              <a:p>
                <a:pPr algn="just"/>
                <a:r>
                  <a:rPr lang="en-US" sz="2000" dirty="0" smtClean="0"/>
                  <a:t>Bonds without specified maturity period</a:t>
                </a:r>
              </a:p>
              <a:p>
                <a:pPr algn="just"/>
                <a:r>
                  <a:rPr lang="en-US" sz="2000" dirty="0" smtClean="0"/>
                  <a:t>Also called irredeemable bonds.</a:t>
                </a:r>
              </a:p>
              <a:p>
                <a:pPr algn="just"/>
                <a:r>
                  <a:rPr lang="en-US" sz="2000" dirty="0" smtClean="0"/>
                  <a:t>Issuer does not have contractual agreement to repay the principal</a:t>
                </a:r>
              </a:p>
              <a:p>
                <a:pPr algn="just"/>
                <a:r>
                  <a:rPr lang="en-US" sz="2000" dirty="0" smtClean="0"/>
                  <a:t>V</a:t>
                </a:r>
                <a:r>
                  <a:rPr lang="en-US" sz="2000" baseline="-25000" dirty="0" smtClean="0"/>
                  <a:t>0</a:t>
                </a:r>
                <a:r>
                  <a:rPr lang="en-US" sz="2000" dirty="0" smtClean="0"/>
                  <a:t> = </a:t>
                </a:r>
                <a14:m>
                  <m:oMath xmlns:m="http://schemas.openxmlformats.org/officeDocument/2006/math">
                    <m:f>
                      <m:fPr>
                        <m:ctrlPr>
                          <a:rPr lang="en-US" sz="2000" i="1" smtClean="0">
                            <a:latin typeface="Cambria Math"/>
                          </a:rPr>
                        </m:ctrlPr>
                      </m:fPr>
                      <m:num>
                        <m:r>
                          <a:rPr lang="en-US" sz="2000" b="0" i="1" smtClean="0">
                            <a:latin typeface="Cambria Math"/>
                          </a:rPr>
                          <m:t>𝐼</m:t>
                        </m:r>
                      </m:num>
                      <m:den>
                        <m:r>
                          <a:rPr lang="en-US" sz="2000" b="0" i="1" smtClean="0">
                            <a:latin typeface="Cambria Math"/>
                          </a:rPr>
                          <m:t>𝐾</m:t>
                        </m:r>
                        <m:r>
                          <a:rPr lang="en-US" sz="2000" b="0" i="1" baseline="-25000" smtClean="0">
                            <a:latin typeface="Cambria Math"/>
                          </a:rPr>
                          <m:t>𝑑</m:t>
                        </m:r>
                      </m:den>
                    </m:f>
                  </m:oMath>
                </a14:m>
                <a:r>
                  <a:rPr lang="en-US" sz="2000" dirty="0" smtClean="0"/>
                  <a:t>    where, I= interest payment ; </a:t>
                </a:r>
                <a:r>
                  <a:rPr lang="en-US" sz="2000" dirty="0" err="1" smtClean="0"/>
                  <a:t>k</a:t>
                </a:r>
                <a:r>
                  <a:rPr lang="en-US" sz="2000" baseline="-25000" dirty="0" err="1" smtClean="0"/>
                  <a:t>d</a:t>
                </a:r>
                <a:r>
                  <a:rPr lang="en-US" sz="2000" dirty="0" smtClean="0"/>
                  <a:t> = cost of debt</a:t>
                </a:r>
              </a:p>
              <a:p>
                <a:pPr marL="0" indent="0" algn="just">
                  <a:buNone/>
                </a:pPr>
                <a:r>
                  <a:rPr lang="en-US" sz="2000" b="1" dirty="0" smtClean="0"/>
                  <a:t>Example Problems:</a:t>
                </a:r>
              </a:p>
              <a:p>
                <a:pPr marL="457200" indent="-457200" algn="just">
                  <a:buFont typeface="+mj-lt"/>
                  <a:buAutoNum type="arabicPeriod"/>
                </a:pPr>
                <a:r>
                  <a:rPr lang="en-US" sz="2000" dirty="0" smtClean="0"/>
                  <a:t>PC company issued a bond that pays </a:t>
                </a:r>
                <a:r>
                  <a:rPr lang="en-US" sz="2000" dirty="0" err="1" smtClean="0"/>
                  <a:t>Rs</a:t>
                </a:r>
                <a:r>
                  <a:rPr lang="en-US" sz="2000" dirty="0" smtClean="0"/>
                  <a:t> 50 a year forever. Assuming that your required rate of return for this type of bond is 10 percent. What is the value of bond?</a:t>
                </a:r>
              </a:p>
              <a:p>
                <a:pPr marL="457200" indent="-457200" algn="just">
                  <a:buFont typeface="+mj-lt"/>
                  <a:buAutoNum type="arabicPeriod"/>
                </a:pPr>
                <a:r>
                  <a:rPr lang="en-US" sz="2000" dirty="0" smtClean="0"/>
                  <a:t>A firm has issued </a:t>
                </a:r>
                <a:r>
                  <a:rPr lang="en-US" sz="2000" dirty="0" err="1" smtClean="0"/>
                  <a:t>Rs</a:t>
                </a:r>
                <a:r>
                  <a:rPr lang="en-US" sz="2000" dirty="0" smtClean="0"/>
                  <a:t> 1,000 par, 10 percent coupon perpetual bonds. If appropriate required rate of return to bondholder is 12 percent, what should be the value of bond?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19800"/>
              </a:xfrm>
              <a:blipFill rotWithShape="1">
                <a:blip r:embed="rId2"/>
                <a:stretch>
                  <a:fillRect l="-1333" t="-506" r="-1407"/>
                </a:stretch>
              </a:blipFill>
            </p:spPr>
            <p:txBody>
              <a:bodyPr/>
              <a:lstStyle/>
              <a:p>
                <a:r>
                  <a:rPr lang="en-US">
                    <a:noFill/>
                  </a:rPr>
                  <a:t> </a:t>
                </a:r>
              </a:p>
            </p:txBody>
          </p:sp>
        </mc:Fallback>
      </mc:AlternateContent>
    </p:spTree>
    <p:extLst>
      <p:ext uri="{BB962C8B-B14F-4D97-AF65-F5344CB8AC3E}">
        <p14:creationId xmlns:p14="http://schemas.microsoft.com/office/powerpoint/2010/main" val="132669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Valuation of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600" b="1" dirty="0" smtClean="0"/>
                  <a:t>II. Zero Coupon Bonds</a:t>
                </a:r>
              </a:p>
              <a:p>
                <a:r>
                  <a:rPr lang="en-US" sz="2000" dirty="0" smtClean="0"/>
                  <a:t>No coupon rate ; sold at discount from its face value and redeem at par</a:t>
                </a:r>
              </a:p>
              <a:p>
                <a:r>
                  <a:rPr lang="en-US" sz="2000" dirty="0" smtClean="0"/>
                  <a:t>Difference between what you paid and value at maturity is return</a:t>
                </a:r>
              </a:p>
              <a:p>
                <a:r>
                  <a:rPr lang="en-US" sz="2000" dirty="0" smtClean="0"/>
                  <a:t>Advantage for issuer: no cash outlays until maturity</a:t>
                </a:r>
              </a:p>
              <a:p>
                <a:r>
                  <a:rPr lang="en-US" sz="2000" dirty="0" smtClean="0"/>
                  <a:t>Advantage for investor: little danger of call and no reinvestment rate risk</a:t>
                </a:r>
              </a:p>
              <a:p>
                <a:pPr marL="0" indent="0">
                  <a:buNone/>
                </a:pPr>
                <a:r>
                  <a:rPr lang="en-US" sz="2000" b="1" dirty="0" smtClean="0"/>
                  <a:t>Value of zero coupon rate is computed as : V</a:t>
                </a:r>
                <a:r>
                  <a:rPr lang="en-US" sz="2000" b="1" baseline="-25000" dirty="0" smtClean="0"/>
                  <a:t>0</a:t>
                </a:r>
                <a:r>
                  <a:rPr lang="en-US" sz="2000" b="1" dirty="0" smtClean="0"/>
                  <a:t> =  </a:t>
                </a:r>
                <a14:m>
                  <m:oMath xmlns:m="http://schemas.openxmlformats.org/officeDocument/2006/math">
                    <m:f>
                      <m:fPr>
                        <m:ctrlPr>
                          <a:rPr lang="en-US" sz="2000" b="1" i="1" smtClean="0">
                            <a:latin typeface="Cambria Math"/>
                          </a:rPr>
                        </m:ctrlPr>
                      </m:fPr>
                      <m:num>
                        <m:r>
                          <a:rPr lang="en-US" sz="2000" b="1" i="1" smtClean="0">
                            <a:latin typeface="Cambria Math"/>
                          </a:rPr>
                          <m:t>𝑴</m:t>
                        </m:r>
                      </m:num>
                      <m:den>
                        <m:d>
                          <m:dPr>
                            <m:ctrlPr>
                              <a:rPr lang="en-US" sz="2000" b="1" i="1" smtClean="0">
                                <a:latin typeface="Cambria Math"/>
                              </a:rPr>
                            </m:ctrlPr>
                          </m:dPr>
                          <m:e>
                            <m:r>
                              <a:rPr lang="en-US" sz="2000" b="1" i="1" smtClean="0">
                                <a:latin typeface="Cambria Math"/>
                              </a:rPr>
                              <m:t>𝟏</m:t>
                            </m:r>
                            <m:r>
                              <a:rPr lang="en-US" sz="2000" b="1" i="1" smtClean="0">
                                <a:latin typeface="Cambria Math"/>
                              </a:rPr>
                              <m:t>+</m:t>
                            </m:r>
                            <m:r>
                              <a:rPr lang="en-US" sz="2000" b="1" i="1" smtClean="0">
                                <a:latin typeface="Cambria Math"/>
                              </a:rPr>
                              <m:t>𝒌𝒅</m:t>
                            </m:r>
                          </m:e>
                        </m:d>
                        <m:r>
                          <a:rPr lang="en-US" sz="2000" b="1" i="1" baseline="30000" smtClean="0">
                            <a:latin typeface="Cambria Math"/>
                          </a:rPr>
                          <m:t>𝒏</m:t>
                        </m:r>
                      </m:den>
                    </m:f>
                  </m:oMath>
                </a14:m>
                <a:endParaRPr lang="en-US" sz="2000" b="1" dirty="0" smtClean="0"/>
              </a:p>
              <a:p>
                <a:endParaRPr lang="en-US" sz="2000" dirty="0" smtClean="0"/>
              </a:p>
              <a:p>
                <a:pPr algn="just"/>
                <a:r>
                  <a:rPr lang="en-US" sz="2000" b="1" dirty="0" smtClean="0"/>
                  <a:t>Example Question:</a:t>
                </a:r>
                <a:r>
                  <a:rPr lang="en-US" sz="2000" dirty="0" smtClean="0"/>
                  <a:t> ABC Company issues a zero-coupon bond having an 10-year maturity and a </a:t>
                </a:r>
                <a:r>
                  <a:rPr lang="en-US" sz="2000" dirty="0" err="1" smtClean="0"/>
                  <a:t>Rs</a:t>
                </a:r>
                <a:r>
                  <a:rPr lang="en-US" sz="2000" dirty="0" smtClean="0"/>
                  <a:t> 1,000 face value . The required return is 16 percent. What is the value of bond?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1259" t="-842" r="-1407"/>
                </a:stretch>
              </a:blipFill>
            </p:spPr>
            <p:txBody>
              <a:bodyPr/>
              <a:lstStyle/>
              <a:p>
                <a:r>
                  <a:rPr lang="en-US">
                    <a:noFill/>
                  </a:rPr>
                  <a:t> </a:t>
                </a:r>
              </a:p>
            </p:txBody>
          </p:sp>
        </mc:Fallback>
      </mc:AlternateContent>
    </p:spTree>
    <p:extLst>
      <p:ext uri="{BB962C8B-B14F-4D97-AF65-F5344CB8AC3E}">
        <p14:creationId xmlns:p14="http://schemas.microsoft.com/office/powerpoint/2010/main" val="349328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Valuation of Bonds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600" b="1" dirty="0" smtClean="0"/>
                  <a:t>III. Coupon Bond with a Finite Maturity</a:t>
                </a:r>
              </a:p>
              <a:p>
                <a:pPr algn="just"/>
                <a:r>
                  <a:rPr lang="en-US" sz="2000" dirty="0" smtClean="0"/>
                  <a:t>Specified coupon rate and maturity period</a:t>
                </a:r>
              </a:p>
              <a:p>
                <a:pPr algn="just"/>
                <a:r>
                  <a:rPr lang="en-US" sz="2000" dirty="0" smtClean="0"/>
                  <a:t>Also called redeemable bonds</a:t>
                </a:r>
              </a:p>
              <a:p>
                <a:pPr algn="just"/>
                <a:r>
                  <a:rPr lang="en-US" sz="2000" dirty="0" smtClean="0"/>
                  <a:t>Gets periodic interest (I) until maturity and principal repayment (M) at the end of n</a:t>
                </a:r>
                <a:r>
                  <a:rPr lang="en-US" sz="2000" baseline="30000" dirty="0" smtClean="0"/>
                  <a:t>th</a:t>
                </a:r>
                <a:r>
                  <a:rPr lang="en-US" sz="2000" dirty="0" smtClean="0"/>
                  <a:t> period.</a:t>
                </a:r>
              </a:p>
              <a:p>
                <a:pPr algn="just"/>
                <a:r>
                  <a:rPr lang="en-US" sz="2000" dirty="0" smtClean="0"/>
                  <a:t>Value of bond (V</a:t>
                </a:r>
                <a:r>
                  <a:rPr lang="en-US" sz="2000" baseline="-25000" dirty="0" smtClean="0"/>
                  <a:t>0</a:t>
                </a:r>
                <a:r>
                  <a:rPr lang="en-US" sz="2000" dirty="0" smtClean="0"/>
                  <a:t>) is present value of its periodic stream of interest payments plus the present value of its maturity value</a:t>
                </a:r>
              </a:p>
              <a:p>
                <a:pPr marL="0" indent="0" algn="just">
                  <a:buNone/>
                </a:pPr>
                <a:r>
                  <a:rPr lang="en-US" sz="2000" dirty="0" smtClean="0"/>
                  <a:t>V</a:t>
                </a:r>
                <a:r>
                  <a:rPr lang="en-US" sz="2000" baseline="-25000" dirty="0" smtClean="0"/>
                  <a:t>0</a:t>
                </a:r>
                <a:r>
                  <a:rPr lang="en-US" sz="2000" dirty="0" smtClean="0"/>
                  <a:t> = I × PVIFA </a:t>
                </a:r>
                <a:r>
                  <a:rPr lang="en-US" sz="2000" baseline="-25000" dirty="0" err="1" smtClean="0"/>
                  <a:t>kd</a:t>
                </a:r>
                <a:r>
                  <a:rPr lang="en-US" sz="2000" baseline="-25000" dirty="0" smtClean="0"/>
                  <a:t>, n</a:t>
                </a:r>
                <a:r>
                  <a:rPr lang="en-US" sz="2000" dirty="0" smtClean="0"/>
                  <a:t> + M × PVIF </a:t>
                </a:r>
                <a:r>
                  <a:rPr lang="en-US" sz="2000" baseline="-25000" dirty="0" err="1" smtClean="0"/>
                  <a:t>kd,n</a:t>
                </a:r>
                <a:endParaRPr lang="en-US" sz="2000" baseline="-25000" dirty="0" smtClean="0"/>
              </a:p>
              <a:p>
                <a:pPr marL="0" indent="0" algn="just">
                  <a:buNone/>
                </a:pPr>
                <a:r>
                  <a:rPr lang="en-US" sz="2000" dirty="0" smtClean="0"/>
                  <a:t>V</a:t>
                </a:r>
                <a:r>
                  <a:rPr lang="en-US" sz="2000" baseline="-25000" dirty="0" smtClean="0"/>
                  <a:t>0</a:t>
                </a:r>
                <a:r>
                  <a:rPr lang="en-US" sz="2000" dirty="0" smtClean="0"/>
                  <a:t> = I × </a:t>
                </a:r>
                <a:r>
                  <a:rPr lang="en-US" sz="2000" dirty="0"/>
                  <a:t>[</a:t>
                </a:r>
                <a14:m>
                  <m:oMath xmlns:m="http://schemas.openxmlformats.org/officeDocument/2006/math">
                    <m:f>
                      <m:fPr>
                        <m:ctrlPr>
                          <a:rPr lang="en-US" sz="2200" i="1">
                            <a:latin typeface="Cambria Math"/>
                          </a:rPr>
                        </m:ctrlPr>
                      </m:fPr>
                      <m:num>
                        <m:r>
                          <a:rPr lang="en-US" sz="2200" i="1">
                            <a:latin typeface="Cambria Math"/>
                          </a:rPr>
                          <m:t>1 − </m:t>
                        </m:r>
                        <m:box>
                          <m:boxPr>
                            <m:ctrlPr>
                              <a:rPr lang="en-US" sz="2200" i="1">
                                <a:latin typeface="Cambria Math"/>
                              </a:rPr>
                            </m:ctrlPr>
                          </m:boxPr>
                          <m:e>
                            <m:argPr>
                              <m:argSz m:val="-1"/>
                            </m:argPr>
                            <m:f>
                              <m:fPr>
                                <m:ctrlPr>
                                  <a:rPr lang="en-US" sz="2200" i="1">
                                    <a:latin typeface="Cambria Math"/>
                                  </a:rPr>
                                </m:ctrlPr>
                              </m:fPr>
                              <m:num>
                                <m:r>
                                  <a:rPr lang="en-US" sz="2200" i="1">
                                    <a:latin typeface="Cambria Math"/>
                                  </a:rPr>
                                  <m:t>1</m:t>
                                </m:r>
                              </m:num>
                              <m:den>
                                <m:d>
                                  <m:dPr>
                                    <m:ctrlPr>
                                      <a:rPr lang="en-US" sz="2200" i="1">
                                        <a:latin typeface="Cambria Math"/>
                                      </a:rPr>
                                    </m:ctrlPr>
                                  </m:dPr>
                                  <m:e>
                                    <m:r>
                                      <a:rPr lang="en-US" sz="2200" i="1">
                                        <a:latin typeface="Cambria Math"/>
                                      </a:rPr>
                                      <m:t>1+</m:t>
                                    </m:r>
                                    <m:r>
                                      <a:rPr lang="en-US" sz="2200" b="0" i="1" smtClean="0">
                                        <a:latin typeface="Cambria Math"/>
                                      </a:rPr>
                                      <m:t>𝑘</m:t>
                                    </m:r>
                                    <m:r>
                                      <a:rPr lang="en-US" sz="2200" b="0" i="1" baseline="-25000" smtClean="0">
                                        <a:latin typeface="Cambria Math"/>
                                      </a:rPr>
                                      <m:t>𝑑</m:t>
                                    </m:r>
                                  </m:e>
                                </m:d>
                                <m:r>
                                  <a:rPr lang="en-US" sz="2200" i="1" baseline="30000">
                                    <a:latin typeface="Cambria Math"/>
                                  </a:rPr>
                                  <m:t>𝑛</m:t>
                                </m:r>
                              </m:den>
                            </m:f>
                          </m:e>
                        </m:box>
                      </m:num>
                      <m:den>
                        <m:r>
                          <a:rPr lang="en-US" sz="2200" b="0" i="1" smtClean="0">
                            <a:latin typeface="Cambria Math"/>
                          </a:rPr>
                          <m:t>𝑘</m:t>
                        </m:r>
                        <m:r>
                          <a:rPr lang="en-US" sz="2200" b="0" i="1" baseline="-25000" smtClean="0">
                            <a:latin typeface="Cambria Math"/>
                          </a:rPr>
                          <m:t>𝑑</m:t>
                        </m:r>
                      </m:den>
                    </m:f>
                  </m:oMath>
                </a14:m>
                <a:r>
                  <a:rPr lang="en-US" sz="2200" dirty="0"/>
                  <a:t>  </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𝑀</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𝑘𝑑</m:t>
                            </m:r>
                          </m:e>
                        </m:d>
                        <m:r>
                          <a:rPr lang="en-US" sz="2200" b="0" i="1" baseline="30000" smtClean="0">
                            <a:latin typeface="Cambria Math"/>
                          </a:rPr>
                          <m:t>𝑛</m:t>
                        </m:r>
                      </m:den>
                    </m:f>
                  </m:oMath>
                </a14:m>
                <a:endParaRPr lang="en-US" sz="2200" dirty="0"/>
              </a:p>
              <a:p>
                <a:pPr marL="0" indent="0" algn="just">
                  <a:buNone/>
                </a:pPr>
                <a:r>
                  <a:rPr lang="en-US" sz="2000" b="1" dirty="0" smtClean="0"/>
                  <a:t>Example Problem:</a:t>
                </a:r>
                <a:r>
                  <a:rPr lang="en-US" sz="2000" dirty="0" smtClean="0"/>
                  <a:t> </a:t>
                </a:r>
              </a:p>
              <a:p>
                <a:pPr marL="0" indent="0" algn="just">
                  <a:buNone/>
                </a:pPr>
                <a:r>
                  <a:rPr lang="en-US" sz="2000" dirty="0" smtClean="0"/>
                  <a:t>XYZ company issues the par value bond with a 10 percent coupon and nine years to maturity. If the required rate of return on the bond is 12 percent. What is the value of bond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1259" t="-842" r="-1407"/>
                </a:stretch>
              </a:blipFill>
            </p:spPr>
            <p:txBody>
              <a:bodyPr/>
              <a:lstStyle/>
              <a:p>
                <a:r>
                  <a:rPr lang="en-US">
                    <a:noFill/>
                  </a:rPr>
                  <a:t> </a:t>
                </a:r>
              </a:p>
            </p:txBody>
          </p:sp>
        </mc:Fallback>
      </mc:AlternateContent>
    </p:spTree>
    <p:extLst>
      <p:ext uri="{BB962C8B-B14F-4D97-AF65-F5344CB8AC3E}">
        <p14:creationId xmlns:p14="http://schemas.microsoft.com/office/powerpoint/2010/main" val="71818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Valuation of Bonds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15000"/>
              </a:xfrm>
            </p:spPr>
            <p:txBody>
              <a:bodyPr>
                <a:normAutofit/>
              </a:bodyPr>
              <a:lstStyle/>
              <a:p>
                <a:pPr marL="0" indent="0">
                  <a:buNone/>
                </a:pPr>
                <a:r>
                  <a:rPr lang="en-US" sz="2600" b="1" dirty="0" smtClean="0"/>
                  <a:t>IV. Bond Valuation with Semiannual Interest</a:t>
                </a:r>
              </a:p>
              <a:p>
                <a:pPr marL="0" indent="0">
                  <a:buNone/>
                </a:pPr>
                <a:r>
                  <a:rPr lang="en-US" sz="2000" dirty="0" smtClean="0"/>
                  <a:t>Modify the valuation formula as follows:</a:t>
                </a:r>
              </a:p>
              <a:p>
                <a:pPr algn="just">
                  <a:buFont typeface="Wingdings" pitchFamily="2" charset="2"/>
                  <a:buChar char="Ø"/>
                </a:pPr>
                <a:r>
                  <a:rPr lang="en-US" sz="2000" dirty="0" smtClean="0"/>
                  <a:t>Divide the annual coupon interest payment (I) by 2 to determine the rupees of interest paid each six months</a:t>
                </a:r>
              </a:p>
              <a:p>
                <a:pPr algn="just">
                  <a:buFont typeface="Wingdings" pitchFamily="2" charset="2"/>
                  <a:buChar char="Ø"/>
                </a:pPr>
                <a:r>
                  <a:rPr lang="en-US" sz="2000" dirty="0" smtClean="0"/>
                  <a:t>Multiply the years to maturity (n) by 2 to determine the number of semiannual periods</a:t>
                </a:r>
              </a:p>
              <a:p>
                <a:pPr algn="just">
                  <a:buFont typeface="Wingdings" pitchFamily="2" charset="2"/>
                  <a:buChar char="Ø"/>
                </a:pPr>
                <a:r>
                  <a:rPr lang="en-US" sz="2000" dirty="0" smtClean="0"/>
                  <a:t>Divide the nominal interest rate, (</a:t>
                </a:r>
                <a:r>
                  <a:rPr lang="en-US" sz="2000" dirty="0" err="1" smtClean="0"/>
                  <a:t>k</a:t>
                </a:r>
                <a:r>
                  <a:rPr lang="en-US" sz="2000" baseline="-25000" dirty="0" err="1" smtClean="0"/>
                  <a:t>d</a:t>
                </a:r>
                <a:r>
                  <a:rPr lang="en-US" sz="2000" dirty="0" smtClean="0"/>
                  <a:t>) by 2 to determine the periodic (semiannual) interest rate</a:t>
                </a:r>
              </a:p>
              <a:p>
                <a:pPr marL="0" indent="0" algn="just">
                  <a:buNone/>
                </a:pPr>
                <a:r>
                  <a:rPr lang="en-US" sz="1800" dirty="0"/>
                  <a:t>V</a:t>
                </a:r>
                <a:r>
                  <a:rPr lang="en-US" sz="1800" baseline="-25000" dirty="0"/>
                  <a:t>0</a:t>
                </a:r>
                <a:r>
                  <a:rPr lang="en-US" sz="1800" dirty="0"/>
                  <a:t> = </a:t>
                </a:r>
                <a:r>
                  <a:rPr lang="en-US" sz="1800" dirty="0" smtClean="0"/>
                  <a:t>I/2 </a:t>
                </a:r>
                <a:r>
                  <a:rPr lang="en-US" sz="1800" dirty="0"/>
                  <a:t>× [</a:t>
                </a:r>
                <a14:m>
                  <m:oMath xmlns:m="http://schemas.openxmlformats.org/officeDocument/2006/math">
                    <m:f>
                      <m:fPr>
                        <m:ctrlPr>
                          <a:rPr lang="en-US" sz="2000" i="1">
                            <a:latin typeface="Cambria Math"/>
                          </a:rPr>
                        </m:ctrlPr>
                      </m:fPr>
                      <m:num>
                        <m:r>
                          <a:rPr lang="en-US" sz="2000" i="1">
                            <a:latin typeface="Cambria Math"/>
                          </a:rPr>
                          <m:t>1 − </m:t>
                        </m:r>
                        <m:box>
                          <m:boxPr>
                            <m:ctrlPr>
                              <a:rPr lang="en-US" sz="2000" i="1">
                                <a:latin typeface="Cambria Math"/>
                              </a:rPr>
                            </m:ctrlPr>
                          </m:boxPr>
                          <m:e>
                            <m:argPr>
                              <m:argSz m:val="-1"/>
                            </m:argPr>
                            <m:f>
                              <m:fPr>
                                <m:ctrlPr>
                                  <a:rPr lang="en-US" sz="2000" i="1">
                                    <a:latin typeface="Cambria Math"/>
                                  </a:rPr>
                                </m:ctrlPr>
                              </m:fPr>
                              <m:num>
                                <m:r>
                                  <a:rPr lang="en-US" sz="2000" i="1">
                                    <a:latin typeface="Cambria Math"/>
                                  </a:rPr>
                                  <m:t>1</m:t>
                                </m:r>
                              </m:num>
                              <m:den>
                                <m:d>
                                  <m:dPr>
                                    <m:ctrlPr>
                                      <a:rPr lang="en-US" sz="2000" i="1">
                                        <a:latin typeface="Cambria Math"/>
                                      </a:rPr>
                                    </m:ctrlPr>
                                  </m:dPr>
                                  <m:e>
                                    <m:r>
                                      <a:rPr lang="en-US" sz="2000" i="1">
                                        <a:latin typeface="Cambria Math"/>
                                      </a:rPr>
                                      <m:t>1+</m:t>
                                    </m:r>
                                    <m:r>
                                      <a:rPr lang="en-US" sz="2000" i="1">
                                        <a:latin typeface="Cambria Math"/>
                                      </a:rPr>
                                      <m:t>𝑘𝑑</m:t>
                                    </m:r>
                                    <m:r>
                                      <a:rPr lang="en-US" sz="2000" b="0" i="1" smtClean="0">
                                        <a:latin typeface="Cambria Math"/>
                                      </a:rPr>
                                      <m:t>/2</m:t>
                                    </m:r>
                                  </m:e>
                                </m:d>
                                <m:r>
                                  <a:rPr lang="en-US" sz="2000" b="0" i="1" baseline="30000" smtClean="0">
                                    <a:latin typeface="Cambria Math"/>
                                  </a:rPr>
                                  <m:t>2</m:t>
                                </m:r>
                                <m:r>
                                  <a:rPr lang="en-US" sz="2000" b="0" i="1" baseline="30000" smtClean="0">
                                    <a:latin typeface="Cambria Math"/>
                                  </a:rPr>
                                  <m:t>𝑛</m:t>
                                </m:r>
                              </m:den>
                            </m:f>
                          </m:e>
                        </m:box>
                      </m:num>
                      <m:den>
                        <m:r>
                          <a:rPr lang="en-US" sz="2000" i="1">
                            <a:latin typeface="Cambria Math"/>
                          </a:rPr>
                          <m:t>𝑘</m:t>
                        </m:r>
                        <m:r>
                          <a:rPr lang="en-US" sz="2000" i="1" baseline="-25000">
                            <a:latin typeface="Cambria Math"/>
                          </a:rPr>
                          <m:t>𝑑</m:t>
                        </m:r>
                        <m:r>
                          <a:rPr lang="en-US" sz="2000" b="0" i="1" smtClean="0">
                            <a:latin typeface="Cambria Math"/>
                          </a:rPr>
                          <m:t>/2</m:t>
                        </m:r>
                      </m:den>
                    </m:f>
                  </m:oMath>
                </a14:m>
                <a:r>
                  <a:rPr lang="en-US" sz="2000" dirty="0"/>
                  <a:t>  ]  + </a:t>
                </a:r>
                <a14:m>
                  <m:oMath xmlns:m="http://schemas.openxmlformats.org/officeDocument/2006/math">
                    <m:f>
                      <m:fPr>
                        <m:ctrlPr>
                          <a:rPr lang="en-US" sz="2000" i="1">
                            <a:latin typeface="Cambria Math"/>
                          </a:rPr>
                        </m:ctrlPr>
                      </m:fPr>
                      <m:num>
                        <m:r>
                          <a:rPr lang="en-US" sz="2000" i="1">
                            <a:latin typeface="Cambria Math"/>
                          </a:rPr>
                          <m:t>𝑀</m:t>
                        </m:r>
                      </m:num>
                      <m:den>
                        <m:d>
                          <m:dPr>
                            <m:ctrlPr>
                              <a:rPr lang="en-US" sz="2000" i="1">
                                <a:latin typeface="Cambria Math"/>
                              </a:rPr>
                            </m:ctrlPr>
                          </m:dPr>
                          <m:e>
                            <m:r>
                              <a:rPr lang="en-US" sz="2000" i="1">
                                <a:latin typeface="Cambria Math"/>
                              </a:rPr>
                              <m:t>1+</m:t>
                            </m:r>
                            <m:r>
                              <a:rPr lang="en-US" sz="2000" i="1">
                                <a:latin typeface="Cambria Math"/>
                              </a:rPr>
                              <m:t>𝑘𝑑</m:t>
                            </m:r>
                            <m:r>
                              <a:rPr lang="en-US" sz="2000" b="0" i="1" smtClean="0">
                                <a:latin typeface="Cambria Math"/>
                              </a:rPr>
                              <m:t>/2</m:t>
                            </m:r>
                          </m:e>
                        </m:d>
                        <m:r>
                          <a:rPr lang="en-US" sz="2000" b="0" i="1" baseline="30000" smtClean="0">
                            <a:latin typeface="Cambria Math"/>
                          </a:rPr>
                          <m:t>2</m:t>
                        </m:r>
                        <m:r>
                          <a:rPr lang="en-US" sz="2000" i="1" baseline="30000">
                            <a:latin typeface="Cambria Math"/>
                          </a:rPr>
                          <m:t>𝑛</m:t>
                        </m:r>
                      </m:den>
                    </m:f>
                  </m:oMath>
                </a14:m>
                <a:r>
                  <a:rPr lang="en-US" sz="2000" dirty="0" smtClean="0"/>
                  <a:t>  “OR” </a:t>
                </a:r>
                <a:r>
                  <a:rPr lang="en-US" sz="2000" dirty="0"/>
                  <a:t>V</a:t>
                </a:r>
                <a:r>
                  <a:rPr lang="en-US" sz="2000" baseline="-25000" dirty="0"/>
                  <a:t>0</a:t>
                </a:r>
                <a:r>
                  <a:rPr lang="en-US" sz="2000" dirty="0"/>
                  <a:t> = I × PVIFA </a:t>
                </a:r>
                <a:r>
                  <a:rPr lang="en-US" sz="2000" baseline="-25000" dirty="0" err="1" smtClean="0"/>
                  <a:t>kd</a:t>
                </a:r>
                <a:r>
                  <a:rPr lang="en-US" sz="2000" baseline="-25000" dirty="0" smtClean="0"/>
                  <a:t>/2,2n</a:t>
                </a:r>
                <a:r>
                  <a:rPr lang="en-US" sz="2000" dirty="0" smtClean="0"/>
                  <a:t> </a:t>
                </a:r>
                <a:r>
                  <a:rPr lang="en-US" sz="2000" dirty="0"/>
                  <a:t>+ M × PVIF </a:t>
                </a:r>
                <a:r>
                  <a:rPr lang="en-US" sz="2000" baseline="-25000" dirty="0" err="1" smtClean="0"/>
                  <a:t>kd</a:t>
                </a:r>
                <a:r>
                  <a:rPr lang="en-US" sz="2000" baseline="-25000" dirty="0" smtClean="0"/>
                  <a:t>/2,2n</a:t>
                </a:r>
                <a:endParaRPr lang="en-US" sz="2000" baseline="-25000" dirty="0"/>
              </a:p>
              <a:p>
                <a:pPr marL="0" indent="0" algn="just">
                  <a:buNone/>
                </a:pPr>
                <a:r>
                  <a:rPr lang="en-US" sz="2000" b="1" dirty="0" smtClean="0"/>
                  <a:t>Example Problem:</a:t>
                </a:r>
              </a:p>
              <a:p>
                <a:pPr marL="0" indent="0" algn="just">
                  <a:buNone/>
                </a:pPr>
                <a:r>
                  <a:rPr lang="en-US" sz="2000" dirty="0" err="1" smtClean="0"/>
                  <a:t>Rapti</a:t>
                </a:r>
                <a:r>
                  <a:rPr lang="en-US" sz="2000" dirty="0" smtClean="0"/>
                  <a:t> Company has a </a:t>
                </a:r>
                <a:r>
                  <a:rPr lang="en-US" sz="2000" dirty="0" err="1" smtClean="0"/>
                  <a:t>Rs</a:t>
                </a:r>
                <a:r>
                  <a:rPr lang="en-US" sz="2000" dirty="0" smtClean="0"/>
                  <a:t> 1,000 par value bond with an 8% coupon interest rate outstanding. The bond has 12 years remaining to its maturity date. The yield to maturity is 10%. What would be the value of bond if interest is paid </a:t>
                </a:r>
              </a:p>
              <a:p>
                <a:pPr marL="514350" indent="-514350" algn="just">
                  <a:buAutoNum type="romanLcPeriod"/>
                </a:pPr>
                <a:r>
                  <a:rPr lang="en-US" sz="2000" dirty="0" smtClean="0"/>
                  <a:t>Annually</a:t>
                </a:r>
              </a:p>
              <a:p>
                <a:pPr marL="514350" indent="-514350" algn="just">
                  <a:buAutoNum type="romanLcPeriod"/>
                </a:pPr>
                <a:r>
                  <a:rPr lang="en-US" sz="2000" dirty="0" smtClean="0"/>
                  <a:t>Semiannually</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1259" t="-854" r="-1407" b="-1387"/>
                </a:stretch>
              </a:blipFill>
            </p:spPr>
            <p:txBody>
              <a:bodyPr/>
              <a:lstStyle/>
              <a:p>
                <a:r>
                  <a:rPr lang="en-US">
                    <a:noFill/>
                  </a:rPr>
                  <a:t> </a:t>
                </a:r>
              </a:p>
            </p:txBody>
          </p:sp>
        </mc:Fallback>
      </mc:AlternateContent>
    </p:spTree>
    <p:extLst>
      <p:ext uri="{BB962C8B-B14F-4D97-AF65-F5344CB8AC3E}">
        <p14:creationId xmlns:p14="http://schemas.microsoft.com/office/powerpoint/2010/main" val="392336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Bond Yields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15000"/>
              </a:xfrm>
            </p:spPr>
            <p:txBody>
              <a:bodyPr>
                <a:normAutofit/>
              </a:bodyPr>
              <a:lstStyle/>
              <a:p>
                <a:pPr marL="457200" indent="-457200">
                  <a:buAutoNum type="arabicPeriod"/>
                </a:pPr>
                <a:r>
                  <a:rPr lang="en-US" sz="2000" b="1" dirty="0" smtClean="0"/>
                  <a:t>Rate of return</a:t>
                </a:r>
              </a:p>
              <a:p>
                <a:pPr marL="0" indent="0">
                  <a:buNone/>
                </a:pPr>
                <a:r>
                  <a:rPr lang="en-US" sz="2000" dirty="0" smtClean="0"/>
                  <a:t>Also called </a:t>
                </a:r>
                <a:r>
                  <a:rPr lang="en-US" sz="2000" b="1" dirty="0" smtClean="0"/>
                  <a:t>holding period return </a:t>
                </a:r>
                <a:r>
                  <a:rPr lang="en-US" sz="2000" dirty="0" smtClean="0"/>
                  <a:t>is total return (coupon payment plus capital gain or loss) divided by investment.</a:t>
                </a:r>
              </a:p>
              <a:p>
                <a:pPr marL="0" indent="0">
                  <a:buNone/>
                </a:pPr>
                <a:r>
                  <a:rPr lang="en-US" sz="2000" dirty="0" smtClean="0"/>
                  <a:t>Holding period return (HPR) = </a:t>
                </a:r>
                <a14:m>
                  <m:oMath xmlns:m="http://schemas.openxmlformats.org/officeDocument/2006/math">
                    <m:f>
                      <m:fPr>
                        <m:ctrlPr>
                          <a:rPr lang="en-US" sz="2000" i="1" smtClean="0">
                            <a:latin typeface="Cambria Math"/>
                          </a:rPr>
                        </m:ctrlPr>
                      </m:fPr>
                      <m:num>
                        <m:r>
                          <a:rPr lang="en-US" sz="2000" b="0" i="1" smtClean="0">
                            <a:latin typeface="Cambria Math"/>
                          </a:rPr>
                          <m:t>𝐶𝑜𝑢𝑝𝑜𝑛</m:t>
                        </m:r>
                        <m:r>
                          <a:rPr lang="en-US" sz="2000" b="0" i="1" smtClean="0">
                            <a:latin typeface="Cambria Math"/>
                          </a:rPr>
                          <m:t> </m:t>
                        </m:r>
                        <m:r>
                          <a:rPr lang="en-US" sz="2000" b="0" i="1" smtClean="0">
                            <a:latin typeface="Cambria Math"/>
                          </a:rPr>
                          <m:t>𝑝𝑎𝑦𝑚𝑒𝑛𝑡</m:t>
                        </m:r>
                        <m:r>
                          <a:rPr lang="en-US" sz="2000" b="0" i="1" smtClean="0">
                            <a:latin typeface="Cambria Math"/>
                          </a:rPr>
                          <m:t>+</m:t>
                        </m:r>
                        <m:r>
                          <a:rPr lang="en-US" sz="2000" b="0" i="1" smtClean="0">
                            <a:latin typeface="Cambria Math"/>
                          </a:rPr>
                          <m:t>𝑃𝑟𝑖𝑐𝑒</m:t>
                        </m:r>
                        <m:r>
                          <a:rPr lang="en-US" sz="2000" b="0" i="1" smtClean="0">
                            <a:latin typeface="Cambria Math"/>
                          </a:rPr>
                          <m:t> </m:t>
                        </m:r>
                        <m:r>
                          <a:rPr lang="en-US" sz="2000" b="0" i="1" smtClean="0">
                            <a:latin typeface="Cambria Math"/>
                          </a:rPr>
                          <m:t>𝑐h𝑎𝑛𝑔𝑒</m:t>
                        </m:r>
                      </m:num>
                      <m:den>
                        <m:r>
                          <a:rPr lang="en-US" sz="2000" b="0" i="1" smtClean="0">
                            <a:latin typeface="Cambria Math"/>
                          </a:rPr>
                          <m:t>𝐼𝑛𝑣𝑒𝑠𝑡𝑚𝑒𝑛𝑡</m:t>
                        </m:r>
                      </m:den>
                    </m:f>
                  </m:oMath>
                </a14:m>
                <a:endParaRPr lang="en-US" sz="2000" dirty="0" smtClean="0"/>
              </a:p>
              <a:p>
                <a:pPr marL="0" indent="0">
                  <a:buNone/>
                </a:pPr>
                <a:r>
                  <a:rPr lang="en-US" sz="2000" dirty="0" smtClean="0"/>
                  <a:t>OR</a:t>
                </a:r>
              </a:p>
              <a:p>
                <a:pPr marL="0" indent="0">
                  <a:buNone/>
                </a:pPr>
                <a:r>
                  <a:rPr lang="en-US" sz="2000" dirty="0" smtClean="0"/>
                  <a:t>HPR = </a:t>
                </a:r>
                <a14:m>
                  <m:oMath xmlns:m="http://schemas.openxmlformats.org/officeDocument/2006/math">
                    <m:f>
                      <m:fPr>
                        <m:ctrlPr>
                          <a:rPr lang="en-US" sz="2000" i="1">
                            <a:latin typeface="Cambria Math"/>
                          </a:rPr>
                        </m:ctrlPr>
                      </m:fPr>
                      <m:num>
                        <m:r>
                          <a:rPr lang="en-US" sz="2000" i="1">
                            <a:latin typeface="Cambria Math"/>
                          </a:rPr>
                          <m:t>𝐶𝑜𝑢𝑝𝑜𝑛</m:t>
                        </m:r>
                        <m:r>
                          <a:rPr lang="en-US" sz="2000" i="1">
                            <a:latin typeface="Cambria Math"/>
                          </a:rPr>
                          <m:t> </m:t>
                        </m:r>
                        <m:r>
                          <a:rPr lang="en-US" sz="2000" i="1">
                            <a:latin typeface="Cambria Math"/>
                          </a:rPr>
                          <m:t>𝑝𝑎𝑦𝑚𝑒𝑛𝑡</m:t>
                        </m:r>
                        <m:r>
                          <a:rPr lang="en-US" sz="2000" i="1">
                            <a:latin typeface="Cambria Math"/>
                          </a:rPr>
                          <m:t>+(</m:t>
                        </m:r>
                        <m:r>
                          <a:rPr lang="en-US" sz="2000" b="0" i="1" smtClean="0">
                            <a:latin typeface="Cambria Math"/>
                          </a:rPr>
                          <m:t>𝐸𝑛𝑑𝑖𝑛𝑔</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r>
                          <a:rPr lang="en-US" sz="2000" b="0" i="1" smtClean="0">
                            <a:latin typeface="Cambria Math"/>
                          </a:rPr>
                          <m:t>)</m:t>
                        </m:r>
                      </m:num>
                      <m:den>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den>
                    </m:f>
                  </m:oMath>
                </a14:m>
                <a:r>
                  <a:rPr lang="en-US" sz="2000" dirty="0" smtClean="0"/>
                  <a:t>            = </a:t>
                </a:r>
                <a14:m>
                  <m:oMath xmlns:m="http://schemas.openxmlformats.org/officeDocument/2006/math">
                    <m:f>
                      <m:fPr>
                        <m:ctrlPr>
                          <a:rPr lang="en-US" sz="2000" i="1">
                            <a:latin typeface="Cambria Math"/>
                          </a:rPr>
                        </m:ctrlPr>
                      </m:fPr>
                      <m:num>
                        <m:r>
                          <a:rPr lang="en-US" sz="2000" b="0" i="1" smtClean="0">
                            <a:latin typeface="Cambria Math"/>
                          </a:rPr>
                          <m:t>𝐼</m:t>
                        </m:r>
                        <m:r>
                          <a:rPr lang="en-US" sz="2000" b="0" i="1" smtClean="0">
                            <a:latin typeface="Cambria Math"/>
                          </a:rPr>
                          <m:t> +(</m:t>
                        </m:r>
                        <m:r>
                          <a:rPr lang="en-US" sz="2000" b="0" i="1" smtClean="0">
                            <a:latin typeface="Cambria Math"/>
                          </a:rPr>
                          <m:t>𝑃</m:t>
                        </m:r>
                        <m:r>
                          <a:rPr lang="en-US" sz="2000" b="0" i="1" baseline="-25000" smtClean="0">
                            <a:latin typeface="Cambria Math"/>
                          </a:rPr>
                          <m:t>1</m:t>
                        </m:r>
                        <m:r>
                          <a:rPr lang="en-US" sz="2000" b="0" i="1" smtClean="0">
                            <a:latin typeface="Cambria Math"/>
                          </a:rPr>
                          <m:t>−</m:t>
                        </m:r>
                        <m:r>
                          <a:rPr lang="en-US" sz="2000" b="0" i="1" smtClean="0">
                            <a:latin typeface="Cambria Math"/>
                          </a:rPr>
                          <m:t>𝑃</m:t>
                        </m:r>
                        <m:r>
                          <a:rPr lang="en-US" sz="2000" b="0" i="1" baseline="-25000" smtClean="0">
                            <a:latin typeface="Cambria Math"/>
                          </a:rPr>
                          <m:t>0</m:t>
                        </m:r>
                        <m:r>
                          <a:rPr lang="en-US" sz="2000" b="0" i="1" smtClean="0">
                            <a:latin typeface="Cambria Math"/>
                          </a:rPr>
                          <m:t>)</m:t>
                        </m:r>
                      </m:num>
                      <m:den>
                        <m:r>
                          <a:rPr lang="en-US" sz="2000" b="0" i="1" smtClean="0">
                            <a:latin typeface="Cambria Math"/>
                          </a:rPr>
                          <m:t>𝑃</m:t>
                        </m:r>
                        <m:r>
                          <a:rPr lang="en-US" sz="2000" b="0" i="1" baseline="-25000" smtClean="0">
                            <a:latin typeface="Cambria Math"/>
                          </a:rPr>
                          <m:t>0</m:t>
                        </m:r>
                      </m:den>
                    </m:f>
                  </m:oMath>
                </a14:m>
                <a:endParaRPr lang="en-US" sz="2000" dirty="0" smtClean="0"/>
              </a:p>
              <a:p>
                <a:pPr marL="0" indent="0">
                  <a:buNone/>
                </a:pPr>
                <a:endParaRPr lang="en-US" sz="2000" dirty="0"/>
              </a:p>
              <a:p>
                <a:pPr marL="0" indent="0">
                  <a:buNone/>
                </a:pPr>
                <a:r>
                  <a:rPr lang="en-US" sz="2000" b="1" dirty="0" smtClean="0"/>
                  <a:t>Example Problem</a:t>
                </a:r>
                <a:r>
                  <a:rPr lang="en-US" sz="2000" dirty="0" smtClean="0"/>
                  <a:t>:</a:t>
                </a:r>
              </a:p>
              <a:p>
                <a:pPr marL="0" indent="0">
                  <a:buNone/>
                </a:pPr>
                <a:r>
                  <a:rPr lang="en-US" sz="2000" dirty="0" smtClean="0"/>
                  <a:t>Suppose you buy an 8 percent coupon, 10- year maturity bond for </a:t>
                </a:r>
                <a:r>
                  <a:rPr lang="en-US" sz="2000" dirty="0" err="1" smtClean="0"/>
                  <a:t>Rs</a:t>
                </a:r>
                <a:r>
                  <a:rPr lang="en-US" sz="2000" dirty="0" smtClean="0"/>
                  <a:t> 980. A year later, the bond’s price to </a:t>
                </a:r>
                <a:r>
                  <a:rPr lang="en-US" sz="2000" dirty="0" err="1" smtClean="0"/>
                  <a:t>Rs</a:t>
                </a:r>
                <a:r>
                  <a:rPr lang="en-US" sz="2000" dirty="0" smtClean="0"/>
                  <a:t> 1,050. What is the holding period return?</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15000"/>
              </a:xfrm>
              <a:blipFill rotWithShape="1">
                <a:blip r:embed="rId2"/>
                <a:stretch>
                  <a:fillRect l="-741" t="-640" r="-667" b="-2878"/>
                </a:stretch>
              </a:blipFill>
            </p:spPr>
            <p:txBody>
              <a:bodyPr/>
              <a:lstStyle/>
              <a:p>
                <a:r>
                  <a:rPr lang="en-US">
                    <a:noFill/>
                  </a:rPr>
                  <a:t> </a:t>
                </a:r>
              </a:p>
            </p:txBody>
          </p:sp>
        </mc:Fallback>
      </mc:AlternateContent>
    </p:spTree>
    <p:extLst>
      <p:ext uri="{BB962C8B-B14F-4D97-AF65-F5344CB8AC3E}">
        <p14:creationId xmlns:p14="http://schemas.microsoft.com/office/powerpoint/2010/main" val="414961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Current Yield and Capital Gain Yield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91200"/>
              </a:xfrm>
            </p:spPr>
            <p:txBody>
              <a:bodyPr>
                <a:normAutofit/>
              </a:bodyPr>
              <a:lstStyle/>
              <a:p>
                <a:pPr marL="0" indent="0">
                  <a:buNone/>
                </a:pPr>
                <a:r>
                  <a:rPr lang="en-US" sz="2000" b="1" dirty="0" smtClean="0"/>
                  <a:t>Current Yield</a:t>
                </a:r>
              </a:p>
              <a:p>
                <a:r>
                  <a:rPr lang="en-US" sz="2000" dirty="0" smtClean="0"/>
                  <a:t>Also called coupon yield</a:t>
                </a:r>
              </a:p>
              <a:p>
                <a:r>
                  <a:rPr lang="en-US" sz="2000" dirty="0" smtClean="0"/>
                  <a:t>Current yield will be more than coupon rate if bond is selling at discount and for bond selling at premium, current yield will be less than coupon rate.  Does not consider the time value of money</a:t>
                </a:r>
              </a:p>
              <a:p>
                <a:r>
                  <a:rPr lang="en-US" sz="2000" dirty="0" smtClean="0"/>
                  <a:t>Current yield = </a:t>
                </a:r>
                <a14:m>
                  <m:oMath xmlns:m="http://schemas.openxmlformats.org/officeDocument/2006/math">
                    <m:f>
                      <m:fPr>
                        <m:ctrlPr>
                          <a:rPr lang="en-US" sz="2000" i="1" smtClean="0">
                            <a:latin typeface="Cambria Math"/>
                          </a:rPr>
                        </m:ctrlPr>
                      </m:fPr>
                      <m:num>
                        <m:r>
                          <a:rPr lang="en-US" sz="2000" b="0" i="1" smtClean="0">
                            <a:latin typeface="Cambria Math"/>
                          </a:rPr>
                          <m:t>𝐶𝑜𝑢𝑝𝑜𝑛</m:t>
                        </m:r>
                        <m:r>
                          <a:rPr lang="en-US" sz="2000" b="0" i="1" smtClean="0">
                            <a:latin typeface="Cambria Math"/>
                          </a:rPr>
                          <m:t> </m:t>
                        </m:r>
                        <m:r>
                          <a:rPr lang="en-US" sz="2000" b="0" i="1" smtClean="0">
                            <a:latin typeface="Cambria Math"/>
                          </a:rPr>
                          <m:t>𝐼𝑛𝑡𝑒𝑟𝑒𝑠𝑡</m:t>
                        </m:r>
                      </m:num>
                      <m:den>
                        <m:r>
                          <a:rPr lang="en-US" sz="2000" b="0" i="1" smtClean="0">
                            <a:latin typeface="Cambria Math"/>
                          </a:rPr>
                          <m:t>𝐶𝑢𝑟𝑟𝑒𝑛𝑡</m:t>
                        </m:r>
                        <m:r>
                          <a:rPr lang="en-US" sz="2000" b="0" i="1" smtClean="0">
                            <a:latin typeface="Cambria Math"/>
                          </a:rPr>
                          <m:t> </m:t>
                        </m:r>
                        <m:r>
                          <a:rPr lang="en-US" sz="2000" b="0" i="1" smtClean="0">
                            <a:latin typeface="Cambria Math"/>
                          </a:rPr>
                          <m:t>𝑀𝑎𝑟𝑘𝑒𝑡</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𝑏𝑜𝑛𝑑</m:t>
                        </m:r>
                      </m:den>
                    </m:f>
                  </m:oMath>
                </a14:m>
                <a:endParaRPr lang="en-US" sz="2000" dirty="0" smtClean="0"/>
              </a:p>
              <a:p>
                <a:pPr marL="0" indent="0">
                  <a:buNone/>
                </a:pPr>
                <a:r>
                  <a:rPr lang="en-US" sz="2000" b="1" dirty="0" smtClean="0"/>
                  <a:t>Capital Gain Yield</a:t>
                </a:r>
              </a:p>
              <a:p>
                <a:pPr marL="0" indent="0">
                  <a:buNone/>
                </a:pPr>
                <a:r>
                  <a:rPr lang="en-US" sz="2000" dirty="0" smtClean="0"/>
                  <a:t> Arise from the increase or decrease in the price of a bond.</a:t>
                </a:r>
              </a:p>
              <a:p>
                <a:pPr marL="0" indent="0">
                  <a:buNone/>
                </a:pPr>
                <a:r>
                  <a:rPr lang="en-US" sz="2000" dirty="0" smtClean="0"/>
                  <a:t>Capital Gain Yield = Yield to maturity (YTM) – Current Yield</a:t>
                </a:r>
              </a:p>
              <a:p>
                <a:pPr marL="0" indent="0">
                  <a:buNone/>
                </a:pPr>
                <a:r>
                  <a:rPr lang="en-US" sz="2000" dirty="0" smtClean="0"/>
                  <a:t>Capital Gain Yield = </a:t>
                </a:r>
                <a14:m>
                  <m:oMath xmlns:m="http://schemas.openxmlformats.org/officeDocument/2006/math">
                    <m:f>
                      <m:fPr>
                        <m:ctrlPr>
                          <a:rPr lang="en-US" sz="2000" i="1" smtClean="0">
                            <a:latin typeface="Cambria Math"/>
                          </a:rPr>
                        </m:ctrlPr>
                      </m:fPr>
                      <m:num>
                        <m:r>
                          <a:rPr lang="en-US" sz="2000" b="0" i="1" smtClean="0">
                            <a:latin typeface="Cambria Math"/>
                          </a:rPr>
                          <m:t>𝐸𝑛𝑑𝑖𝑛𝑔</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num>
                      <m:den>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den>
                    </m:f>
                  </m:oMath>
                </a14:m>
                <a:endParaRPr lang="en-US" sz="2000" dirty="0" smtClean="0"/>
              </a:p>
              <a:p>
                <a:pPr marL="0" indent="0">
                  <a:buNone/>
                </a:pPr>
                <a:r>
                  <a:rPr lang="en-US" sz="2000" b="1" dirty="0" smtClean="0"/>
                  <a:t>Example Problem:</a:t>
                </a:r>
              </a:p>
              <a:p>
                <a:pPr marL="0" indent="0">
                  <a:buNone/>
                </a:pPr>
                <a:r>
                  <a:rPr lang="en-US" sz="2000" dirty="0" smtClean="0"/>
                  <a:t>A </a:t>
                </a:r>
                <a:r>
                  <a:rPr lang="en-US" sz="2000" dirty="0" err="1" smtClean="0"/>
                  <a:t>Rs</a:t>
                </a:r>
                <a:r>
                  <a:rPr lang="en-US" sz="2000" dirty="0" smtClean="0"/>
                  <a:t> 1,000 bond is selling for </a:t>
                </a:r>
                <a:r>
                  <a:rPr lang="en-US" sz="2000" dirty="0" err="1" smtClean="0"/>
                  <a:t>Rs</a:t>
                </a:r>
                <a:r>
                  <a:rPr lang="en-US" sz="2000" dirty="0" smtClean="0"/>
                  <a:t> 800 and paying an 8% coupon rate.</a:t>
                </a:r>
              </a:p>
              <a:p>
                <a:pPr marL="457200" indent="-457200">
                  <a:buFont typeface="+mj-lt"/>
                  <a:buAutoNum type="alphaLcPeriod"/>
                </a:pPr>
                <a:r>
                  <a:rPr lang="en-US" sz="2000" dirty="0" smtClean="0"/>
                  <a:t>What is the current yield ?</a:t>
                </a:r>
              </a:p>
              <a:p>
                <a:pPr marL="457200" indent="-457200">
                  <a:buFont typeface="+mj-lt"/>
                  <a:buAutoNum type="alphaLcPeriod"/>
                </a:pPr>
                <a:r>
                  <a:rPr lang="en-US" sz="2000" dirty="0" smtClean="0"/>
                  <a:t>If the yield to maturity of the bond is 10 percent, calculate the capital gain yield.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a:stretch>
                  <a:fillRect l="-741" t="-526" b="-842"/>
                </a:stretch>
              </a:blipFill>
            </p:spPr>
            <p:txBody>
              <a:bodyPr/>
              <a:lstStyle/>
              <a:p>
                <a:r>
                  <a:rPr lang="en-US">
                    <a:noFill/>
                  </a:rPr>
                  <a:t> </a:t>
                </a:r>
              </a:p>
            </p:txBody>
          </p:sp>
        </mc:Fallback>
      </mc:AlternateContent>
    </p:spTree>
    <p:extLst>
      <p:ext uri="{BB962C8B-B14F-4D97-AF65-F5344CB8AC3E}">
        <p14:creationId xmlns:p14="http://schemas.microsoft.com/office/powerpoint/2010/main" val="3997782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Yield to Maturity (YTM)</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algn="just"/>
            <a:r>
              <a:rPr lang="en-US" sz="2000" dirty="0" smtClean="0"/>
              <a:t>Anticipated rate of return on bond if it is hold until the maturity date.</a:t>
            </a:r>
          </a:p>
          <a:p>
            <a:pPr algn="just"/>
            <a:r>
              <a:rPr lang="en-US" sz="2000" dirty="0" smtClean="0"/>
              <a:t>Rate that equals the present value of bond’s payment with current market price of the bond.</a:t>
            </a:r>
          </a:p>
          <a:p>
            <a:pPr algn="just"/>
            <a:r>
              <a:rPr lang="en-US" sz="2000" dirty="0" smtClean="0"/>
              <a:t>It considers all cash flows received over the life of an issue.</a:t>
            </a:r>
          </a:p>
          <a:p>
            <a:pPr algn="just"/>
            <a:r>
              <a:rPr lang="en-US" sz="2000" dirty="0" smtClean="0"/>
              <a:t>Other things being equal, higher the YTM, the more attractive it is to investors.</a:t>
            </a:r>
          </a:p>
          <a:p>
            <a:pPr algn="just"/>
            <a:r>
              <a:rPr lang="en-US" sz="2000" dirty="0" smtClean="0"/>
              <a:t>Computed under certain assumptions:</a:t>
            </a:r>
          </a:p>
          <a:p>
            <a:pPr lvl="1" algn="just"/>
            <a:r>
              <a:rPr lang="en-US" sz="2000" dirty="0" smtClean="0"/>
              <a:t>Bond will be held until maturity.</a:t>
            </a:r>
          </a:p>
          <a:p>
            <a:pPr lvl="1" algn="just"/>
            <a:r>
              <a:rPr lang="en-US" sz="2000" dirty="0" smtClean="0"/>
              <a:t>Coupons are immediately reinvested at YTM</a:t>
            </a:r>
          </a:p>
          <a:p>
            <a:pPr lvl="1" algn="just"/>
            <a:r>
              <a:rPr lang="en-US" sz="2000" dirty="0" smtClean="0"/>
              <a:t>Bond will not be called or redeemed by the issuer before maturity</a:t>
            </a:r>
          </a:p>
          <a:p>
            <a:pPr lvl="1" algn="just"/>
            <a:r>
              <a:rPr lang="en-US" sz="2000" dirty="0" smtClean="0"/>
              <a:t>All cash flows will occur as indicated in the indenture</a:t>
            </a:r>
          </a:p>
          <a:p>
            <a:pPr marL="57150" indent="0" algn="just">
              <a:buNone/>
            </a:pPr>
            <a:endParaRPr lang="en-US" sz="2000" dirty="0" smtClean="0"/>
          </a:p>
        </p:txBody>
      </p:sp>
    </p:spTree>
    <p:extLst>
      <p:ext uri="{BB962C8B-B14F-4D97-AF65-F5344CB8AC3E}">
        <p14:creationId xmlns:p14="http://schemas.microsoft.com/office/powerpoint/2010/main" val="11467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Long Term Debt Instrument</a:t>
            </a:r>
            <a:endParaRPr lang="en-US" dirty="0"/>
          </a:p>
        </p:txBody>
      </p:sp>
      <p:sp>
        <p:nvSpPr>
          <p:cNvPr id="3" name="Content Placeholder 2"/>
          <p:cNvSpPr>
            <a:spLocks noGrp="1"/>
          </p:cNvSpPr>
          <p:nvPr>
            <p:ph idx="1"/>
          </p:nvPr>
        </p:nvSpPr>
        <p:spPr>
          <a:xfrm>
            <a:off x="457200" y="685800"/>
            <a:ext cx="8229600" cy="6096000"/>
          </a:xfrm>
        </p:spPr>
        <p:txBody>
          <a:bodyPr>
            <a:normAutofit/>
          </a:bodyPr>
          <a:lstStyle/>
          <a:p>
            <a:pPr algn="just"/>
            <a:r>
              <a:rPr lang="en-US" sz="2200" dirty="0" smtClean="0"/>
              <a:t>Fixed income security having maturity life of more than one year</a:t>
            </a:r>
          </a:p>
          <a:p>
            <a:pPr algn="just"/>
            <a:r>
              <a:rPr lang="en-US" sz="2200" dirty="0" smtClean="0"/>
              <a:t>It is debt to issuer (makes periodic interest payments and ultimate repayment of principal at the end of maturity)</a:t>
            </a:r>
          </a:p>
          <a:p>
            <a:pPr algn="just"/>
            <a:r>
              <a:rPr lang="en-US" sz="2200" dirty="0" smtClean="0"/>
              <a:t>Suppliers are creditors or lenders</a:t>
            </a:r>
          </a:p>
          <a:p>
            <a:pPr algn="just"/>
            <a:r>
              <a:rPr lang="en-US" sz="2200" dirty="0" smtClean="0"/>
              <a:t>They do not have a voice in management and cannot exercise control over the company</a:t>
            </a:r>
          </a:p>
          <a:p>
            <a:pPr algn="just"/>
            <a:r>
              <a:rPr lang="en-US" sz="2200" dirty="0" smtClean="0"/>
              <a:t>Cannot participate on residual income and have prior claim in case of liquidation than preferred stockholders or common shareholders</a:t>
            </a:r>
          </a:p>
          <a:p>
            <a:pPr marL="0" indent="0" algn="just">
              <a:buNone/>
            </a:pPr>
            <a:r>
              <a:rPr lang="en-US" sz="2600" b="1" dirty="0" smtClean="0"/>
              <a:t>Features of Long term Debt</a:t>
            </a:r>
          </a:p>
          <a:p>
            <a:pPr marL="457200" indent="-457200" algn="just">
              <a:buFont typeface="+mj-lt"/>
              <a:buAutoNum type="arabicPeriod"/>
            </a:pPr>
            <a:r>
              <a:rPr lang="en-US" sz="2200" dirty="0" smtClean="0"/>
              <a:t>Maturity</a:t>
            </a:r>
          </a:p>
          <a:p>
            <a:pPr marL="457200" indent="-457200" algn="just">
              <a:buFont typeface="+mj-lt"/>
              <a:buAutoNum type="arabicPeriod"/>
            </a:pPr>
            <a:r>
              <a:rPr lang="en-US" sz="2200" dirty="0" smtClean="0"/>
              <a:t>Fixed Income</a:t>
            </a:r>
          </a:p>
          <a:p>
            <a:pPr marL="457200" indent="-457200" algn="just">
              <a:buFont typeface="+mj-lt"/>
              <a:buAutoNum type="arabicPeriod"/>
            </a:pPr>
            <a:r>
              <a:rPr lang="en-US" sz="2200" dirty="0" smtClean="0"/>
              <a:t>Call Provision</a:t>
            </a:r>
          </a:p>
          <a:p>
            <a:pPr marL="457200" indent="-457200" algn="just">
              <a:buFont typeface="+mj-lt"/>
              <a:buAutoNum type="arabicPeriod"/>
            </a:pPr>
            <a:r>
              <a:rPr lang="en-US" sz="2200" dirty="0" smtClean="0"/>
              <a:t>Security</a:t>
            </a:r>
          </a:p>
          <a:p>
            <a:pPr marL="457200" indent="-457200" algn="just">
              <a:buFont typeface="+mj-lt"/>
              <a:buAutoNum type="arabicPeriod"/>
            </a:pPr>
            <a:r>
              <a:rPr lang="en-US" sz="2200" dirty="0" smtClean="0"/>
              <a:t>Claims on Income </a:t>
            </a:r>
            <a:endParaRPr lang="en-US" sz="2200" dirty="0"/>
          </a:p>
        </p:txBody>
      </p:sp>
    </p:spTree>
    <p:extLst>
      <p:ext uri="{BB962C8B-B14F-4D97-AF65-F5344CB8AC3E}">
        <p14:creationId xmlns:p14="http://schemas.microsoft.com/office/powerpoint/2010/main" val="22031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YTM for Coupon Bond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19800"/>
              </a:xfrm>
            </p:spPr>
            <p:txBody>
              <a:bodyPr>
                <a:normAutofit/>
              </a:bodyPr>
              <a:lstStyle/>
              <a:p>
                <a:pPr marL="0" indent="0">
                  <a:buNone/>
                </a:pPr>
                <a:r>
                  <a:rPr lang="en-US" sz="2000" dirty="0" smtClean="0"/>
                  <a:t>Approximation Method</a:t>
                </a:r>
              </a:p>
              <a:p>
                <a:pPr marL="0" indent="0">
                  <a:buNone/>
                </a:pPr>
                <a:r>
                  <a:rPr lang="en-US" sz="2000" dirty="0" smtClean="0"/>
                  <a:t>                         </a:t>
                </a:r>
                <a:r>
                  <a:rPr lang="en-US" sz="2000" dirty="0" err="1" smtClean="0"/>
                  <a:t>K</a:t>
                </a:r>
                <a:r>
                  <a:rPr lang="en-US" sz="2000" baseline="-25000" dirty="0" err="1" smtClean="0"/>
                  <a:t>d</a:t>
                </a:r>
                <a:r>
                  <a:rPr lang="en-US" sz="2000" dirty="0" smtClean="0"/>
                  <a:t> = </a:t>
                </a:r>
                <a14:m>
                  <m:oMath xmlns:m="http://schemas.openxmlformats.org/officeDocument/2006/math">
                    <m:f>
                      <m:fPr>
                        <m:ctrlPr>
                          <a:rPr lang="en-US" sz="2000" i="1" smtClean="0">
                            <a:latin typeface="Cambria Math"/>
                          </a:rPr>
                        </m:ctrlPr>
                      </m:fPr>
                      <m:num>
                        <m:r>
                          <a:rPr lang="en-US" sz="2000" b="0" i="1" smtClean="0">
                            <a:latin typeface="Cambria Math"/>
                          </a:rPr>
                          <m:t>𝐼</m:t>
                        </m:r>
                        <m:r>
                          <a:rPr lang="en-US" sz="2000" b="0" i="1" smtClean="0">
                            <a:latin typeface="Cambria Math"/>
                          </a:rPr>
                          <m:t>+ </m:t>
                        </m:r>
                        <m:f>
                          <m:fPr>
                            <m:ctrlPr>
                              <a:rPr lang="en-US" sz="2000" b="0" i="1" smtClean="0">
                                <a:latin typeface="Cambria Math"/>
                              </a:rPr>
                            </m:ctrlPr>
                          </m:fPr>
                          <m:num>
                            <m:r>
                              <a:rPr lang="en-US" sz="2000" b="0" i="1" smtClean="0">
                                <a:latin typeface="Cambria Math"/>
                              </a:rPr>
                              <m:t>𝑀</m:t>
                            </m:r>
                            <m:r>
                              <a:rPr lang="en-US" sz="2000" b="0" i="1" smtClean="0">
                                <a:latin typeface="Cambria Math"/>
                              </a:rPr>
                              <m:t>−</m:t>
                            </m:r>
                            <m:r>
                              <a:rPr lang="en-US" sz="2000" b="0" i="1" smtClean="0">
                                <a:latin typeface="Cambria Math"/>
                              </a:rPr>
                              <m:t>𝑃</m:t>
                            </m:r>
                            <m:r>
                              <a:rPr lang="en-US" sz="2000" b="0" i="1" baseline="-25000" smtClean="0">
                                <a:latin typeface="Cambria Math"/>
                              </a:rPr>
                              <m:t>0</m:t>
                            </m:r>
                          </m:num>
                          <m:den>
                            <m:r>
                              <a:rPr lang="en-US" sz="2000" b="0" i="1" smtClean="0">
                                <a:latin typeface="Cambria Math"/>
                              </a:rPr>
                              <m:t>𝑛</m:t>
                            </m:r>
                          </m:den>
                        </m:f>
                      </m:num>
                      <m:den>
                        <m:f>
                          <m:fPr>
                            <m:ctrlPr>
                              <a:rPr lang="en-US" sz="2000" i="1" smtClean="0">
                                <a:latin typeface="Cambria Math"/>
                              </a:rPr>
                            </m:ctrlPr>
                          </m:fPr>
                          <m:num>
                            <m:r>
                              <a:rPr lang="en-US" sz="2000" b="0" i="1" smtClean="0">
                                <a:latin typeface="Cambria Math"/>
                              </a:rPr>
                              <m:t>𝑀</m:t>
                            </m:r>
                            <m:r>
                              <a:rPr lang="en-US" sz="2000" b="0" i="1" smtClean="0">
                                <a:latin typeface="Cambria Math"/>
                              </a:rPr>
                              <m:t>+2</m:t>
                            </m:r>
                            <m:r>
                              <a:rPr lang="en-US" sz="2000" b="0" i="1" smtClean="0">
                                <a:latin typeface="Cambria Math"/>
                              </a:rPr>
                              <m:t>𝑃</m:t>
                            </m:r>
                            <m:r>
                              <a:rPr lang="en-US" sz="2000" b="0" i="1" baseline="-25000" smtClean="0">
                                <a:latin typeface="Cambria Math"/>
                              </a:rPr>
                              <m:t>0</m:t>
                            </m:r>
                          </m:num>
                          <m:den>
                            <m:r>
                              <a:rPr lang="en-US" sz="2000" b="0" i="1" smtClean="0">
                                <a:latin typeface="Cambria Math"/>
                              </a:rPr>
                              <m:t>3</m:t>
                            </m:r>
                          </m:den>
                        </m:f>
                      </m:den>
                    </m:f>
                  </m:oMath>
                </a14:m>
                <a:endParaRPr lang="en-US" sz="2000" dirty="0" smtClean="0"/>
              </a:p>
              <a:p>
                <a:pPr marL="0" indent="0">
                  <a:buNone/>
                </a:pPr>
                <a:r>
                  <a:rPr lang="en-US" sz="2000" dirty="0" smtClean="0"/>
                  <a:t>Trail and Error Method:</a:t>
                </a:r>
              </a:p>
              <a:p>
                <a:pPr marL="0" indent="0">
                  <a:buNone/>
                </a:pPr>
                <a:r>
                  <a:rPr lang="en-US" sz="2000" dirty="0" smtClean="0"/>
                  <a:t>Step 1 : Calculate approximate yield to maturity</a:t>
                </a:r>
              </a:p>
              <a:p>
                <a:pPr marL="0" indent="0">
                  <a:buNone/>
                </a:pPr>
                <a:r>
                  <a:rPr lang="en-US" sz="2000" dirty="0" smtClean="0"/>
                  <a:t>Step 2: Calculate the value of bond at low and high rate using bond valuation   	formula:  PV = I × PVIFA </a:t>
                </a:r>
                <a:r>
                  <a:rPr lang="en-US" sz="2000" baseline="-25000" dirty="0" err="1" smtClean="0"/>
                  <a:t>kd</a:t>
                </a:r>
                <a:r>
                  <a:rPr lang="en-US" sz="2000" baseline="-25000" dirty="0" smtClean="0"/>
                  <a:t>, n</a:t>
                </a:r>
                <a:r>
                  <a:rPr lang="en-US" sz="2000" dirty="0" smtClean="0"/>
                  <a:t> + M × PVIF </a:t>
                </a:r>
                <a:r>
                  <a:rPr lang="en-US" sz="2000" baseline="-25000" dirty="0" err="1" smtClean="0"/>
                  <a:t>kd</a:t>
                </a:r>
                <a:r>
                  <a:rPr lang="en-US" sz="2000" baseline="-25000" dirty="0" smtClean="0"/>
                  <a:t>, n</a:t>
                </a:r>
              </a:p>
              <a:p>
                <a:pPr marL="0" indent="0">
                  <a:buNone/>
                </a:pPr>
                <a:r>
                  <a:rPr lang="en-US" sz="2000" dirty="0" smtClean="0"/>
                  <a:t>Step 3: Calculate Net Present Value at low and high rate</a:t>
                </a:r>
              </a:p>
              <a:p>
                <a:pPr marL="0" indent="0">
                  <a:buNone/>
                </a:pPr>
                <a:r>
                  <a:rPr lang="en-US" sz="2000" dirty="0"/>
                  <a:t>	</a:t>
                </a:r>
                <a:r>
                  <a:rPr lang="en-US" sz="2000" dirty="0" smtClean="0"/>
                  <a:t>NPR = PV – P</a:t>
                </a:r>
                <a:r>
                  <a:rPr lang="en-US" sz="2000" baseline="-25000" dirty="0" smtClean="0"/>
                  <a:t>0</a:t>
                </a:r>
              </a:p>
              <a:p>
                <a:pPr marL="0" indent="0">
                  <a:buNone/>
                </a:pPr>
                <a:r>
                  <a:rPr lang="en-US" sz="2000" dirty="0" smtClean="0"/>
                  <a:t>Step 4: Interpolate the value calculated at low and high rate.</a:t>
                </a:r>
              </a:p>
              <a:p>
                <a:pPr marL="0" indent="0">
                  <a:buNone/>
                </a:pPr>
                <a:r>
                  <a:rPr lang="en-US" sz="2000" dirty="0"/>
                  <a:t> </a:t>
                </a:r>
                <a:r>
                  <a:rPr lang="en-US" sz="2000" dirty="0" smtClean="0"/>
                  <a:t>  y or </a:t>
                </a:r>
                <a:r>
                  <a:rPr lang="en-US" sz="2000" dirty="0" err="1" smtClean="0"/>
                  <a:t>K</a:t>
                </a:r>
                <a:r>
                  <a:rPr lang="en-US" sz="2000" baseline="-25000" dirty="0" err="1" smtClean="0"/>
                  <a:t>d</a:t>
                </a:r>
                <a:r>
                  <a:rPr lang="en-US" sz="2000" dirty="0" smtClean="0"/>
                  <a:t> = LR + </a:t>
                </a:r>
                <a14:m>
                  <m:oMath xmlns:m="http://schemas.openxmlformats.org/officeDocument/2006/math">
                    <m:f>
                      <m:fPr>
                        <m:ctrlPr>
                          <a:rPr lang="en-US" sz="2000" i="1" smtClean="0">
                            <a:latin typeface="Cambria Math"/>
                          </a:rPr>
                        </m:ctrlPr>
                      </m:fPr>
                      <m:num>
                        <m:r>
                          <a:rPr lang="en-US" sz="2000" b="0" i="1" smtClean="0">
                            <a:latin typeface="Cambria Math"/>
                          </a:rPr>
                          <m:t>𝑁𝑃𝑉</m:t>
                        </m:r>
                        <m:r>
                          <a:rPr lang="en-US" sz="2000" b="0" i="1" smtClean="0">
                            <a:latin typeface="Cambria Math"/>
                          </a:rPr>
                          <m:t> </m:t>
                        </m:r>
                        <m:r>
                          <a:rPr lang="en-US" sz="2000" b="0" i="1" baseline="-25000" smtClean="0">
                            <a:latin typeface="Cambria Math"/>
                          </a:rPr>
                          <m:t>𝐿𝑅</m:t>
                        </m:r>
                      </m:num>
                      <m:den>
                        <m:r>
                          <a:rPr lang="en-US" sz="2000" b="0" i="1" smtClean="0">
                            <a:latin typeface="Cambria Math"/>
                          </a:rPr>
                          <m:t>𝑁𝑃𝑉</m:t>
                        </m:r>
                        <m:r>
                          <a:rPr lang="en-US" sz="2000" b="0" i="1" smtClean="0">
                            <a:latin typeface="Cambria Math"/>
                          </a:rPr>
                          <m:t> </m:t>
                        </m:r>
                        <m:r>
                          <a:rPr lang="en-US" sz="2000" b="0" i="1" baseline="-25000" smtClean="0">
                            <a:latin typeface="Cambria Math"/>
                          </a:rPr>
                          <m:t>𝐿𝑅</m:t>
                        </m:r>
                        <m:r>
                          <a:rPr lang="en-US" sz="2000" b="0" i="1" smtClean="0">
                            <a:latin typeface="Cambria Math"/>
                          </a:rPr>
                          <m:t> −</m:t>
                        </m:r>
                        <m:r>
                          <a:rPr lang="en-US" sz="2000" b="0" i="1" smtClean="0">
                            <a:latin typeface="Cambria Math"/>
                          </a:rPr>
                          <m:t>𝑁𝑃𝑉</m:t>
                        </m:r>
                        <m:r>
                          <a:rPr lang="en-US" sz="2000" b="0" i="1" smtClean="0">
                            <a:latin typeface="Cambria Math"/>
                          </a:rPr>
                          <m:t> </m:t>
                        </m:r>
                        <m:r>
                          <a:rPr lang="en-US" sz="2000" b="0" i="1" baseline="-25000" smtClean="0">
                            <a:latin typeface="Cambria Math"/>
                          </a:rPr>
                          <m:t>𝐻𝑅</m:t>
                        </m:r>
                      </m:den>
                    </m:f>
                  </m:oMath>
                </a14:m>
                <a:r>
                  <a:rPr lang="en-US" sz="2000" dirty="0" smtClean="0"/>
                  <a:t> × (HR – LR)</a:t>
                </a:r>
              </a:p>
              <a:p>
                <a:pPr marL="0" indent="0">
                  <a:buNone/>
                </a:pPr>
                <a:r>
                  <a:rPr lang="en-US" sz="2000" dirty="0" smtClean="0"/>
                  <a:t>Decision Criteria:</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19800"/>
              </a:xfrm>
              <a:blipFill rotWithShape="1">
                <a:blip r:embed="rId2"/>
                <a:stretch>
                  <a:fillRect l="-741" t="-506" r="-111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9204400"/>
              </p:ext>
            </p:extLst>
          </p:nvPr>
        </p:nvGraphicFramePr>
        <p:xfrm>
          <a:off x="609600" y="5257800"/>
          <a:ext cx="8077200" cy="1483360"/>
        </p:xfrm>
        <a:graphic>
          <a:graphicData uri="http://schemas.openxmlformats.org/drawingml/2006/table">
            <a:tbl>
              <a:tblPr firstRow="1" bandRow="1">
                <a:tableStyleId>{5C22544A-7EE6-4342-B048-85BDC9FD1C3A}</a:tableStyleId>
              </a:tblPr>
              <a:tblGrid>
                <a:gridCol w="3657600"/>
                <a:gridCol w="2514600"/>
                <a:gridCol w="1905000"/>
              </a:tblGrid>
              <a:tr h="370840">
                <a:tc>
                  <a:txBody>
                    <a:bodyPr/>
                    <a:lstStyle/>
                    <a:p>
                      <a:r>
                        <a:rPr lang="en-US" sz="1600" dirty="0" smtClean="0"/>
                        <a:t>If</a:t>
                      </a:r>
                      <a:endParaRPr lang="en-US" sz="1600" dirty="0"/>
                    </a:p>
                  </a:txBody>
                  <a:tcPr/>
                </a:tc>
                <a:tc>
                  <a:txBody>
                    <a:bodyPr/>
                    <a:lstStyle/>
                    <a:p>
                      <a:r>
                        <a:rPr lang="en-US" sz="1600" dirty="0" smtClean="0"/>
                        <a:t>Then</a:t>
                      </a:r>
                      <a:endParaRPr lang="en-US" sz="1600" dirty="0"/>
                    </a:p>
                  </a:txBody>
                  <a:tcPr/>
                </a:tc>
                <a:tc>
                  <a:txBody>
                    <a:bodyPr/>
                    <a:lstStyle/>
                    <a:p>
                      <a:r>
                        <a:rPr lang="en-US" sz="1600" dirty="0" smtClean="0"/>
                        <a:t>Reason</a:t>
                      </a:r>
                      <a:endParaRPr lang="en-US" sz="1600" dirty="0"/>
                    </a:p>
                  </a:txBody>
                  <a:tcPr/>
                </a:tc>
              </a:tr>
              <a:tr h="370840">
                <a:tc>
                  <a:txBody>
                    <a:bodyPr/>
                    <a:lstStyle/>
                    <a:p>
                      <a:r>
                        <a:rPr lang="en-US" sz="1600" dirty="0" smtClean="0"/>
                        <a:t>YTM &gt; minimum required rate of return</a:t>
                      </a:r>
                      <a:endParaRPr lang="en-US" sz="1600" dirty="0"/>
                    </a:p>
                  </a:txBody>
                  <a:tcPr/>
                </a:tc>
                <a:tc>
                  <a:txBody>
                    <a:bodyPr/>
                    <a:lstStyle/>
                    <a:p>
                      <a:r>
                        <a:rPr lang="en-US" sz="1600" dirty="0" smtClean="0"/>
                        <a:t>Buy the Bond</a:t>
                      </a:r>
                      <a:endParaRPr lang="en-US" sz="1600" dirty="0"/>
                    </a:p>
                  </a:txBody>
                  <a:tcPr/>
                </a:tc>
                <a:tc>
                  <a:txBody>
                    <a:bodyPr/>
                    <a:lstStyle/>
                    <a:p>
                      <a:r>
                        <a:rPr lang="en-US" sz="1600" dirty="0" smtClean="0"/>
                        <a:t>Undervalued</a:t>
                      </a:r>
                      <a:endParaRPr lang="en-US" sz="1600" dirty="0"/>
                    </a:p>
                  </a:txBody>
                  <a:tcPr/>
                </a:tc>
              </a:tr>
              <a:tr h="370840">
                <a:tc>
                  <a:txBody>
                    <a:bodyPr/>
                    <a:lstStyle/>
                    <a:p>
                      <a:r>
                        <a:rPr lang="en-US" sz="1600" dirty="0" smtClean="0"/>
                        <a:t>YTM &lt; minimum required rate of return</a:t>
                      </a:r>
                      <a:endParaRPr lang="en-US" sz="1600" dirty="0"/>
                    </a:p>
                  </a:txBody>
                  <a:tcPr/>
                </a:tc>
                <a:tc>
                  <a:txBody>
                    <a:bodyPr/>
                    <a:lstStyle/>
                    <a:p>
                      <a:r>
                        <a:rPr lang="en-US" sz="1600" dirty="0" smtClean="0"/>
                        <a:t>Do not buy</a:t>
                      </a:r>
                      <a:r>
                        <a:rPr lang="en-US" sz="1600" baseline="0" dirty="0" smtClean="0"/>
                        <a:t> the Bond</a:t>
                      </a:r>
                      <a:endParaRPr lang="en-US" sz="1600" dirty="0"/>
                    </a:p>
                  </a:txBody>
                  <a:tcPr/>
                </a:tc>
                <a:tc>
                  <a:txBody>
                    <a:bodyPr/>
                    <a:lstStyle/>
                    <a:p>
                      <a:r>
                        <a:rPr lang="en-US" sz="1600" dirty="0" smtClean="0"/>
                        <a:t>Overvalued</a:t>
                      </a:r>
                      <a:endParaRPr lang="en-US" sz="1600" dirty="0"/>
                    </a:p>
                  </a:txBody>
                  <a:tcPr/>
                </a:tc>
              </a:tr>
              <a:tr h="370840">
                <a:tc>
                  <a:txBody>
                    <a:bodyPr/>
                    <a:lstStyle/>
                    <a:p>
                      <a:r>
                        <a:rPr lang="en-US" sz="1600" dirty="0" smtClean="0"/>
                        <a:t>YTM = minimum required rate of return</a:t>
                      </a:r>
                      <a:endParaRPr lang="en-US" sz="1600" dirty="0"/>
                    </a:p>
                  </a:txBody>
                  <a:tcPr/>
                </a:tc>
                <a:tc>
                  <a:txBody>
                    <a:bodyPr/>
                    <a:lstStyle/>
                    <a:p>
                      <a:r>
                        <a:rPr lang="en-US" sz="1600" dirty="0" smtClean="0"/>
                        <a:t>Be indifferent</a:t>
                      </a:r>
                      <a:endParaRPr lang="en-US" sz="1600" dirty="0"/>
                    </a:p>
                  </a:txBody>
                  <a:tcPr/>
                </a:tc>
                <a:tc>
                  <a:txBody>
                    <a:bodyPr/>
                    <a:lstStyle/>
                    <a:p>
                      <a:r>
                        <a:rPr lang="en-US" sz="1600" dirty="0" smtClean="0"/>
                        <a:t>Correctly Valued</a:t>
                      </a:r>
                      <a:endParaRPr lang="en-US" sz="1600" dirty="0"/>
                    </a:p>
                  </a:txBody>
                  <a:tcPr/>
                </a:tc>
              </a:tr>
            </a:tbl>
          </a:graphicData>
        </a:graphic>
      </p:graphicFrame>
    </p:spTree>
    <p:extLst>
      <p:ext uri="{BB962C8B-B14F-4D97-AF65-F5344CB8AC3E}">
        <p14:creationId xmlns:p14="http://schemas.microsoft.com/office/powerpoint/2010/main" val="66945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YTM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a:bodyPr>
              <a:lstStyle/>
              <a:p>
                <a:pPr marL="0" indent="0" algn="just">
                  <a:buNone/>
                </a:pPr>
                <a:r>
                  <a:rPr lang="en-US" sz="2000" b="1" dirty="0" smtClean="0"/>
                  <a:t>Example Problem of YTM for Coupon Bond</a:t>
                </a:r>
              </a:p>
              <a:p>
                <a:pPr marL="0" indent="0" algn="just">
                  <a:buNone/>
                </a:pPr>
                <a:r>
                  <a:rPr lang="en-US" sz="2000" dirty="0" smtClean="0"/>
                  <a:t>ABC Company’s bond have 12 years remaining to maturity. Interest is paid annually, the bonds have a </a:t>
                </a:r>
                <a:r>
                  <a:rPr lang="en-US" sz="2000" dirty="0" err="1" smtClean="0"/>
                  <a:t>Rs</a:t>
                </a:r>
                <a:r>
                  <a:rPr lang="en-US" sz="2000" dirty="0" smtClean="0"/>
                  <a:t> 1,000 par value and the coupon interest rate is 10 percent. The bonds sell at price of </a:t>
                </a:r>
                <a:r>
                  <a:rPr lang="en-US" sz="2000" dirty="0" err="1" smtClean="0"/>
                  <a:t>Rs</a:t>
                </a:r>
                <a:r>
                  <a:rPr lang="en-US" sz="2000" dirty="0" smtClean="0"/>
                  <a:t> 850. Calculate yield to maturity.</a:t>
                </a:r>
              </a:p>
              <a:p>
                <a:pPr marL="0" indent="0" algn="just">
                  <a:buNone/>
                </a:pPr>
                <a:endParaRPr lang="en-US" sz="2000" dirty="0" smtClean="0"/>
              </a:p>
              <a:p>
                <a:pPr marL="0" indent="0" algn="just">
                  <a:buNone/>
                </a:pPr>
                <a:r>
                  <a:rPr lang="en-US" sz="2000" b="1" dirty="0" smtClean="0"/>
                  <a:t>Yield to Maturity for Perpetual Bond:</a:t>
                </a:r>
              </a:p>
              <a:p>
                <a:pPr marL="0" indent="0" algn="just">
                  <a:buNone/>
                </a:pPr>
                <a:r>
                  <a:rPr lang="en-US" sz="2000" dirty="0" smtClean="0"/>
                  <a:t>YTM = </a:t>
                </a:r>
                <a14:m>
                  <m:oMath xmlns:m="http://schemas.openxmlformats.org/officeDocument/2006/math">
                    <m:f>
                      <m:fPr>
                        <m:ctrlPr>
                          <a:rPr lang="en-US" sz="2000" i="1" smtClean="0">
                            <a:latin typeface="Cambria Math"/>
                          </a:rPr>
                        </m:ctrlPr>
                      </m:fPr>
                      <m:num>
                        <m:r>
                          <a:rPr lang="en-US" sz="2000" b="0" i="1" smtClean="0">
                            <a:latin typeface="Cambria Math"/>
                          </a:rPr>
                          <m:t>𝐼</m:t>
                        </m:r>
                      </m:num>
                      <m:den>
                        <m:r>
                          <a:rPr lang="en-US" sz="2000" b="0" i="1" smtClean="0">
                            <a:latin typeface="Cambria Math"/>
                          </a:rPr>
                          <m:t>𝑃</m:t>
                        </m:r>
                        <m:r>
                          <a:rPr lang="en-US" sz="2000" b="0" i="1" baseline="-25000" smtClean="0">
                            <a:latin typeface="Cambria Math"/>
                          </a:rPr>
                          <m:t>0</m:t>
                        </m:r>
                      </m:den>
                    </m:f>
                  </m:oMath>
                </a14:m>
                <a:endParaRPr lang="en-US" sz="2000" dirty="0" smtClean="0"/>
              </a:p>
              <a:p>
                <a:pPr marL="0" indent="0" algn="just">
                  <a:buNone/>
                </a:pPr>
                <a:endParaRPr lang="en-US" sz="2000" dirty="0"/>
              </a:p>
              <a:p>
                <a:pPr marL="0" indent="0" algn="just">
                  <a:buNone/>
                </a:pPr>
                <a:r>
                  <a:rPr lang="en-US" sz="2000" b="1" dirty="0" smtClean="0"/>
                  <a:t>Yield to Maturity for Zero Coupon Bond:</a:t>
                </a:r>
              </a:p>
              <a:p>
                <a:pPr marL="0" indent="0" algn="just">
                  <a:buNone/>
                </a:pPr>
                <a:r>
                  <a:rPr lang="en-US" sz="2000" dirty="0" smtClean="0"/>
                  <a:t>YTM = (</a:t>
                </a:r>
                <a14:m>
                  <m:oMath xmlns:m="http://schemas.openxmlformats.org/officeDocument/2006/math">
                    <m:r>
                      <a:rPr lang="en-US" sz="2000" b="0" i="0" smtClean="0">
                        <a:latin typeface="Cambria Math"/>
                      </a:rPr>
                      <m:t> </m:t>
                    </m:r>
                    <m:f>
                      <m:fPr>
                        <m:ctrlPr>
                          <a:rPr lang="en-US" sz="2000" i="1" smtClean="0">
                            <a:latin typeface="Cambria Math"/>
                          </a:rPr>
                        </m:ctrlPr>
                      </m:fPr>
                      <m:num>
                        <m:r>
                          <a:rPr lang="en-US" sz="2000" b="0" i="1" smtClean="0">
                            <a:latin typeface="Cambria Math"/>
                          </a:rPr>
                          <m:t>𝑀</m:t>
                        </m:r>
                      </m:num>
                      <m:den>
                        <m:r>
                          <a:rPr lang="en-US" sz="2000" b="0" i="1" smtClean="0">
                            <a:latin typeface="Cambria Math"/>
                          </a:rPr>
                          <m:t>𝑃</m:t>
                        </m:r>
                        <m:r>
                          <a:rPr lang="en-US" sz="2000" b="0" i="1" baseline="-25000" smtClean="0">
                            <a:latin typeface="Cambria Math"/>
                          </a:rPr>
                          <m:t>0</m:t>
                        </m:r>
                      </m:den>
                    </m:f>
                    <m:r>
                      <a:rPr lang="en-US" sz="2000" b="0" i="0" smtClean="0">
                        <a:latin typeface="Cambria Math"/>
                      </a:rPr>
                      <m:t> )</m:t>
                    </m:r>
                    <m:f>
                      <m:fPr>
                        <m:ctrlPr>
                          <a:rPr lang="en-US" sz="2000" b="0" i="1" baseline="30000" smtClean="0">
                            <a:latin typeface="Cambria Math"/>
                          </a:rPr>
                        </m:ctrlPr>
                      </m:fPr>
                      <m:num>
                        <m:r>
                          <a:rPr lang="en-US" sz="2000" b="0" i="0" baseline="30000" smtClean="0">
                            <a:latin typeface="Cambria Math"/>
                          </a:rPr>
                          <m:t>1</m:t>
                        </m:r>
                      </m:num>
                      <m:den>
                        <m:r>
                          <m:rPr>
                            <m:sty m:val="p"/>
                          </m:rPr>
                          <a:rPr lang="en-US" sz="2000" b="0" i="0" baseline="30000" smtClean="0">
                            <a:latin typeface="Cambria Math"/>
                          </a:rPr>
                          <m:t>n</m:t>
                        </m:r>
                      </m:den>
                    </m:f>
                    <m:r>
                      <a:rPr lang="en-US" sz="2000" b="0" i="0" smtClean="0">
                        <a:latin typeface="Cambria Math"/>
                      </a:rPr>
                      <m:t>−1</m:t>
                    </m:r>
                  </m:oMath>
                </a14:m>
                <a:endParaRPr lang="en-US" sz="2000" dirty="0" smtClean="0"/>
              </a:p>
              <a:p>
                <a:pPr marL="0" indent="0" algn="just">
                  <a:buNone/>
                </a:pPr>
                <a:r>
                  <a:rPr lang="en-US" sz="2000" b="1" dirty="0" smtClean="0"/>
                  <a:t>Example Problem:</a:t>
                </a:r>
              </a:p>
              <a:p>
                <a:pPr marL="0" indent="0" algn="just">
                  <a:buNone/>
                </a:pPr>
                <a:r>
                  <a:rPr lang="en-US" sz="2000" dirty="0" smtClean="0"/>
                  <a:t>XYZ Company issues a zero coupon bond having a 10-year maturity and a </a:t>
                </a:r>
                <a:r>
                  <a:rPr lang="en-US" sz="2000" dirty="0" err="1" smtClean="0"/>
                  <a:t>Rs</a:t>
                </a:r>
                <a:r>
                  <a:rPr lang="en-US" sz="2000" dirty="0" smtClean="0"/>
                  <a:t> 1,000 face value. The market price of bond is </a:t>
                </a:r>
                <a:r>
                  <a:rPr lang="en-US" sz="2000" dirty="0" err="1" smtClean="0"/>
                  <a:t>Rs</a:t>
                </a:r>
                <a:r>
                  <a:rPr lang="en-US" sz="2000" dirty="0" smtClean="0"/>
                  <a:t> 500. Calculate the yield to maturity of bond.</a:t>
                </a:r>
              </a:p>
              <a:p>
                <a:pPr marL="0" indent="0" algn="just">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741" t="-513" r="-1407"/>
                </a:stretch>
              </a:blipFill>
            </p:spPr>
            <p:txBody>
              <a:bodyPr/>
              <a:lstStyle/>
              <a:p>
                <a:r>
                  <a:rPr lang="en-US">
                    <a:noFill/>
                  </a:rPr>
                  <a:t> </a:t>
                </a:r>
              </a:p>
            </p:txBody>
          </p:sp>
        </mc:Fallback>
      </mc:AlternateContent>
    </p:spTree>
    <p:extLst>
      <p:ext uri="{BB962C8B-B14F-4D97-AF65-F5344CB8AC3E}">
        <p14:creationId xmlns:p14="http://schemas.microsoft.com/office/powerpoint/2010/main" val="300185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Yield To Call (YTC)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638800"/>
              </a:xfrm>
            </p:spPr>
            <p:txBody>
              <a:bodyPr>
                <a:normAutofit lnSpcReduction="10000"/>
              </a:bodyPr>
              <a:lstStyle/>
              <a:p>
                <a:pPr algn="just"/>
                <a:r>
                  <a:rPr lang="en-US" sz="2000" dirty="0" smtClean="0"/>
                  <a:t>Annualized rate of return that an investor would earn if he/she bought a callable bond at its current market price and held it until the call date given that the bond was called on the date.</a:t>
                </a:r>
              </a:p>
              <a:p>
                <a:pPr algn="just"/>
                <a:r>
                  <a:rPr lang="en-US" sz="2000" dirty="0" smtClean="0"/>
                  <a:t>Assumptions:</a:t>
                </a:r>
              </a:p>
              <a:p>
                <a:pPr lvl="1" algn="just"/>
                <a:r>
                  <a:rPr lang="en-US" sz="1600" dirty="0" smtClean="0"/>
                  <a:t>Bond will be held to the call date</a:t>
                </a:r>
              </a:p>
              <a:p>
                <a:pPr lvl="1" algn="just"/>
                <a:r>
                  <a:rPr lang="en-US" sz="1600" dirty="0" smtClean="0"/>
                  <a:t>Coupons are reinvested at the yield to call rate</a:t>
                </a:r>
              </a:p>
              <a:p>
                <a:pPr lvl="1" algn="just"/>
                <a:r>
                  <a:rPr lang="en-US" sz="1600" dirty="0" smtClean="0"/>
                  <a:t>Issuer calls the bond on the call date</a:t>
                </a:r>
              </a:p>
              <a:p>
                <a:pPr algn="just"/>
                <a:r>
                  <a:rPr lang="en-US" sz="2000" dirty="0" smtClean="0"/>
                  <a:t>Called Yield to first call </a:t>
                </a:r>
              </a:p>
              <a:p>
                <a:pPr marL="0" indent="0" algn="just">
                  <a:buNone/>
                </a:pPr>
                <a:r>
                  <a:rPr lang="en-US" sz="1800" dirty="0"/>
                  <a:t>V</a:t>
                </a:r>
                <a:r>
                  <a:rPr lang="en-US" sz="1800" baseline="-25000" dirty="0"/>
                  <a:t>0</a:t>
                </a:r>
                <a:r>
                  <a:rPr lang="en-US" sz="1800" dirty="0"/>
                  <a:t> = I × [</a:t>
                </a:r>
                <a14:m>
                  <m:oMath xmlns:m="http://schemas.openxmlformats.org/officeDocument/2006/math">
                    <m:f>
                      <m:fPr>
                        <m:ctrlPr>
                          <a:rPr lang="en-US" sz="2000" i="1">
                            <a:latin typeface="Cambria Math"/>
                          </a:rPr>
                        </m:ctrlPr>
                      </m:fPr>
                      <m:num>
                        <m:r>
                          <a:rPr lang="en-US" sz="2000" i="1">
                            <a:latin typeface="Cambria Math"/>
                          </a:rPr>
                          <m:t>1 − </m:t>
                        </m:r>
                        <m:box>
                          <m:boxPr>
                            <m:ctrlPr>
                              <a:rPr lang="en-US" sz="2000" i="1">
                                <a:latin typeface="Cambria Math"/>
                              </a:rPr>
                            </m:ctrlPr>
                          </m:boxPr>
                          <m:e>
                            <m:argPr>
                              <m:argSz m:val="-1"/>
                            </m:argPr>
                            <m:f>
                              <m:fPr>
                                <m:ctrlPr>
                                  <a:rPr lang="en-US" sz="2000" i="1">
                                    <a:latin typeface="Cambria Math"/>
                                  </a:rPr>
                                </m:ctrlPr>
                              </m:fPr>
                              <m:num>
                                <m:r>
                                  <a:rPr lang="en-US" sz="2000" i="1">
                                    <a:latin typeface="Cambria Math"/>
                                  </a:rPr>
                                  <m:t>1</m:t>
                                </m:r>
                              </m:num>
                              <m:den>
                                <m:d>
                                  <m:dPr>
                                    <m:ctrlPr>
                                      <a:rPr lang="en-US" sz="2000" i="1">
                                        <a:latin typeface="Cambria Math"/>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b="0" i="1" baseline="30000" smtClean="0">
                                    <a:latin typeface="Cambria Math"/>
                                  </a:rPr>
                                  <m:t>𝑐</m:t>
                                </m:r>
                              </m:den>
                            </m:f>
                          </m:e>
                        </m:box>
                      </m:num>
                      <m:den>
                        <m:r>
                          <a:rPr lang="en-US" sz="2000" i="1">
                            <a:latin typeface="Cambria Math"/>
                          </a:rPr>
                          <m:t>𝑘</m:t>
                        </m:r>
                        <m:r>
                          <a:rPr lang="en-US" sz="2000" b="0" i="1" baseline="-25000" smtClean="0">
                            <a:latin typeface="Cambria Math"/>
                          </a:rPr>
                          <m:t>𝑐</m:t>
                        </m:r>
                      </m:den>
                    </m:f>
                  </m:oMath>
                </a14:m>
                <a:r>
                  <a:rPr lang="en-US" sz="2000" dirty="0"/>
                  <a:t>  ]  + </a:t>
                </a:r>
                <a14:m>
                  <m:oMath xmlns:m="http://schemas.openxmlformats.org/officeDocument/2006/math">
                    <m:f>
                      <m:fPr>
                        <m:ctrlPr>
                          <a:rPr lang="en-US" sz="2000" i="1">
                            <a:latin typeface="Cambria Math"/>
                          </a:rPr>
                        </m:ctrlPr>
                      </m:fPr>
                      <m:num>
                        <m:r>
                          <a:rPr lang="en-US" sz="2000" b="0" i="1" smtClean="0">
                            <a:latin typeface="Cambria Math"/>
                          </a:rPr>
                          <m:t>𝐶𝑎𝑙𝑙</m:t>
                        </m:r>
                        <m:r>
                          <a:rPr lang="en-US" sz="2000" b="0" i="1" smtClean="0">
                            <a:latin typeface="Cambria Math"/>
                          </a:rPr>
                          <m:t> </m:t>
                        </m:r>
                        <m:r>
                          <a:rPr lang="en-US" sz="2000" b="0" i="1" smtClean="0">
                            <a:latin typeface="Cambria Math"/>
                          </a:rPr>
                          <m:t>𝑃𝑟𝑖𝑐𝑒</m:t>
                        </m:r>
                      </m:num>
                      <m:den>
                        <m:d>
                          <m:dPr>
                            <m:ctrlPr>
                              <a:rPr lang="en-US" sz="2000" i="1">
                                <a:latin typeface="Cambria Math"/>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b="0" i="1" baseline="30000" smtClean="0">
                            <a:latin typeface="Cambria Math"/>
                          </a:rPr>
                          <m:t>𝑐</m:t>
                        </m:r>
                      </m:den>
                    </m:f>
                  </m:oMath>
                </a14:m>
                <a:endParaRPr lang="en-US" sz="2000" dirty="0" smtClean="0"/>
              </a:p>
              <a:p>
                <a:pPr marL="0" indent="0" algn="just">
                  <a:buNone/>
                </a:pPr>
                <a:r>
                  <a:rPr lang="en-US" sz="2000" dirty="0" smtClean="0"/>
                  <a:t>Step 1: Approximate YTC = </a:t>
                </a:r>
                <a:r>
                  <a:rPr lang="en-US" sz="2000" dirty="0"/>
                  <a:t> </a:t>
                </a:r>
                <a:r>
                  <a:rPr lang="en-US" sz="2000" dirty="0" err="1"/>
                  <a:t>Y</a:t>
                </a:r>
                <a:r>
                  <a:rPr lang="en-US" sz="2000" baseline="-25000" dirty="0" err="1" smtClean="0"/>
                  <a:t>c</a:t>
                </a:r>
                <a:r>
                  <a:rPr lang="en-US" sz="2000" dirty="0" smtClean="0"/>
                  <a:t> </a:t>
                </a:r>
                <a:r>
                  <a:rPr lang="en-US" sz="2000" dirty="0"/>
                  <a:t>= </a:t>
                </a:r>
                <a14:m>
                  <m:oMath xmlns:m="http://schemas.openxmlformats.org/officeDocument/2006/math">
                    <m:f>
                      <m:fPr>
                        <m:ctrlPr>
                          <a:rPr lang="en-US" sz="2000" i="1">
                            <a:latin typeface="Cambria Math"/>
                          </a:rPr>
                        </m:ctrlPr>
                      </m:fPr>
                      <m:num>
                        <m:r>
                          <a:rPr lang="en-US" sz="2000" i="1">
                            <a:latin typeface="Cambria Math"/>
                          </a:rPr>
                          <m:t>𝐼</m:t>
                        </m:r>
                        <m:r>
                          <a:rPr lang="en-US" sz="2000" i="1">
                            <a:latin typeface="Cambria Math"/>
                          </a:rPr>
                          <m:t>+ </m:t>
                        </m:r>
                        <m:f>
                          <m:fPr>
                            <m:ctrlPr>
                              <a:rPr lang="en-US" sz="2000" i="1">
                                <a:latin typeface="Cambria Math"/>
                              </a:rPr>
                            </m:ctrlPr>
                          </m:fPr>
                          <m:num>
                            <m:r>
                              <a:rPr lang="en-US" sz="2000" b="0" i="1" smtClean="0">
                                <a:latin typeface="Cambria Math"/>
                              </a:rPr>
                              <m:t>𝑃</m:t>
                            </m:r>
                            <m:r>
                              <a:rPr lang="en-US" sz="2000" b="0" i="1" baseline="-25000" smtClean="0">
                                <a:latin typeface="Cambria Math"/>
                              </a:rPr>
                              <m:t>𝑐</m:t>
                            </m:r>
                            <m:r>
                              <a:rPr lang="en-US" sz="2000" i="1">
                                <a:latin typeface="Cambria Math"/>
                              </a:rPr>
                              <m:t>−</m:t>
                            </m:r>
                            <m:r>
                              <a:rPr lang="en-US" sz="2000" i="1">
                                <a:latin typeface="Cambria Math"/>
                              </a:rPr>
                              <m:t>𝑃</m:t>
                            </m:r>
                            <m:r>
                              <a:rPr lang="en-US" sz="2000" i="1" baseline="-25000">
                                <a:latin typeface="Cambria Math"/>
                              </a:rPr>
                              <m:t>0</m:t>
                            </m:r>
                          </m:num>
                          <m:den>
                            <m:r>
                              <a:rPr lang="en-US" sz="2000" i="1">
                                <a:latin typeface="Cambria Math"/>
                              </a:rPr>
                              <m:t>𝑛</m:t>
                            </m:r>
                            <m:r>
                              <a:rPr lang="en-US" sz="2000" b="0" i="1" smtClean="0">
                                <a:latin typeface="Cambria Math"/>
                              </a:rPr>
                              <m:t>𝑐</m:t>
                            </m:r>
                          </m:den>
                        </m:f>
                      </m:num>
                      <m:den>
                        <m:f>
                          <m:fPr>
                            <m:ctrlPr>
                              <a:rPr lang="en-US" sz="2000" i="1">
                                <a:latin typeface="Cambria Math"/>
                              </a:rPr>
                            </m:ctrlPr>
                          </m:fPr>
                          <m:num>
                            <m:r>
                              <a:rPr lang="en-US" sz="2000" b="0" i="1" smtClean="0">
                                <a:latin typeface="Cambria Math"/>
                              </a:rPr>
                              <m:t>𝑃</m:t>
                            </m:r>
                            <m:r>
                              <a:rPr lang="en-US" sz="2000" b="0" i="1" baseline="-25000" smtClean="0">
                                <a:latin typeface="Cambria Math"/>
                              </a:rPr>
                              <m:t>𝑐</m:t>
                            </m:r>
                            <m:r>
                              <a:rPr lang="en-US" sz="2000" i="1">
                                <a:latin typeface="Cambria Math"/>
                              </a:rPr>
                              <m:t>+2</m:t>
                            </m:r>
                            <m:r>
                              <a:rPr lang="en-US" sz="2000" i="1">
                                <a:latin typeface="Cambria Math"/>
                              </a:rPr>
                              <m:t>𝑃</m:t>
                            </m:r>
                            <m:r>
                              <a:rPr lang="en-US" sz="2000" i="1" baseline="-25000">
                                <a:latin typeface="Cambria Math"/>
                              </a:rPr>
                              <m:t>0</m:t>
                            </m:r>
                          </m:num>
                          <m:den>
                            <m:r>
                              <a:rPr lang="en-US" sz="2000" i="1">
                                <a:latin typeface="Cambria Math"/>
                              </a:rPr>
                              <m:t>3</m:t>
                            </m:r>
                          </m:den>
                        </m:f>
                      </m:den>
                    </m:f>
                  </m:oMath>
                </a14:m>
                <a:r>
                  <a:rPr lang="en-US" sz="2000" dirty="0" smtClean="0"/>
                  <a:t>   P</a:t>
                </a:r>
                <a:r>
                  <a:rPr lang="en-US" sz="2000" baseline="-25000" dirty="0" smtClean="0"/>
                  <a:t>c</a:t>
                </a:r>
                <a:r>
                  <a:rPr lang="en-US" sz="2000" dirty="0" smtClean="0"/>
                  <a:t> = call price; </a:t>
                </a:r>
                <a:r>
                  <a:rPr lang="en-US" sz="2000" dirty="0" err="1" smtClean="0"/>
                  <a:t>nc</a:t>
                </a:r>
                <a:r>
                  <a:rPr lang="en-US" sz="2000" dirty="0" smtClean="0"/>
                  <a:t> = call period</a:t>
                </a:r>
              </a:p>
              <a:p>
                <a:pPr marL="0" indent="0" algn="just">
                  <a:buNone/>
                </a:pPr>
                <a:r>
                  <a:rPr lang="en-US" sz="2000" dirty="0" smtClean="0"/>
                  <a:t>Step 2: Calculate the value of bond at low and high rate using bond valuation formula: TPV = I × PVIFA </a:t>
                </a:r>
                <a:r>
                  <a:rPr lang="en-US" sz="2000" baseline="-25000" dirty="0" err="1" smtClean="0"/>
                  <a:t>ytc,nc</a:t>
                </a:r>
                <a:r>
                  <a:rPr lang="en-US" sz="2000" dirty="0" smtClean="0"/>
                  <a:t> + Pc × PVIF </a:t>
                </a:r>
                <a:r>
                  <a:rPr lang="en-US" sz="2000" baseline="-25000" dirty="0" err="1" smtClean="0"/>
                  <a:t>ytc</a:t>
                </a:r>
                <a:r>
                  <a:rPr lang="en-US" sz="2000" baseline="-25000" dirty="0" smtClean="0"/>
                  <a:t>, </a:t>
                </a:r>
                <a:r>
                  <a:rPr lang="en-US" sz="2000" baseline="-25000" dirty="0" err="1" smtClean="0"/>
                  <a:t>nc</a:t>
                </a:r>
                <a:r>
                  <a:rPr lang="en-US" sz="2000" dirty="0" smtClean="0"/>
                  <a:t> </a:t>
                </a:r>
              </a:p>
              <a:p>
                <a:pPr marL="0" indent="0" algn="just">
                  <a:buNone/>
                </a:pPr>
                <a:r>
                  <a:rPr lang="en-US" sz="2000" dirty="0" smtClean="0"/>
                  <a:t>Step 3: Calculate Net Present value at low and high rate: NPV = TPV – P</a:t>
                </a:r>
                <a:r>
                  <a:rPr lang="en-US" sz="2000" baseline="-25000" dirty="0" smtClean="0"/>
                  <a:t>0</a:t>
                </a:r>
              </a:p>
              <a:p>
                <a:pPr marL="0" indent="0">
                  <a:buNone/>
                </a:pPr>
                <a:r>
                  <a:rPr lang="en-US" sz="2000" dirty="0"/>
                  <a:t>Step 4: Interpolate the value calculated at low and high rate.</a:t>
                </a:r>
              </a:p>
              <a:p>
                <a:pPr marL="0" indent="0">
                  <a:buNone/>
                </a:pPr>
                <a:r>
                  <a:rPr lang="en-US" sz="2000" dirty="0"/>
                  <a:t>   </a:t>
                </a:r>
                <a:r>
                  <a:rPr lang="en-US" sz="2000" dirty="0" smtClean="0"/>
                  <a:t>YTC </a:t>
                </a:r>
                <a:r>
                  <a:rPr lang="en-US" sz="2000" dirty="0"/>
                  <a:t>= LR + </a:t>
                </a:r>
                <a14:m>
                  <m:oMath xmlns:m="http://schemas.openxmlformats.org/officeDocument/2006/math">
                    <m:f>
                      <m:fPr>
                        <m:ctrlPr>
                          <a:rPr lang="en-US" sz="2000" i="1">
                            <a:latin typeface="Cambria Math"/>
                          </a:rPr>
                        </m:ctrlPr>
                      </m:fPr>
                      <m:num>
                        <m:r>
                          <a:rPr lang="en-US" sz="2000" i="1">
                            <a:latin typeface="Cambria Math"/>
                          </a:rPr>
                          <m:t>𝑁𝑃𝑉</m:t>
                        </m:r>
                        <m:r>
                          <a:rPr lang="en-US" sz="2000" i="1">
                            <a:latin typeface="Cambria Math"/>
                          </a:rPr>
                          <m:t> </m:t>
                        </m:r>
                        <m:r>
                          <a:rPr lang="en-US" sz="2000" i="1" baseline="-25000">
                            <a:latin typeface="Cambria Math"/>
                          </a:rPr>
                          <m:t>𝐿𝑅</m:t>
                        </m:r>
                      </m:num>
                      <m:den>
                        <m:r>
                          <a:rPr lang="en-US" sz="2000" i="1">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r>
                          <a:rPr lang="en-US" sz="2000" i="1">
                            <a:latin typeface="Cambria Math"/>
                          </a:rPr>
                          <m:t>𝑁𝑃𝑉</m:t>
                        </m:r>
                        <m:r>
                          <a:rPr lang="en-US" sz="2000" i="1">
                            <a:latin typeface="Cambria Math"/>
                          </a:rPr>
                          <m:t> </m:t>
                        </m:r>
                        <m:r>
                          <a:rPr lang="en-US" sz="2000" i="1" baseline="-25000">
                            <a:latin typeface="Cambria Math"/>
                          </a:rPr>
                          <m:t>𝐻𝑅</m:t>
                        </m:r>
                      </m:den>
                    </m:f>
                  </m:oMath>
                </a14:m>
                <a:r>
                  <a:rPr lang="en-US" sz="2000" dirty="0"/>
                  <a:t> × (HR – </a:t>
                </a:r>
                <a:r>
                  <a:rPr lang="en-US" sz="2000" dirty="0" smtClean="0"/>
                  <a:t>LR)</a:t>
                </a:r>
                <a:endParaRPr lang="en-US" sz="2000" baseline="-25000" dirty="0" smtClean="0"/>
              </a:p>
              <a:p>
                <a:pPr mar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638800"/>
              </a:xfrm>
              <a:blipFill rotWithShape="1">
                <a:blip r:embed="rId2"/>
                <a:stretch>
                  <a:fillRect l="-741" t="-1081" r="-1407" b="-6270"/>
                </a:stretch>
              </a:blipFill>
            </p:spPr>
            <p:txBody>
              <a:bodyPr/>
              <a:lstStyle/>
              <a:p>
                <a:r>
                  <a:rPr lang="en-US">
                    <a:noFill/>
                  </a:rPr>
                  <a:t> </a:t>
                </a:r>
              </a:p>
            </p:txBody>
          </p:sp>
        </mc:Fallback>
      </mc:AlternateContent>
    </p:spTree>
    <p:extLst>
      <p:ext uri="{BB962C8B-B14F-4D97-AF65-F5344CB8AC3E}">
        <p14:creationId xmlns:p14="http://schemas.microsoft.com/office/powerpoint/2010/main" val="87843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YTC</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marL="0" indent="0">
              <a:buNone/>
            </a:pPr>
            <a:r>
              <a:rPr lang="en-US" sz="2000" b="1" dirty="0" smtClean="0"/>
              <a:t>Example Problem</a:t>
            </a:r>
          </a:p>
          <a:p>
            <a:r>
              <a:rPr lang="en-US" sz="2000" dirty="0" smtClean="0"/>
              <a:t>Ram Singh recently purchased a bond with a </a:t>
            </a:r>
            <a:r>
              <a:rPr lang="en-US" sz="2000" dirty="0" err="1" smtClean="0"/>
              <a:t>Rs</a:t>
            </a:r>
            <a:r>
              <a:rPr lang="en-US" sz="2000" dirty="0" smtClean="0"/>
              <a:t> 1,000 face value, a 10% coupon rate, and four years to maturity. The bond makes annual payments, the first to be received one year from now. Ram paid </a:t>
            </a:r>
            <a:r>
              <a:rPr lang="en-US" sz="2000" dirty="0" err="1" smtClean="0"/>
              <a:t>Rs</a:t>
            </a:r>
            <a:r>
              <a:rPr lang="en-US" sz="2000" dirty="0" smtClean="0"/>
              <a:t> 1,032.40 for the bond. If the bond can be called two years from now at a price of </a:t>
            </a:r>
            <a:r>
              <a:rPr lang="en-US" sz="2000" dirty="0" err="1" smtClean="0"/>
              <a:t>Rs</a:t>
            </a:r>
            <a:r>
              <a:rPr lang="en-US" sz="2000" dirty="0" smtClean="0"/>
              <a:t> 1,100, what is the yield to call?</a:t>
            </a:r>
          </a:p>
          <a:p>
            <a:pPr marL="0" indent="0">
              <a:buNone/>
            </a:pPr>
            <a:endParaRPr lang="en-US" sz="2000" dirty="0" smtClean="0"/>
          </a:p>
          <a:p>
            <a:pPr marL="0" indent="0">
              <a:buNone/>
            </a:pPr>
            <a:r>
              <a:rPr lang="en-US" sz="2600" b="1" dirty="0" smtClean="0"/>
              <a:t>Realized Rate of Return</a:t>
            </a:r>
          </a:p>
          <a:p>
            <a:pPr marL="0" indent="0">
              <a:buNone/>
            </a:pPr>
            <a:r>
              <a:rPr lang="en-US" sz="2000" dirty="0" smtClean="0"/>
              <a:t>The annualized rate of return on the bond that is realized if the interim coupons are reinvested at other rate than YTM</a:t>
            </a:r>
            <a:endParaRPr lang="en-US" sz="2000" dirty="0"/>
          </a:p>
        </p:txBody>
      </p:sp>
    </p:spTree>
    <p:extLst>
      <p:ext uri="{BB962C8B-B14F-4D97-AF65-F5344CB8AC3E}">
        <p14:creationId xmlns:p14="http://schemas.microsoft.com/office/powerpoint/2010/main" val="172234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Preferred Stock</a:t>
            </a:r>
            <a:endParaRPr lang="en-US" dirty="0"/>
          </a:p>
        </p:txBody>
      </p:sp>
      <p:sp>
        <p:nvSpPr>
          <p:cNvPr id="3" name="Content Placeholder 2"/>
          <p:cNvSpPr>
            <a:spLocks noGrp="1"/>
          </p:cNvSpPr>
          <p:nvPr>
            <p:ph idx="1"/>
          </p:nvPr>
        </p:nvSpPr>
        <p:spPr>
          <a:xfrm>
            <a:off x="457200" y="1066800"/>
            <a:ext cx="8229600" cy="5486400"/>
          </a:xfrm>
        </p:spPr>
        <p:txBody>
          <a:bodyPr/>
          <a:lstStyle/>
          <a:p>
            <a:pPr algn="just"/>
            <a:r>
              <a:rPr lang="en-US" dirty="0" smtClean="0"/>
              <a:t>Long term sources of financing</a:t>
            </a:r>
          </a:p>
          <a:p>
            <a:pPr algn="just"/>
            <a:r>
              <a:rPr lang="en-US" dirty="0" smtClean="0"/>
              <a:t>Fixed amount of dividend out of earning of company after payment of debenture interest and tax</a:t>
            </a:r>
          </a:p>
          <a:p>
            <a:pPr algn="just"/>
            <a:r>
              <a:rPr lang="en-US" dirty="0" smtClean="0"/>
              <a:t>Does not convey voting power</a:t>
            </a:r>
          </a:p>
          <a:p>
            <a:pPr algn="just"/>
            <a:r>
              <a:rPr lang="en-US" dirty="0" smtClean="0"/>
              <a:t>Preferred dividend are usually cumulative</a:t>
            </a:r>
          </a:p>
          <a:p>
            <a:pPr algn="just"/>
            <a:r>
              <a:rPr lang="en-US" dirty="0" smtClean="0"/>
              <a:t>Preferred dividend are not tax deductible expenses</a:t>
            </a:r>
            <a:endParaRPr lang="en-US" dirty="0"/>
          </a:p>
        </p:txBody>
      </p:sp>
    </p:spTree>
    <p:extLst>
      <p:ext uri="{BB962C8B-B14F-4D97-AF65-F5344CB8AC3E}">
        <p14:creationId xmlns:p14="http://schemas.microsoft.com/office/powerpoint/2010/main" val="934899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Features of Preferred Stock</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Fixed Dividend</a:t>
            </a:r>
          </a:p>
          <a:p>
            <a:r>
              <a:rPr lang="en-US" dirty="0" smtClean="0"/>
              <a:t>Cumulative Dividends</a:t>
            </a:r>
          </a:p>
          <a:p>
            <a:r>
              <a:rPr lang="en-US" dirty="0" smtClean="0"/>
              <a:t>Par Value</a:t>
            </a:r>
          </a:p>
          <a:p>
            <a:r>
              <a:rPr lang="en-US" dirty="0" smtClean="0"/>
              <a:t>Participative Feature</a:t>
            </a:r>
          </a:p>
          <a:p>
            <a:r>
              <a:rPr lang="en-US" dirty="0" smtClean="0"/>
              <a:t>Voting Rights</a:t>
            </a:r>
          </a:p>
          <a:p>
            <a:r>
              <a:rPr lang="en-US" dirty="0" smtClean="0"/>
              <a:t>Claims on Income and Assets</a:t>
            </a:r>
          </a:p>
          <a:p>
            <a:r>
              <a:rPr lang="en-US" dirty="0" smtClean="0"/>
              <a:t>Redemption / Retirement </a:t>
            </a:r>
          </a:p>
          <a:p>
            <a:r>
              <a:rPr lang="en-US" dirty="0" smtClean="0"/>
              <a:t>Sinking Fund</a:t>
            </a:r>
          </a:p>
          <a:p>
            <a:r>
              <a:rPr lang="en-US" dirty="0" smtClean="0"/>
              <a:t>Call Provision</a:t>
            </a:r>
          </a:p>
          <a:p>
            <a:r>
              <a:rPr lang="en-US" dirty="0" smtClean="0"/>
              <a:t>Convertibility</a:t>
            </a:r>
            <a:endParaRPr lang="en-US" dirty="0"/>
          </a:p>
        </p:txBody>
      </p:sp>
    </p:spTree>
    <p:extLst>
      <p:ext uri="{BB962C8B-B14F-4D97-AF65-F5344CB8AC3E}">
        <p14:creationId xmlns:p14="http://schemas.microsoft.com/office/powerpoint/2010/main" val="11712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Types of Preferred Stock</a:t>
            </a:r>
            <a:endParaRPr lang="en-US" dirty="0"/>
          </a:p>
        </p:txBody>
      </p:sp>
      <p:sp>
        <p:nvSpPr>
          <p:cNvPr id="3" name="Content Placeholder 2"/>
          <p:cNvSpPr>
            <a:spLocks noGrp="1"/>
          </p:cNvSpPr>
          <p:nvPr>
            <p:ph idx="1"/>
          </p:nvPr>
        </p:nvSpPr>
        <p:spPr>
          <a:xfrm>
            <a:off x="457200" y="914400"/>
            <a:ext cx="8229600" cy="5562600"/>
          </a:xfrm>
        </p:spPr>
        <p:txBody>
          <a:bodyPr/>
          <a:lstStyle/>
          <a:p>
            <a:pPr marL="514350" indent="-514350">
              <a:buFont typeface="+mj-lt"/>
              <a:buAutoNum type="arabicPeriod"/>
            </a:pPr>
            <a:r>
              <a:rPr lang="en-US" sz="3000" dirty="0" smtClean="0"/>
              <a:t>Cumulative and Non Cumulative </a:t>
            </a:r>
          </a:p>
          <a:p>
            <a:pPr marL="514350" indent="-514350">
              <a:buFont typeface="+mj-lt"/>
              <a:buAutoNum type="arabicPeriod"/>
            </a:pPr>
            <a:r>
              <a:rPr lang="en-US" sz="3000" dirty="0" smtClean="0"/>
              <a:t>Participating and Non Participating</a:t>
            </a:r>
          </a:p>
          <a:p>
            <a:pPr marL="514350" indent="-514350">
              <a:buFont typeface="+mj-lt"/>
              <a:buAutoNum type="arabicPeriod"/>
            </a:pPr>
            <a:r>
              <a:rPr lang="en-US" sz="3000" dirty="0" smtClean="0"/>
              <a:t>Redeemable and Irredeemable </a:t>
            </a:r>
          </a:p>
          <a:p>
            <a:pPr marL="514350" indent="-514350">
              <a:buFont typeface="+mj-lt"/>
              <a:buAutoNum type="arabicPeriod"/>
            </a:pPr>
            <a:r>
              <a:rPr lang="en-US" sz="3000" dirty="0" smtClean="0"/>
              <a:t>Convertible and Non Convertible</a:t>
            </a:r>
          </a:p>
          <a:p>
            <a:pPr marL="0" indent="0">
              <a:buNone/>
            </a:pPr>
            <a:endParaRPr lang="en-US" dirty="0"/>
          </a:p>
        </p:txBody>
      </p:sp>
    </p:spTree>
    <p:extLst>
      <p:ext uri="{BB962C8B-B14F-4D97-AF65-F5344CB8AC3E}">
        <p14:creationId xmlns:p14="http://schemas.microsoft.com/office/powerpoint/2010/main" val="172192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Preferred Sock Valuation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15000"/>
              </a:xfrm>
            </p:spPr>
            <p:txBody>
              <a:bodyPr/>
              <a:lstStyle/>
              <a:p>
                <a:r>
                  <a:rPr lang="en-US" sz="2200" dirty="0" smtClean="0"/>
                  <a:t>Valuation of Perpetual Preferred Stock</a:t>
                </a:r>
              </a:p>
              <a:p>
                <a:pPr marL="457200" lvl="1" indent="0">
                  <a:buNone/>
                </a:pPr>
                <a:r>
                  <a:rPr lang="en-US" sz="2200" dirty="0" err="1" smtClean="0"/>
                  <a:t>V</a:t>
                </a:r>
                <a:r>
                  <a:rPr lang="en-US" sz="2200" baseline="-25000" dirty="0" err="1" smtClean="0"/>
                  <a:t>ps</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𝐷</m:t>
                        </m:r>
                        <m:r>
                          <a:rPr lang="en-US" sz="2200" b="0" i="1" baseline="-25000" smtClean="0">
                            <a:latin typeface="Cambria Math"/>
                          </a:rPr>
                          <m:t>𝑝𝑠</m:t>
                        </m:r>
                      </m:num>
                      <m:den>
                        <m:r>
                          <a:rPr lang="en-US" sz="2200" b="0" i="1" smtClean="0">
                            <a:latin typeface="Cambria Math"/>
                          </a:rPr>
                          <m:t>𝐾</m:t>
                        </m:r>
                        <m:r>
                          <a:rPr lang="en-US" sz="2200" b="0" i="1" baseline="-25000" smtClean="0">
                            <a:latin typeface="Cambria Math"/>
                          </a:rPr>
                          <m:t>𝑝𝑠</m:t>
                        </m:r>
                      </m:den>
                    </m:f>
                  </m:oMath>
                </a14:m>
                <a:r>
                  <a:rPr lang="en-US" sz="2200" dirty="0" smtClean="0"/>
                  <a:t>      where, </a:t>
                </a:r>
                <a:r>
                  <a:rPr lang="en-US" sz="2200" dirty="0" err="1"/>
                  <a:t>V</a:t>
                </a:r>
                <a:r>
                  <a:rPr lang="en-US" sz="2200" baseline="-25000" dirty="0" err="1"/>
                  <a:t>ps</a:t>
                </a:r>
                <a:r>
                  <a:rPr lang="en-US" sz="2200" dirty="0"/>
                  <a:t> </a:t>
                </a:r>
                <a:r>
                  <a:rPr lang="en-US" sz="2200" dirty="0" smtClean="0"/>
                  <a:t>= value of preferred stock</a:t>
                </a:r>
              </a:p>
              <a:p>
                <a:pPr marL="457200" lvl="1" indent="0">
                  <a:buNone/>
                </a:pPr>
                <a:r>
                  <a:rPr lang="en-US" sz="2200" dirty="0"/>
                  <a:t>	</a:t>
                </a:r>
                <a:r>
                  <a:rPr lang="en-US" sz="2200" dirty="0" smtClean="0"/>
                  <a:t>		</a:t>
                </a:r>
                <a:r>
                  <a:rPr lang="en-US" sz="2200" dirty="0"/>
                  <a:t> </a:t>
                </a:r>
                <a14:m>
                  <m:oMath xmlns:m="http://schemas.openxmlformats.org/officeDocument/2006/math">
                    <m:r>
                      <a:rPr lang="en-US" sz="2200" i="1">
                        <a:latin typeface="Cambria Math"/>
                      </a:rPr>
                      <m:t>𝐷</m:t>
                    </m:r>
                    <m:r>
                      <a:rPr lang="en-US" sz="2200" i="1" baseline="-25000">
                        <a:latin typeface="Cambria Math"/>
                      </a:rPr>
                      <m:t>𝑝𝑠</m:t>
                    </m:r>
                  </m:oMath>
                </a14:m>
                <a:r>
                  <a:rPr lang="en-US" sz="2200" dirty="0" smtClean="0"/>
                  <a:t> = Preferred stock dividend</a:t>
                </a:r>
              </a:p>
              <a:p>
                <a:pPr marL="457200" lvl="1" indent="0">
                  <a:buNone/>
                </a:pPr>
                <a:r>
                  <a:rPr lang="en-US" sz="2200" dirty="0"/>
                  <a:t>	</a:t>
                </a:r>
                <a:r>
                  <a:rPr lang="en-US" sz="2200" dirty="0" smtClean="0"/>
                  <a:t>		</a:t>
                </a:r>
                <a:r>
                  <a:rPr lang="en-US" sz="2200" dirty="0"/>
                  <a:t> </a:t>
                </a:r>
                <a14:m>
                  <m:oMath xmlns:m="http://schemas.openxmlformats.org/officeDocument/2006/math">
                    <m:r>
                      <a:rPr lang="en-US" sz="2200" i="1">
                        <a:latin typeface="Cambria Math"/>
                      </a:rPr>
                      <m:t>𝐾</m:t>
                    </m:r>
                    <m:r>
                      <a:rPr lang="en-US" sz="2200" i="1" baseline="-25000">
                        <a:latin typeface="Cambria Math"/>
                      </a:rPr>
                      <m:t>𝑝𝑠</m:t>
                    </m:r>
                  </m:oMath>
                </a14:m>
                <a:r>
                  <a:rPr lang="en-US" sz="2200" dirty="0" smtClean="0"/>
                  <a:t>  = Required rate of return on PS</a:t>
                </a:r>
              </a:p>
              <a:p>
                <a:pPr marL="514350" indent="-457200"/>
                <a:r>
                  <a:rPr lang="en-US" sz="2200" dirty="0" smtClean="0"/>
                  <a:t>Valuation of Redeemable Preferred Stock</a:t>
                </a:r>
              </a:p>
              <a:p>
                <a:pPr marL="457200" lvl="1" indent="0">
                  <a:buNone/>
                </a:pPr>
                <a:r>
                  <a:rPr lang="en-US" sz="2200" dirty="0"/>
                  <a:t>V</a:t>
                </a:r>
                <a:r>
                  <a:rPr lang="en-US" sz="2200" baseline="-25000" dirty="0" err="1"/>
                  <a:t>ps</a:t>
                </a:r>
                <a:r>
                  <a:rPr lang="en-US" sz="2200" dirty="0"/>
                  <a:t> = </a:t>
                </a:r>
                <a14:m>
                  <m:oMath xmlns:m="http://schemas.openxmlformats.org/officeDocument/2006/math">
                    <m:nary>
                      <m:naryPr>
                        <m:chr m:val="∑"/>
                        <m:ctrlPr>
                          <a:rPr lang="en-US" sz="2200" i="1" smtClean="0">
                            <a:latin typeface="Cambria Math"/>
                          </a:rPr>
                        </m:ctrlPr>
                      </m:naryPr>
                      <m:sub>
                        <m:r>
                          <m:rPr>
                            <m:brk m:alnAt="23"/>
                          </m:rPr>
                          <a:rPr lang="en-US" sz="2200" b="0" i="1" smtClean="0">
                            <a:latin typeface="Cambria Math"/>
                          </a:rPr>
                          <m:t>𝑡</m:t>
                        </m:r>
                        <m:r>
                          <a:rPr lang="en-US" sz="2200" b="0" i="1" smtClean="0">
                            <a:latin typeface="Cambria Math"/>
                          </a:rPr>
                          <m:t>=1</m:t>
                        </m:r>
                      </m:sub>
                      <m:sup>
                        <m:r>
                          <a:rPr lang="en-US" sz="2200" b="0" i="1" smtClean="0">
                            <a:latin typeface="Cambria Math"/>
                          </a:rPr>
                          <m:t>𝑛</m:t>
                        </m:r>
                      </m:sup>
                      <m:e>
                        <m:f>
                          <m:fPr>
                            <m:ctrlPr>
                              <a:rPr lang="en-US" sz="2200" i="1" smtClean="0">
                                <a:latin typeface="Cambria Math"/>
                              </a:rPr>
                            </m:ctrlPr>
                          </m:fPr>
                          <m:num>
                            <m:r>
                              <a:rPr lang="en-US" sz="2200" b="0" i="1" smtClean="0">
                                <a:latin typeface="Cambria Math"/>
                              </a:rPr>
                              <m:t>𝐷</m:t>
                            </m:r>
                            <m:r>
                              <a:rPr lang="en-US" sz="2200" b="0" i="1" baseline="-25000" smtClean="0">
                                <a:latin typeface="Cambria Math"/>
                              </a:rPr>
                              <m:t>𝑝𝑠</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𝑘𝑝𝑠</m:t>
                                </m:r>
                              </m:e>
                            </m:d>
                            <m:r>
                              <a:rPr lang="en-US" sz="2200" b="0" i="1" baseline="30000" smtClean="0">
                                <a:latin typeface="Cambria Math"/>
                              </a:rPr>
                              <m:t>𝑡</m:t>
                            </m:r>
                          </m:den>
                        </m:f>
                      </m:e>
                    </m:nary>
                    <m:r>
                      <a:rPr lang="en-US" sz="2200" b="0" i="1" smtClean="0">
                        <a:latin typeface="Cambria Math"/>
                      </a:rPr>
                      <m:t>+ </m:t>
                    </m:r>
                    <m:f>
                      <m:fPr>
                        <m:ctrlPr>
                          <a:rPr lang="en-US" sz="2200" b="0" i="1" smtClean="0">
                            <a:latin typeface="Cambria Math"/>
                          </a:rPr>
                        </m:ctrlPr>
                      </m:fPr>
                      <m:num>
                        <m:r>
                          <a:rPr lang="en-US" sz="2200" b="0" i="1" smtClean="0">
                            <a:latin typeface="Cambria Math"/>
                          </a:rPr>
                          <m:t>𝑀</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𝑘𝑝𝑠</m:t>
                            </m:r>
                          </m:e>
                        </m:d>
                        <m:r>
                          <a:rPr lang="en-US" sz="2200" b="0" i="1" baseline="30000" smtClean="0">
                            <a:latin typeface="Cambria Math"/>
                          </a:rPr>
                          <m:t>𝑛</m:t>
                        </m:r>
                      </m:den>
                    </m:f>
                  </m:oMath>
                </a14:m>
                <a:endParaRPr lang="en-US" sz="2200" dirty="0" smtClean="0"/>
              </a:p>
              <a:p>
                <a:pPr marL="457200" lvl="1" indent="0">
                  <a:buNone/>
                </a:pPr>
                <a:r>
                  <a:rPr lang="en-US" sz="2200" dirty="0"/>
                  <a:t>	</a:t>
                </a:r>
                <a:r>
                  <a:rPr lang="en-US" sz="2200" dirty="0" smtClean="0"/>
                  <a:t>= </a:t>
                </a:r>
                <a:r>
                  <a:rPr lang="en-US" sz="2200" dirty="0" err="1" smtClean="0"/>
                  <a:t>D</a:t>
                </a:r>
                <a:r>
                  <a:rPr lang="en-US" sz="2200" baseline="-25000" dirty="0" err="1" smtClean="0"/>
                  <a:t>ps</a:t>
                </a:r>
                <a:r>
                  <a:rPr lang="en-US" sz="2200" dirty="0" smtClean="0"/>
                  <a:t> × PVIFA </a:t>
                </a:r>
                <a:r>
                  <a:rPr lang="en-US" sz="2200" baseline="-25000" dirty="0" err="1" smtClean="0"/>
                  <a:t>kps</a:t>
                </a:r>
                <a:r>
                  <a:rPr lang="en-US" sz="2200" baseline="-25000" dirty="0" smtClean="0"/>
                  <a:t>, n</a:t>
                </a:r>
                <a:r>
                  <a:rPr lang="en-US" sz="2200" dirty="0" smtClean="0"/>
                  <a:t> + M × PVIF </a:t>
                </a:r>
                <a:r>
                  <a:rPr lang="en-US" sz="2200" baseline="-25000" dirty="0" err="1" smtClean="0"/>
                  <a:t>kps</a:t>
                </a:r>
                <a:r>
                  <a:rPr lang="en-US" sz="2200" baseline="-25000" dirty="0" smtClean="0"/>
                  <a:t>, n</a:t>
                </a:r>
              </a:p>
              <a:p>
                <a:pPr marL="57150" indent="0">
                  <a:buNone/>
                </a:pPr>
                <a:endParaRPr lang="en-US" sz="2200" b="1" dirty="0" smtClean="0"/>
              </a:p>
              <a:p>
                <a:pPr marL="57150" indent="0">
                  <a:buNone/>
                </a:pPr>
                <a:r>
                  <a:rPr lang="en-US" sz="2200" b="1" dirty="0" smtClean="0"/>
                  <a:t>Example Problem 11</a:t>
                </a:r>
                <a:endParaRPr lang="en-US" baseline="-25000" dirty="0" smtClean="0"/>
              </a:p>
              <a:p>
                <a:pPr marL="57150" indent="0" algn="just">
                  <a:buNone/>
                </a:pPr>
                <a:r>
                  <a:rPr lang="en-US" sz="2200" dirty="0" smtClean="0"/>
                  <a:t>Tara </a:t>
                </a:r>
                <a:r>
                  <a:rPr lang="en-US" sz="2200" dirty="0" err="1" smtClean="0"/>
                  <a:t>Gaun</a:t>
                </a:r>
                <a:r>
                  <a:rPr lang="en-US" sz="2200" dirty="0" smtClean="0"/>
                  <a:t> Regency issues </a:t>
                </a:r>
                <a:r>
                  <a:rPr lang="en-US" sz="2200" dirty="0" err="1" smtClean="0"/>
                  <a:t>Rs</a:t>
                </a:r>
                <a:r>
                  <a:rPr lang="en-US" sz="2200" dirty="0" smtClean="0"/>
                  <a:t> 100 face value preferred stock which carries 12% dividend and is redeemable after 12 years at par. If the cost of preferred capital is 13%, what is the value of preferred stock?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815" t="-640" r="-1778"/>
                </a:stretch>
              </a:blipFill>
            </p:spPr>
            <p:txBody>
              <a:bodyPr/>
              <a:lstStyle/>
              <a:p>
                <a:r>
                  <a:rPr lang="en-US">
                    <a:noFill/>
                  </a:rPr>
                  <a:t> </a:t>
                </a:r>
              </a:p>
            </p:txBody>
          </p:sp>
        </mc:Fallback>
      </mc:AlternateContent>
    </p:spTree>
    <p:extLst>
      <p:ext uri="{BB962C8B-B14F-4D97-AF65-F5344CB8AC3E}">
        <p14:creationId xmlns:p14="http://schemas.microsoft.com/office/powerpoint/2010/main" val="171539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a:t>
            </a:r>
            <a:r>
              <a:rPr lang="en-US" dirty="0" smtClean="0"/>
              <a:t>of Preferred Stock</a:t>
            </a:r>
            <a:endParaRPr lang="en-US" dirty="0"/>
          </a:p>
        </p:txBody>
      </p:sp>
      <p:sp>
        <p:nvSpPr>
          <p:cNvPr id="3" name="Content Placeholder 2"/>
          <p:cNvSpPr>
            <a:spLocks noGrp="1"/>
          </p:cNvSpPr>
          <p:nvPr>
            <p:ph idx="1"/>
          </p:nvPr>
        </p:nvSpPr>
        <p:spPr/>
        <p:txBody>
          <a:bodyPr>
            <a:normAutofit/>
          </a:bodyPr>
          <a:lstStyle/>
          <a:p>
            <a:pPr algn="just"/>
            <a:r>
              <a:rPr lang="en-US" sz="2600" b="1" dirty="0"/>
              <a:t>From </a:t>
            </a:r>
            <a:r>
              <a:rPr lang="en-US" sz="2600" b="1" dirty="0" smtClean="0"/>
              <a:t>Issuer’s </a:t>
            </a:r>
            <a:r>
              <a:rPr lang="en-US" sz="2600" b="1" dirty="0"/>
              <a:t>Viewpoint:</a:t>
            </a:r>
          </a:p>
          <a:p>
            <a:pPr lvl="1" algn="just"/>
            <a:r>
              <a:rPr lang="en-US" sz="2200" b="1" dirty="0"/>
              <a:t>Advantages</a:t>
            </a:r>
          </a:p>
          <a:p>
            <a:pPr lvl="2" algn="just"/>
            <a:r>
              <a:rPr lang="en-US" sz="1800" b="1" dirty="0" smtClean="0"/>
              <a:t>Fixed Dividend</a:t>
            </a:r>
            <a:endParaRPr lang="en-US" sz="1800" b="1" dirty="0"/>
          </a:p>
          <a:p>
            <a:pPr lvl="2" algn="just"/>
            <a:r>
              <a:rPr lang="en-US" sz="1800" b="1" dirty="0" smtClean="0"/>
              <a:t>Flexibility in Capital Structure</a:t>
            </a:r>
            <a:endParaRPr lang="en-US" sz="1800" b="1" dirty="0"/>
          </a:p>
          <a:p>
            <a:pPr lvl="2" algn="just"/>
            <a:r>
              <a:rPr lang="en-US" sz="1800" b="1" dirty="0" smtClean="0"/>
              <a:t>Non interference in Management</a:t>
            </a:r>
            <a:endParaRPr lang="en-US" sz="1800" b="1" dirty="0"/>
          </a:p>
          <a:p>
            <a:pPr lvl="2" algn="just"/>
            <a:r>
              <a:rPr lang="en-US" sz="1800" b="1" dirty="0" smtClean="0"/>
              <a:t>Strengthens the equity base</a:t>
            </a:r>
          </a:p>
          <a:p>
            <a:pPr marL="914400" lvl="2" indent="0" algn="just">
              <a:buNone/>
            </a:pPr>
            <a:endParaRPr lang="en-US" sz="1800" b="1" dirty="0"/>
          </a:p>
          <a:p>
            <a:pPr marL="857250" lvl="1" indent="-342900" algn="just"/>
            <a:r>
              <a:rPr lang="en-US" sz="2200" b="1" dirty="0"/>
              <a:t>Disadvantages</a:t>
            </a:r>
          </a:p>
          <a:p>
            <a:pPr marL="1257300" lvl="2" indent="-342900" algn="just"/>
            <a:r>
              <a:rPr lang="en-US" sz="1800" b="1" dirty="0" smtClean="0"/>
              <a:t>Permanent Burden</a:t>
            </a:r>
            <a:endParaRPr lang="en-US" sz="1800" b="1" dirty="0"/>
          </a:p>
          <a:p>
            <a:pPr marL="1257300" lvl="2" indent="-342900" algn="just"/>
            <a:r>
              <a:rPr lang="en-US" sz="1800" b="1" dirty="0" smtClean="0"/>
              <a:t>Costlier than Debt</a:t>
            </a:r>
            <a:endParaRPr lang="en-US" sz="1800" b="1" dirty="0"/>
          </a:p>
          <a:p>
            <a:pPr marL="1257300" lvl="2" indent="-342900" algn="just"/>
            <a:r>
              <a:rPr lang="en-US" sz="1800" b="1" dirty="0" smtClean="0"/>
              <a:t>Difficult to Sale</a:t>
            </a:r>
          </a:p>
          <a:p>
            <a:pPr marL="1257300" lvl="2" indent="-342900" algn="just"/>
            <a:r>
              <a:rPr lang="en-US" sz="1800" b="1" dirty="0" smtClean="0"/>
              <a:t>Seniority Claim</a:t>
            </a:r>
            <a:endParaRPr lang="en-US" sz="1800" b="1" dirty="0"/>
          </a:p>
          <a:p>
            <a:pPr marL="0" indent="0">
              <a:buNone/>
            </a:pPr>
            <a:endParaRPr lang="en-US" dirty="0"/>
          </a:p>
        </p:txBody>
      </p:sp>
    </p:spTree>
    <p:extLst>
      <p:ext uri="{BB962C8B-B14F-4D97-AF65-F5344CB8AC3E}">
        <p14:creationId xmlns:p14="http://schemas.microsoft.com/office/powerpoint/2010/main" val="317219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a:t>
            </a:r>
            <a:r>
              <a:rPr lang="en-US" dirty="0" smtClean="0"/>
              <a:t>of Preferred Stock</a:t>
            </a:r>
            <a:endParaRPr lang="en-US" dirty="0"/>
          </a:p>
        </p:txBody>
      </p:sp>
      <p:sp>
        <p:nvSpPr>
          <p:cNvPr id="3" name="Content Placeholder 2"/>
          <p:cNvSpPr>
            <a:spLocks noGrp="1"/>
          </p:cNvSpPr>
          <p:nvPr>
            <p:ph idx="1"/>
          </p:nvPr>
        </p:nvSpPr>
        <p:spPr/>
        <p:txBody>
          <a:bodyPr>
            <a:normAutofit/>
          </a:bodyPr>
          <a:lstStyle/>
          <a:p>
            <a:pPr algn="just"/>
            <a:r>
              <a:rPr lang="en-US" sz="2600" b="1" dirty="0"/>
              <a:t>From </a:t>
            </a:r>
            <a:r>
              <a:rPr lang="en-US" sz="2600" b="1" dirty="0" smtClean="0"/>
              <a:t>Investors' </a:t>
            </a:r>
            <a:r>
              <a:rPr lang="en-US" sz="2600" b="1" dirty="0"/>
              <a:t>Viewpoint:</a:t>
            </a:r>
          </a:p>
          <a:p>
            <a:pPr lvl="1" algn="just"/>
            <a:r>
              <a:rPr lang="en-US" sz="2200" b="1" dirty="0"/>
              <a:t>Advantages</a:t>
            </a:r>
          </a:p>
          <a:p>
            <a:pPr lvl="2" algn="just"/>
            <a:r>
              <a:rPr lang="en-US" sz="1800" b="1" dirty="0" smtClean="0"/>
              <a:t>Stable Income</a:t>
            </a:r>
            <a:endParaRPr lang="en-US" sz="1800" b="1" dirty="0"/>
          </a:p>
          <a:p>
            <a:pPr lvl="2" algn="just"/>
            <a:r>
              <a:rPr lang="en-US" sz="1800" b="1" dirty="0" smtClean="0"/>
              <a:t>Priority in Earning and Assets</a:t>
            </a:r>
            <a:endParaRPr lang="en-US" sz="1800" b="1" dirty="0"/>
          </a:p>
          <a:p>
            <a:pPr lvl="2" algn="just"/>
            <a:r>
              <a:rPr lang="en-US" sz="1800" b="1" dirty="0" smtClean="0"/>
              <a:t>Tax Exemption</a:t>
            </a:r>
          </a:p>
          <a:p>
            <a:pPr marL="914400" lvl="2" indent="0" algn="just">
              <a:buNone/>
            </a:pPr>
            <a:endParaRPr lang="en-US" sz="1800" b="1" dirty="0"/>
          </a:p>
          <a:p>
            <a:pPr marL="857250" lvl="1" indent="-342900" algn="just"/>
            <a:r>
              <a:rPr lang="en-US" sz="2200" b="1" dirty="0"/>
              <a:t>Disadvantages</a:t>
            </a:r>
          </a:p>
          <a:p>
            <a:pPr marL="1257300" lvl="2" indent="-342900" algn="just"/>
            <a:r>
              <a:rPr lang="en-US" sz="1800" b="1" dirty="0" smtClean="0"/>
              <a:t>Limited Return</a:t>
            </a:r>
            <a:endParaRPr lang="en-US" sz="1800" b="1" dirty="0"/>
          </a:p>
          <a:p>
            <a:pPr marL="1257300" lvl="2" indent="-342900" algn="just"/>
            <a:r>
              <a:rPr lang="en-US" sz="1800" b="1" dirty="0" smtClean="0"/>
              <a:t>Limited Voting Right</a:t>
            </a:r>
            <a:endParaRPr lang="en-US" sz="1800" b="1" dirty="0"/>
          </a:p>
          <a:p>
            <a:pPr marL="1257300" lvl="2" indent="-342900" algn="just"/>
            <a:r>
              <a:rPr lang="en-US" sz="1800" b="1" dirty="0" smtClean="0"/>
              <a:t>Possibility of Redemption during Recession</a:t>
            </a:r>
          </a:p>
          <a:p>
            <a:pPr marL="1257300" lvl="2" indent="-342900" algn="just"/>
            <a:r>
              <a:rPr lang="en-US" sz="1800" b="1" dirty="0" smtClean="0"/>
              <a:t>Seniority Claim</a:t>
            </a:r>
            <a:endParaRPr lang="en-US" sz="1800" b="1" dirty="0"/>
          </a:p>
          <a:p>
            <a:pPr marL="0" indent="0">
              <a:buNone/>
            </a:pPr>
            <a:endParaRPr lang="en-US" dirty="0"/>
          </a:p>
        </p:txBody>
      </p:sp>
    </p:spTree>
    <p:extLst>
      <p:ext uri="{BB962C8B-B14F-4D97-AF65-F5344CB8AC3E}">
        <p14:creationId xmlns:p14="http://schemas.microsoft.com/office/powerpoint/2010/main" val="25291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Term Loan</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pPr algn="just"/>
            <a:r>
              <a:rPr lang="en-US" sz="2200" dirty="0" smtClean="0"/>
              <a:t>A loan obtained from a bank or financial institutions for which the borrower agrees to make a series of payments consisting of interest and principal on specific dates.</a:t>
            </a:r>
          </a:p>
          <a:p>
            <a:pPr algn="just"/>
            <a:r>
              <a:rPr lang="en-US" sz="2200" dirty="0" smtClean="0"/>
              <a:t>A formal term loan (agreement ) is signed between borrower and lender which specifies terms and conditions such as the maturity period, payment date (repayment schedule), interest rate, restrictive provision, collateral (in any) </a:t>
            </a:r>
            <a:r>
              <a:rPr lang="en-US" sz="2200" dirty="0" err="1" smtClean="0"/>
              <a:t>etc</a:t>
            </a:r>
            <a:endParaRPr lang="en-US" sz="2200" dirty="0" smtClean="0"/>
          </a:p>
          <a:p>
            <a:pPr algn="just"/>
            <a:r>
              <a:rPr lang="en-US" sz="2200" dirty="0" smtClean="0"/>
              <a:t>Terms loan offer flexibility i.e. terms and conditions can be revised by mutual agreement</a:t>
            </a:r>
          </a:p>
          <a:p>
            <a:pPr marL="0" indent="0" algn="just">
              <a:buNone/>
            </a:pPr>
            <a:r>
              <a:rPr lang="en-US" sz="2600" b="1" dirty="0" smtClean="0"/>
              <a:t>Characteristics:</a:t>
            </a:r>
          </a:p>
          <a:p>
            <a:pPr marL="0" indent="0" algn="just">
              <a:buNone/>
            </a:pPr>
            <a:r>
              <a:rPr lang="en-US" sz="2200" dirty="0" smtClean="0"/>
              <a:t>Principal Amount	Fixed Maturity	Interest Rate	Collateral </a:t>
            </a:r>
          </a:p>
          <a:p>
            <a:pPr marL="0" indent="0" algn="just">
              <a:buNone/>
            </a:pPr>
            <a:r>
              <a:rPr lang="en-US" sz="2200" dirty="0" smtClean="0"/>
              <a:t>Direct Negotiation	Fixed Repayment Schedule		</a:t>
            </a:r>
          </a:p>
          <a:p>
            <a:pPr marL="0" indent="0" algn="just">
              <a:buNone/>
            </a:pPr>
            <a:r>
              <a:rPr lang="en-US" sz="2200" dirty="0" smtClean="0"/>
              <a:t>Restrictive Covenants </a:t>
            </a:r>
            <a:endParaRPr lang="en-US" sz="2200" dirty="0"/>
          </a:p>
        </p:txBody>
      </p:sp>
    </p:spTree>
    <p:extLst>
      <p:ext uri="{BB962C8B-B14F-4D97-AF65-F5344CB8AC3E}">
        <p14:creationId xmlns:p14="http://schemas.microsoft.com/office/powerpoint/2010/main" val="3991918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Bond Rating</a:t>
            </a:r>
            <a:endParaRPr lang="en-US" dirty="0"/>
          </a:p>
        </p:txBody>
      </p:sp>
      <p:sp>
        <p:nvSpPr>
          <p:cNvPr id="3" name="Content Placeholder 2"/>
          <p:cNvSpPr>
            <a:spLocks noGrp="1"/>
          </p:cNvSpPr>
          <p:nvPr>
            <p:ph idx="1"/>
          </p:nvPr>
        </p:nvSpPr>
        <p:spPr>
          <a:xfrm>
            <a:off x="457200" y="762000"/>
            <a:ext cx="8229600" cy="5715000"/>
          </a:xfrm>
        </p:spPr>
        <p:txBody>
          <a:bodyPr>
            <a:normAutofit/>
          </a:bodyPr>
          <a:lstStyle/>
          <a:p>
            <a:pPr algn="just"/>
            <a:r>
              <a:rPr lang="en-US" sz="2200" dirty="0" smtClean="0"/>
              <a:t>Also called quality rating of bond done on the basis of default risk</a:t>
            </a:r>
          </a:p>
          <a:p>
            <a:pPr algn="just"/>
            <a:r>
              <a:rPr lang="en-US" sz="2200" dirty="0" smtClean="0"/>
              <a:t>3 main bond rating agencies in the United States are:</a:t>
            </a:r>
          </a:p>
          <a:p>
            <a:pPr lvl="1" algn="just"/>
            <a:r>
              <a:rPr lang="en-US" sz="1800" dirty="0" smtClean="0"/>
              <a:t>Fitch Rating</a:t>
            </a:r>
          </a:p>
          <a:p>
            <a:pPr lvl="1" algn="just"/>
            <a:r>
              <a:rPr lang="en-US" sz="1800" dirty="0" smtClean="0"/>
              <a:t>Standard &amp; Poor’s Global Rating (S &amp; P Global Rating)</a:t>
            </a:r>
          </a:p>
          <a:p>
            <a:pPr lvl="1" algn="just"/>
            <a:r>
              <a:rPr lang="en-US" sz="1800" dirty="0" smtClean="0"/>
              <a:t>Moody’s Investment Service</a:t>
            </a:r>
          </a:p>
          <a:p>
            <a:pPr marL="57150" indent="0" algn="just">
              <a:buNone/>
            </a:pPr>
            <a:endParaRPr 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76200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248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Bond Rating</a:t>
            </a:r>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200" dirty="0"/>
              <a:t>ICRA Nepal Limited (ICRA Nepal), the first Credit Rating Agency in Nepal, is a Subsidiary of ICRA Limited (ICRA) of India. It was incorporated on November 11, 2011 and granted </a:t>
            </a:r>
            <a:r>
              <a:rPr lang="en-US" sz="2200" dirty="0" smtClean="0"/>
              <a:t>license </a:t>
            </a:r>
            <a:r>
              <a:rPr lang="en-US" sz="2200" dirty="0"/>
              <a:t>by the Securities Board of Nepal (SEBON) on October 3, 2012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7239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692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Bond Rating</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5486400"/>
            <a:ext cx="8077201"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65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Ranking of Securities</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391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1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Loan Amortization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15000"/>
              </a:xfrm>
            </p:spPr>
            <p:txBody>
              <a:bodyPr>
                <a:normAutofit fontScale="92500"/>
              </a:bodyPr>
              <a:lstStyle/>
              <a:p>
                <a:pPr algn="just"/>
                <a:r>
                  <a:rPr lang="en-US" sz="2200" dirty="0" smtClean="0"/>
                  <a:t>Repayment schedule specifies when interest payments and principal repayments are due</a:t>
                </a:r>
              </a:p>
              <a:p>
                <a:pPr algn="just"/>
                <a:r>
                  <a:rPr lang="en-US" sz="2200" dirty="0" smtClean="0"/>
                  <a:t>Term loan is scheduled to be repaid in equal periodic installments </a:t>
                </a:r>
              </a:p>
              <a:p>
                <a:pPr algn="just"/>
                <a:r>
                  <a:rPr lang="en-US" sz="2200" dirty="0" smtClean="0"/>
                  <a:t>Common principal: pay as you earn</a:t>
                </a:r>
              </a:p>
              <a:p>
                <a:pPr algn="just"/>
                <a:r>
                  <a:rPr lang="en-US" sz="2200" dirty="0" smtClean="0"/>
                  <a:t>It includes both interest and principal payment and usually schedule is set up to make equal repayment of loan</a:t>
                </a:r>
                <a:r>
                  <a:rPr lang="en-US" sz="2200" smtClean="0"/>
                  <a:t>. </a:t>
                </a:r>
              </a:p>
              <a:p>
                <a:pPr algn="just"/>
                <a:endParaRPr lang="en-US" sz="2200" dirty="0" smtClean="0"/>
              </a:p>
              <a:p>
                <a:pPr algn="just"/>
                <a:endParaRPr lang="en-US" sz="2200" dirty="0"/>
              </a:p>
              <a:p>
                <a:pPr algn="just"/>
                <a:endParaRPr lang="en-US" sz="2200" dirty="0" smtClean="0"/>
              </a:p>
              <a:p>
                <a:pPr algn="just"/>
                <a:endParaRPr lang="en-US" sz="2200" dirty="0"/>
              </a:p>
              <a:p>
                <a:pPr algn="just"/>
                <a:r>
                  <a:rPr lang="en-US" sz="2200" dirty="0" smtClean="0"/>
                  <a:t>Annual payment (PMT) = </a:t>
                </a:r>
                <a14:m>
                  <m:oMath xmlns:m="http://schemas.openxmlformats.org/officeDocument/2006/math">
                    <m:f>
                      <m:fPr>
                        <m:ctrlPr>
                          <a:rPr lang="en-US" sz="2200" i="1" smtClean="0">
                            <a:latin typeface="Cambria Math"/>
                          </a:rPr>
                        </m:ctrlPr>
                      </m:fPr>
                      <m:num>
                        <m:r>
                          <a:rPr lang="en-US" sz="2200" b="0" i="1" smtClean="0">
                            <a:latin typeface="Cambria Math"/>
                          </a:rPr>
                          <m:t>𝑃𝑟𝑖𝑛𝑐𝑖𝑝𝑎𝑙</m:t>
                        </m:r>
                        <m:r>
                          <a:rPr lang="en-US" sz="2200" b="0" i="1" smtClean="0">
                            <a:latin typeface="Cambria Math"/>
                          </a:rPr>
                          <m:t> </m:t>
                        </m:r>
                        <m:r>
                          <a:rPr lang="en-US" sz="2200" b="0" i="1" smtClean="0">
                            <a:latin typeface="Cambria Math"/>
                          </a:rPr>
                          <m:t>𝐿𝑜𝑎𝑛</m:t>
                        </m:r>
                      </m:num>
                      <m:den>
                        <m:r>
                          <a:rPr lang="en-US" sz="2200" b="0" i="1" smtClean="0">
                            <a:latin typeface="Cambria Math"/>
                          </a:rPr>
                          <m:t>𝑃𝑉𝐼𝐹𝐴</m:t>
                        </m:r>
                        <m:r>
                          <a:rPr lang="en-US" sz="2200" b="0" i="1" smtClean="0">
                            <a:latin typeface="Cambria Math"/>
                          </a:rPr>
                          <m:t> </m:t>
                        </m:r>
                        <m:r>
                          <a:rPr lang="en-US" sz="2200" b="0" i="1" baseline="-25000" smtClean="0">
                            <a:latin typeface="Cambria Math"/>
                          </a:rPr>
                          <m:t>𝑖</m:t>
                        </m:r>
                        <m:r>
                          <a:rPr lang="en-US" sz="2200" b="0" i="1" baseline="-25000" smtClean="0">
                            <a:latin typeface="Cambria Math"/>
                          </a:rPr>
                          <m:t>%</m:t>
                        </m:r>
                        <m:r>
                          <a:rPr lang="en-US" sz="2200" b="0" i="1" baseline="-25000" smtClean="0">
                            <a:latin typeface="Cambria Math"/>
                          </a:rPr>
                          <m:t>𝑛</m:t>
                        </m:r>
                      </m:den>
                    </m:f>
                  </m:oMath>
                </a14:m>
                <a:endParaRPr lang="en-US" sz="2200" dirty="0" smtClean="0"/>
              </a:p>
              <a:p>
                <a:pPr marL="0" indent="0" algn="just">
                  <a:buNone/>
                </a:pPr>
                <a:endParaRPr lang="en-US" sz="2200" dirty="0" smtClean="0"/>
              </a:p>
              <a:p>
                <a:pPr marL="0" indent="0" algn="just">
                  <a:buNone/>
                </a:pPr>
                <a:r>
                  <a:rPr lang="en-US" sz="2200" b="1" dirty="0" smtClean="0"/>
                  <a:t>Example Problem 1:  </a:t>
                </a:r>
                <a:r>
                  <a:rPr lang="en-US" sz="2200" dirty="0" smtClean="0"/>
                  <a:t>XYZ Inc. just borrowed </a:t>
                </a:r>
                <a:r>
                  <a:rPr lang="en-US" sz="2200" dirty="0" err="1" smtClean="0"/>
                  <a:t>Rs</a:t>
                </a:r>
                <a:r>
                  <a:rPr lang="en-US" sz="2200" dirty="0" smtClean="0"/>
                  <a:t>. 25000. the loan is to be repaid in equal installments at the end of the next 5 years, and the interest rate is 10 percent. Set up an amortization schedule for the loan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741" t="-534" r="-140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35150478"/>
              </p:ext>
            </p:extLst>
          </p:nvPr>
        </p:nvGraphicFramePr>
        <p:xfrm>
          <a:off x="609600" y="3200400"/>
          <a:ext cx="7924799" cy="1010920"/>
        </p:xfrm>
        <a:graphic>
          <a:graphicData uri="http://schemas.openxmlformats.org/drawingml/2006/table">
            <a:tbl>
              <a:tblPr firstRow="1" bandRow="1">
                <a:tableStyleId>{5C22544A-7EE6-4342-B048-85BDC9FD1C3A}</a:tableStyleId>
              </a:tblPr>
              <a:tblGrid>
                <a:gridCol w="707571"/>
                <a:gridCol w="1197429"/>
                <a:gridCol w="1828800"/>
                <a:gridCol w="1219200"/>
                <a:gridCol w="1600200"/>
                <a:gridCol w="1371599"/>
              </a:tblGrid>
              <a:tr h="370840">
                <a:tc>
                  <a:txBody>
                    <a:bodyPr/>
                    <a:lstStyle/>
                    <a:p>
                      <a:r>
                        <a:rPr lang="en-US" dirty="0" smtClean="0"/>
                        <a:t>Year</a:t>
                      </a:r>
                      <a:endParaRPr lang="en-US" dirty="0"/>
                    </a:p>
                  </a:txBody>
                  <a:tcPr/>
                </a:tc>
                <a:tc>
                  <a:txBody>
                    <a:bodyPr/>
                    <a:lstStyle/>
                    <a:p>
                      <a:r>
                        <a:rPr lang="en-US" dirty="0" smtClean="0"/>
                        <a:t>Beginning Principal</a:t>
                      </a:r>
                      <a:endParaRPr lang="en-US" dirty="0"/>
                    </a:p>
                  </a:txBody>
                  <a:tcPr/>
                </a:tc>
                <a:tc>
                  <a:txBody>
                    <a:bodyPr/>
                    <a:lstStyle/>
                    <a:p>
                      <a:r>
                        <a:rPr lang="en-US" dirty="0" smtClean="0"/>
                        <a:t>Annual Payment (PMT)</a:t>
                      </a:r>
                      <a:endParaRPr lang="en-US" dirty="0"/>
                    </a:p>
                  </a:txBody>
                  <a:tcPr/>
                </a:tc>
                <a:tc>
                  <a:txBody>
                    <a:bodyPr/>
                    <a:lstStyle/>
                    <a:p>
                      <a:r>
                        <a:rPr lang="en-US" dirty="0" smtClean="0"/>
                        <a:t>Interest Amount</a:t>
                      </a:r>
                      <a:endParaRPr lang="en-US" dirty="0"/>
                    </a:p>
                  </a:txBody>
                  <a:tcPr/>
                </a:tc>
                <a:tc>
                  <a:txBody>
                    <a:bodyPr/>
                    <a:lstStyle/>
                    <a:p>
                      <a:r>
                        <a:rPr lang="en-US" dirty="0" smtClean="0"/>
                        <a:t>Repayment of Principal</a:t>
                      </a:r>
                      <a:endParaRPr lang="en-US" dirty="0"/>
                    </a:p>
                  </a:txBody>
                  <a:tcPr/>
                </a:tc>
                <a:tc>
                  <a:txBody>
                    <a:bodyPr/>
                    <a:lstStyle/>
                    <a:p>
                      <a:r>
                        <a:rPr lang="en-US" dirty="0" smtClean="0"/>
                        <a:t>Remaining</a:t>
                      </a:r>
                      <a:r>
                        <a:rPr lang="en-US" baseline="0" dirty="0" smtClean="0"/>
                        <a:t> Balance</a:t>
                      </a:r>
                      <a:endParaRPr lang="en-US" dirty="0"/>
                    </a:p>
                  </a:txBody>
                  <a:tcPr/>
                </a:tc>
              </a:tr>
              <a:tr h="370840">
                <a:tc>
                  <a:txBody>
                    <a:bodyPr/>
                    <a:lstStyle/>
                    <a:p>
                      <a:endParaRPr lang="en-US"/>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 = A × I%</a:t>
                      </a:r>
                      <a:endParaRPr lang="en-US" dirty="0"/>
                    </a:p>
                  </a:txBody>
                  <a:tcPr/>
                </a:tc>
                <a:tc>
                  <a:txBody>
                    <a:bodyPr/>
                    <a:lstStyle/>
                    <a:p>
                      <a:r>
                        <a:rPr lang="en-US" dirty="0" smtClean="0"/>
                        <a:t>D = B – C</a:t>
                      </a:r>
                      <a:endParaRPr lang="en-US" dirty="0"/>
                    </a:p>
                  </a:txBody>
                  <a:tcPr/>
                </a:tc>
                <a:tc>
                  <a:txBody>
                    <a:bodyPr/>
                    <a:lstStyle/>
                    <a:p>
                      <a:r>
                        <a:rPr lang="en-US" dirty="0" smtClean="0"/>
                        <a:t>E = A - D</a:t>
                      </a:r>
                      <a:endParaRPr lang="en-US" dirty="0"/>
                    </a:p>
                  </a:txBody>
                  <a:tcPr/>
                </a:tc>
              </a:tr>
            </a:tbl>
          </a:graphicData>
        </a:graphic>
      </p:graphicFrame>
    </p:spTree>
    <p:extLst>
      <p:ext uri="{BB962C8B-B14F-4D97-AF65-F5344CB8AC3E}">
        <p14:creationId xmlns:p14="http://schemas.microsoft.com/office/powerpoint/2010/main" val="39406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Security Provision and Protective Covenants</a:t>
            </a:r>
            <a:endParaRPr lang="en-US" dirty="0"/>
          </a:p>
        </p:txBody>
      </p:sp>
      <p:sp>
        <p:nvSpPr>
          <p:cNvPr id="3" name="Content Placeholder 2"/>
          <p:cNvSpPr>
            <a:spLocks noGrp="1"/>
          </p:cNvSpPr>
          <p:nvPr>
            <p:ph idx="1"/>
          </p:nvPr>
        </p:nvSpPr>
        <p:spPr/>
        <p:txBody>
          <a:bodyPr/>
          <a:lstStyle/>
          <a:p>
            <a:r>
              <a:rPr lang="en-US" dirty="0" smtClean="0"/>
              <a:t>Security Provision</a:t>
            </a:r>
          </a:p>
          <a:p>
            <a:r>
              <a:rPr lang="en-US" dirty="0" smtClean="0"/>
              <a:t>Affirmative Covenants</a:t>
            </a:r>
          </a:p>
          <a:p>
            <a:r>
              <a:rPr lang="en-US" dirty="0" smtClean="0"/>
              <a:t>Negative Covenants</a:t>
            </a:r>
          </a:p>
          <a:p>
            <a:r>
              <a:rPr lang="en-US" dirty="0" smtClean="0"/>
              <a:t>Restrictive Covenants</a:t>
            </a:r>
          </a:p>
          <a:p>
            <a:r>
              <a:rPr lang="en-US" dirty="0" smtClean="0"/>
              <a:t>Default Provision</a:t>
            </a:r>
          </a:p>
          <a:p>
            <a:pPr marL="0" indent="0">
              <a:buNone/>
            </a:pPr>
            <a:endParaRPr lang="en-US" dirty="0" smtClean="0"/>
          </a:p>
        </p:txBody>
      </p:sp>
    </p:spTree>
    <p:extLst>
      <p:ext uri="{BB962C8B-B14F-4D97-AF65-F5344CB8AC3E}">
        <p14:creationId xmlns:p14="http://schemas.microsoft.com/office/powerpoint/2010/main" val="234116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Advantages and Disadvantages of Term Loan</a:t>
            </a:r>
            <a:endParaRPr lang="en-US" dirty="0"/>
          </a:p>
        </p:txBody>
      </p:sp>
      <p:sp>
        <p:nvSpPr>
          <p:cNvPr id="3" name="Content Placeholder 2"/>
          <p:cNvSpPr>
            <a:spLocks noGrp="1"/>
          </p:cNvSpPr>
          <p:nvPr>
            <p:ph idx="1"/>
          </p:nvPr>
        </p:nvSpPr>
        <p:spPr>
          <a:xfrm>
            <a:off x="457200" y="1066800"/>
            <a:ext cx="8229600" cy="5486400"/>
          </a:xfrm>
        </p:spPr>
        <p:txBody>
          <a:bodyPr>
            <a:normAutofit lnSpcReduction="10000"/>
          </a:bodyPr>
          <a:lstStyle/>
          <a:p>
            <a:r>
              <a:rPr lang="en-US" dirty="0" smtClean="0"/>
              <a:t>Advantages</a:t>
            </a:r>
          </a:p>
          <a:p>
            <a:pPr lvl="1"/>
            <a:r>
              <a:rPr lang="en-US" dirty="0" smtClean="0"/>
              <a:t>Less costly source of financing</a:t>
            </a:r>
          </a:p>
          <a:p>
            <a:pPr lvl="1"/>
            <a:r>
              <a:rPr lang="en-US" dirty="0" smtClean="0"/>
              <a:t>Flexibility in financial or capital structure</a:t>
            </a:r>
          </a:p>
          <a:p>
            <a:pPr lvl="1"/>
            <a:r>
              <a:rPr lang="en-US" dirty="0" smtClean="0"/>
              <a:t>No interference in the business operation</a:t>
            </a:r>
          </a:p>
          <a:p>
            <a:pPr lvl="1"/>
            <a:r>
              <a:rPr lang="en-US" dirty="0" smtClean="0"/>
              <a:t>Enjoy tax saving on interest expenses</a:t>
            </a:r>
          </a:p>
          <a:p>
            <a:r>
              <a:rPr lang="en-US" dirty="0" smtClean="0"/>
              <a:t>Disadvantages:</a:t>
            </a:r>
          </a:p>
          <a:p>
            <a:pPr lvl="1"/>
            <a:r>
              <a:rPr lang="en-US" dirty="0" smtClean="0"/>
              <a:t>Interest on debt is permanent burden</a:t>
            </a:r>
          </a:p>
          <a:p>
            <a:pPr lvl="1"/>
            <a:r>
              <a:rPr lang="en-US" dirty="0" smtClean="0"/>
              <a:t>Most risky source of financing</a:t>
            </a:r>
          </a:p>
          <a:p>
            <a:pPr lvl="1"/>
            <a:r>
              <a:rPr lang="en-US" dirty="0" smtClean="0"/>
              <a:t>Fixed maturity period</a:t>
            </a:r>
          </a:p>
          <a:p>
            <a:pPr lvl="1"/>
            <a:r>
              <a:rPr lang="en-US" dirty="0" smtClean="0"/>
              <a:t>Contain restrictive covenants</a:t>
            </a:r>
          </a:p>
          <a:p>
            <a:pPr lvl="1"/>
            <a:r>
              <a:rPr lang="en-US" dirty="0" smtClean="0"/>
              <a:t>Creditworthy firm with adequate collateral</a:t>
            </a:r>
            <a:endParaRPr lang="en-US" dirty="0"/>
          </a:p>
        </p:txBody>
      </p:sp>
    </p:spTree>
    <p:extLst>
      <p:ext uri="{BB962C8B-B14F-4D97-AF65-F5344CB8AC3E}">
        <p14:creationId xmlns:p14="http://schemas.microsoft.com/office/powerpoint/2010/main" val="63482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Bonds</a:t>
            </a:r>
            <a:endParaRPr lang="en-US" dirty="0"/>
          </a:p>
        </p:txBody>
      </p:sp>
      <p:sp>
        <p:nvSpPr>
          <p:cNvPr id="3" name="Content Placeholder 2"/>
          <p:cNvSpPr>
            <a:spLocks noGrp="1"/>
          </p:cNvSpPr>
          <p:nvPr>
            <p:ph idx="1"/>
          </p:nvPr>
        </p:nvSpPr>
        <p:spPr>
          <a:xfrm>
            <a:off x="457200" y="838200"/>
            <a:ext cx="8229600" cy="5715000"/>
          </a:xfrm>
        </p:spPr>
        <p:txBody>
          <a:bodyPr>
            <a:normAutofit lnSpcReduction="10000"/>
          </a:bodyPr>
          <a:lstStyle/>
          <a:p>
            <a:pPr algn="just"/>
            <a:r>
              <a:rPr lang="en-US" sz="2200" dirty="0" smtClean="0"/>
              <a:t>Debt capital instruments of long term financing</a:t>
            </a:r>
          </a:p>
          <a:p>
            <a:pPr algn="just"/>
            <a:r>
              <a:rPr lang="en-US" sz="2200" dirty="0" smtClean="0"/>
              <a:t>Long term Promissory note</a:t>
            </a:r>
          </a:p>
          <a:p>
            <a:pPr algn="just"/>
            <a:r>
              <a:rPr lang="en-US" sz="2200" dirty="0" smtClean="0"/>
              <a:t>Issuer promise to pay fixed interest for a specified time interval on specified date and repays principal on maturity</a:t>
            </a:r>
          </a:p>
          <a:p>
            <a:pPr algn="just"/>
            <a:r>
              <a:rPr lang="en-US" sz="2200" dirty="0" smtClean="0"/>
              <a:t>Interval may be quarterly or semiannually or annually</a:t>
            </a:r>
          </a:p>
          <a:p>
            <a:pPr algn="just"/>
            <a:r>
              <a:rPr lang="en-US" sz="2200" dirty="0" smtClean="0"/>
              <a:t>Issuer must prepare </a:t>
            </a:r>
            <a:r>
              <a:rPr lang="en-US" sz="2200" b="1" dirty="0" smtClean="0"/>
              <a:t>bond indenture </a:t>
            </a:r>
            <a:r>
              <a:rPr lang="en-US" sz="2200" dirty="0" smtClean="0"/>
              <a:t>while issuing bonds</a:t>
            </a:r>
          </a:p>
          <a:p>
            <a:pPr algn="just"/>
            <a:r>
              <a:rPr lang="en-US" sz="2200" dirty="0" smtClean="0"/>
              <a:t>Types of bonds:</a:t>
            </a:r>
          </a:p>
          <a:p>
            <a:pPr lvl="1" algn="just"/>
            <a:r>
              <a:rPr lang="en-US" sz="1800" dirty="0" smtClean="0"/>
              <a:t>On basis of issuers:</a:t>
            </a:r>
          </a:p>
          <a:p>
            <a:pPr lvl="2" algn="just"/>
            <a:r>
              <a:rPr lang="en-US" sz="1800" dirty="0" smtClean="0"/>
              <a:t>Treasury Bond</a:t>
            </a:r>
          </a:p>
          <a:p>
            <a:pPr lvl="2" algn="just"/>
            <a:r>
              <a:rPr lang="en-US" sz="1800" dirty="0" smtClean="0"/>
              <a:t>Corporate Bond</a:t>
            </a:r>
          </a:p>
          <a:p>
            <a:pPr lvl="2" algn="just"/>
            <a:r>
              <a:rPr lang="en-US" sz="1800" dirty="0" smtClean="0"/>
              <a:t>Municipal Bond</a:t>
            </a:r>
          </a:p>
          <a:p>
            <a:pPr lvl="2" algn="just"/>
            <a:r>
              <a:rPr lang="en-US" sz="1800" dirty="0" smtClean="0"/>
              <a:t>Foreign Bond </a:t>
            </a:r>
          </a:p>
          <a:p>
            <a:pPr algn="just"/>
            <a:r>
              <a:rPr lang="en-US" sz="2200" dirty="0" smtClean="0"/>
              <a:t>Characteristic of Bond</a:t>
            </a:r>
          </a:p>
          <a:p>
            <a:pPr marL="0" indent="0" algn="just">
              <a:buNone/>
            </a:pPr>
            <a:r>
              <a:rPr lang="en-US" sz="2200" dirty="0" smtClean="0"/>
              <a:t>Par value	Maturity Date	Coupon Interest Rate	Call Provision</a:t>
            </a:r>
          </a:p>
          <a:p>
            <a:pPr marL="0" indent="0" algn="just">
              <a:buNone/>
            </a:pPr>
            <a:r>
              <a:rPr lang="en-US" sz="2200" dirty="0" smtClean="0"/>
              <a:t>Indenture	Convertibility	Trustee</a:t>
            </a:r>
            <a:r>
              <a:rPr lang="en-US" sz="2200" dirty="0"/>
              <a:t>	</a:t>
            </a:r>
            <a:r>
              <a:rPr lang="en-US" sz="2200" dirty="0" smtClean="0"/>
              <a:t>		Sinking Fund Bonds With Warrants	</a:t>
            </a:r>
          </a:p>
        </p:txBody>
      </p:sp>
    </p:spTree>
    <p:extLst>
      <p:ext uri="{BB962C8B-B14F-4D97-AF65-F5344CB8AC3E}">
        <p14:creationId xmlns:p14="http://schemas.microsoft.com/office/powerpoint/2010/main" val="134268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Types of Corporate Bond</a:t>
            </a: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marL="514350" indent="-514350">
              <a:buFont typeface="+mj-lt"/>
              <a:buAutoNum type="arabicPeriod"/>
            </a:pPr>
            <a:r>
              <a:rPr lang="en-US" dirty="0" smtClean="0"/>
              <a:t>Mortgage Bonds</a:t>
            </a:r>
          </a:p>
          <a:p>
            <a:pPr marL="514350" indent="-514350">
              <a:buFont typeface="+mj-lt"/>
              <a:buAutoNum type="arabicPeriod"/>
            </a:pPr>
            <a:r>
              <a:rPr lang="en-US" dirty="0" smtClean="0"/>
              <a:t>Debenture</a:t>
            </a:r>
          </a:p>
          <a:p>
            <a:pPr marL="400050" lvl="1" indent="0">
              <a:buNone/>
            </a:pPr>
            <a:r>
              <a:rPr lang="en-US" dirty="0" smtClean="0"/>
              <a:t>	Simple or Naked Debenture</a:t>
            </a:r>
          </a:p>
          <a:p>
            <a:pPr marL="400050" lvl="1" indent="0">
              <a:buNone/>
            </a:pPr>
            <a:r>
              <a:rPr lang="en-US" dirty="0"/>
              <a:t>	</a:t>
            </a:r>
            <a:r>
              <a:rPr lang="en-US" dirty="0" smtClean="0"/>
              <a:t>Mortgage Debenture</a:t>
            </a:r>
          </a:p>
          <a:p>
            <a:pPr marL="400050" lvl="1" indent="0">
              <a:buNone/>
            </a:pPr>
            <a:r>
              <a:rPr lang="en-US" dirty="0"/>
              <a:t>	</a:t>
            </a:r>
            <a:r>
              <a:rPr lang="en-US" dirty="0" smtClean="0"/>
              <a:t>Redeemable Debenture</a:t>
            </a:r>
          </a:p>
          <a:p>
            <a:pPr marL="400050" lvl="1" indent="0">
              <a:buNone/>
            </a:pPr>
            <a:r>
              <a:rPr lang="en-US" dirty="0"/>
              <a:t>	</a:t>
            </a:r>
            <a:r>
              <a:rPr lang="en-US" dirty="0" smtClean="0"/>
              <a:t>Irredeemable Debenture</a:t>
            </a:r>
          </a:p>
          <a:p>
            <a:pPr marL="400050" lvl="1" indent="0">
              <a:buNone/>
            </a:pPr>
            <a:r>
              <a:rPr lang="en-US" dirty="0"/>
              <a:t>	</a:t>
            </a:r>
            <a:r>
              <a:rPr lang="en-US" dirty="0" smtClean="0"/>
              <a:t>Registered Debenture</a:t>
            </a:r>
          </a:p>
          <a:p>
            <a:pPr marL="400050" lvl="1" indent="0">
              <a:buNone/>
            </a:pPr>
            <a:r>
              <a:rPr lang="en-US" dirty="0"/>
              <a:t>	</a:t>
            </a:r>
            <a:r>
              <a:rPr lang="en-US" dirty="0" smtClean="0"/>
              <a:t>Bearer Debenture</a:t>
            </a:r>
          </a:p>
          <a:p>
            <a:pPr marL="514350" indent="-514350">
              <a:buFont typeface="+mj-lt"/>
              <a:buAutoNum type="arabicPeriod"/>
            </a:pPr>
            <a:r>
              <a:rPr lang="en-US" dirty="0" smtClean="0"/>
              <a:t>Subordinate Debenture</a:t>
            </a:r>
          </a:p>
          <a:p>
            <a:pPr marL="514350" indent="-514350">
              <a:buFont typeface="+mj-lt"/>
              <a:buAutoNum type="arabicPeriod"/>
            </a:pPr>
            <a:r>
              <a:rPr lang="en-US" dirty="0" smtClean="0"/>
              <a:t>Income Bond</a:t>
            </a:r>
          </a:p>
          <a:p>
            <a:pPr marL="514350" indent="-514350">
              <a:buFont typeface="+mj-lt"/>
              <a:buAutoNum type="arabicPeriod"/>
            </a:pPr>
            <a:r>
              <a:rPr lang="en-US" dirty="0" smtClean="0"/>
              <a:t>Convertible Bonds</a:t>
            </a:r>
          </a:p>
          <a:p>
            <a:pPr marL="514350" indent="-514350">
              <a:buFont typeface="+mj-lt"/>
              <a:buAutoNum type="arabicPeriod"/>
            </a:pPr>
            <a:r>
              <a:rPr lang="en-US" dirty="0" smtClean="0"/>
              <a:t>Callable and </a:t>
            </a:r>
            <a:r>
              <a:rPr lang="en-US" dirty="0" err="1" smtClean="0"/>
              <a:t>Putable</a:t>
            </a:r>
            <a:r>
              <a:rPr lang="en-US" dirty="0" smtClean="0"/>
              <a:t> Bonds</a:t>
            </a:r>
          </a:p>
          <a:p>
            <a:pPr marL="0" indent="0">
              <a:buNone/>
            </a:pPr>
            <a:endParaRPr lang="en-US" dirty="0"/>
          </a:p>
        </p:txBody>
      </p:sp>
    </p:spTree>
    <p:extLst>
      <p:ext uri="{BB962C8B-B14F-4D97-AF65-F5344CB8AC3E}">
        <p14:creationId xmlns:p14="http://schemas.microsoft.com/office/powerpoint/2010/main" val="317350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Bonds Innovation</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Font typeface="Wingdings" pitchFamily="2" charset="2"/>
              <a:buChar char="Ø"/>
            </a:pPr>
            <a:r>
              <a:rPr lang="en-US" sz="2800" dirty="0" smtClean="0"/>
              <a:t>Zero-Coupon Bond</a:t>
            </a:r>
          </a:p>
          <a:p>
            <a:pPr>
              <a:buFont typeface="Wingdings" pitchFamily="2" charset="2"/>
              <a:buChar char="Ø"/>
            </a:pPr>
            <a:r>
              <a:rPr lang="en-US" sz="2800" dirty="0" smtClean="0"/>
              <a:t>Floating Rate Bonds</a:t>
            </a:r>
          </a:p>
          <a:p>
            <a:pPr>
              <a:buFont typeface="Wingdings" pitchFamily="2" charset="2"/>
              <a:buChar char="Ø"/>
            </a:pPr>
            <a:r>
              <a:rPr lang="en-US" sz="2800" dirty="0" smtClean="0"/>
              <a:t>Indexed Bonds</a:t>
            </a:r>
          </a:p>
          <a:p>
            <a:pPr>
              <a:buFont typeface="Wingdings" pitchFamily="2" charset="2"/>
              <a:buChar char="Ø"/>
            </a:pPr>
            <a:r>
              <a:rPr lang="en-US" sz="2800" dirty="0" smtClean="0"/>
              <a:t>Junk Bonds </a:t>
            </a:r>
          </a:p>
          <a:p>
            <a:pPr marL="0" indent="0">
              <a:buNone/>
            </a:pPr>
            <a:endParaRPr lang="en-US" sz="2800" dirty="0" smtClean="0"/>
          </a:p>
          <a:p>
            <a:pPr marL="0" indent="0">
              <a:buNone/>
            </a:pPr>
            <a:r>
              <a:rPr lang="en-US" sz="2800" b="1" dirty="0" smtClean="0"/>
              <a:t>Specific Debt Control Features</a:t>
            </a:r>
          </a:p>
          <a:p>
            <a:pPr>
              <a:buFont typeface="Wingdings" pitchFamily="2" charset="2"/>
              <a:buChar char="Ø"/>
            </a:pPr>
            <a:r>
              <a:rPr lang="en-US" sz="2800" dirty="0" smtClean="0"/>
              <a:t>Bond Indenture</a:t>
            </a:r>
          </a:p>
          <a:p>
            <a:pPr marL="852488" indent="0">
              <a:buNone/>
            </a:pPr>
            <a:r>
              <a:rPr lang="en-US" sz="2800" dirty="0" smtClean="0"/>
              <a:t>Debtor Corporation</a:t>
            </a:r>
          </a:p>
          <a:p>
            <a:pPr marL="852488" indent="0">
              <a:buNone/>
            </a:pPr>
            <a:r>
              <a:rPr lang="en-US" sz="2800" dirty="0" smtClean="0"/>
              <a:t>Bond Holders</a:t>
            </a:r>
          </a:p>
          <a:p>
            <a:pPr marL="852488" indent="0">
              <a:buNone/>
            </a:pPr>
            <a:r>
              <a:rPr lang="en-US" sz="2800" dirty="0" smtClean="0"/>
              <a:t>Trustee</a:t>
            </a:r>
          </a:p>
          <a:p>
            <a:pPr>
              <a:buFont typeface="Wingdings" pitchFamily="2" charset="2"/>
              <a:buChar char="Ø"/>
            </a:pPr>
            <a:r>
              <a:rPr lang="en-US" sz="2800" dirty="0" smtClean="0"/>
              <a:t>Call Provision</a:t>
            </a:r>
          </a:p>
          <a:p>
            <a:pPr>
              <a:buFont typeface="Wingdings" pitchFamily="2" charset="2"/>
              <a:buChar char="Ø"/>
            </a:pPr>
            <a:r>
              <a:rPr lang="en-US" sz="2800" dirty="0" smtClean="0"/>
              <a:t>Sinking Fund</a:t>
            </a:r>
            <a:endParaRPr lang="en-US" sz="2800" dirty="0"/>
          </a:p>
        </p:txBody>
      </p:sp>
    </p:spTree>
    <p:extLst>
      <p:ext uri="{BB962C8B-B14F-4D97-AF65-F5344CB8AC3E}">
        <p14:creationId xmlns:p14="http://schemas.microsoft.com/office/powerpoint/2010/main" val="190935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2407</Words>
  <Application>Microsoft Office PowerPoint</Application>
  <PresentationFormat>On-screen Show (4:3)</PresentationFormat>
  <Paragraphs>347</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Long-term Debt and Preferred Stock Financing </vt:lpstr>
      <vt:lpstr>Long Term Debt Instrument</vt:lpstr>
      <vt:lpstr>Term Loan</vt:lpstr>
      <vt:lpstr>Loan Amortization</vt:lpstr>
      <vt:lpstr>Security Provision and Protective Covenants</vt:lpstr>
      <vt:lpstr>Advantages and Disadvantages of Term Loan</vt:lpstr>
      <vt:lpstr>Bonds</vt:lpstr>
      <vt:lpstr>Types of Corporate Bond</vt:lpstr>
      <vt:lpstr>Bonds Innovation</vt:lpstr>
      <vt:lpstr>Advantages and Disadvantages of Long Term Debt</vt:lpstr>
      <vt:lpstr>Advantages and Disadvantages of Long Term Debt</vt:lpstr>
      <vt:lpstr>Bond Valuation Model</vt:lpstr>
      <vt:lpstr>Valuation of Bonds</vt:lpstr>
      <vt:lpstr>Valuation of Bonds</vt:lpstr>
      <vt:lpstr>Valuation of Bonds</vt:lpstr>
      <vt:lpstr>Valuation of Bonds</vt:lpstr>
      <vt:lpstr>Bond Yields</vt:lpstr>
      <vt:lpstr>Current Yield and Capital Gain Yield</vt:lpstr>
      <vt:lpstr>Yield to Maturity (YTM)</vt:lpstr>
      <vt:lpstr>YTM for Coupon Bond</vt:lpstr>
      <vt:lpstr>YTM</vt:lpstr>
      <vt:lpstr>Yield To Call (YTC)</vt:lpstr>
      <vt:lpstr>YTC</vt:lpstr>
      <vt:lpstr>Preferred Stock</vt:lpstr>
      <vt:lpstr>Features of Preferred Stock</vt:lpstr>
      <vt:lpstr>Types of Preferred Stock</vt:lpstr>
      <vt:lpstr>Preferred Sock Valuation</vt:lpstr>
      <vt:lpstr>Advantages and Disadvantages of Preferred Stock</vt:lpstr>
      <vt:lpstr>Advantages and Disadvantages of Preferred Stock</vt:lpstr>
      <vt:lpstr>Bond Rating</vt:lpstr>
      <vt:lpstr>Bond Rating</vt:lpstr>
      <vt:lpstr>Bond Rating</vt:lpstr>
      <vt:lpstr>Ranking of Securities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Debt and Preferred Stock Financing </dc:title>
  <dc:creator>Dell</dc:creator>
  <cp:lastModifiedBy>Dell</cp:lastModifiedBy>
  <cp:revision>43</cp:revision>
  <dcterms:created xsi:type="dcterms:W3CDTF">2006-08-16T00:00:00Z</dcterms:created>
  <dcterms:modified xsi:type="dcterms:W3CDTF">2022-09-05T06:58:21Z</dcterms:modified>
</cp:coreProperties>
</file>