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324"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914400"/>
          </a:xfrm>
        </p:spPr>
        <p:txBody>
          <a:bodyPr/>
          <a:lstStyle/>
          <a:p>
            <a:r>
              <a:rPr lang="en-US" dirty="0" smtClean="0"/>
              <a:t>Multinational Corporate Finance</a:t>
            </a:r>
            <a:endParaRPr lang="en-US" dirty="0"/>
          </a:p>
        </p:txBody>
      </p:sp>
      <p:sp>
        <p:nvSpPr>
          <p:cNvPr id="3" name="Subtitle 2"/>
          <p:cNvSpPr>
            <a:spLocks noGrp="1"/>
          </p:cNvSpPr>
          <p:nvPr>
            <p:ph type="subTitle" idx="1"/>
          </p:nvPr>
        </p:nvSpPr>
        <p:spPr>
          <a:xfrm>
            <a:off x="1066800" y="1219200"/>
            <a:ext cx="7010400" cy="5410200"/>
          </a:xfrm>
        </p:spPr>
        <p:txBody>
          <a:bodyPr>
            <a:noAutofit/>
          </a:bodyPr>
          <a:lstStyle/>
          <a:p>
            <a:pPr algn="l"/>
            <a:r>
              <a:rPr lang="en-US" sz="2100" dirty="0" smtClean="0">
                <a:solidFill>
                  <a:schemeClr val="tx1"/>
                </a:solidFill>
              </a:rPr>
              <a:t>Nature of multinational corporations</a:t>
            </a:r>
          </a:p>
          <a:p>
            <a:pPr algn="l"/>
            <a:r>
              <a:rPr lang="en-US" sz="2100" dirty="0" smtClean="0">
                <a:solidFill>
                  <a:schemeClr val="tx1"/>
                </a:solidFill>
              </a:rPr>
              <a:t>Reason for companies going global</a:t>
            </a:r>
          </a:p>
          <a:p>
            <a:pPr algn="l"/>
            <a:r>
              <a:rPr lang="en-US" sz="2100" dirty="0" smtClean="0">
                <a:solidFill>
                  <a:schemeClr val="tx1"/>
                </a:solidFill>
              </a:rPr>
              <a:t>Multinational versus domestic financial management</a:t>
            </a:r>
          </a:p>
          <a:p>
            <a:pPr algn="l"/>
            <a:r>
              <a:rPr lang="en-US" sz="2100" dirty="0" smtClean="0">
                <a:solidFill>
                  <a:schemeClr val="tx1"/>
                </a:solidFill>
              </a:rPr>
              <a:t>Exchange rate Quotation</a:t>
            </a:r>
          </a:p>
          <a:p>
            <a:pPr algn="l"/>
            <a:r>
              <a:rPr lang="en-US" sz="2100" dirty="0" smtClean="0">
                <a:solidFill>
                  <a:schemeClr val="tx1"/>
                </a:solidFill>
              </a:rPr>
              <a:t>Cross Rates</a:t>
            </a:r>
          </a:p>
          <a:p>
            <a:pPr algn="l"/>
            <a:r>
              <a:rPr lang="en-US" sz="2100" dirty="0" smtClean="0">
                <a:solidFill>
                  <a:schemeClr val="tx1"/>
                </a:solidFill>
              </a:rPr>
              <a:t>Interbank foreign currency</a:t>
            </a:r>
            <a:r>
              <a:rPr lang="en-US" sz="2100" dirty="0">
                <a:solidFill>
                  <a:schemeClr val="tx1"/>
                </a:solidFill>
              </a:rPr>
              <a:t> </a:t>
            </a:r>
            <a:r>
              <a:rPr lang="en-US" sz="2100" dirty="0" smtClean="0">
                <a:solidFill>
                  <a:schemeClr val="tx1"/>
                </a:solidFill>
              </a:rPr>
              <a:t>quotations</a:t>
            </a:r>
          </a:p>
          <a:p>
            <a:pPr algn="l"/>
            <a:r>
              <a:rPr lang="en-US" sz="2100" dirty="0" smtClean="0">
                <a:solidFill>
                  <a:schemeClr val="tx1"/>
                </a:solidFill>
              </a:rPr>
              <a:t>Trading in foreign exchange rate</a:t>
            </a:r>
          </a:p>
          <a:p>
            <a:pPr algn="l"/>
            <a:r>
              <a:rPr lang="en-US" sz="2100" dirty="0" smtClean="0">
                <a:solidFill>
                  <a:schemeClr val="tx1"/>
                </a:solidFill>
              </a:rPr>
              <a:t>Spot rate and Forward rate</a:t>
            </a:r>
          </a:p>
          <a:p>
            <a:pPr algn="l"/>
            <a:r>
              <a:rPr lang="en-US" sz="2100" dirty="0" smtClean="0">
                <a:solidFill>
                  <a:schemeClr val="tx1"/>
                </a:solidFill>
              </a:rPr>
              <a:t>Interest rate parity</a:t>
            </a:r>
          </a:p>
          <a:p>
            <a:pPr algn="l"/>
            <a:r>
              <a:rPr lang="en-US" sz="2100" dirty="0" smtClean="0">
                <a:solidFill>
                  <a:schemeClr val="tx1"/>
                </a:solidFill>
              </a:rPr>
              <a:t>Purchasing Power Parity</a:t>
            </a:r>
          </a:p>
          <a:p>
            <a:pPr algn="l"/>
            <a:r>
              <a:rPr lang="en-US" sz="2100" dirty="0" smtClean="0">
                <a:solidFill>
                  <a:schemeClr val="tx1"/>
                </a:solidFill>
              </a:rPr>
              <a:t>Inflation, Interest </a:t>
            </a:r>
            <a:r>
              <a:rPr lang="en-US" sz="2100" dirty="0">
                <a:solidFill>
                  <a:schemeClr val="tx1"/>
                </a:solidFill>
              </a:rPr>
              <a:t>R</a:t>
            </a:r>
            <a:r>
              <a:rPr lang="en-US" sz="2100" dirty="0" smtClean="0">
                <a:solidFill>
                  <a:schemeClr val="tx1"/>
                </a:solidFill>
              </a:rPr>
              <a:t>ates and Exchange Rates</a:t>
            </a:r>
          </a:p>
          <a:p>
            <a:pPr algn="l"/>
            <a:r>
              <a:rPr lang="en-US" sz="2100" dirty="0" smtClean="0">
                <a:solidFill>
                  <a:schemeClr val="tx1"/>
                </a:solidFill>
              </a:rPr>
              <a:t>International Money and Capital Market</a:t>
            </a:r>
          </a:p>
          <a:p>
            <a:pPr algn="l"/>
            <a:r>
              <a:rPr lang="en-US" sz="2100" dirty="0" smtClean="0">
                <a:solidFill>
                  <a:schemeClr val="tx1"/>
                </a:solidFill>
              </a:rPr>
              <a:t>International Capital Budgeting</a:t>
            </a:r>
          </a:p>
          <a:p>
            <a:pPr algn="l"/>
            <a:r>
              <a:rPr lang="en-US" sz="2100" dirty="0" smtClean="0">
                <a:solidFill>
                  <a:schemeClr val="tx1"/>
                </a:solidFill>
              </a:rPr>
              <a:t>International Capital Structure</a:t>
            </a:r>
          </a:p>
        </p:txBody>
      </p:sp>
    </p:spTree>
    <p:extLst>
      <p:ext uri="{BB962C8B-B14F-4D97-AF65-F5344CB8AC3E}">
        <p14:creationId xmlns:p14="http://schemas.microsoft.com/office/powerpoint/2010/main" val="2845415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Spot and Forward Rates</a:t>
            </a:r>
            <a:endParaRPr lang="en-US" dirty="0"/>
          </a:p>
        </p:txBody>
      </p:sp>
      <p:sp>
        <p:nvSpPr>
          <p:cNvPr id="3" name="Content Placeholder 2"/>
          <p:cNvSpPr>
            <a:spLocks noGrp="1"/>
          </p:cNvSpPr>
          <p:nvPr>
            <p:ph idx="1"/>
          </p:nvPr>
        </p:nvSpPr>
        <p:spPr>
          <a:xfrm>
            <a:off x="457200" y="762000"/>
            <a:ext cx="8229600" cy="5791200"/>
          </a:xfrm>
        </p:spPr>
        <p:txBody>
          <a:bodyPr>
            <a:normAutofit/>
          </a:bodyPr>
          <a:lstStyle/>
          <a:p>
            <a:pPr marL="0" indent="0">
              <a:buNone/>
            </a:pPr>
            <a:r>
              <a:rPr lang="en-US" sz="2200" b="1" dirty="0" smtClean="0"/>
              <a:t>Forward Rate:</a:t>
            </a:r>
          </a:p>
          <a:p>
            <a:pPr marL="0" indent="0" algn="just">
              <a:buNone/>
            </a:pPr>
            <a:r>
              <a:rPr lang="en-US" sz="2200" dirty="0" smtClean="0"/>
              <a:t>Exchange rate between currencies, which is contracted to exercise exchange at a future value date.</a:t>
            </a:r>
          </a:p>
          <a:p>
            <a:pPr marL="0" indent="0" algn="just">
              <a:buNone/>
            </a:pPr>
            <a:r>
              <a:rPr lang="en-US" sz="2200" dirty="0" smtClean="0"/>
              <a:t>Exchange rate is established at the time of forward contract creation but payment and delivery do not occur until the maturity</a:t>
            </a:r>
          </a:p>
          <a:p>
            <a:pPr marL="0" indent="0" algn="just">
              <a:buNone/>
            </a:pPr>
            <a:r>
              <a:rPr lang="en-US" sz="2200" dirty="0" smtClean="0"/>
              <a:t>Forward transaction is one of the means of hedging risk</a:t>
            </a:r>
          </a:p>
          <a:p>
            <a:pPr marL="0" indent="0" algn="just">
              <a:buNone/>
            </a:pPr>
            <a:endParaRPr lang="en-US" sz="2200" dirty="0" smtClean="0"/>
          </a:p>
          <a:p>
            <a:pPr marL="0" indent="0">
              <a:buNone/>
            </a:pPr>
            <a:endParaRPr 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1700234463"/>
              </p:ext>
            </p:extLst>
          </p:nvPr>
        </p:nvGraphicFramePr>
        <p:xfrm>
          <a:off x="457200" y="3200400"/>
          <a:ext cx="8229600" cy="2260600"/>
        </p:xfrm>
        <a:graphic>
          <a:graphicData uri="http://schemas.openxmlformats.org/drawingml/2006/table">
            <a:tbl>
              <a:tblPr firstRow="1" bandRow="1">
                <a:tableStyleId>{5C22544A-7EE6-4342-B048-85BDC9FD1C3A}</a:tableStyleId>
              </a:tblPr>
              <a:tblGrid>
                <a:gridCol w="2667000"/>
                <a:gridCol w="1143000"/>
                <a:gridCol w="990600"/>
                <a:gridCol w="990600"/>
                <a:gridCol w="1066800"/>
                <a:gridCol w="1371600"/>
              </a:tblGrid>
              <a:tr h="370840">
                <a:tc>
                  <a:txBody>
                    <a:bodyPr/>
                    <a:lstStyle/>
                    <a:p>
                      <a:endParaRPr lang="en-US" dirty="0"/>
                    </a:p>
                  </a:txBody>
                  <a:tcPr/>
                </a:tc>
                <a:tc>
                  <a:txBody>
                    <a:bodyPr/>
                    <a:lstStyle/>
                    <a:p>
                      <a:endParaRPr lang="en-US" dirty="0"/>
                    </a:p>
                  </a:txBody>
                  <a:tcPr/>
                </a:tc>
                <a:tc gridSpan="3">
                  <a:txBody>
                    <a:bodyPr/>
                    <a:lstStyle/>
                    <a:p>
                      <a:pPr algn="ctr"/>
                      <a:r>
                        <a:rPr lang="en-US" dirty="0" smtClean="0"/>
                        <a:t>Forward Rates</a:t>
                      </a:r>
                      <a:endParaRPr lang="en-US" dirty="0"/>
                    </a:p>
                  </a:txBody>
                  <a:tcPr/>
                </a:tc>
                <a:tc hMerge="1">
                  <a:txBody>
                    <a:bodyPr/>
                    <a:lstStyle/>
                    <a:p>
                      <a:endParaRPr lang="en-US" dirty="0"/>
                    </a:p>
                  </a:txBody>
                  <a:tcPr/>
                </a:tc>
                <a:tc hMerge="1">
                  <a:txBody>
                    <a:bodyPr/>
                    <a:lstStyle/>
                    <a:p>
                      <a:endParaRPr lang="en-US" dirty="0"/>
                    </a:p>
                  </a:txBody>
                  <a:tcPr/>
                </a:tc>
                <a:tc rowSpan="2">
                  <a:txBody>
                    <a:bodyPr/>
                    <a:lstStyle/>
                    <a:p>
                      <a:r>
                        <a:rPr lang="en-US" sz="1500" dirty="0" smtClean="0"/>
                        <a:t>Forward rate at a premium or discount</a:t>
                      </a:r>
                      <a:endParaRPr lang="en-US" sz="1500" dirty="0"/>
                    </a:p>
                  </a:txBody>
                  <a:tcPr/>
                </a:tc>
              </a:tr>
              <a:tr h="370840">
                <a:tc>
                  <a:txBody>
                    <a:bodyPr/>
                    <a:lstStyle/>
                    <a:p>
                      <a:endParaRPr lang="en-US" dirty="0"/>
                    </a:p>
                  </a:txBody>
                  <a:tcPr/>
                </a:tc>
                <a:tc>
                  <a:txBody>
                    <a:bodyPr/>
                    <a:lstStyle/>
                    <a:p>
                      <a:r>
                        <a:rPr lang="en-US" dirty="0" smtClean="0"/>
                        <a:t>Spot Rate</a:t>
                      </a:r>
                      <a:endParaRPr lang="en-US" dirty="0"/>
                    </a:p>
                  </a:txBody>
                  <a:tcPr/>
                </a:tc>
                <a:tc>
                  <a:txBody>
                    <a:bodyPr/>
                    <a:lstStyle/>
                    <a:p>
                      <a:r>
                        <a:rPr lang="en-US" dirty="0" smtClean="0"/>
                        <a:t>30 days</a:t>
                      </a:r>
                      <a:endParaRPr lang="en-US" dirty="0"/>
                    </a:p>
                  </a:txBody>
                  <a:tcPr/>
                </a:tc>
                <a:tc>
                  <a:txBody>
                    <a:bodyPr/>
                    <a:lstStyle/>
                    <a:p>
                      <a:r>
                        <a:rPr lang="en-US" dirty="0" smtClean="0"/>
                        <a:t>90 days</a:t>
                      </a:r>
                      <a:endParaRPr lang="en-US" dirty="0"/>
                    </a:p>
                  </a:txBody>
                  <a:tcPr/>
                </a:tc>
                <a:tc>
                  <a:txBody>
                    <a:bodyPr/>
                    <a:lstStyle/>
                    <a:p>
                      <a:r>
                        <a:rPr lang="en-US" dirty="0" smtClean="0"/>
                        <a:t>180 days</a:t>
                      </a:r>
                      <a:endParaRPr lang="en-US" dirty="0"/>
                    </a:p>
                  </a:txBody>
                  <a:tcPr/>
                </a:tc>
                <a:tc vMerge="1">
                  <a:txBody>
                    <a:bodyPr/>
                    <a:lstStyle/>
                    <a:p>
                      <a:endParaRPr lang="en-US" dirty="0"/>
                    </a:p>
                  </a:txBody>
                  <a:tcPr/>
                </a:tc>
              </a:tr>
              <a:tr h="370840">
                <a:tc>
                  <a:txBody>
                    <a:bodyPr/>
                    <a:lstStyle/>
                    <a:p>
                      <a:r>
                        <a:rPr lang="en-US" dirty="0" smtClean="0"/>
                        <a:t>British Pound</a:t>
                      </a:r>
                      <a:endParaRPr lang="en-US" dirty="0"/>
                    </a:p>
                  </a:txBody>
                  <a:tcPr/>
                </a:tc>
                <a:tc>
                  <a:txBody>
                    <a:bodyPr/>
                    <a:lstStyle/>
                    <a:p>
                      <a:r>
                        <a:rPr lang="en-US" dirty="0" smtClean="0"/>
                        <a:t>0.6494</a:t>
                      </a:r>
                      <a:endParaRPr lang="en-US" dirty="0"/>
                    </a:p>
                  </a:txBody>
                  <a:tcPr/>
                </a:tc>
                <a:tc>
                  <a:txBody>
                    <a:bodyPr/>
                    <a:lstStyle/>
                    <a:p>
                      <a:r>
                        <a:rPr lang="en-US" dirty="0" smtClean="0"/>
                        <a:t>0.6507</a:t>
                      </a:r>
                      <a:endParaRPr lang="en-US" dirty="0"/>
                    </a:p>
                  </a:txBody>
                  <a:tcPr/>
                </a:tc>
                <a:tc>
                  <a:txBody>
                    <a:bodyPr/>
                    <a:lstStyle/>
                    <a:p>
                      <a:r>
                        <a:rPr lang="en-US" dirty="0" smtClean="0"/>
                        <a:t>0.6530</a:t>
                      </a:r>
                      <a:endParaRPr lang="en-US" dirty="0"/>
                    </a:p>
                  </a:txBody>
                  <a:tcPr/>
                </a:tc>
                <a:tc>
                  <a:txBody>
                    <a:bodyPr/>
                    <a:lstStyle/>
                    <a:p>
                      <a:r>
                        <a:rPr lang="en-US" dirty="0" smtClean="0"/>
                        <a:t>0.6566</a:t>
                      </a:r>
                      <a:endParaRPr lang="en-US" dirty="0"/>
                    </a:p>
                  </a:txBody>
                  <a:tcPr/>
                </a:tc>
                <a:tc>
                  <a:txBody>
                    <a:bodyPr/>
                    <a:lstStyle/>
                    <a:p>
                      <a:r>
                        <a:rPr lang="en-US" dirty="0" smtClean="0"/>
                        <a:t>Discount</a:t>
                      </a:r>
                      <a:endParaRPr lang="en-US" dirty="0"/>
                    </a:p>
                  </a:txBody>
                  <a:tcPr/>
                </a:tc>
              </a:tr>
              <a:tr h="370840">
                <a:tc>
                  <a:txBody>
                    <a:bodyPr/>
                    <a:lstStyle/>
                    <a:p>
                      <a:r>
                        <a:rPr lang="en-US" dirty="0" smtClean="0"/>
                        <a:t>Canadian Dollar</a:t>
                      </a:r>
                      <a:endParaRPr lang="en-US" dirty="0"/>
                    </a:p>
                  </a:txBody>
                  <a:tcPr/>
                </a:tc>
                <a:tc>
                  <a:txBody>
                    <a:bodyPr/>
                    <a:lstStyle/>
                    <a:p>
                      <a:r>
                        <a:rPr lang="en-US" dirty="0" smtClean="0"/>
                        <a:t>1.5853</a:t>
                      </a:r>
                      <a:endParaRPr lang="en-US" dirty="0"/>
                    </a:p>
                  </a:txBody>
                  <a:tcPr/>
                </a:tc>
                <a:tc>
                  <a:txBody>
                    <a:bodyPr/>
                    <a:lstStyle/>
                    <a:p>
                      <a:r>
                        <a:rPr lang="en-US" dirty="0" smtClean="0"/>
                        <a:t>1.5867</a:t>
                      </a:r>
                      <a:endParaRPr lang="en-US" dirty="0"/>
                    </a:p>
                  </a:txBody>
                  <a:tcPr/>
                </a:tc>
                <a:tc>
                  <a:txBody>
                    <a:bodyPr/>
                    <a:lstStyle/>
                    <a:p>
                      <a:r>
                        <a:rPr lang="en-US" dirty="0" smtClean="0"/>
                        <a:t>1.5897</a:t>
                      </a:r>
                      <a:endParaRPr lang="en-US" dirty="0"/>
                    </a:p>
                  </a:txBody>
                  <a:tcPr/>
                </a:tc>
                <a:tc>
                  <a:txBody>
                    <a:bodyPr/>
                    <a:lstStyle/>
                    <a:p>
                      <a:r>
                        <a:rPr lang="en-US" dirty="0" smtClean="0"/>
                        <a:t>1.5946</a:t>
                      </a:r>
                      <a:endParaRPr lang="en-US" dirty="0"/>
                    </a:p>
                  </a:txBody>
                  <a:tcPr/>
                </a:tc>
                <a:tc>
                  <a:txBody>
                    <a:bodyPr/>
                    <a:lstStyle/>
                    <a:p>
                      <a:r>
                        <a:rPr lang="en-US" dirty="0" smtClean="0"/>
                        <a:t>Discount</a:t>
                      </a:r>
                      <a:endParaRPr lang="en-US" dirty="0"/>
                    </a:p>
                  </a:txBody>
                  <a:tcPr/>
                </a:tc>
              </a:tr>
              <a:tr h="370840">
                <a:tc>
                  <a:txBody>
                    <a:bodyPr/>
                    <a:lstStyle/>
                    <a:p>
                      <a:r>
                        <a:rPr lang="en-US" dirty="0" smtClean="0"/>
                        <a:t>Japanese Yen</a:t>
                      </a:r>
                      <a:endParaRPr lang="en-US" dirty="0"/>
                    </a:p>
                  </a:txBody>
                  <a:tcPr/>
                </a:tc>
                <a:tc>
                  <a:txBody>
                    <a:bodyPr/>
                    <a:lstStyle/>
                    <a:p>
                      <a:r>
                        <a:rPr lang="en-US" dirty="0" smtClean="0"/>
                        <a:t>120.87</a:t>
                      </a:r>
                      <a:endParaRPr lang="en-US" dirty="0"/>
                    </a:p>
                  </a:txBody>
                  <a:tcPr/>
                </a:tc>
                <a:tc>
                  <a:txBody>
                    <a:bodyPr/>
                    <a:lstStyle/>
                    <a:p>
                      <a:r>
                        <a:rPr lang="en-US" dirty="0" smtClean="0"/>
                        <a:t>120.67</a:t>
                      </a:r>
                      <a:endParaRPr lang="en-US" dirty="0"/>
                    </a:p>
                  </a:txBody>
                  <a:tcPr/>
                </a:tc>
                <a:tc>
                  <a:txBody>
                    <a:bodyPr/>
                    <a:lstStyle/>
                    <a:p>
                      <a:r>
                        <a:rPr lang="en-US" dirty="0" smtClean="0"/>
                        <a:t>120.33</a:t>
                      </a:r>
                      <a:endParaRPr lang="en-US" dirty="0"/>
                    </a:p>
                  </a:txBody>
                  <a:tcPr/>
                </a:tc>
                <a:tc>
                  <a:txBody>
                    <a:bodyPr/>
                    <a:lstStyle/>
                    <a:p>
                      <a:r>
                        <a:rPr lang="en-US" dirty="0" smtClean="0"/>
                        <a:t>119.82</a:t>
                      </a:r>
                      <a:endParaRPr lang="en-US" dirty="0"/>
                    </a:p>
                  </a:txBody>
                  <a:tcPr/>
                </a:tc>
                <a:tc>
                  <a:txBody>
                    <a:bodyPr/>
                    <a:lstStyle/>
                    <a:p>
                      <a:r>
                        <a:rPr lang="en-US" dirty="0" smtClean="0"/>
                        <a:t>Premium</a:t>
                      </a:r>
                      <a:endParaRPr lang="en-US" dirty="0"/>
                    </a:p>
                  </a:txBody>
                  <a:tcPr/>
                </a:tc>
              </a:tr>
              <a:tr h="370840">
                <a:tc>
                  <a:txBody>
                    <a:bodyPr/>
                    <a:lstStyle/>
                    <a:p>
                      <a:r>
                        <a:rPr lang="en-US" dirty="0" smtClean="0"/>
                        <a:t>Swiss Franc</a:t>
                      </a:r>
                      <a:endParaRPr lang="en-US" dirty="0"/>
                    </a:p>
                  </a:txBody>
                  <a:tcPr/>
                </a:tc>
                <a:tc>
                  <a:txBody>
                    <a:bodyPr/>
                    <a:lstStyle/>
                    <a:p>
                      <a:r>
                        <a:rPr lang="en-US" dirty="0" smtClean="0"/>
                        <a:t>1.5078</a:t>
                      </a:r>
                      <a:endParaRPr lang="en-US" dirty="0"/>
                    </a:p>
                  </a:txBody>
                  <a:tcPr/>
                </a:tc>
                <a:tc>
                  <a:txBody>
                    <a:bodyPr/>
                    <a:lstStyle/>
                    <a:p>
                      <a:r>
                        <a:rPr lang="en-US" dirty="0" smtClean="0"/>
                        <a:t>1.5064</a:t>
                      </a:r>
                      <a:endParaRPr lang="en-US" dirty="0"/>
                    </a:p>
                  </a:txBody>
                  <a:tcPr/>
                </a:tc>
                <a:tc>
                  <a:txBody>
                    <a:bodyPr/>
                    <a:lstStyle/>
                    <a:p>
                      <a:r>
                        <a:rPr lang="en-US" dirty="0" smtClean="0"/>
                        <a:t>1.5041</a:t>
                      </a:r>
                      <a:endParaRPr lang="en-US" dirty="0"/>
                    </a:p>
                  </a:txBody>
                  <a:tcPr/>
                </a:tc>
                <a:tc>
                  <a:txBody>
                    <a:bodyPr/>
                    <a:lstStyle/>
                    <a:p>
                      <a:r>
                        <a:rPr lang="en-US" dirty="0" smtClean="0"/>
                        <a:t>1.5008</a:t>
                      </a:r>
                      <a:endParaRPr lang="en-US" dirty="0"/>
                    </a:p>
                  </a:txBody>
                  <a:tcPr/>
                </a:tc>
                <a:tc>
                  <a:txBody>
                    <a:bodyPr/>
                    <a:lstStyle/>
                    <a:p>
                      <a:r>
                        <a:rPr lang="en-US" dirty="0" smtClean="0"/>
                        <a:t>Premium</a:t>
                      </a:r>
                      <a:endParaRPr lang="en-US" dirty="0"/>
                    </a:p>
                  </a:txBody>
                  <a:tcPr/>
                </a:tc>
              </a:tr>
            </a:tbl>
          </a:graphicData>
        </a:graphic>
      </p:graphicFrame>
    </p:spTree>
    <p:extLst>
      <p:ext uri="{BB962C8B-B14F-4D97-AF65-F5344CB8AC3E}">
        <p14:creationId xmlns:p14="http://schemas.microsoft.com/office/powerpoint/2010/main" val="1430751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Spot and Forward Rate</a:t>
            </a:r>
            <a:endParaRPr lang="en-US" dirty="0"/>
          </a:p>
        </p:txBody>
      </p:sp>
      <p:sp>
        <p:nvSpPr>
          <p:cNvPr id="3" name="Content Placeholder 2"/>
          <p:cNvSpPr>
            <a:spLocks noGrp="1"/>
          </p:cNvSpPr>
          <p:nvPr>
            <p:ph idx="1"/>
          </p:nvPr>
        </p:nvSpPr>
        <p:spPr>
          <a:xfrm>
            <a:off x="457200" y="838200"/>
            <a:ext cx="8229600" cy="5638800"/>
          </a:xfrm>
        </p:spPr>
        <p:txBody>
          <a:bodyPr>
            <a:normAutofit/>
          </a:bodyPr>
          <a:lstStyle/>
          <a:p>
            <a:pPr marL="0" indent="0">
              <a:buNone/>
            </a:pPr>
            <a:r>
              <a:rPr lang="en-US" sz="2600" u="sng" dirty="0" smtClean="0"/>
              <a:t>Example Problem 4:</a:t>
            </a:r>
          </a:p>
          <a:p>
            <a:pPr marL="0" indent="0" algn="just">
              <a:buNone/>
            </a:pPr>
            <a:r>
              <a:rPr lang="en-US" sz="2400" dirty="0" smtClean="0"/>
              <a:t>Suppose that US$-NCR spot exchange rate is US$ 0.025063/NCR. You can purchase US dollars at this exchange for immediate delivery (within two business days). Instead of buying US dollars immediately, you can enter an agreement with a bank to deliver US dollars to you after six months. The bank has quoted a 6-month forward rate of US $ 0.024390/NCR . IS the 6-month forward rate of US dollar at a premium or at discount?</a:t>
            </a:r>
            <a:endParaRPr lang="en-US" sz="2400" dirty="0"/>
          </a:p>
        </p:txBody>
      </p:sp>
    </p:spTree>
    <p:extLst>
      <p:ext uri="{BB962C8B-B14F-4D97-AF65-F5344CB8AC3E}">
        <p14:creationId xmlns:p14="http://schemas.microsoft.com/office/powerpoint/2010/main" val="983178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Interest </a:t>
            </a:r>
            <a:r>
              <a:rPr lang="en-US" smtClean="0"/>
              <a:t>Rate Parity (IRP)</a:t>
            </a:r>
            <a:endParaRPr lang="en-US" dirty="0"/>
          </a:p>
        </p:txBody>
      </p:sp>
      <p:sp>
        <p:nvSpPr>
          <p:cNvPr id="3" name="Content Placeholder 2"/>
          <p:cNvSpPr>
            <a:spLocks noGrp="1"/>
          </p:cNvSpPr>
          <p:nvPr>
            <p:ph idx="1"/>
          </p:nvPr>
        </p:nvSpPr>
        <p:spPr>
          <a:xfrm>
            <a:off x="457200" y="762000"/>
            <a:ext cx="8229600" cy="5715000"/>
          </a:xfrm>
        </p:spPr>
        <p:txBody>
          <a:bodyPr>
            <a:normAutofit lnSpcReduction="10000"/>
          </a:bodyPr>
          <a:lstStyle/>
          <a:p>
            <a:pPr algn="just"/>
            <a:r>
              <a:rPr lang="en-US" sz="2100" dirty="0" smtClean="0"/>
              <a:t>Relationship between spot rate and forward rate is determined by IRP</a:t>
            </a:r>
          </a:p>
          <a:p>
            <a:pPr algn="just"/>
            <a:r>
              <a:rPr lang="en-US" sz="2100" dirty="0"/>
              <a:t>Investment abroad is affected by ROI on itself and fluctuation in exchange </a:t>
            </a:r>
            <a:r>
              <a:rPr lang="en-US" sz="2100" dirty="0" smtClean="0"/>
              <a:t>rate</a:t>
            </a:r>
          </a:p>
          <a:p>
            <a:pPr algn="just"/>
            <a:r>
              <a:rPr lang="en-US" sz="2100" dirty="0" smtClean="0"/>
              <a:t>IRP specifies that investors should expect to earn the same return in all countries after adjusting for risk</a:t>
            </a:r>
          </a:p>
          <a:p>
            <a:pPr algn="just"/>
            <a:endParaRPr lang="en-US" sz="2100" dirty="0"/>
          </a:p>
          <a:p>
            <a:pPr algn="just"/>
            <a:endParaRPr lang="en-US" sz="2100" dirty="0" smtClean="0"/>
          </a:p>
          <a:p>
            <a:pPr algn="just"/>
            <a:endParaRPr lang="en-US" sz="2100" dirty="0"/>
          </a:p>
          <a:p>
            <a:pPr algn="just"/>
            <a:endParaRPr lang="en-US" sz="2100" dirty="0" smtClean="0"/>
          </a:p>
          <a:p>
            <a:pPr marL="0" indent="0" algn="just">
              <a:buNone/>
            </a:pPr>
            <a:endParaRPr lang="en-US" sz="2100" dirty="0" smtClean="0"/>
          </a:p>
          <a:p>
            <a:pPr marL="0" indent="0" algn="just">
              <a:buNone/>
            </a:pPr>
            <a:r>
              <a:rPr lang="en-US" sz="2100" dirty="0" smtClean="0"/>
              <a:t>Example Problem:</a:t>
            </a:r>
          </a:p>
          <a:p>
            <a:pPr marL="0" indent="0" algn="just">
              <a:buNone/>
            </a:pPr>
            <a:r>
              <a:rPr lang="en-US" sz="2100" dirty="0" smtClean="0"/>
              <a:t>Suppose that the interest rate on 180 days government bond is 2 percent in India. The spot exchange rate and forward exchange rate is </a:t>
            </a:r>
            <a:r>
              <a:rPr lang="en-US" sz="2100" dirty="0" err="1" smtClean="0"/>
              <a:t>Rs</a:t>
            </a:r>
            <a:r>
              <a:rPr lang="en-US" sz="2100" dirty="0" smtClean="0"/>
              <a:t>. 1.60 and </a:t>
            </a:r>
            <a:r>
              <a:rPr lang="en-US" sz="2100" dirty="0" err="1" smtClean="0"/>
              <a:t>Rs</a:t>
            </a:r>
            <a:r>
              <a:rPr lang="en-US" sz="2100" dirty="0" smtClean="0"/>
              <a:t>. 1.62 per Indian currency (IC) between Nepal and India respectively.</a:t>
            </a:r>
          </a:p>
          <a:p>
            <a:pPr marL="457200" indent="-457200" algn="just">
              <a:buAutoNum type="alphaLcPeriod"/>
            </a:pPr>
            <a:r>
              <a:rPr lang="en-US" sz="2100" dirty="0" smtClean="0"/>
              <a:t>What should be the expected rate of return in Nepal as per interest rate parity</a:t>
            </a:r>
          </a:p>
          <a:p>
            <a:pPr marL="457200" indent="-457200" algn="just">
              <a:buAutoNum type="alphaLcPeriod"/>
            </a:pPr>
            <a:r>
              <a:rPr lang="en-US" sz="2100" dirty="0" smtClean="0"/>
              <a:t>What does the extra return indicate?</a:t>
            </a:r>
          </a:p>
          <a:p>
            <a:pPr algn="just"/>
            <a:endParaRPr lang="en-US" sz="2200" dirty="0" smtClean="0"/>
          </a:p>
          <a:p>
            <a:endParaRPr lang="en-US" sz="2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62200"/>
            <a:ext cx="5867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2245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Interest Rate Parity</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0668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9387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Purchasing Power Parity (PPP)</a:t>
            </a:r>
            <a:endParaRPr lang="en-US" dirty="0"/>
          </a:p>
        </p:txBody>
      </p:sp>
      <p:sp>
        <p:nvSpPr>
          <p:cNvPr id="3" name="Content Placeholder 2"/>
          <p:cNvSpPr>
            <a:spLocks noGrp="1"/>
          </p:cNvSpPr>
          <p:nvPr>
            <p:ph idx="1"/>
          </p:nvPr>
        </p:nvSpPr>
        <p:spPr>
          <a:xfrm>
            <a:off x="457200" y="762000"/>
            <a:ext cx="8229600" cy="5562600"/>
          </a:xfrm>
        </p:spPr>
        <p:txBody>
          <a:bodyPr>
            <a:normAutofit/>
          </a:bodyPr>
          <a:lstStyle/>
          <a:p>
            <a:pPr algn="just"/>
            <a:r>
              <a:rPr lang="en-US" sz="2200" dirty="0" smtClean="0"/>
              <a:t>PPP is based on an extension and variation of the  “law of one price” as applied to the aggregate economy</a:t>
            </a:r>
          </a:p>
          <a:p>
            <a:pPr algn="just"/>
            <a:r>
              <a:rPr lang="en-US" sz="2200" dirty="0" smtClean="0"/>
              <a:t>PPP theory of exchange rate argues that exchange rate movements primarily reflect difference in inflation rates between countries</a:t>
            </a:r>
          </a:p>
          <a:p>
            <a:pPr algn="just"/>
            <a:r>
              <a:rPr lang="en-US" sz="2200" dirty="0" smtClean="0"/>
              <a:t>Exchange rate must change to adjust to the changes in prices of goods in the two countries</a:t>
            </a:r>
          </a:p>
          <a:p>
            <a:pPr algn="just"/>
            <a:r>
              <a:rPr lang="en-US" sz="2200" dirty="0" err="1" smtClean="0"/>
              <a:t>P</a:t>
            </a:r>
            <a:r>
              <a:rPr lang="en-US" sz="2200" baseline="-25000" dirty="0" err="1" smtClean="0"/>
              <a:t>h</a:t>
            </a:r>
            <a:r>
              <a:rPr lang="en-US" sz="2200" dirty="0" smtClean="0"/>
              <a:t> = P</a:t>
            </a:r>
            <a:r>
              <a:rPr lang="en-US" sz="2200" baseline="-25000" dirty="0" smtClean="0"/>
              <a:t>f</a:t>
            </a:r>
            <a:r>
              <a:rPr lang="en-US" sz="2200" dirty="0" smtClean="0"/>
              <a:t> × </a:t>
            </a:r>
            <a:r>
              <a:rPr lang="en-US" sz="2200" dirty="0" err="1" smtClean="0"/>
              <a:t>S</a:t>
            </a:r>
            <a:r>
              <a:rPr lang="en-US" sz="2200" baseline="-25000" dirty="0" err="1" smtClean="0"/>
              <a:t>r</a:t>
            </a:r>
            <a:endParaRPr lang="en-US" sz="1800" baseline="-25000" dirty="0" smtClean="0"/>
          </a:p>
          <a:p>
            <a:pPr algn="just"/>
            <a:endParaRPr lang="en-US" sz="2200" dirty="0" smtClean="0"/>
          </a:p>
          <a:p>
            <a:pPr algn="just"/>
            <a:endParaRPr lang="en-US" sz="2200" dirty="0"/>
          </a:p>
          <a:p>
            <a:pPr algn="just"/>
            <a:endParaRPr lang="en-US" sz="2200" dirty="0"/>
          </a:p>
          <a:p>
            <a:pPr marL="0" indent="0" algn="just">
              <a:buNone/>
            </a:pPr>
            <a:r>
              <a:rPr lang="en-US" sz="2200" u="sng" dirty="0" smtClean="0"/>
              <a:t>Example Problem:</a:t>
            </a:r>
          </a:p>
          <a:p>
            <a:pPr marL="0" indent="0" algn="just">
              <a:buNone/>
            </a:pPr>
            <a:r>
              <a:rPr lang="en-US" sz="2200" dirty="0" smtClean="0"/>
              <a:t>A trader observes one set of television cost in USA is $350, the same set of television cost in Europe € 575. If purchasing power parity holds, what is the spot exchange rate between the euro and the dollar?</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6477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5172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US" sz="3200" dirty="0" smtClean="0"/>
              <a:t>Inflation, Interest Rates and Exchange Rates</a:t>
            </a:r>
            <a:endParaRPr lang="en-US" sz="3200" dirty="0"/>
          </a:p>
        </p:txBody>
      </p:sp>
      <p:sp>
        <p:nvSpPr>
          <p:cNvPr id="3" name="Content Placeholder 2"/>
          <p:cNvSpPr>
            <a:spLocks noGrp="1"/>
          </p:cNvSpPr>
          <p:nvPr>
            <p:ph idx="1"/>
          </p:nvPr>
        </p:nvSpPr>
        <p:spPr>
          <a:xfrm>
            <a:off x="457200" y="685800"/>
            <a:ext cx="8229600" cy="5638800"/>
          </a:xfrm>
        </p:spPr>
        <p:txBody>
          <a:bodyPr>
            <a:normAutofit/>
          </a:bodyPr>
          <a:lstStyle/>
          <a:p>
            <a:r>
              <a:rPr lang="en-US" sz="2200" dirty="0" smtClean="0"/>
              <a:t>Relative inflation ( inflation in foreign countries compared with that in home country)</a:t>
            </a:r>
          </a:p>
          <a:p>
            <a:r>
              <a:rPr lang="en-US" sz="2200" dirty="0" smtClean="0"/>
              <a:t>Relative inflation rate influence the production costs at home and abroad</a:t>
            </a:r>
          </a:p>
          <a:p>
            <a:r>
              <a:rPr lang="en-US" sz="2200" dirty="0" smtClean="0"/>
              <a:t>Exchange rate between home currency and given foreign currency rises with higher inflation</a:t>
            </a:r>
          </a:p>
          <a:p>
            <a:r>
              <a:rPr lang="en-US" sz="2200" dirty="0" smtClean="0"/>
              <a:t>Nominal interest rate = Real interest rate + inflation rate</a:t>
            </a:r>
          </a:p>
          <a:p>
            <a:endParaRPr lang="en-US" sz="2200" dirty="0" smtClean="0"/>
          </a:p>
        </p:txBody>
      </p:sp>
      <p:graphicFrame>
        <p:nvGraphicFramePr>
          <p:cNvPr id="4" name="Table 3"/>
          <p:cNvGraphicFramePr>
            <a:graphicFrameLocks noGrp="1"/>
          </p:cNvGraphicFramePr>
          <p:nvPr>
            <p:extLst>
              <p:ext uri="{D42A27DB-BD31-4B8C-83A1-F6EECF244321}">
                <p14:modId xmlns:p14="http://schemas.microsoft.com/office/powerpoint/2010/main" val="2684708407"/>
              </p:ext>
            </p:extLst>
          </p:nvPr>
        </p:nvGraphicFramePr>
        <p:xfrm>
          <a:off x="762000" y="3352800"/>
          <a:ext cx="7620000" cy="1483360"/>
        </p:xfrm>
        <a:graphic>
          <a:graphicData uri="http://schemas.openxmlformats.org/drawingml/2006/table">
            <a:tbl>
              <a:tblPr firstRow="1" bandRow="1">
                <a:tableStyleId>{5C22544A-7EE6-4342-B048-85BDC9FD1C3A}</a:tableStyleId>
              </a:tblPr>
              <a:tblGrid>
                <a:gridCol w="4648200"/>
                <a:gridCol w="1447800"/>
                <a:gridCol w="1524000"/>
              </a:tblGrid>
              <a:tr h="370840">
                <a:tc>
                  <a:txBody>
                    <a:bodyPr/>
                    <a:lstStyle/>
                    <a:p>
                      <a:endParaRPr lang="en-US" dirty="0"/>
                    </a:p>
                  </a:txBody>
                  <a:tcPr/>
                </a:tc>
                <a:tc gridSpan="2">
                  <a:txBody>
                    <a:bodyPr/>
                    <a:lstStyle/>
                    <a:p>
                      <a:pPr algn="ctr"/>
                      <a:r>
                        <a:rPr lang="en-US" dirty="0" smtClean="0"/>
                        <a:t>Inflation Rate</a:t>
                      </a:r>
                      <a:endParaRPr lang="en-US" dirty="0"/>
                    </a:p>
                  </a:txBody>
                  <a:tcPr/>
                </a:tc>
                <a:tc hMerge="1">
                  <a:txBody>
                    <a:bodyPr/>
                    <a:lstStyle/>
                    <a:p>
                      <a:endParaRPr lang="en-US" dirty="0"/>
                    </a:p>
                  </a:txBody>
                  <a:tcPr/>
                </a:tc>
              </a:tr>
              <a:tr h="370840">
                <a:tc>
                  <a:txBody>
                    <a:bodyPr/>
                    <a:lstStyle/>
                    <a:p>
                      <a:endParaRPr lang="en-US" dirty="0"/>
                    </a:p>
                  </a:txBody>
                  <a:tcPr/>
                </a:tc>
                <a:tc>
                  <a:txBody>
                    <a:bodyPr/>
                    <a:lstStyle/>
                    <a:p>
                      <a:r>
                        <a:rPr lang="en-US" dirty="0" smtClean="0"/>
                        <a:t>High</a:t>
                      </a:r>
                      <a:endParaRPr lang="en-US" dirty="0"/>
                    </a:p>
                  </a:txBody>
                  <a:tcPr/>
                </a:tc>
                <a:tc>
                  <a:txBody>
                    <a:bodyPr/>
                    <a:lstStyle/>
                    <a:p>
                      <a:r>
                        <a:rPr lang="en-US" dirty="0" smtClean="0"/>
                        <a:t>Low</a:t>
                      </a:r>
                      <a:endParaRPr lang="en-US" dirty="0"/>
                    </a:p>
                  </a:txBody>
                  <a:tcPr/>
                </a:tc>
              </a:tr>
              <a:tr h="370840">
                <a:tc>
                  <a:txBody>
                    <a:bodyPr/>
                    <a:lstStyle/>
                    <a:p>
                      <a:r>
                        <a:rPr lang="en-US" dirty="0" smtClean="0"/>
                        <a:t>Interest</a:t>
                      </a:r>
                      <a:endParaRPr lang="en-US" dirty="0"/>
                    </a:p>
                  </a:txBody>
                  <a:tcPr/>
                </a:tc>
                <a:tc>
                  <a:txBody>
                    <a:bodyPr/>
                    <a:lstStyle/>
                    <a:p>
                      <a:r>
                        <a:rPr lang="en-US" dirty="0" smtClean="0"/>
                        <a:t>Increase</a:t>
                      </a:r>
                      <a:endParaRPr lang="en-US" dirty="0"/>
                    </a:p>
                  </a:txBody>
                  <a:tcPr/>
                </a:tc>
                <a:tc>
                  <a:txBody>
                    <a:bodyPr/>
                    <a:lstStyle/>
                    <a:p>
                      <a:r>
                        <a:rPr lang="en-US" dirty="0" smtClean="0"/>
                        <a:t>Decrease</a:t>
                      </a:r>
                      <a:endParaRPr lang="en-US" dirty="0"/>
                    </a:p>
                  </a:txBody>
                  <a:tcPr/>
                </a:tc>
              </a:tr>
              <a:tr h="370840">
                <a:tc>
                  <a:txBody>
                    <a:bodyPr/>
                    <a:lstStyle/>
                    <a:p>
                      <a:r>
                        <a:rPr lang="en-US" dirty="0" smtClean="0"/>
                        <a:t>Purchasing</a:t>
                      </a:r>
                      <a:r>
                        <a:rPr lang="en-US" baseline="0" dirty="0" smtClean="0"/>
                        <a:t> Power of currency</a:t>
                      </a:r>
                      <a:endParaRPr lang="en-US" dirty="0"/>
                    </a:p>
                  </a:txBody>
                  <a:tcPr/>
                </a:tc>
                <a:tc>
                  <a:txBody>
                    <a:bodyPr/>
                    <a:lstStyle/>
                    <a:p>
                      <a:r>
                        <a:rPr lang="en-US" dirty="0" smtClean="0"/>
                        <a:t>Decrease</a:t>
                      </a:r>
                      <a:endParaRPr lang="en-US" dirty="0"/>
                    </a:p>
                  </a:txBody>
                  <a:tcPr/>
                </a:tc>
                <a:tc>
                  <a:txBody>
                    <a:bodyPr/>
                    <a:lstStyle/>
                    <a:p>
                      <a:r>
                        <a:rPr lang="en-US" dirty="0" smtClean="0"/>
                        <a:t>Increase</a:t>
                      </a:r>
                      <a:endParaRPr lang="en-US" dirty="0"/>
                    </a:p>
                  </a:txBody>
                  <a:tcPr/>
                </a:tc>
              </a:tr>
            </a:tbl>
          </a:graphicData>
        </a:graphic>
      </p:graphicFrame>
    </p:spTree>
    <p:extLst>
      <p:ext uri="{BB962C8B-B14F-4D97-AF65-F5344CB8AC3E}">
        <p14:creationId xmlns:p14="http://schemas.microsoft.com/office/powerpoint/2010/main" val="1541849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800" dirty="0" smtClean="0"/>
              <a:t>International Money and Capital Market</a:t>
            </a:r>
            <a:endParaRPr lang="en-US" sz="3800" dirty="0"/>
          </a:p>
        </p:txBody>
      </p:sp>
      <p:sp>
        <p:nvSpPr>
          <p:cNvPr id="3" name="Content Placeholder 2"/>
          <p:cNvSpPr>
            <a:spLocks noGrp="1"/>
          </p:cNvSpPr>
          <p:nvPr>
            <p:ph idx="1"/>
          </p:nvPr>
        </p:nvSpPr>
        <p:spPr>
          <a:xfrm>
            <a:off x="457200" y="838200"/>
            <a:ext cx="8229600" cy="5715000"/>
          </a:xfrm>
        </p:spPr>
        <p:txBody>
          <a:bodyPr>
            <a:normAutofit/>
          </a:bodyPr>
          <a:lstStyle/>
          <a:p>
            <a:pPr algn="just"/>
            <a:r>
              <a:rPr lang="en-US" sz="2200" dirty="0" smtClean="0"/>
              <a:t>Investing in the foreign markets is the one facet of the international financial markets</a:t>
            </a:r>
          </a:p>
          <a:p>
            <a:pPr algn="just"/>
            <a:r>
              <a:rPr lang="en-US" sz="2200" dirty="0" smtClean="0"/>
              <a:t>Another facet of international financial markets is the financing</a:t>
            </a:r>
          </a:p>
          <a:p>
            <a:pPr marL="0" indent="0" algn="just">
              <a:buNone/>
            </a:pPr>
            <a:r>
              <a:rPr lang="en-US" sz="2600" b="1" dirty="0" smtClean="0"/>
              <a:t>International Credit Markets:</a:t>
            </a:r>
          </a:p>
          <a:p>
            <a:pPr marL="0" indent="0" algn="just">
              <a:buNone/>
            </a:pPr>
            <a:r>
              <a:rPr lang="en-US" sz="2200" dirty="0" err="1" smtClean="0"/>
              <a:t>Eurocredit</a:t>
            </a:r>
            <a:r>
              <a:rPr lang="en-US" sz="2200" dirty="0" smtClean="0"/>
              <a:t> (rate tied to LIBOR)</a:t>
            </a:r>
          </a:p>
          <a:p>
            <a:pPr marL="0" indent="0" algn="just">
              <a:buNone/>
            </a:pPr>
            <a:r>
              <a:rPr lang="en-US" sz="2200" dirty="0" smtClean="0"/>
              <a:t>Eurodollar (US dollar deposited in a bank outside the USA)</a:t>
            </a:r>
          </a:p>
          <a:p>
            <a:pPr marL="0" indent="0" algn="just">
              <a:buNone/>
            </a:pPr>
            <a:r>
              <a:rPr lang="en-US" sz="2200" dirty="0" smtClean="0"/>
              <a:t>Euro Bond (international bond underwritten by an international syndicate of banks and sold to investors in countries other than one in whose money unit the bond is denominated)</a:t>
            </a:r>
          </a:p>
          <a:p>
            <a:pPr marL="0" indent="0" algn="just">
              <a:buNone/>
            </a:pPr>
            <a:r>
              <a:rPr lang="en-US" sz="2200" dirty="0" smtClean="0"/>
              <a:t>Foreign Bond (international bond issued in domestic capital market of the country in whose currency the bond is denominated and underwritten by investment banks from the same country)</a:t>
            </a:r>
          </a:p>
        </p:txBody>
      </p:sp>
    </p:spTree>
    <p:extLst>
      <p:ext uri="{BB962C8B-B14F-4D97-AF65-F5344CB8AC3E}">
        <p14:creationId xmlns:p14="http://schemas.microsoft.com/office/powerpoint/2010/main" val="1330518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International Capital Budgeting</a:t>
            </a:r>
            <a:endParaRPr lang="en-US" dirty="0"/>
          </a:p>
        </p:txBody>
      </p:sp>
      <p:sp>
        <p:nvSpPr>
          <p:cNvPr id="3" name="Content Placeholder 2"/>
          <p:cNvSpPr>
            <a:spLocks noGrp="1"/>
          </p:cNvSpPr>
          <p:nvPr>
            <p:ph idx="1"/>
          </p:nvPr>
        </p:nvSpPr>
        <p:spPr>
          <a:xfrm>
            <a:off x="457200" y="685800"/>
            <a:ext cx="8229600" cy="5791200"/>
          </a:xfrm>
        </p:spPr>
        <p:txBody>
          <a:bodyPr>
            <a:normAutofit/>
          </a:bodyPr>
          <a:lstStyle/>
          <a:p>
            <a:r>
              <a:rPr lang="en-US" sz="2200" dirty="0" smtClean="0"/>
              <a:t>International capital budgeting decision is different from domestic capital budgeting in following respects:</a:t>
            </a:r>
          </a:p>
          <a:p>
            <a:pPr marL="914400" lvl="1" indent="-457200">
              <a:buFont typeface="+mj-lt"/>
              <a:buAutoNum type="arabicPeriod"/>
            </a:pPr>
            <a:r>
              <a:rPr lang="en-US" sz="2200" dirty="0" smtClean="0"/>
              <a:t>Tax laws Differences and Government Restrictions</a:t>
            </a:r>
          </a:p>
          <a:p>
            <a:pPr marL="914400" lvl="1" indent="-457200">
              <a:buFont typeface="+mj-lt"/>
              <a:buAutoNum type="arabicPeriod"/>
            </a:pPr>
            <a:r>
              <a:rPr lang="en-US" sz="2200" dirty="0" err="1" smtClean="0"/>
              <a:t>Cashflow</a:t>
            </a:r>
            <a:r>
              <a:rPr lang="en-US" sz="2200" dirty="0" smtClean="0"/>
              <a:t> </a:t>
            </a:r>
          </a:p>
          <a:p>
            <a:pPr marL="914400" lvl="1" indent="-457200">
              <a:buFont typeface="+mj-lt"/>
              <a:buAutoNum type="arabicPeriod"/>
            </a:pPr>
            <a:r>
              <a:rPr lang="en-US" sz="2200" dirty="0" smtClean="0"/>
              <a:t>Political Risk</a:t>
            </a:r>
          </a:p>
          <a:p>
            <a:pPr marL="914400" lvl="1" indent="-457200">
              <a:buFont typeface="+mj-lt"/>
              <a:buAutoNum type="arabicPeriod"/>
            </a:pPr>
            <a:r>
              <a:rPr lang="en-US" sz="2200" dirty="0" smtClean="0"/>
              <a:t>Exchange Rate Risk</a:t>
            </a:r>
          </a:p>
          <a:p>
            <a:pPr marL="57150" indent="0">
              <a:buNone/>
            </a:pPr>
            <a:endParaRPr lang="en-US" sz="2600" dirty="0"/>
          </a:p>
          <a:p>
            <a:pPr marL="57150" indent="0">
              <a:buNone/>
            </a:pPr>
            <a:r>
              <a:rPr lang="en-US" sz="2600" b="1" dirty="0" smtClean="0"/>
              <a:t>International Capital Structure</a:t>
            </a:r>
          </a:p>
          <a:p>
            <a:pPr marL="57150" indent="0" algn="just">
              <a:buNone/>
            </a:pPr>
            <a:endParaRPr lang="en-US" sz="2200" dirty="0" smtClean="0"/>
          </a:p>
          <a:p>
            <a:pPr marL="57150" indent="0" algn="just">
              <a:buNone/>
            </a:pPr>
            <a:r>
              <a:rPr lang="en-US" sz="2200" dirty="0" smtClean="0"/>
              <a:t>No uniformity in the measurement of capital structure.</a:t>
            </a:r>
          </a:p>
          <a:p>
            <a:pPr marL="57150" indent="0" algn="just">
              <a:buNone/>
            </a:pPr>
            <a:r>
              <a:rPr lang="en-US" sz="2200" dirty="0" smtClean="0"/>
              <a:t>Difficult to compare the capital structure across the countries due to the use of different accounting conventions.</a:t>
            </a:r>
            <a:endParaRPr lang="en-US" sz="2200" dirty="0"/>
          </a:p>
        </p:txBody>
      </p:sp>
    </p:spTree>
    <p:extLst>
      <p:ext uri="{BB962C8B-B14F-4D97-AF65-F5344CB8AC3E}">
        <p14:creationId xmlns:p14="http://schemas.microsoft.com/office/powerpoint/2010/main" val="1564045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International Monetary Terminology</a:t>
            </a:r>
            <a:endParaRPr lang="en-US" dirty="0"/>
          </a:p>
        </p:txBody>
      </p:sp>
      <p:sp>
        <p:nvSpPr>
          <p:cNvPr id="3" name="Content Placeholder 2"/>
          <p:cNvSpPr>
            <a:spLocks noGrp="1"/>
          </p:cNvSpPr>
          <p:nvPr>
            <p:ph idx="1"/>
          </p:nvPr>
        </p:nvSpPr>
        <p:spPr>
          <a:xfrm>
            <a:off x="457200" y="762000"/>
            <a:ext cx="8229600" cy="5791200"/>
          </a:xfrm>
        </p:spPr>
        <p:txBody>
          <a:bodyPr>
            <a:normAutofit/>
          </a:bodyPr>
          <a:lstStyle/>
          <a:p>
            <a:r>
              <a:rPr lang="en-US" sz="2200" dirty="0" smtClean="0"/>
              <a:t>An exchange rate</a:t>
            </a:r>
          </a:p>
          <a:p>
            <a:r>
              <a:rPr lang="en-US" sz="2200" dirty="0" smtClean="0"/>
              <a:t>A spot exchange rate</a:t>
            </a:r>
          </a:p>
          <a:p>
            <a:r>
              <a:rPr lang="en-US" sz="2200" dirty="0" smtClean="0"/>
              <a:t>A forward exchange rate</a:t>
            </a:r>
          </a:p>
          <a:p>
            <a:r>
              <a:rPr lang="en-US" sz="2200" dirty="0" smtClean="0"/>
              <a:t>A fixed exchange rate</a:t>
            </a:r>
          </a:p>
          <a:p>
            <a:r>
              <a:rPr lang="en-US" sz="2200" dirty="0" smtClean="0"/>
              <a:t>A floating or flexible exchange rate</a:t>
            </a:r>
          </a:p>
          <a:p>
            <a:r>
              <a:rPr lang="en-US" sz="2200" dirty="0" smtClean="0"/>
              <a:t>A Devaluation or revaluation of a currency</a:t>
            </a:r>
          </a:p>
          <a:p>
            <a:r>
              <a:rPr lang="en-US" sz="2200" dirty="0" smtClean="0"/>
              <a:t>Depreciation or appreciation </a:t>
            </a:r>
            <a:r>
              <a:rPr lang="en-US" sz="2200" smtClean="0"/>
              <a:t>of  a currency</a:t>
            </a:r>
            <a:endParaRPr lang="en-US" sz="2200" dirty="0" smtClean="0"/>
          </a:p>
          <a:p>
            <a:r>
              <a:rPr lang="en-US" sz="2200" dirty="0" smtClean="0"/>
              <a:t>A soft or weak currency</a:t>
            </a:r>
          </a:p>
          <a:p>
            <a:pPr marL="0" indent="0">
              <a:buNone/>
            </a:pPr>
            <a:endParaRPr lang="en-US" sz="2200" dirty="0" smtClean="0"/>
          </a:p>
        </p:txBody>
      </p:sp>
    </p:spTree>
    <p:extLst>
      <p:ext uri="{BB962C8B-B14F-4D97-AF65-F5344CB8AC3E}">
        <p14:creationId xmlns:p14="http://schemas.microsoft.com/office/powerpoint/2010/main" val="70174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Nature of Multinational Corporation </a:t>
            </a:r>
            <a:endParaRPr lang="en-US" dirty="0"/>
          </a:p>
        </p:txBody>
      </p:sp>
      <p:sp>
        <p:nvSpPr>
          <p:cNvPr id="3" name="Content Placeholder 2"/>
          <p:cNvSpPr>
            <a:spLocks noGrp="1"/>
          </p:cNvSpPr>
          <p:nvPr>
            <p:ph idx="1"/>
          </p:nvPr>
        </p:nvSpPr>
        <p:spPr>
          <a:xfrm>
            <a:off x="457200" y="685800"/>
            <a:ext cx="8229600" cy="5943600"/>
          </a:xfrm>
        </p:spPr>
        <p:txBody>
          <a:bodyPr>
            <a:normAutofit/>
          </a:bodyPr>
          <a:lstStyle/>
          <a:p>
            <a:pPr algn="just"/>
            <a:r>
              <a:rPr lang="en-US" sz="2200" dirty="0" smtClean="0"/>
              <a:t>Multinational corporation, global corporation, multinational company are used synonymously</a:t>
            </a:r>
          </a:p>
          <a:p>
            <a:pPr algn="just"/>
            <a:r>
              <a:rPr lang="en-US" sz="2200" dirty="0" smtClean="0"/>
              <a:t>Company that operates at least in two or more than in two countries</a:t>
            </a:r>
          </a:p>
          <a:p>
            <a:pPr algn="just"/>
            <a:r>
              <a:rPr lang="en-US" sz="2200" dirty="0" smtClean="0"/>
              <a:t>Management, ownership and control spread over the countries</a:t>
            </a:r>
          </a:p>
          <a:p>
            <a:pPr algn="just"/>
            <a:r>
              <a:rPr lang="en-US" sz="2200" dirty="0" smtClean="0"/>
              <a:t>Business organization that transcend political boundaries</a:t>
            </a:r>
          </a:p>
          <a:p>
            <a:pPr algn="just"/>
            <a:r>
              <a:rPr lang="en-US" sz="2200" dirty="0" smtClean="0"/>
              <a:t>Example: </a:t>
            </a:r>
            <a:r>
              <a:rPr lang="en-US" sz="2200" dirty="0" err="1" smtClean="0"/>
              <a:t>Coca-cola</a:t>
            </a:r>
            <a:r>
              <a:rPr lang="en-US" sz="2200" dirty="0" smtClean="0"/>
              <a:t>, IBM, Sony, Honda, Nestle, Pepsi, Unilever etc.</a:t>
            </a:r>
          </a:p>
          <a:p>
            <a:pPr algn="just"/>
            <a:r>
              <a:rPr lang="en-US" sz="2200" dirty="0" smtClean="0"/>
              <a:t>Nature/ characteristics:</a:t>
            </a:r>
          </a:p>
          <a:p>
            <a:pPr lvl="1" algn="just"/>
            <a:r>
              <a:rPr lang="en-US" sz="1800" dirty="0" smtClean="0"/>
              <a:t>Big Size</a:t>
            </a:r>
          </a:p>
          <a:p>
            <a:pPr lvl="1" algn="just"/>
            <a:r>
              <a:rPr lang="en-US" sz="1800" dirty="0" smtClean="0"/>
              <a:t>Monopoly/ oligopolistic Power</a:t>
            </a:r>
          </a:p>
          <a:p>
            <a:pPr lvl="1" algn="just"/>
            <a:r>
              <a:rPr lang="en-US" sz="1800" dirty="0" smtClean="0"/>
              <a:t>Mass Production and Distribution</a:t>
            </a:r>
          </a:p>
          <a:p>
            <a:pPr lvl="1" algn="just"/>
            <a:r>
              <a:rPr lang="en-US" sz="1800" dirty="0" smtClean="0"/>
              <a:t>Multiple Currencies</a:t>
            </a:r>
          </a:p>
          <a:p>
            <a:pPr lvl="1" algn="just"/>
            <a:r>
              <a:rPr lang="en-US" sz="1800" dirty="0" smtClean="0"/>
              <a:t>Advance Technology</a:t>
            </a:r>
          </a:p>
          <a:p>
            <a:pPr lvl="1" algn="just"/>
            <a:r>
              <a:rPr lang="en-US" sz="1800" dirty="0" smtClean="0"/>
              <a:t>Centralized Control</a:t>
            </a:r>
          </a:p>
          <a:p>
            <a:pPr lvl="1" algn="just"/>
            <a:r>
              <a:rPr lang="en-US" sz="1800" dirty="0" smtClean="0"/>
              <a:t>Global Area of Operation</a:t>
            </a:r>
          </a:p>
          <a:p>
            <a:pPr algn="just"/>
            <a:endParaRPr lang="en-US" sz="2200" dirty="0"/>
          </a:p>
        </p:txBody>
      </p:sp>
    </p:spTree>
    <p:extLst>
      <p:ext uri="{BB962C8B-B14F-4D97-AF65-F5344CB8AC3E}">
        <p14:creationId xmlns:p14="http://schemas.microsoft.com/office/powerpoint/2010/main" val="921049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Reasons for Companies Going Global</a:t>
            </a:r>
            <a:endParaRPr lang="en-US" dirty="0"/>
          </a:p>
        </p:txBody>
      </p:sp>
      <p:sp>
        <p:nvSpPr>
          <p:cNvPr id="3" name="Content Placeholder 2"/>
          <p:cNvSpPr>
            <a:spLocks noGrp="1"/>
          </p:cNvSpPr>
          <p:nvPr>
            <p:ph idx="1"/>
          </p:nvPr>
        </p:nvSpPr>
        <p:spPr>
          <a:xfrm>
            <a:off x="457200" y="762000"/>
            <a:ext cx="8229600" cy="5715000"/>
          </a:xfrm>
        </p:spPr>
        <p:txBody>
          <a:bodyPr>
            <a:normAutofit/>
          </a:bodyPr>
          <a:lstStyle/>
          <a:p>
            <a:pPr marL="514350" indent="-514350" algn="just">
              <a:buFont typeface="+mj-lt"/>
              <a:buAutoNum type="arabicPeriod"/>
            </a:pPr>
            <a:r>
              <a:rPr lang="en-US" sz="2600" dirty="0" smtClean="0"/>
              <a:t>To expand market</a:t>
            </a:r>
          </a:p>
          <a:p>
            <a:pPr marL="514350" indent="-514350" algn="just">
              <a:buFont typeface="+mj-lt"/>
              <a:buAutoNum type="arabicPeriod"/>
            </a:pPr>
            <a:r>
              <a:rPr lang="en-US" sz="2600" dirty="0" smtClean="0"/>
              <a:t>To seek basic resources</a:t>
            </a:r>
          </a:p>
          <a:p>
            <a:pPr marL="514350" indent="-514350" algn="just">
              <a:buFont typeface="+mj-lt"/>
              <a:buAutoNum type="arabicPeriod"/>
            </a:pPr>
            <a:r>
              <a:rPr lang="en-US" sz="2600" dirty="0" smtClean="0"/>
              <a:t>To seek new technology</a:t>
            </a:r>
          </a:p>
          <a:p>
            <a:pPr marL="514350" indent="-514350" algn="just">
              <a:buFont typeface="+mj-lt"/>
              <a:buAutoNum type="arabicPeriod"/>
            </a:pPr>
            <a:r>
              <a:rPr lang="en-US" sz="2600" dirty="0" smtClean="0"/>
              <a:t>To increase efficiency</a:t>
            </a:r>
          </a:p>
          <a:p>
            <a:pPr marL="514350" indent="-514350" algn="just">
              <a:buFont typeface="+mj-lt"/>
              <a:buAutoNum type="arabicPeriod"/>
            </a:pPr>
            <a:r>
              <a:rPr lang="en-US" sz="2600" dirty="0" smtClean="0"/>
              <a:t>To avoid political instability</a:t>
            </a:r>
          </a:p>
          <a:p>
            <a:pPr marL="514350" indent="-514350" algn="just">
              <a:buFont typeface="+mj-lt"/>
              <a:buAutoNum type="arabicPeriod"/>
            </a:pPr>
            <a:r>
              <a:rPr lang="en-US" sz="2600" dirty="0" smtClean="0"/>
              <a:t>To avoid regulatory burden</a:t>
            </a:r>
          </a:p>
          <a:p>
            <a:pPr marL="514350" indent="-514350" algn="just">
              <a:buFont typeface="+mj-lt"/>
              <a:buAutoNum type="arabicPeriod"/>
            </a:pPr>
            <a:r>
              <a:rPr lang="en-US" sz="2600" dirty="0" smtClean="0"/>
              <a:t>To diversify the risk</a:t>
            </a:r>
          </a:p>
          <a:p>
            <a:pPr marL="514350" indent="-514350" algn="just">
              <a:buFont typeface="+mj-lt"/>
              <a:buAutoNum type="arabicPeriod"/>
            </a:pPr>
            <a:r>
              <a:rPr lang="en-US" sz="2600" dirty="0" smtClean="0"/>
              <a:t>To reduce the cost</a:t>
            </a:r>
          </a:p>
        </p:txBody>
      </p:sp>
    </p:spTree>
    <p:extLst>
      <p:ext uri="{BB962C8B-B14F-4D97-AF65-F5344CB8AC3E}">
        <p14:creationId xmlns:p14="http://schemas.microsoft.com/office/powerpoint/2010/main" val="2192771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3600" dirty="0" smtClean="0"/>
              <a:t>Multinational Versus Domestic Financial Management</a:t>
            </a:r>
            <a:endParaRPr lang="en-US" sz="3600" dirty="0"/>
          </a:p>
        </p:txBody>
      </p:sp>
      <p:sp>
        <p:nvSpPr>
          <p:cNvPr id="3" name="Content Placeholder 2"/>
          <p:cNvSpPr>
            <a:spLocks noGrp="1"/>
          </p:cNvSpPr>
          <p:nvPr>
            <p:ph idx="1"/>
          </p:nvPr>
        </p:nvSpPr>
        <p:spPr>
          <a:xfrm>
            <a:off x="457200" y="1219200"/>
            <a:ext cx="8229600" cy="5410200"/>
          </a:xfrm>
        </p:spPr>
        <p:txBody>
          <a:bodyPr>
            <a:normAutofit/>
          </a:bodyPr>
          <a:lstStyle/>
          <a:p>
            <a:pPr marL="514350" indent="-514350">
              <a:buFont typeface="+mj-lt"/>
              <a:buAutoNum type="arabicPeriod"/>
            </a:pPr>
            <a:r>
              <a:rPr lang="en-US" sz="2600" dirty="0" smtClean="0"/>
              <a:t>Different Currencies</a:t>
            </a:r>
          </a:p>
          <a:p>
            <a:pPr marL="514350" indent="-514350">
              <a:buFont typeface="+mj-lt"/>
              <a:buAutoNum type="arabicPeriod"/>
            </a:pPr>
            <a:r>
              <a:rPr lang="en-US" sz="2600" dirty="0" smtClean="0"/>
              <a:t>Economic and Regulatory Framework</a:t>
            </a:r>
          </a:p>
          <a:p>
            <a:pPr marL="514350" indent="-514350">
              <a:buFont typeface="+mj-lt"/>
              <a:buAutoNum type="arabicPeriod"/>
            </a:pPr>
            <a:r>
              <a:rPr lang="en-US" sz="2600" dirty="0" smtClean="0"/>
              <a:t>Language</a:t>
            </a:r>
          </a:p>
          <a:p>
            <a:pPr marL="514350" indent="-514350">
              <a:buFont typeface="+mj-lt"/>
              <a:buAutoNum type="arabicPeriod"/>
            </a:pPr>
            <a:r>
              <a:rPr lang="en-US" sz="2600" dirty="0" smtClean="0"/>
              <a:t>Culture</a:t>
            </a:r>
          </a:p>
          <a:p>
            <a:pPr marL="514350" indent="-514350">
              <a:buFont typeface="+mj-lt"/>
              <a:buAutoNum type="arabicPeriod"/>
            </a:pPr>
            <a:r>
              <a:rPr lang="en-US" sz="2600" dirty="0" smtClean="0"/>
              <a:t>Political Risk</a:t>
            </a:r>
          </a:p>
          <a:p>
            <a:pPr marL="514350" indent="-514350">
              <a:buFont typeface="+mj-lt"/>
              <a:buAutoNum type="arabicPeriod"/>
            </a:pPr>
            <a:r>
              <a:rPr lang="en-US" sz="2600" dirty="0" smtClean="0"/>
              <a:t>Role of Government </a:t>
            </a:r>
            <a:endParaRPr lang="en-US" sz="2600" dirty="0"/>
          </a:p>
        </p:txBody>
      </p:sp>
    </p:spTree>
    <p:extLst>
      <p:ext uri="{BB962C8B-B14F-4D97-AF65-F5344CB8AC3E}">
        <p14:creationId xmlns:p14="http://schemas.microsoft.com/office/powerpoint/2010/main" val="141906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Exchange Rate Quotations</a:t>
            </a:r>
            <a:endParaRPr lang="en-US" dirty="0"/>
          </a:p>
        </p:txBody>
      </p:sp>
      <p:sp>
        <p:nvSpPr>
          <p:cNvPr id="3" name="Content Placeholder 2"/>
          <p:cNvSpPr>
            <a:spLocks noGrp="1"/>
          </p:cNvSpPr>
          <p:nvPr>
            <p:ph idx="1"/>
          </p:nvPr>
        </p:nvSpPr>
        <p:spPr>
          <a:xfrm>
            <a:off x="457200" y="762000"/>
            <a:ext cx="8229600" cy="5715000"/>
          </a:xfrm>
        </p:spPr>
        <p:txBody>
          <a:bodyPr>
            <a:normAutofit/>
          </a:bodyPr>
          <a:lstStyle/>
          <a:p>
            <a:r>
              <a:rPr lang="en-US" sz="2200" dirty="0" smtClean="0"/>
              <a:t>NRB quotes foreign exchange rate daily</a:t>
            </a:r>
            <a:endParaRPr lang="en-US" sz="2600" dirty="0" smtClean="0"/>
          </a:p>
          <a:p>
            <a:endParaRPr lang="en-US" sz="2200" dirty="0" smtClean="0"/>
          </a:p>
        </p:txBody>
      </p:sp>
      <p:graphicFrame>
        <p:nvGraphicFramePr>
          <p:cNvPr id="4" name="Table 3"/>
          <p:cNvGraphicFramePr>
            <a:graphicFrameLocks noGrp="1"/>
          </p:cNvGraphicFramePr>
          <p:nvPr>
            <p:extLst>
              <p:ext uri="{D42A27DB-BD31-4B8C-83A1-F6EECF244321}">
                <p14:modId xmlns:p14="http://schemas.microsoft.com/office/powerpoint/2010/main" val="426723605"/>
              </p:ext>
            </p:extLst>
          </p:nvPr>
        </p:nvGraphicFramePr>
        <p:xfrm>
          <a:off x="1371602" y="1219201"/>
          <a:ext cx="5943598" cy="5393843"/>
        </p:xfrm>
        <a:graphic>
          <a:graphicData uri="http://schemas.openxmlformats.org/drawingml/2006/table">
            <a:tbl>
              <a:tblPr>
                <a:tableStyleId>{5C22544A-7EE6-4342-B048-85BDC9FD1C3A}</a:tableStyleId>
              </a:tblPr>
              <a:tblGrid>
                <a:gridCol w="3116767"/>
                <a:gridCol w="724829"/>
                <a:gridCol w="1051001"/>
                <a:gridCol w="1051001"/>
              </a:tblGrid>
              <a:tr h="177301">
                <a:tc gridSpan="4">
                  <a:txBody>
                    <a:bodyPr/>
                    <a:lstStyle/>
                    <a:p>
                      <a:pPr algn="l" fontAlgn="ctr"/>
                      <a:r>
                        <a:rPr lang="en-US" sz="1000" u="none" strike="noStrike">
                          <a:effectLst/>
                        </a:rPr>
                        <a:t>Exchange rate as of 24th Sep 2022</a:t>
                      </a:r>
                      <a:endParaRPr lang="en-US" sz="1000" b="0" i="0" u="none" strike="noStrike">
                        <a:solidFill>
                          <a:srgbClr val="000000"/>
                        </a:solidFill>
                        <a:effectLst/>
                        <a:latin typeface="Calibri"/>
                      </a:endParaRPr>
                    </a:p>
                  </a:txBody>
                  <a:tcPr marL="5639" marR="5639" marT="5639" marB="0" anchor="ctr"/>
                </a:tc>
                <a:tc hMerge="1">
                  <a:txBody>
                    <a:bodyPr/>
                    <a:lstStyle/>
                    <a:p>
                      <a:endParaRPr lang="en-US"/>
                    </a:p>
                  </a:txBody>
                  <a:tcPr/>
                </a:tc>
                <a:tc hMerge="1">
                  <a:txBody>
                    <a:bodyPr/>
                    <a:lstStyle/>
                    <a:p>
                      <a:endParaRPr lang="en-US"/>
                    </a:p>
                  </a:txBody>
                  <a:tcPr/>
                </a:tc>
                <a:tc hMerge="1">
                  <a:txBody>
                    <a:bodyPr/>
                    <a:lstStyle/>
                    <a:p>
                      <a:endParaRPr lang="en-US"/>
                    </a:p>
                  </a:txBody>
                  <a:tcPr/>
                </a:tc>
              </a:tr>
              <a:tr h="177301">
                <a:tc>
                  <a:txBody>
                    <a:bodyPr/>
                    <a:lstStyle/>
                    <a:p>
                      <a:pPr algn="ctr" fontAlgn="b"/>
                      <a:r>
                        <a:rPr lang="en-US" sz="1000" u="none" strike="noStrike">
                          <a:effectLst/>
                        </a:rPr>
                        <a:t>Currency</a:t>
                      </a:r>
                      <a:endParaRPr lang="en-US" sz="1000" b="1" i="0" u="none" strike="noStrike">
                        <a:solidFill>
                          <a:srgbClr val="303030"/>
                        </a:solidFill>
                        <a:effectLst/>
                        <a:latin typeface="Myriad"/>
                      </a:endParaRPr>
                    </a:p>
                  </a:txBody>
                  <a:tcPr marL="5639" marR="5639" marT="5639" marB="0" anchor="b"/>
                </a:tc>
                <a:tc>
                  <a:txBody>
                    <a:bodyPr/>
                    <a:lstStyle/>
                    <a:p>
                      <a:pPr algn="ctr" fontAlgn="b"/>
                      <a:r>
                        <a:rPr lang="en-US" sz="1000" u="none" strike="noStrike">
                          <a:effectLst/>
                        </a:rPr>
                        <a:t>Unit</a:t>
                      </a:r>
                      <a:endParaRPr lang="en-US" sz="1000" b="1" i="0" u="none" strike="noStrike">
                        <a:solidFill>
                          <a:srgbClr val="303030"/>
                        </a:solidFill>
                        <a:effectLst/>
                        <a:latin typeface="Myriad"/>
                      </a:endParaRPr>
                    </a:p>
                  </a:txBody>
                  <a:tcPr marL="5639" marR="5639" marT="5639" marB="0" anchor="b"/>
                </a:tc>
                <a:tc>
                  <a:txBody>
                    <a:bodyPr/>
                    <a:lstStyle/>
                    <a:p>
                      <a:pPr algn="ctr" fontAlgn="b"/>
                      <a:r>
                        <a:rPr lang="en-US" sz="1000" u="none" strike="noStrike">
                          <a:effectLst/>
                        </a:rPr>
                        <a:t>Buy</a:t>
                      </a:r>
                      <a:endParaRPr lang="en-US" sz="1000" b="1" i="0" u="none" strike="noStrike">
                        <a:solidFill>
                          <a:srgbClr val="303030"/>
                        </a:solidFill>
                        <a:effectLst/>
                        <a:latin typeface="Myriad"/>
                      </a:endParaRPr>
                    </a:p>
                  </a:txBody>
                  <a:tcPr marL="5639" marR="5639" marT="5639" marB="0" anchor="b"/>
                </a:tc>
                <a:tc>
                  <a:txBody>
                    <a:bodyPr/>
                    <a:lstStyle/>
                    <a:p>
                      <a:pPr algn="ctr" fontAlgn="b"/>
                      <a:r>
                        <a:rPr lang="en-US" sz="1000" u="none" strike="noStrike">
                          <a:effectLst/>
                        </a:rPr>
                        <a:t>Sell</a:t>
                      </a:r>
                      <a:endParaRPr lang="en-US" sz="1000" b="1" i="0" u="none" strike="noStrike">
                        <a:solidFill>
                          <a:srgbClr val="303030"/>
                        </a:solidFill>
                        <a:effectLst/>
                        <a:latin typeface="Myriad"/>
                      </a:endParaRPr>
                    </a:p>
                  </a:txBody>
                  <a:tcPr marL="5639" marR="5639" marT="5639" marB="0" anchor="b"/>
                </a:tc>
              </a:tr>
              <a:tr h="240885">
                <a:tc>
                  <a:txBody>
                    <a:bodyPr/>
                    <a:lstStyle/>
                    <a:p>
                      <a:pPr algn="l" fontAlgn="ctr"/>
                      <a:endParaRPr lang="en-US" sz="1000" u="none" strike="noStrike">
                        <a:effectLst/>
                      </a:endParaRPr>
                    </a:p>
                    <a:p>
                      <a:pPr algn="l" fontAlgn="ctr"/>
                      <a:r>
                        <a:rPr lang="en-US" sz="1000" u="none" strike="noStrike" cap="all">
                          <a:effectLst/>
                        </a:rPr>
                        <a:t>USD (U.S. Dollar)</a:t>
                      </a:r>
                      <a:endParaRPr lang="en-US" sz="1000" b="0" i="0" u="none" strike="noStrike" cap="all">
                        <a:solidFill>
                          <a:srgbClr val="303030"/>
                        </a:solidFill>
                        <a:effectLst/>
                        <a:latin typeface="Myriad"/>
                      </a:endParaRPr>
                    </a:p>
                  </a:txBody>
                  <a:tcPr marL="5639" marR="5639" marT="5639" marB="0" anchor="ctr"/>
                </a:tc>
                <a:tc>
                  <a:txBody>
                    <a:bodyPr/>
                    <a:lstStyle/>
                    <a:p>
                      <a:pPr algn="r" fontAlgn="t"/>
                      <a:r>
                        <a:rPr lang="en-US" sz="1000" u="none" strike="noStrike">
                          <a:effectLst/>
                        </a:rPr>
                        <a:t>1</a:t>
                      </a:r>
                      <a:endParaRPr lang="en-US" sz="1000" b="0" i="0" u="none" strike="noStrike">
                        <a:solidFill>
                          <a:srgbClr val="303030"/>
                        </a:solidFill>
                        <a:effectLst/>
                        <a:latin typeface="Myriad"/>
                      </a:endParaRPr>
                    </a:p>
                  </a:txBody>
                  <a:tcPr marL="5639" marR="5639" marT="5639" marB="0"/>
                </a:tc>
                <a:tc>
                  <a:txBody>
                    <a:bodyPr/>
                    <a:lstStyle/>
                    <a:p>
                      <a:pPr algn="r" fontAlgn="t"/>
                      <a:r>
                        <a:rPr lang="en-US" sz="1000" u="none" strike="noStrike">
                          <a:effectLst/>
                        </a:rPr>
                        <a:t>129.3</a:t>
                      </a:r>
                      <a:endParaRPr lang="en-US" sz="1000" b="0" i="0" u="none" strike="noStrike">
                        <a:solidFill>
                          <a:srgbClr val="303030"/>
                        </a:solidFill>
                        <a:effectLst/>
                        <a:latin typeface="Myriad"/>
                      </a:endParaRPr>
                    </a:p>
                  </a:txBody>
                  <a:tcPr marL="5639" marR="5639" marT="5639" marB="0"/>
                </a:tc>
                <a:tc>
                  <a:txBody>
                    <a:bodyPr/>
                    <a:lstStyle/>
                    <a:p>
                      <a:pPr algn="r" fontAlgn="t"/>
                      <a:r>
                        <a:rPr lang="en-US" sz="1000" u="none" strike="noStrike">
                          <a:effectLst/>
                        </a:rPr>
                        <a:t>129.9</a:t>
                      </a:r>
                      <a:endParaRPr lang="en-US" sz="1000" b="0" i="0" u="none" strike="noStrike">
                        <a:solidFill>
                          <a:srgbClr val="303030"/>
                        </a:solidFill>
                        <a:effectLst/>
                        <a:latin typeface="Myriad"/>
                      </a:endParaRPr>
                    </a:p>
                  </a:txBody>
                  <a:tcPr marL="5639" marR="5639" marT="5639" marB="0"/>
                </a:tc>
              </a:tr>
              <a:tr h="358271">
                <a:tc>
                  <a:txBody>
                    <a:bodyPr/>
                    <a:lstStyle/>
                    <a:p>
                      <a:pPr algn="l" fontAlgn="ctr"/>
                      <a:endParaRPr lang="en-US" sz="1000" u="none" strike="noStrike">
                        <a:effectLst/>
                      </a:endParaRPr>
                    </a:p>
                    <a:p>
                      <a:pPr algn="l" fontAlgn="ctr"/>
                      <a:r>
                        <a:rPr lang="en-US" sz="1000" u="none" strike="noStrike" cap="all">
                          <a:effectLst/>
                        </a:rPr>
                        <a:t>EUR (European Euro)</a:t>
                      </a:r>
                      <a:endParaRPr lang="en-US" sz="1000" b="0" i="0" u="none" strike="noStrike" cap="all">
                        <a:solidFill>
                          <a:srgbClr val="303030"/>
                        </a:solidFill>
                        <a:effectLst/>
                        <a:latin typeface="Myriad"/>
                      </a:endParaRPr>
                    </a:p>
                  </a:txBody>
                  <a:tcPr marL="5639" marR="5639" marT="5639" marB="0" anchor="ctr"/>
                </a:tc>
                <a:tc>
                  <a:txBody>
                    <a:bodyPr/>
                    <a:lstStyle/>
                    <a:p>
                      <a:pPr algn="r" fontAlgn="t"/>
                      <a:r>
                        <a:rPr lang="en-US" sz="1000" u="none" strike="noStrike">
                          <a:effectLst/>
                        </a:rPr>
                        <a:t>1</a:t>
                      </a:r>
                      <a:endParaRPr lang="en-US" sz="1000" b="0" i="0" u="none" strike="noStrike">
                        <a:solidFill>
                          <a:srgbClr val="303030"/>
                        </a:solidFill>
                        <a:effectLst/>
                        <a:latin typeface="Myriad"/>
                      </a:endParaRPr>
                    </a:p>
                  </a:txBody>
                  <a:tcPr marL="5639" marR="5639" marT="5639" marB="0"/>
                </a:tc>
                <a:tc>
                  <a:txBody>
                    <a:bodyPr/>
                    <a:lstStyle/>
                    <a:p>
                      <a:pPr algn="r" fontAlgn="t"/>
                      <a:r>
                        <a:rPr lang="en-US" sz="1000" u="none" strike="noStrike">
                          <a:effectLst/>
                        </a:rPr>
                        <a:t>126.2</a:t>
                      </a:r>
                      <a:endParaRPr lang="en-US" sz="1000" b="0" i="0" u="none" strike="noStrike">
                        <a:solidFill>
                          <a:srgbClr val="303030"/>
                        </a:solidFill>
                        <a:effectLst/>
                        <a:latin typeface="Myriad"/>
                      </a:endParaRPr>
                    </a:p>
                  </a:txBody>
                  <a:tcPr marL="5639" marR="5639" marT="5639" marB="0"/>
                </a:tc>
                <a:tc>
                  <a:txBody>
                    <a:bodyPr/>
                    <a:lstStyle/>
                    <a:p>
                      <a:pPr algn="r" fontAlgn="t"/>
                      <a:r>
                        <a:rPr lang="en-US" sz="1000" u="none" strike="noStrike">
                          <a:effectLst/>
                        </a:rPr>
                        <a:t>126.8</a:t>
                      </a:r>
                      <a:endParaRPr lang="en-US" sz="1000" b="0" i="0" u="none" strike="noStrike">
                        <a:solidFill>
                          <a:srgbClr val="303030"/>
                        </a:solidFill>
                        <a:effectLst/>
                        <a:latin typeface="Myriad"/>
                      </a:endParaRPr>
                    </a:p>
                  </a:txBody>
                  <a:tcPr marL="5639" marR="5639" marT="5639" marB="0"/>
                </a:tc>
              </a:tr>
              <a:tr h="358271">
                <a:tc>
                  <a:txBody>
                    <a:bodyPr/>
                    <a:lstStyle/>
                    <a:p>
                      <a:pPr algn="l" fontAlgn="ctr"/>
                      <a:endParaRPr lang="en-US" sz="1000" u="none" strike="noStrike">
                        <a:effectLst/>
                      </a:endParaRPr>
                    </a:p>
                    <a:p>
                      <a:pPr algn="l" fontAlgn="ctr"/>
                      <a:r>
                        <a:rPr lang="en-US" sz="1000" u="none" strike="noStrike" cap="all">
                          <a:effectLst/>
                        </a:rPr>
                        <a:t>GBP (UK Pound Sterling)</a:t>
                      </a:r>
                      <a:endParaRPr lang="en-US" sz="1000" b="0" i="0" u="none" strike="noStrike" cap="all">
                        <a:solidFill>
                          <a:srgbClr val="303030"/>
                        </a:solidFill>
                        <a:effectLst/>
                        <a:latin typeface="Myriad"/>
                      </a:endParaRPr>
                    </a:p>
                  </a:txBody>
                  <a:tcPr marL="5639" marR="5639" marT="5639" marB="0" anchor="ctr"/>
                </a:tc>
                <a:tc>
                  <a:txBody>
                    <a:bodyPr/>
                    <a:lstStyle/>
                    <a:p>
                      <a:pPr algn="r" fontAlgn="t"/>
                      <a:r>
                        <a:rPr lang="en-US" sz="1000" u="none" strike="noStrike">
                          <a:effectLst/>
                        </a:rPr>
                        <a:t>1</a:t>
                      </a:r>
                      <a:endParaRPr lang="en-US" sz="1000" b="0" i="0" u="none" strike="noStrike">
                        <a:solidFill>
                          <a:srgbClr val="303030"/>
                        </a:solidFill>
                        <a:effectLst/>
                        <a:latin typeface="Myriad"/>
                      </a:endParaRPr>
                    </a:p>
                  </a:txBody>
                  <a:tcPr marL="5639" marR="5639" marT="5639" marB="0"/>
                </a:tc>
                <a:tc>
                  <a:txBody>
                    <a:bodyPr/>
                    <a:lstStyle/>
                    <a:p>
                      <a:pPr algn="r" fontAlgn="t"/>
                      <a:r>
                        <a:rPr lang="en-US" sz="1000" u="none" strike="noStrike">
                          <a:effectLst/>
                        </a:rPr>
                        <a:t>143.7</a:t>
                      </a:r>
                      <a:endParaRPr lang="en-US" sz="1000" b="0" i="0" u="none" strike="noStrike">
                        <a:solidFill>
                          <a:srgbClr val="303030"/>
                        </a:solidFill>
                        <a:effectLst/>
                        <a:latin typeface="Myriad"/>
                      </a:endParaRPr>
                    </a:p>
                  </a:txBody>
                  <a:tcPr marL="5639" marR="5639" marT="5639" marB="0"/>
                </a:tc>
                <a:tc>
                  <a:txBody>
                    <a:bodyPr/>
                    <a:lstStyle/>
                    <a:p>
                      <a:pPr algn="r" fontAlgn="t"/>
                      <a:r>
                        <a:rPr lang="en-US" sz="1000" u="none" strike="noStrike">
                          <a:effectLst/>
                        </a:rPr>
                        <a:t>144.3</a:t>
                      </a:r>
                      <a:endParaRPr lang="en-US" sz="1000" b="0" i="0" u="none" strike="noStrike">
                        <a:solidFill>
                          <a:srgbClr val="303030"/>
                        </a:solidFill>
                        <a:effectLst/>
                        <a:latin typeface="Myriad"/>
                      </a:endParaRPr>
                    </a:p>
                  </a:txBody>
                  <a:tcPr marL="5639" marR="5639" marT="5639" marB="0"/>
                </a:tc>
              </a:tr>
              <a:tr h="240885">
                <a:tc>
                  <a:txBody>
                    <a:bodyPr/>
                    <a:lstStyle/>
                    <a:p>
                      <a:pPr algn="l" fontAlgn="ctr"/>
                      <a:endParaRPr lang="en-US" sz="1000" u="none" strike="noStrike">
                        <a:effectLst/>
                      </a:endParaRPr>
                    </a:p>
                    <a:p>
                      <a:pPr algn="l" fontAlgn="ctr"/>
                      <a:r>
                        <a:rPr lang="en-US" sz="1000" u="none" strike="noStrike" cap="all">
                          <a:effectLst/>
                        </a:rPr>
                        <a:t>CHF (Swiss Franc)</a:t>
                      </a:r>
                      <a:endParaRPr lang="en-US" sz="1000" b="0" i="0" u="none" strike="noStrike" cap="all">
                        <a:solidFill>
                          <a:srgbClr val="303030"/>
                        </a:solidFill>
                        <a:effectLst/>
                        <a:latin typeface="Myriad"/>
                      </a:endParaRPr>
                    </a:p>
                  </a:txBody>
                  <a:tcPr marL="5639" marR="5639" marT="5639" marB="0" anchor="ctr"/>
                </a:tc>
                <a:tc>
                  <a:txBody>
                    <a:bodyPr/>
                    <a:lstStyle/>
                    <a:p>
                      <a:pPr algn="r" fontAlgn="t"/>
                      <a:r>
                        <a:rPr lang="en-US" sz="1000" u="none" strike="noStrike">
                          <a:effectLst/>
                        </a:rPr>
                        <a:t>1</a:t>
                      </a:r>
                      <a:endParaRPr lang="en-US" sz="1000" b="0" i="0" u="none" strike="noStrike">
                        <a:solidFill>
                          <a:srgbClr val="303030"/>
                        </a:solidFill>
                        <a:effectLst/>
                        <a:latin typeface="Myriad"/>
                      </a:endParaRPr>
                    </a:p>
                  </a:txBody>
                  <a:tcPr marL="5639" marR="5639" marT="5639" marB="0"/>
                </a:tc>
                <a:tc>
                  <a:txBody>
                    <a:bodyPr/>
                    <a:lstStyle/>
                    <a:p>
                      <a:pPr algn="r" fontAlgn="t"/>
                      <a:r>
                        <a:rPr lang="en-US" sz="1000" u="none" strike="noStrike">
                          <a:effectLst/>
                        </a:rPr>
                        <a:t>131.9</a:t>
                      </a:r>
                      <a:endParaRPr lang="en-US" sz="1000" b="0" i="0" u="none" strike="noStrike">
                        <a:solidFill>
                          <a:srgbClr val="303030"/>
                        </a:solidFill>
                        <a:effectLst/>
                        <a:latin typeface="Myriad"/>
                      </a:endParaRPr>
                    </a:p>
                  </a:txBody>
                  <a:tcPr marL="5639" marR="5639" marT="5639" marB="0"/>
                </a:tc>
                <a:tc>
                  <a:txBody>
                    <a:bodyPr/>
                    <a:lstStyle/>
                    <a:p>
                      <a:pPr algn="r" fontAlgn="t"/>
                      <a:r>
                        <a:rPr lang="en-US" sz="1000" u="none" strike="noStrike">
                          <a:effectLst/>
                        </a:rPr>
                        <a:t>132.5</a:t>
                      </a:r>
                      <a:endParaRPr lang="en-US" sz="1000" b="0" i="0" u="none" strike="noStrike">
                        <a:solidFill>
                          <a:srgbClr val="303030"/>
                        </a:solidFill>
                        <a:effectLst/>
                        <a:latin typeface="Myriad"/>
                      </a:endParaRPr>
                    </a:p>
                  </a:txBody>
                  <a:tcPr marL="5639" marR="5639" marT="5639" marB="0"/>
                </a:tc>
              </a:tr>
              <a:tr h="358271">
                <a:tc>
                  <a:txBody>
                    <a:bodyPr/>
                    <a:lstStyle/>
                    <a:p>
                      <a:pPr algn="l" fontAlgn="ctr"/>
                      <a:endParaRPr lang="en-US" sz="1000" u="none" strike="noStrike">
                        <a:effectLst/>
                      </a:endParaRPr>
                    </a:p>
                    <a:p>
                      <a:pPr algn="l" fontAlgn="ctr"/>
                      <a:r>
                        <a:rPr lang="en-US" sz="1000" u="none" strike="noStrike" cap="all">
                          <a:effectLst/>
                        </a:rPr>
                        <a:t>AUD (Australian Dollar)</a:t>
                      </a:r>
                      <a:endParaRPr lang="en-US" sz="1000" b="0" i="0" u="none" strike="noStrike" cap="all">
                        <a:solidFill>
                          <a:srgbClr val="303030"/>
                        </a:solidFill>
                        <a:effectLst/>
                        <a:latin typeface="Myriad"/>
                      </a:endParaRPr>
                    </a:p>
                  </a:txBody>
                  <a:tcPr marL="5639" marR="5639" marT="5639" marB="0" anchor="ctr"/>
                </a:tc>
                <a:tc>
                  <a:txBody>
                    <a:bodyPr/>
                    <a:lstStyle/>
                    <a:p>
                      <a:pPr algn="r" fontAlgn="t"/>
                      <a:r>
                        <a:rPr lang="en-US" sz="1000" u="none" strike="noStrike">
                          <a:effectLst/>
                        </a:rPr>
                        <a:t>1</a:t>
                      </a:r>
                      <a:endParaRPr lang="en-US" sz="1000" b="0" i="0" u="none" strike="noStrike">
                        <a:solidFill>
                          <a:srgbClr val="303030"/>
                        </a:solidFill>
                        <a:effectLst/>
                        <a:latin typeface="Myriad"/>
                      </a:endParaRPr>
                    </a:p>
                  </a:txBody>
                  <a:tcPr marL="5639" marR="5639" marT="5639" marB="0"/>
                </a:tc>
                <a:tc>
                  <a:txBody>
                    <a:bodyPr/>
                    <a:lstStyle/>
                    <a:p>
                      <a:pPr algn="r" fontAlgn="t"/>
                      <a:r>
                        <a:rPr lang="en-US" sz="1000" u="none" strike="noStrike">
                          <a:effectLst/>
                        </a:rPr>
                        <a:t>85.1</a:t>
                      </a:r>
                      <a:endParaRPr lang="en-US" sz="1000" b="0" i="0" u="none" strike="noStrike">
                        <a:solidFill>
                          <a:srgbClr val="303030"/>
                        </a:solidFill>
                        <a:effectLst/>
                        <a:latin typeface="Myriad"/>
                      </a:endParaRPr>
                    </a:p>
                  </a:txBody>
                  <a:tcPr marL="5639" marR="5639" marT="5639" marB="0"/>
                </a:tc>
                <a:tc>
                  <a:txBody>
                    <a:bodyPr/>
                    <a:lstStyle/>
                    <a:p>
                      <a:pPr algn="r" fontAlgn="t"/>
                      <a:r>
                        <a:rPr lang="en-US" sz="1000" u="none" strike="noStrike">
                          <a:effectLst/>
                        </a:rPr>
                        <a:t>85.49</a:t>
                      </a:r>
                      <a:endParaRPr lang="en-US" sz="1000" b="0" i="0" u="none" strike="noStrike">
                        <a:solidFill>
                          <a:srgbClr val="303030"/>
                        </a:solidFill>
                        <a:effectLst/>
                        <a:latin typeface="Myriad"/>
                      </a:endParaRPr>
                    </a:p>
                  </a:txBody>
                  <a:tcPr marL="5639" marR="5639" marT="5639" marB="0"/>
                </a:tc>
              </a:tr>
              <a:tr h="358271">
                <a:tc>
                  <a:txBody>
                    <a:bodyPr/>
                    <a:lstStyle/>
                    <a:p>
                      <a:pPr algn="l" fontAlgn="ctr"/>
                      <a:endParaRPr lang="en-US" sz="1000" u="none" strike="noStrike">
                        <a:effectLst/>
                      </a:endParaRPr>
                    </a:p>
                    <a:p>
                      <a:pPr algn="l" fontAlgn="ctr"/>
                      <a:r>
                        <a:rPr lang="en-US" sz="1000" u="none" strike="noStrike" cap="all">
                          <a:effectLst/>
                        </a:rPr>
                        <a:t>CAD (Canadian Dollar)</a:t>
                      </a:r>
                      <a:endParaRPr lang="en-US" sz="1000" b="0" i="0" u="none" strike="noStrike" cap="all">
                        <a:solidFill>
                          <a:srgbClr val="303030"/>
                        </a:solidFill>
                        <a:effectLst/>
                        <a:latin typeface="Myriad"/>
                      </a:endParaRPr>
                    </a:p>
                  </a:txBody>
                  <a:tcPr marL="5639" marR="5639" marT="5639" marB="0" anchor="ctr"/>
                </a:tc>
                <a:tc>
                  <a:txBody>
                    <a:bodyPr/>
                    <a:lstStyle/>
                    <a:p>
                      <a:pPr algn="r" fontAlgn="t"/>
                      <a:r>
                        <a:rPr lang="en-US" sz="1000" u="none" strike="noStrike">
                          <a:effectLst/>
                        </a:rPr>
                        <a:t>1</a:t>
                      </a:r>
                      <a:endParaRPr lang="en-US" sz="1000" b="0" i="0" u="none" strike="noStrike">
                        <a:solidFill>
                          <a:srgbClr val="303030"/>
                        </a:solidFill>
                        <a:effectLst/>
                        <a:latin typeface="Myriad"/>
                      </a:endParaRPr>
                    </a:p>
                  </a:txBody>
                  <a:tcPr marL="5639" marR="5639" marT="5639" marB="0"/>
                </a:tc>
                <a:tc>
                  <a:txBody>
                    <a:bodyPr/>
                    <a:lstStyle/>
                    <a:p>
                      <a:pPr algn="r" fontAlgn="t"/>
                      <a:r>
                        <a:rPr lang="en-US" sz="1000" u="none" strike="noStrike">
                          <a:effectLst/>
                        </a:rPr>
                        <a:t>95.64</a:t>
                      </a:r>
                      <a:endParaRPr lang="en-US" sz="1000" b="0" i="0" u="none" strike="noStrike">
                        <a:solidFill>
                          <a:srgbClr val="303030"/>
                        </a:solidFill>
                        <a:effectLst/>
                        <a:latin typeface="Myriad"/>
                      </a:endParaRPr>
                    </a:p>
                  </a:txBody>
                  <a:tcPr marL="5639" marR="5639" marT="5639" marB="0"/>
                </a:tc>
                <a:tc>
                  <a:txBody>
                    <a:bodyPr/>
                    <a:lstStyle/>
                    <a:p>
                      <a:pPr algn="r" fontAlgn="t"/>
                      <a:r>
                        <a:rPr lang="en-US" sz="1000" u="none" strike="noStrike">
                          <a:effectLst/>
                        </a:rPr>
                        <a:t>96.08</a:t>
                      </a:r>
                      <a:endParaRPr lang="en-US" sz="1000" b="0" i="0" u="none" strike="noStrike">
                        <a:solidFill>
                          <a:srgbClr val="303030"/>
                        </a:solidFill>
                        <a:effectLst/>
                        <a:latin typeface="Myriad"/>
                      </a:endParaRPr>
                    </a:p>
                  </a:txBody>
                  <a:tcPr marL="5639" marR="5639" marT="5639" marB="0"/>
                </a:tc>
              </a:tr>
              <a:tr h="358271">
                <a:tc>
                  <a:txBody>
                    <a:bodyPr/>
                    <a:lstStyle/>
                    <a:p>
                      <a:pPr algn="l" fontAlgn="ctr"/>
                      <a:endParaRPr lang="en-US" sz="1000" u="none" strike="noStrike">
                        <a:effectLst/>
                      </a:endParaRPr>
                    </a:p>
                    <a:p>
                      <a:pPr algn="l" fontAlgn="ctr"/>
                      <a:r>
                        <a:rPr lang="en-US" sz="1000" u="none" strike="noStrike" cap="all">
                          <a:effectLst/>
                        </a:rPr>
                        <a:t>SGD (Singapore Dollar)</a:t>
                      </a:r>
                      <a:endParaRPr lang="en-US" sz="1000" b="0" i="0" u="none" strike="noStrike" cap="all">
                        <a:solidFill>
                          <a:srgbClr val="303030"/>
                        </a:solidFill>
                        <a:effectLst/>
                        <a:latin typeface="Myriad"/>
                      </a:endParaRPr>
                    </a:p>
                  </a:txBody>
                  <a:tcPr marL="5639" marR="5639" marT="5639" marB="0" anchor="ctr"/>
                </a:tc>
                <a:tc>
                  <a:txBody>
                    <a:bodyPr/>
                    <a:lstStyle/>
                    <a:p>
                      <a:pPr algn="r" fontAlgn="t"/>
                      <a:r>
                        <a:rPr lang="en-US" sz="1000" u="none" strike="noStrike">
                          <a:effectLst/>
                        </a:rPr>
                        <a:t>1</a:t>
                      </a:r>
                      <a:endParaRPr lang="en-US" sz="1000" b="0" i="0" u="none" strike="noStrike">
                        <a:solidFill>
                          <a:srgbClr val="303030"/>
                        </a:solidFill>
                        <a:effectLst/>
                        <a:latin typeface="Myriad"/>
                      </a:endParaRPr>
                    </a:p>
                  </a:txBody>
                  <a:tcPr marL="5639" marR="5639" marT="5639" marB="0"/>
                </a:tc>
                <a:tc>
                  <a:txBody>
                    <a:bodyPr/>
                    <a:lstStyle/>
                    <a:p>
                      <a:pPr algn="r" fontAlgn="t"/>
                      <a:r>
                        <a:rPr lang="en-US" sz="1000" u="none" strike="noStrike">
                          <a:effectLst/>
                        </a:rPr>
                        <a:t>90.75</a:t>
                      </a:r>
                      <a:endParaRPr lang="en-US" sz="1000" b="0" i="0" u="none" strike="noStrike">
                        <a:solidFill>
                          <a:srgbClr val="303030"/>
                        </a:solidFill>
                        <a:effectLst/>
                        <a:latin typeface="Myriad"/>
                      </a:endParaRPr>
                    </a:p>
                  </a:txBody>
                  <a:tcPr marL="5639" marR="5639" marT="5639" marB="0"/>
                </a:tc>
                <a:tc>
                  <a:txBody>
                    <a:bodyPr/>
                    <a:lstStyle/>
                    <a:p>
                      <a:pPr algn="r" fontAlgn="t"/>
                      <a:r>
                        <a:rPr lang="en-US" sz="1000" u="none" strike="noStrike">
                          <a:effectLst/>
                        </a:rPr>
                        <a:t>91.17</a:t>
                      </a:r>
                      <a:endParaRPr lang="en-US" sz="1000" b="0" i="0" u="none" strike="noStrike">
                        <a:solidFill>
                          <a:srgbClr val="303030"/>
                        </a:solidFill>
                        <a:effectLst/>
                        <a:latin typeface="Myriad"/>
                      </a:endParaRPr>
                    </a:p>
                  </a:txBody>
                  <a:tcPr marL="5639" marR="5639" marT="5639" marB="0"/>
                </a:tc>
              </a:tr>
              <a:tr h="240885">
                <a:tc>
                  <a:txBody>
                    <a:bodyPr/>
                    <a:lstStyle/>
                    <a:p>
                      <a:pPr algn="l" fontAlgn="ctr"/>
                      <a:endParaRPr lang="en-US" sz="1000" u="none" strike="noStrike">
                        <a:effectLst/>
                      </a:endParaRPr>
                    </a:p>
                    <a:p>
                      <a:pPr algn="l" fontAlgn="ctr"/>
                      <a:r>
                        <a:rPr lang="en-US" sz="1000" u="none" strike="noStrike" cap="all">
                          <a:effectLst/>
                        </a:rPr>
                        <a:t>JPY (Japanese Yen)</a:t>
                      </a:r>
                      <a:endParaRPr lang="en-US" sz="1000" b="0" i="0" u="none" strike="noStrike" cap="all">
                        <a:solidFill>
                          <a:srgbClr val="303030"/>
                        </a:solidFill>
                        <a:effectLst/>
                        <a:latin typeface="Myriad"/>
                      </a:endParaRPr>
                    </a:p>
                  </a:txBody>
                  <a:tcPr marL="5639" marR="5639" marT="5639" marB="0" anchor="ctr"/>
                </a:tc>
                <a:tc>
                  <a:txBody>
                    <a:bodyPr/>
                    <a:lstStyle/>
                    <a:p>
                      <a:pPr algn="r" fontAlgn="t"/>
                      <a:r>
                        <a:rPr lang="en-US" sz="1000" u="none" strike="noStrike">
                          <a:effectLst/>
                        </a:rPr>
                        <a:t>10</a:t>
                      </a:r>
                      <a:endParaRPr lang="en-US" sz="1000" b="0" i="0" u="none" strike="noStrike">
                        <a:solidFill>
                          <a:srgbClr val="303030"/>
                        </a:solidFill>
                        <a:effectLst/>
                        <a:latin typeface="Myriad"/>
                      </a:endParaRPr>
                    </a:p>
                  </a:txBody>
                  <a:tcPr marL="5639" marR="5639" marT="5639" marB="0"/>
                </a:tc>
                <a:tc>
                  <a:txBody>
                    <a:bodyPr/>
                    <a:lstStyle/>
                    <a:p>
                      <a:pPr algn="r" fontAlgn="t"/>
                      <a:r>
                        <a:rPr lang="en-US" sz="1000" u="none" strike="noStrike">
                          <a:effectLst/>
                        </a:rPr>
                        <a:t>9.05</a:t>
                      </a:r>
                      <a:endParaRPr lang="en-US" sz="1000" b="0" i="0" u="none" strike="noStrike">
                        <a:solidFill>
                          <a:srgbClr val="303030"/>
                        </a:solidFill>
                        <a:effectLst/>
                        <a:latin typeface="Myriad"/>
                      </a:endParaRPr>
                    </a:p>
                  </a:txBody>
                  <a:tcPr marL="5639" marR="5639" marT="5639" marB="0"/>
                </a:tc>
                <a:tc>
                  <a:txBody>
                    <a:bodyPr/>
                    <a:lstStyle/>
                    <a:p>
                      <a:pPr algn="r" fontAlgn="t"/>
                      <a:r>
                        <a:rPr lang="en-US" sz="1000" u="none" strike="noStrike">
                          <a:effectLst/>
                        </a:rPr>
                        <a:t>9.1</a:t>
                      </a:r>
                      <a:endParaRPr lang="en-US" sz="1000" b="0" i="0" u="none" strike="noStrike">
                        <a:solidFill>
                          <a:srgbClr val="303030"/>
                        </a:solidFill>
                        <a:effectLst/>
                        <a:latin typeface="Myriad"/>
                      </a:endParaRPr>
                    </a:p>
                  </a:txBody>
                  <a:tcPr marL="5639" marR="5639" marT="5639" marB="0"/>
                </a:tc>
              </a:tr>
              <a:tr h="240885">
                <a:tc>
                  <a:txBody>
                    <a:bodyPr/>
                    <a:lstStyle/>
                    <a:p>
                      <a:pPr algn="l" fontAlgn="ctr"/>
                      <a:endParaRPr lang="en-US" sz="1000" u="none" strike="noStrike">
                        <a:effectLst/>
                      </a:endParaRPr>
                    </a:p>
                    <a:p>
                      <a:pPr algn="l" fontAlgn="ctr"/>
                      <a:r>
                        <a:rPr lang="en-US" sz="1000" u="none" strike="noStrike" cap="all">
                          <a:effectLst/>
                        </a:rPr>
                        <a:t>CNY (Chinese Yuan)</a:t>
                      </a:r>
                      <a:endParaRPr lang="en-US" sz="1000" b="0" i="0" u="none" strike="noStrike" cap="all">
                        <a:solidFill>
                          <a:srgbClr val="303030"/>
                        </a:solidFill>
                        <a:effectLst/>
                        <a:latin typeface="Myriad"/>
                      </a:endParaRPr>
                    </a:p>
                  </a:txBody>
                  <a:tcPr marL="5639" marR="5639" marT="5639" marB="0" anchor="ctr"/>
                </a:tc>
                <a:tc>
                  <a:txBody>
                    <a:bodyPr/>
                    <a:lstStyle/>
                    <a:p>
                      <a:pPr algn="r" fontAlgn="t"/>
                      <a:r>
                        <a:rPr lang="en-US" sz="1000" u="none" strike="noStrike">
                          <a:effectLst/>
                        </a:rPr>
                        <a:t>1</a:t>
                      </a:r>
                      <a:endParaRPr lang="en-US" sz="1000" b="0" i="0" u="none" strike="noStrike">
                        <a:solidFill>
                          <a:srgbClr val="303030"/>
                        </a:solidFill>
                        <a:effectLst/>
                        <a:latin typeface="Myriad"/>
                      </a:endParaRPr>
                    </a:p>
                  </a:txBody>
                  <a:tcPr marL="5639" marR="5639" marT="5639" marB="0"/>
                </a:tc>
                <a:tc>
                  <a:txBody>
                    <a:bodyPr/>
                    <a:lstStyle/>
                    <a:p>
                      <a:pPr algn="r" fontAlgn="t"/>
                      <a:r>
                        <a:rPr lang="en-US" sz="1000" u="none" strike="noStrike">
                          <a:effectLst/>
                        </a:rPr>
                        <a:t>18.16</a:t>
                      </a:r>
                      <a:endParaRPr lang="en-US" sz="1000" b="0" i="0" u="none" strike="noStrike">
                        <a:solidFill>
                          <a:srgbClr val="303030"/>
                        </a:solidFill>
                        <a:effectLst/>
                        <a:latin typeface="Myriad"/>
                      </a:endParaRPr>
                    </a:p>
                  </a:txBody>
                  <a:tcPr marL="5639" marR="5639" marT="5639" marB="0"/>
                </a:tc>
                <a:tc>
                  <a:txBody>
                    <a:bodyPr/>
                    <a:lstStyle/>
                    <a:p>
                      <a:pPr algn="r" fontAlgn="t"/>
                      <a:r>
                        <a:rPr lang="en-US" sz="1000" u="none" strike="noStrike">
                          <a:effectLst/>
                        </a:rPr>
                        <a:t>18.24</a:t>
                      </a:r>
                      <a:endParaRPr lang="en-US" sz="1000" b="0" i="0" u="none" strike="noStrike">
                        <a:solidFill>
                          <a:srgbClr val="303030"/>
                        </a:solidFill>
                        <a:effectLst/>
                        <a:latin typeface="Myriad"/>
                      </a:endParaRPr>
                    </a:p>
                  </a:txBody>
                  <a:tcPr marL="5639" marR="5639" marT="5639" marB="0"/>
                </a:tc>
              </a:tr>
              <a:tr h="358271">
                <a:tc>
                  <a:txBody>
                    <a:bodyPr/>
                    <a:lstStyle/>
                    <a:p>
                      <a:pPr algn="l" fontAlgn="ctr"/>
                      <a:endParaRPr lang="en-US" sz="1000" u="none" strike="noStrike">
                        <a:effectLst/>
                      </a:endParaRPr>
                    </a:p>
                    <a:p>
                      <a:pPr algn="l" fontAlgn="ctr"/>
                      <a:r>
                        <a:rPr lang="en-US" sz="1000" u="none" strike="noStrike" cap="all">
                          <a:effectLst/>
                        </a:rPr>
                        <a:t>SAR (Saudi Arabian Riyal)</a:t>
                      </a:r>
                      <a:endParaRPr lang="en-US" sz="1000" b="0" i="0" u="none" strike="noStrike" cap="all">
                        <a:solidFill>
                          <a:srgbClr val="303030"/>
                        </a:solidFill>
                        <a:effectLst/>
                        <a:latin typeface="Myriad"/>
                      </a:endParaRPr>
                    </a:p>
                  </a:txBody>
                  <a:tcPr marL="5639" marR="5639" marT="5639" marB="0" anchor="ctr"/>
                </a:tc>
                <a:tc>
                  <a:txBody>
                    <a:bodyPr/>
                    <a:lstStyle/>
                    <a:p>
                      <a:pPr algn="r" fontAlgn="t"/>
                      <a:r>
                        <a:rPr lang="en-US" sz="1000" u="none" strike="noStrike">
                          <a:effectLst/>
                        </a:rPr>
                        <a:t>1</a:t>
                      </a:r>
                      <a:endParaRPr lang="en-US" sz="1000" b="0" i="0" u="none" strike="noStrike">
                        <a:solidFill>
                          <a:srgbClr val="303030"/>
                        </a:solidFill>
                        <a:effectLst/>
                        <a:latin typeface="Myriad"/>
                      </a:endParaRPr>
                    </a:p>
                  </a:txBody>
                  <a:tcPr marL="5639" marR="5639" marT="5639" marB="0"/>
                </a:tc>
                <a:tc>
                  <a:txBody>
                    <a:bodyPr/>
                    <a:lstStyle/>
                    <a:p>
                      <a:pPr algn="r" fontAlgn="t"/>
                      <a:r>
                        <a:rPr lang="en-US" sz="1000" u="none" strike="noStrike">
                          <a:effectLst/>
                        </a:rPr>
                        <a:t>34.39</a:t>
                      </a:r>
                      <a:endParaRPr lang="en-US" sz="1000" b="0" i="0" u="none" strike="noStrike">
                        <a:solidFill>
                          <a:srgbClr val="303030"/>
                        </a:solidFill>
                        <a:effectLst/>
                        <a:latin typeface="Myriad"/>
                      </a:endParaRPr>
                    </a:p>
                  </a:txBody>
                  <a:tcPr marL="5639" marR="5639" marT="5639" marB="0"/>
                </a:tc>
                <a:tc>
                  <a:txBody>
                    <a:bodyPr/>
                    <a:lstStyle/>
                    <a:p>
                      <a:pPr algn="r" fontAlgn="t"/>
                      <a:r>
                        <a:rPr lang="en-US" sz="1000" u="none" strike="noStrike">
                          <a:effectLst/>
                        </a:rPr>
                        <a:t>34.55</a:t>
                      </a:r>
                      <a:endParaRPr lang="en-US" sz="1000" b="0" i="0" u="none" strike="noStrike">
                        <a:solidFill>
                          <a:srgbClr val="303030"/>
                        </a:solidFill>
                        <a:effectLst/>
                        <a:latin typeface="Myriad"/>
                      </a:endParaRPr>
                    </a:p>
                  </a:txBody>
                  <a:tcPr marL="5639" marR="5639" marT="5639" marB="0"/>
                </a:tc>
              </a:tr>
              <a:tr h="240885">
                <a:tc>
                  <a:txBody>
                    <a:bodyPr/>
                    <a:lstStyle/>
                    <a:p>
                      <a:pPr algn="l" fontAlgn="ctr"/>
                      <a:endParaRPr lang="en-US" sz="1000" u="none" strike="noStrike">
                        <a:effectLst/>
                      </a:endParaRPr>
                    </a:p>
                    <a:p>
                      <a:pPr algn="l" fontAlgn="ctr"/>
                      <a:r>
                        <a:rPr lang="en-US" sz="1000" u="none" strike="noStrike" cap="all">
                          <a:effectLst/>
                        </a:rPr>
                        <a:t>QAR (Qatari Riyal)</a:t>
                      </a:r>
                      <a:endParaRPr lang="en-US" sz="1000" b="0" i="0" u="none" strike="noStrike" cap="all">
                        <a:solidFill>
                          <a:srgbClr val="303030"/>
                        </a:solidFill>
                        <a:effectLst/>
                        <a:latin typeface="Myriad"/>
                      </a:endParaRPr>
                    </a:p>
                  </a:txBody>
                  <a:tcPr marL="5639" marR="5639" marT="5639" marB="0" anchor="ctr"/>
                </a:tc>
                <a:tc>
                  <a:txBody>
                    <a:bodyPr/>
                    <a:lstStyle/>
                    <a:p>
                      <a:pPr algn="r" fontAlgn="t"/>
                      <a:r>
                        <a:rPr lang="en-US" sz="1000" u="none" strike="noStrike">
                          <a:effectLst/>
                        </a:rPr>
                        <a:t>1</a:t>
                      </a:r>
                      <a:endParaRPr lang="en-US" sz="1000" b="0" i="0" u="none" strike="noStrike">
                        <a:solidFill>
                          <a:srgbClr val="303030"/>
                        </a:solidFill>
                        <a:effectLst/>
                        <a:latin typeface="Myriad"/>
                      </a:endParaRPr>
                    </a:p>
                  </a:txBody>
                  <a:tcPr marL="5639" marR="5639" marT="5639" marB="0"/>
                </a:tc>
                <a:tc>
                  <a:txBody>
                    <a:bodyPr/>
                    <a:lstStyle/>
                    <a:p>
                      <a:pPr algn="r" fontAlgn="t"/>
                      <a:r>
                        <a:rPr lang="en-US" sz="1000" u="none" strike="noStrike">
                          <a:effectLst/>
                        </a:rPr>
                        <a:t>35.38</a:t>
                      </a:r>
                      <a:endParaRPr lang="en-US" sz="1000" b="0" i="0" u="none" strike="noStrike">
                        <a:solidFill>
                          <a:srgbClr val="303030"/>
                        </a:solidFill>
                        <a:effectLst/>
                        <a:latin typeface="Myriad"/>
                      </a:endParaRPr>
                    </a:p>
                  </a:txBody>
                  <a:tcPr marL="5639" marR="5639" marT="5639" marB="0"/>
                </a:tc>
                <a:tc>
                  <a:txBody>
                    <a:bodyPr/>
                    <a:lstStyle/>
                    <a:p>
                      <a:pPr algn="r" fontAlgn="t"/>
                      <a:r>
                        <a:rPr lang="en-US" sz="1000" u="none" strike="noStrike">
                          <a:effectLst/>
                        </a:rPr>
                        <a:t>35.55</a:t>
                      </a:r>
                      <a:endParaRPr lang="en-US" sz="1000" b="0" i="0" u="none" strike="noStrike">
                        <a:solidFill>
                          <a:srgbClr val="303030"/>
                        </a:solidFill>
                        <a:effectLst/>
                        <a:latin typeface="Myriad"/>
                      </a:endParaRPr>
                    </a:p>
                  </a:txBody>
                  <a:tcPr marL="5639" marR="5639" marT="5639" marB="0"/>
                </a:tc>
              </a:tr>
              <a:tr h="240885">
                <a:tc>
                  <a:txBody>
                    <a:bodyPr/>
                    <a:lstStyle/>
                    <a:p>
                      <a:pPr algn="l" fontAlgn="ctr"/>
                      <a:endParaRPr lang="en-US" sz="1000" u="none" strike="noStrike">
                        <a:effectLst/>
                      </a:endParaRPr>
                    </a:p>
                    <a:p>
                      <a:pPr algn="l" fontAlgn="ctr"/>
                      <a:r>
                        <a:rPr lang="en-US" sz="1000" u="none" strike="noStrike" cap="all">
                          <a:effectLst/>
                        </a:rPr>
                        <a:t>THB (Thai Baht)</a:t>
                      </a:r>
                      <a:endParaRPr lang="en-US" sz="1000" b="0" i="0" u="none" strike="noStrike" cap="all">
                        <a:solidFill>
                          <a:srgbClr val="303030"/>
                        </a:solidFill>
                        <a:effectLst/>
                        <a:latin typeface="Myriad"/>
                      </a:endParaRPr>
                    </a:p>
                  </a:txBody>
                  <a:tcPr marL="5639" marR="5639" marT="5639" marB="0" anchor="ctr"/>
                </a:tc>
                <a:tc>
                  <a:txBody>
                    <a:bodyPr/>
                    <a:lstStyle/>
                    <a:p>
                      <a:pPr algn="r" fontAlgn="t"/>
                      <a:r>
                        <a:rPr lang="en-US" sz="1000" u="none" strike="noStrike">
                          <a:effectLst/>
                        </a:rPr>
                        <a:t>1</a:t>
                      </a:r>
                      <a:endParaRPr lang="en-US" sz="1000" b="0" i="0" u="none" strike="noStrike">
                        <a:solidFill>
                          <a:srgbClr val="303030"/>
                        </a:solidFill>
                        <a:effectLst/>
                        <a:latin typeface="Myriad"/>
                      </a:endParaRPr>
                    </a:p>
                  </a:txBody>
                  <a:tcPr marL="5639" marR="5639" marT="5639" marB="0"/>
                </a:tc>
                <a:tc>
                  <a:txBody>
                    <a:bodyPr/>
                    <a:lstStyle/>
                    <a:p>
                      <a:pPr algn="r" fontAlgn="t"/>
                      <a:r>
                        <a:rPr lang="en-US" sz="1000" u="none" strike="noStrike">
                          <a:effectLst/>
                        </a:rPr>
                        <a:t>3.45</a:t>
                      </a:r>
                      <a:endParaRPr lang="en-US" sz="1000" b="0" i="0" u="none" strike="noStrike">
                        <a:solidFill>
                          <a:srgbClr val="303030"/>
                        </a:solidFill>
                        <a:effectLst/>
                        <a:latin typeface="Myriad"/>
                      </a:endParaRPr>
                    </a:p>
                  </a:txBody>
                  <a:tcPr marL="5639" marR="5639" marT="5639" marB="0"/>
                </a:tc>
                <a:tc>
                  <a:txBody>
                    <a:bodyPr/>
                    <a:lstStyle/>
                    <a:p>
                      <a:pPr algn="r" fontAlgn="t"/>
                      <a:r>
                        <a:rPr lang="en-US" sz="1000" u="none" strike="noStrike">
                          <a:effectLst/>
                        </a:rPr>
                        <a:t>3.46</a:t>
                      </a:r>
                      <a:endParaRPr lang="en-US" sz="1000" b="0" i="0" u="none" strike="noStrike">
                        <a:solidFill>
                          <a:srgbClr val="303030"/>
                        </a:solidFill>
                        <a:effectLst/>
                        <a:latin typeface="Myriad"/>
                      </a:endParaRPr>
                    </a:p>
                  </a:txBody>
                  <a:tcPr marL="5639" marR="5639" marT="5639" marB="0"/>
                </a:tc>
              </a:tr>
              <a:tr h="240885">
                <a:tc>
                  <a:txBody>
                    <a:bodyPr/>
                    <a:lstStyle/>
                    <a:p>
                      <a:pPr algn="l" fontAlgn="ctr"/>
                      <a:endParaRPr lang="en-US" sz="1000" u="none" strike="noStrike">
                        <a:effectLst/>
                      </a:endParaRPr>
                    </a:p>
                    <a:p>
                      <a:pPr algn="l" fontAlgn="ctr"/>
                      <a:r>
                        <a:rPr lang="en-US" sz="1000" u="none" strike="noStrike" cap="all">
                          <a:effectLst/>
                        </a:rPr>
                        <a:t>AED (UAE Dirham)</a:t>
                      </a:r>
                      <a:endParaRPr lang="en-US" sz="1000" b="0" i="0" u="none" strike="noStrike" cap="all">
                        <a:solidFill>
                          <a:srgbClr val="303030"/>
                        </a:solidFill>
                        <a:effectLst/>
                        <a:latin typeface="Myriad"/>
                      </a:endParaRPr>
                    </a:p>
                  </a:txBody>
                  <a:tcPr marL="5639" marR="5639" marT="5639" marB="0" anchor="ctr"/>
                </a:tc>
                <a:tc>
                  <a:txBody>
                    <a:bodyPr/>
                    <a:lstStyle/>
                    <a:p>
                      <a:pPr algn="r" fontAlgn="t"/>
                      <a:r>
                        <a:rPr lang="en-US" sz="1000" u="none" strike="noStrike">
                          <a:effectLst/>
                        </a:rPr>
                        <a:t>1</a:t>
                      </a:r>
                      <a:endParaRPr lang="en-US" sz="1000" b="0" i="0" u="none" strike="noStrike">
                        <a:solidFill>
                          <a:srgbClr val="303030"/>
                        </a:solidFill>
                        <a:effectLst/>
                        <a:latin typeface="Myriad"/>
                      </a:endParaRPr>
                    </a:p>
                  </a:txBody>
                  <a:tcPr marL="5639" marR="5639" marT="5639" marB="0"/>
                </a:tc>
                <a:tc>
                  <a:txBody>
                    <a:bodyPr/>
                    <a:lstStyle/>
                    <a:p>
                      <a:pPr algn="r" fontAlgn="t"/>
                      <a:r>
                        <a:rPr lang="en-US" sz="1000" u="none" strike="noStrike">
                          <a:effectLst/>
                        </a:rPr>
                        <a:t>35.2</a:t>
                      </a:r>
                      <a:endParaRPr lang="en-US" sz="1000" b="0" i="0" u="none" strike="noStrike">
                        <a:solidFill>
                          <a:srgbClr val="303030"/>
                        </a:solidFill>
                        <a:effectLst/>
                        <a:latin typeface="Myriad"/>
                      </a:endParaRPr>
                    </a:p>
                  </a:txBody>
                  <a:tcPr marL="5639" marR="5639" marT="5639" marB="0"/>
                </a:tc>
                <a:tc>
                  <a:txBody>
                    <a:bodyPr/>
                    <a:lstStyle/>
                    <a:p>
                      <a:pPr algn="r" fontAlgn="t"/>
                      <a:r>
                        <a:rPr lang="en-US" sz="1000" u="none" strike="noStrike">
                          <a:effectLst/>
                        </a:rPr>
                        <a:t>35.36</a:t>
                      </a:r>
                      <a:endParaRPr lang="en-US" sz="1000" b="0" i="0" u="none" strike="noStrike">
                        <a:solidFill>
                          <a:srgbClr val="303030"/>
                        </a:solidFill>
                        <a:effectLst/>
                        <a:latin typeface="Myriad"/>
                      </a:endParaRPr>
                    </a:p>
                  </a:txBody>
                  <a:tcPr marL="5639" marR="5639" marT="5639" marB="0"/>
                </a:tc>
              </a:tr>
              <a:tr h="358271">
                <a:tc>
                  <a:txBody>
                    <a:bodyPr/>
                    <a:lstStyle/>
                    <a:p>
                      <a:pPr algn="l" fontAlgn="ctr"/>
                      <a:endParaRPr lang="en-US" sz="1000" u="none" strike="noStrike">
                        <a:effectLst/>
                      </a:endParaRPr>
                    </a:p>
                    <a:p>
                      <a:pPr algn="l" fontAlgn="ctr"/>
                      <a:r>
                        <a:rPr lang="en-US" sz="1000" u="none" strike="noStrike" cap="all">
                          <a:effectLst/>
                        </a:rPr>
                        <a:t>MYR (Malaysian Ringgit)</a:t>
                      </a:r>
                      <a:endParaRPr lang="en-US" sz="1000" b="0" i="0" u="none" strike="noStrike" cap="all">
                        <a:solidFill>
                          <a:srgbClr val="303030"/>
                        </a:solidFill>
                        <a:effectLst/>
                        <a:latin typeface="Myriad"/>
                      </a:endParaRPr>
                    </a:p>
                  </a:txBody>
                  <a:tcPr marL="5639" marR="5639" marT="5639" marB="0" anchor="ctr"/>
                </a:tc>
                <a:tc>
                  <a:txBody>
                    <a:bodyPr/>
                    <a:lstStyle/>
                    <a:p>
                      <a:pPr algn="r" fontAlgn="t"/>
                      <a:r>
                        <a:rPr lang="en-US" sz="1000" u="none" strike="noStrike">
                          <a:effectLst/>
                        </a:rPr>
                        <a:t>1</a:t>
                      </a:r>
                      <a:endParaRPr lang="en-US" sz="1000" b="0" i="0" u="none" strike="noStrike">
                        <a:solidFill>
                          <a:srgbClr val="303030"/>
                        </a:solidFill>
                        <a:effectLst/>
                        <a:latin typeface="Myriad"/>
                      </a:endParaRPr>
                    </a:p>
                  </a:txBody>
                  <a:tcPr marL="5639" marR="5639" marT="5639" marB="0"/>
                </a:tc>
                <a:tc>
                  <a:txBody>
                    <a:bodyPr/>
                    <a:lstStyle/>
                    <a:p>
                      <a:pPr algn="r" fontAlgn="t"/>
                      <a:r>
                        <a:rPr lang="en-US" sz="1000" u="none" strike="noStrike">
                          <a:effectLst/>
                        </a:rPr>
                        <a:t>28.24</a:t>
                      </a:r>
                      <a:endParaRPr lang="en-US" sz="1000" b="0" i="0" u="none" strike="noStrike">
                        <a:solidFill>
                          <a:srgbClr val="303030"/>
                        </a:solidFill>
                        <a:effectLst/>
                        <a:latin typeface="Myriad"/>
                      </a:endParaRPr>
                    </a:p>
                  </a:txBody>
                  <a:tcPr marL="5639" marR="5639" marT="5639" marB="0"/>
                </a:tc>
                <a:tc>
                  <a:txBody>
                    <a:bodyPr/>
                    <a:lstStyle/>
                    <a:p>
                      <a:pPr algn="r" fontAlgn="t"/>
                      <a:r>
                        <a:rPr lang="en-US" sz="1000" u="none" strike="noStrike">
                          <a:effectLst/>
                        </a:rPr>
                        <a:t>28.37</a:t>
                      </a:r>
                      <a:endParaRPr lang="en-US" sz="1000" b="0" i="0" u="none" strike="noStrike">
                        <a:solidFill>
                          <a:srgbClr val="303030"/>
                        </a:solidFill>
                        <a:effectLst/>
                        <a:latin typeface="Myriad"/>
                      </a:endParaRPr>
                    </a:p>
                  </a:txBody>
                  <a:tcPr marL="5639" marR="5639" marT="5639" marB="0"/>
                </a:tc>
              </a:tr>
              <a:tr h="358271">
                <a:tc>
                  <a:txBody>
                    <a:bodyPr/>
                    <a:lstStyle/>
                    <a:p>
                      <a:pPr algn="l" fontAlgn="ctr"/>
                      <a:endParaRPr lang="en-US" sz="1000" u="none" strike="noStrike">
                        <a:effectLst/>
                      </a:endParaRPr>
                    </a:p>
                    <a:p>
                      <a:pPr algn="l" fontAlgn="ctr"/>
                      <a:r>
                        <a:rPr lang="en-US" sz="1000" u="none" strike="noStrike" cap="all">
                          <a:effectLst/>
                        </a:rPr>
                        <a:t>KRW (South Korean Won)</a:t>
                      </a:r>
                      <a:endParaRPr lang="en-US" sz="1000" b="0" i="0" u="none" strike="noStrike" cap="all">
                        <a:solidFill>
                          <a:srgbClr val="303030"/>
                        </a:solidFill>
                        <a:effectLst/>
                        <a:latin typeface="Myriad"/>
                      </a:endParaRPr>
                    </a:p>
                  </a:txBody>
                  <a:tcPr marL="5639" marR="5639" marT="5639" marB="0" anchor="ctr"/>
                </a:tc>
                <a:tc>
                  <a:txBody>
                    <a:bodyPr/>
                    <a:lstStyle/>
                    <a:p>
                      <a:pPr algn="r" fontAlgn="t"/>
                      <a:r>
                        <a:rPr lang="en-US" sz="1000" u="none" strike="noStrike">
                          <a:effectLst/>
                        </a:rPr>
                        <a:t>100</a:t>
                      </a:r>
                      <a:endParaRPr lang="en-US" sz="1000" b="0" i="0" u="none" strike="noStrike">
                        <a:solidFill>
                          <a:srgbClr val="303030"/>
                        </a:solidFill>
                        <a:effectLst/>
                        <a:latin typeface="Myriad"/>
                      </a:endParaRPr>
                    </a:p>
                  </a:txBody>
                  <a:tcPr marL="5639" marR="5639" marT="5639" marB="0"/>
                </a:tc>
                <a:tc>
                  <a:txBody>
                    <a:bodyPr/>
                    <a:lstStyle/>
                    <a:p>
                      <a:pPr algn="r" fontAlgn="t"/>
                      <a:r>
                        <a:rPr lang="en-US" sz="1000" u="none" strike="noStrike">
                          <a:effectLst/>
                        </a:rPr>
                        <a:t>9.13</a:t>
                      </a:r>
                      <a:endParaRPr lang="en-US" sz="1000" b="0" i="0" u="none" strike="noStrike">
                        <a:solidFill>
                          <a:srgbClr val="303030"/>
                        </a:solidFill>
                        <a:effectLst/>
                        <a:latin typeface="Myriad"/>
                      </a:endParaRPr>
                    </a:p>
                  </a:txBody>
                  <a:tcPr marL="5639" marR="5639" marT="5639" marB="0"/>
                </a:tc>
                <a:tc>
                  <a:txBody>
                    <a:bodyPr/>
                    <a:lstStyle/>
                    <a:p>
                      <a:pPr algn="r" fontAlgn="t"/>
                      <a:r>
                        <a:rPr lang="en-US" sz="1000" u="none" strike="noStrike" dirty="0">
                          <a:effectLst/>
                        </a:rPr>
                        <a:t>9.17</a:t>
                      </a:r>
                      <a:endParaRPr lang="en-US" sz="1000" b="0" i="0" u="none" strike="noStrike" dirty="0">
                        <a:solidFill>
                          <a:srgbClr val="303030"/>
                        </a:solidFill>
                        <a:effectLst/>
                        <a:latin typeface="Myriad"/>
                      </a:endParaRPr>
                    </a:p>
                  </a:txBody>
                  <a:tcPr marL="5639" marR="5639" marT="5639" marB="0"/>
                </a:tc>
              </a:tr>
            </a:tbl>
          </a:graphicData>
        </a:graphic>
      </p:graphicFrame>
    </p:spTree>
    <p:extLst>
      <p:ext uri="{BB962C8B-B14F-4D97-AF65-F5344CB8AC3E}">
        <p14:creationId xmlns:p14="http://schemas.microsoft.com/office/powerpoint/2010/main" val="3536064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Exchange Rate Quotations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867400"/>
              </a:xfrm>
            </p:spPr>
            <p:txBody>
              <a:bodyPr>
                <a:normAutofit/>
              </a:bodyPr>
              <a:lstStyle/>
              <a:p>
                <a:r>
                  <a:rPr lang="en-US" sz="2200" dirty="0" smtClean="0"/>
                  <a:t>Exchange rate is the number of Nepali Rupee that can be purchased with one unit of given foreign currency or number of Nepali Rupee that must be paid to purchase one unit of given currency</a:t>
                </a:r>
              </a:p>
              <a:p>
                <a:pPr marL="0" indent="0">
                  <a:buNone/>
                </a:pPr>
                <a:r>
                  <a:rPr lang="en-US" sz="2200" b="1" dirty="0" smtClean="0"/>
                  <a:t>Direct Quotation:</a:t>
                </a:r>
              </a:p>
              <a:p>
                <a:r>
                  <a:rPr lang="en-US" sz="2200" dirty="0" smtClean="0"/>
                  <a:t>Represent number of domestic currency required to purchase one unit of foreign currency</a:t>
                </a:r>
              </a:p>
              <a:p>
                <a:r>
                  <a:rPr lang="en-US" sz="2200" dirty="0" smtClean="0"/>
                  <a:t>Direct Quotation = </a:t>
                </a:r>
                <a14:m>
                  <m:oMath xmlns:m="http://schemas.openxmlformats.org/officeDocument/2006/math">
                    <m:f>
                      <m:fPr>
                        <m:ctrlPr>
                          <a:rPr lang="en-US" sz="2200" i="1" smtClean="0">
                            <a:latin typeface="Cambria Math"/>
                          </a:rPr>
                        </m:ctrlPr>
                      </m:fPr>
                      <m:num>
                        <m:r>
                          <a:rPr lang="en-US" sz="2200" b="0" i="1" smtClean="0">
                            <a:latin typeface="Cambria Math"/>
                          </a:rPr>
                          <m:t>𝐺𝑖𝑣𝑒𝑛</m:t>
                        </m:r>
                        <m:r>
                          <a:rPr lang="en-US" sz="2200" b="0" i="1" smtClean="0">
                            <a:latin typeface="Cambria Math"/>
                          </a:rPr>
                          <m:t> </m:t>
                        </m:r>
                        <m:r>
                          <a:rPr lang="en-US" sz="2200" b="0" i="1" smtClean="0">
                            <a:latin typeface="Cambria Math"/>
                          </a:rPr>
                          <m:t>𝐶𝑢𝑟𝑟𝑒𝑛𝑐𝑦</m:t>
                        </m:r>
                      </m:num>
                      <m:den>
                        <m:r>
                          <a:rPr lang="en-US" sz="2200" b="0" i="1" smtClean="0">
                            <a:latin typeface="Cambria Math"/>
                          </a:rPr>
                          <m:t>𝐸𝑞𝑢𝑖𝑣𝑎𝑙𝑒𝑛𝑡</m:t>
                        </m:r>
                        <m:r>
                          <a:rPr lang="en-US" sz="2200" b="0" i="1" smtClean="0">
                            <a:latin typeface="Cambria Math"/>
                          </a:rPr>
                          <m:t> </m:t>
                        </m:r>
                        <m:r>
                          <a:rPr lang="en-US" sz="2200" b="0" i="1" smtClean="0">
                            <a:latin typeface="Cambria Math"/>
                          </a:rPr>
                          <m:t>𝐹𝑜𝑟𝑒𝑖𝑔𝑛</m:t>
                        </m:r>
                        <m:r>
                          <a:rPr lang="en-US" sz="2200" b="0" i="1" smtClean="0">
                            <a:latin typeface="Cambria Math"/>
                          </a:rPr>
                          <m:t> </m:t>
                        </m:r>
                        <m:r>
                          <a:rPr lang="en-US" sz="2200" b="0" i="1" smtClean="0">
                            <a:latin typeface="Cambria Math"/>
                          </a:rPr>
                          <m:t>𝐶𝑢𝑟𝑟𝑒𝑛𝑐𝑦</m:t>
                        </m:r>
                      </m:den>
                    </m:f>
                  </m:oMath>
                </a14:m>
                <a:endParaRPr lang="en-US" sz="2200" dirty="0" smtClean="0"/>
              </a:p>
              <a:p>
                <a:pPr marL="0" indent="0">
                  <a:buNone/>
                </a:pPr>
                <a:r>
                  <a:rPr lang="en-US" sz="2200" b="1" dirty="0" smtClean="0"/>
                  <a:t>Indirect Quotation:</a:t>
                </a:r>
              </a:p>
              <a:p>
                <a:r>
                  <a:rPr lang="en-US" sz="2200" dirty="0" smtClean="0"/>
                  <a:t>Foreign Currency that can be purchased by one unit of domestic currency</a:t>
                </a:r>
              </a:p>
              <a:p>
                <a:r>
                  <a:rPr lang="en-US" sz="2200" dirty="0" smtClean="0"/>
                  <a:t>Indirect Quotation = </a:t>
                </a:r>
                <a14:m>
                  <m:oMath xmlns:m="http://schemas.openxmlformats.org/officeDocument/2006/math">
                    <m:f>
                      <m:fPr>
                        <m:ctrlPr>
                          <a:rPr lang="en-US" sz="2200" i="1" smtClean="0">
                            <a:latin typeface="Cambria Math"/>
                          </a:rPr>
                        </m:ctrlPr>
                      </m:fPr>
                      <m:num>
                        <m:r>
                          <a:rPr lang="en-US" sz="2200" b="0" i="1" smtClean="0">
                            <a:latin typeface="Cambria Math"/>
                          </a:rPr>
                          <m:t>𝐹𝑜𝑟𝑒𝑖𝑔𝑛</m:t>
                        </m:r>
                        <m:r>
                          <a:rPr lang="en-US" sz="2200" b="0" i="1" smtClean="0">
                            <a:latin typeface="Cambria Math"/>
                          </a:rPr>
                          <m:t> </m:t>
                        </m:r>
                        <m:r>
                          <a:rPr lang="en-US" sz="2200" b="0" i="1" smtClean="0">
                            <a:latin typeface="Cambria Math"/>
                          </a:rPr>
                          <m:t>𝐶𝑢𝑟𝑟𝑒𝑛𝑐𝑦</m:t>
                        </m:r>
                      </m:num>
                      <m:den>
                        <m:r>
                          <a:rPr lang="en-US" sz="2200" b="0" i="1" smtClean="0">
                            <a:latin typeface="Cambria Math"/>
                          </a:rPr>
                          <m:t>𝐸𝑞𝑢𝑖𝑙𝑎𝑣𝑒𝑛𝑡</m:t>
                        </m:r>
                        <m:r>
                          <a:rPr lang="en-US" sz="2200" b="0" i="1" smtClean="0">
                            <a:latin typeface="Cambria Math"/>
                          </a:rPr>
                          <m:t> </m:t>
                        </m:r>
                        <m:r>
                          <a:rPr lang="en-US" sz="2200" b="0" i="1" smtClean="0">
                            <a:latin typeface="Cambria Math"/>
                          </a:rPr>
                          <m:t>𝐺𝑖𝑣𝑒𝑛</m:t>
                        </m:r>
                        <m:r>
                          <a:rPr lang="en-US" sz="2200" b="0" i="1" smtClean="0">
                            <a:latin typeface="Cambria Math"/>
                          </a:rPr>
                          <m:t> </m:t>
                        </m:r>
                        <m:r>
                          <a:rPr lang="en-US" sz="2200" b="0" i="1" smtClean="0">
                            <a:latin typeface="Cambria Math"/>
                          </a:rPr>
                          <m:t>𝐶𝑢𝑟𝑟𝑒𝑛𝑐𝑦</m:t>
                        </m:r>
                      </m:den>
                    </m:f>
                  </m:oMath>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867400"/>
              </a:xfrm>
              <a:blipFill rotWithShape="1">
                <a:blip r:embed="rId2"/>
                <a:stretch>
                  <a:fillRect l="-889" t="-623" r="-1333"/>
                </a:stretch>
              </a:blipFill>
            </p:spPr>
            <p:txBody>
              <a:bodyPr/>
              <a:lstStyle/>
              <a:p>
                <a:r>
                  <a:rPr lang="en-US">
                    <a:noFill/>
                  </a:rPr>
                  <a:t> </a:t>
                </a:r>
              </a:p>
            </p:txBody>
          </p:sp>
        </mc:Fallback>
      </mc:AlternateContent>
    </p:spTree>
    <p:extLst>
      <p:ext uri="{BB962C8B-B14F-4D97-AF65-F5344CB8AC3E}">
        <p14:creationId xmlns:p14="http://schemas.microsoft.com/office/powerpoint/2010/main" val="570503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Exchange Rate Quotations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762000"/>
                <a:ext cx="8686800" cy="5791200"/>
              </a:xfrm>
            </p:spPr>
            <p:txBody>
              <a:bodyPr>
                <a:normAutofit fontScale="92500" lnSpcReduction="10000"/>
              </a:bodyPr>
              <a:lstStyle/>
              <a:p>
                <a:pPr marL="0" indent="0">
                  <a:buNone/>
                </a:pPr>
                <a:r>
                  <a:rPr lang="en-US" sz="2200" b="1" dirty="0" smtClean="0"/>
                  <a:t>Cross Rate</a:t>
                </a:r>
              </a:p>
              <a:p>
                <a:r>
                  <a:rPr lang="en-US" sz="2200" dirty="0" smtClean="0"/>
                  <a:t>Exchange rate between any two currencies</a:t>
                </a:r>
              </a:p>
              <a:p>
                <a:r>
                  <a:rPr lang="en-US" sz="2200" dirty="0" smtClean="0"/>
                  <a:t>Cross rate are actually calculated on the basis of various currencies relative to US dollar</a:t>
                </a:r>
              </a:p>
              <a:p>
                <a:pPr marL="0" indent="0">
                  <a:buNone/>
                </a:pPr>
                <a:r>
                  <a:rPr lang="en-US" sz="2200" u="sng" dirty="0" smtClean="0"/>
                  <a:t>Example Problem 1:</a:t>
                </a:r>
              </a:p>
              <a:p>
                <a:pPr marL="0" indent="0">
                  <a:buNone/>
                </a:pPr>
                <a:r>
                  <a:rPr lang="en-US" sz="2200" dirty="0" smtClean="0"/>
                  <a:t>Suppose direct quotation between pounds and dollars ($1.5398) and the indirect quotation between Euros and dollar (€ 1.0346). What is the cross rate between British pounds and Euros?</a:t>
                </a:r>
              </a:p>
              <a:p>
                <a:pPr marL="0" indent="0">
                  <a:buNone/>
                </a:pPr>
                <a:r>
                  <a:rPr lang="en-US" sz="2200" b="1" dirty="0" smtClean="0"/>
                  <a:t>Methods of determining Cross Rate:</a:t>
                </a:r>
              </a:p>
              <a:p>
                <a:pPr marL="457200" indent="-457200">
                  <a:buAutoNum type="alphaUcPeriod"/>
                </a:pPr>
                <a:r>
                  <a:rPr lang="en-US" sz="2200" dirty="0" smtClean="0"/>
                  <a:t>Formula Method:</a:t>
                </a:r>
              </a:p>
              <a:p>
                <a:pPr marL="400050" lvl="1" indent="0">
                  <a:buNone/>
                </a:pPr>
                <a:r>
                  <a:rPr lang="en-US" sz="1800" dirty="0" smtClean="0"/>
                  <a:t>Cross rate= Direct quotation of given currency × Indirect quotation of foreign currency</a:t>
                </a:r>
              </a:p>
              <a:p>
                <a:pPr marL="400050" lvl="1" indent="0">
                  <a:buNone/>
                </a:pPr>
                <a:r>
                  <a:rPr lang="en-US" sz="1800" dirty="0" smtClean="0"/>
                  <a:t>Alternatively;</a:t>
                </a:r>
              </a:p>
              <a:p>
                <a:pPr marL="400050" lvl="1" indent="0">
                  <a:buNone/>
                </a:pPr>
                <a:r>
                  <a:rPr lang="en-US" sz="1800" dirty="0" smtClean="0"/>
                  <a:t>Cross rate = </a:t>
                </a:r>
                <a14:m>
                  <m:oMath xmlns:m="http://schemas.openxmlformats.org/officeDocument/2006/math">
                    <m:f>
                      <m:fPr>
                        <m:ctrlPr>
                          <a:rPr lang="en-US" sz="1800" i="1" smtClean="0">
                            <a:latin typeface="Cambria Math"/>
                          </a:rPr>
                        </m:ctrlPr>
                      </m:fPr>
                      <m:num>
                        <m:r>
                          <a:rPr lang="en-US" sz="1800" b="0" i="1" smtClean="0">
                            <a:latin typeface="Cambria Math"/>
                          </a:rPr>
                          <m:t>𝐼𝑛𝑑𝑖𝑟𝑒𝑐𝑡</m:t>
                        </m:r>
                        <m:r>
                          <a:rPr lang="en-US" sz="1800" b="0" i="1" smtClean="0">
                            <a:latin typeface="Cambria Math"/>
                          </a:rPr>
                          <m:t> </m:t>
                        </m:r>
                        <m:r>
                          <a:rPr lang="en-US" sz="1800" b="0" i="1" smtClean="0">
                            <a:latin typeface="Cambria Math"/>
                          </a:rPr>
                          <m:t>𝑞𝑢𝑜𝑡𝑎𝑡𝑖𝑜𝑛</m:t>
                        </m:r>
                        <m:r>
                          <a:rPr lang="en-US" sz="1800" b="0" i="1" smtClean="0">
                            <a:latin typeface="Cambria Math"/>
                          </a:rPr>
                          <m:t> </m:t>
                        </m:r>
                        <m:r>
                          <a:rPr lang="en-US" sz="1800" b="0" i="1" smtClean="0">
                            <a:latin typeface="Cambria Math"/>
                          </a:rPr>
                          <m:t>𝑜𝑓</m:t>
                        </m:r>
                        <m:r>
                          <a:rPr lang="en-US" sz="1800" b="0" i="1" smtClean="0">
                            <a:latin typeface="Cambria Math"/>
                          </a:rPr>
                          <m:t> </m:t>
                        </m:r>
                        <m:r>
                          <a:rPr lang="en-US" sz="1800" b="0" i="1" smtClean="0">
                            <a:latin typeface="Cambria Math"/>
                          </a:rPr>
                          <m:t>𝑓𝑜𝑟𝑒𝑖𝑔𝑛</m:t>
                        </m:r>
                        <m:r>
                          <a:rPr lang="en-US" sz="1800" b="0" i="1" smtClean="0">
                            <a:latin typeface="Cambria Math"/>
                          </a:rPr>
                          <m:t> </m:t>
                        </m:r>
                        <m:r>
                          <a:rPr lang="en-US" sz="1800" b="0" i="1" smtClean="0">
                            <a:latin typeface="Cambria Math"/>
                          </a:rPr>
                          <m:t>𝑐𝑢𝑟𝑟𝑒𝑛𝑐𝑦</m:t>
                        </m:r>
                      </m:num>
                      <m:den>
                        <m:r>
                          <a:rPr lang="en-US" sz="1800" b="0" i="1" smtClean="0">
                            <a:latin typeface="Cambria Math"/>
                          </a:rPr>
                          <m:t>𝐼𝑛𝑑𝑖𝑟𝑒𝑐𝑡</m:t>
                        </m:r>
                        <m:r>
                          <a:rPr lang="en-US" sz="1800" b="0" i="1" smtClean="0">
                            <a:latin typeface="Cambria Math"/>
                          </a:rPr>
                          <m:t> </m:t>
                        </m:r>
                        <m:r>
                          <a:rPr lang="en-US" sz="1800" b="0" i="1" smtClean="0">
                            <a:latin typeface="Cambria Math"/>
                          </a:rPr>
                          <m:t>𝑞𝑢𝑜𝑡𝑎𝑡𝑖𝑜𝑛</m:t>
                        </m:r>
                        <m:r>
                          <a:rPr lang="en-US" sz="1800" b="0" i="1" smtClean="0">
                            <a:latin typeface="Cambria Math"/>
                          </a:rPr>
                          <m:t> </m:t>
                        </m:r>
                        <m:r>
                          <a:rPr lang="en-US" sz="1800" b="0" i="1" smtClean="0">
                            <a:latin typeface="Cambria Math"/>
                          </a:rPr>
                          <m:t>𝑜𝑓</m:t>
                        </m:r>
                        <m:r>
                          <a:rPr lang="en-US" sz="1800" b="0" i="1" smtClean="0">
                            <a:latin typeface="Cambria Math"/>
                          </a:rPr>
                          <m:t> </m:t>
                        </m:r>
                        <m:r>
                          <a:rPr lang="en-US" sz="1800" b="0" i="1" smtClean="0">
                            <a:latin typeface="Cambria Math"/>
                          </a:rPr>
                          <m:t>𝑔𝑖𝑣𝑒𝑛</m:t>
                        </m:r>
                        <m:r>
                          <a:rPr lang="en-US" sz="1800" b="0" i="1" smtClean="0">
                            <a:latin typeface="Cambria Math"/>
                          </a:rPr>
                          <m:t> </m:t>
                        </m:r>
                        <m:r>
                          <a:rPr lang="en-US" sz="1800" b="0" i="1" smtClean="0">
                            <a:latin typeface="Cambria Math"/>
                          </a:rPr>
                          <m:t>𝑐𝑢𝑟𝑟𝑒𝑛𝑐𝑦</m:t>
                        </m:r>
                      </m:den>
                    </m:f>
                  </m:oMath>
                </a14:m>
                <a:endParaRPr lang="en-US" sz="1800" dirty="0" smtClean="0"/>
              </a:p>
              <a:p>
                <a:pPr marL="0" indent="0">
                  <a:buNone/>
                </a:pPr>
                <a:r>
                  <a:rPr lang="en-US" sz="2200" u="sng" dirty="0" smtClean="0"/>
                  <a:t>Example Problem 2 : </a:t>
                </a:r>
              </a:p>
              <a:p>
                <a:pPr marL="0" indent="0">
                  <a:buNone/>
                </a:pPr>
                <a:r>
                  <a:rPr lang="en-US" sz="2200" dirty="0" smtClean="0"/>
                  <a:t>A currency trader observes that the exchange rate between US dollar and British pound was </a:t>
                </a:r>
                <a:r>
                  <a:rPr lang="en-US" sz="2200" dirty="0" err="1" smtClean="0"/>
                  <a:t>was</a:t>
                </a:r>
                <a:r>
                  <a:rPr lang="en-US" sz="2200" dirty="0" smtClean="0"/>
                  <a:t> £1 = $1.5398 and the exchange rate between US dollar and Euros was €1.0346 = $1. Find out the cross rate between British Pound and Euros.</a:t>
                </a: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762000"/>
                <a:ext cx="8686800" cy="5791200"/>
              </a:xfrm>
              <a:blipFill rotWithShape="1">
                <a:blip r:embed="rId2"/>
                <a:stretch>
                  <a:fillRect l="-702" t="-1053"/>
                </a:stretch>
              </a:blipFill>
            </p:spPr>
            <p:txBody>
              <a:bodyPr/>
              <a:lstStyle/>
              <a:p>
                <a:r>
                  <a:rPr lang="en-US">
                    <a:noFill/>
                  </a:rPr>
                  <a:t> </a:t>
                </a:r>
              </a:p>
            </p:txBody>
          </p:sp>
        </mc:Fallback>
      </mc:AlternateContent>
    </p:spTree>
    <p:extLst>
      <p:ext uri="{BB962C8B-B14F-4D97-AF65-F5344CB8AC3E}">
        <p14:creationId xmlns:p14="http://schemas.microsoft.com/office/powerpoint/2010/main" val="2737821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a:t>Exchange Rate Quotations</a:t>
            </a:r>
          </a:p>
        </p:txBody>
      </p:sp>
      <p:sp>
        <p:nvSpPr>
          <p:cNvPr id="3" name="Content Placeholder 2"/>
          <p:cNvSpPr>
            <a:spLocks noGrp="1"/>
          </p:cNvSpPr>
          <p:nvPr>
            <p:ph idx="1"/>
          </p:nvPr>
        </p:nvSpPr>
        <p:spPr>
          <a:xfrm>
            <a:off x="457200" y="762000"/>
            <a:ext cx="8229600" cy="5867400"/>
          </a:xfrm>
        </p:spPr>
        <p:txBody>
          <a:bodyPr>
            <a:normAutofit/>
          </a:bodyPr>
          <a:lstStyle/>
          <a:p>
            <a:pPr marL="457200" indent="-457200" algn="just">
              <a:buAutoNum type="alphaUcPeriod" startAt="2"/>
            </a:pPr>
            <a:r>
              <a:rPr lang="en-US" sz="2200" dirty="0" smtClean="0"/>
              <a:t>Chain Method</a:t>
            </a:r>
          </a:p>
          <a:p>
            <a:pPr marL="0" indent="0" algn="just">
              <a:buNone/>
            </a:pPr>
            <a:r>
              <a:rPr lang="en-US" sz="2200" dirty="0" smtClean="0"/>
              <a:t>Step 1: Identify the two currencies for which the exchange rate is to be established</a:t>
            </a:r>
          </a:p>
          <a:p>
            <a:pPr marL="0" indent="0" algn="just">
              <a:buNone/>
            </a:pPr>
            <a:r>
              <a:rPr lang="en-US" sz="2200" dirty="0" smtClean="0"/>
              <a:t>Step 2: Set up a chain relationship between these two currencies assuming that ‘x’ unit of one currency can be exchanged for ‘1’ unit of other currency</a:t>
            </a:r>
          </a:p>
          <a:p>
            <a:pPr marL="0" indent="0" algn="just">
              <a:buNone/>
            </a:pPr>
            <a:r>
              <a:rPr lang="en-US" sz="2200" dirty="0" smtClean="0"/>
              <a:t>Step 3: Repeat the same process to complete the chain of exchange relation as given for other currencies</a:t>
            </a:r>
          </a:p>
          <a:p>
            <a:pPr marL="0" indent="0" algn="just">
              <a:buNone/>
            </a:pPr>
            <a:r>
              <a:rPr lang="en-US" sz="2200" dirty="0" smtClean="0"/>
              <a:t>Step 4: Finally divide the product of RHS by product of LHS in the complete chain of exchange rate relation to identify value of x</a:t>
            </a:r>
          </a:p>
          <a:p>
            <a:pPr marL="0" indent="0" algn="just">
              <a:buNone/>
            </a:pPr>
            <a:r>
              <a:rPr lang="en-US" sz="2200" u="sng" dirty="0" smtClean="0"/>
              <a:t>Example Problem 3:</a:t>
            </a:r>
          </a:p>
          <a:p>
            <a:pPr marL="0" indent="0" algn="just">
              <a:buNone/>
            </a:pPr>
            <a:r>
              <a:rPr lang="en-US" sz="2200" dirty="0" smtClean="0"/>
              <a:t>Find the rate of exchange between New York and Kathmandu from the following data: </a:t>
            </a:r>
            <a:r>
              <a:rPr lang="en-US" sz="2200" dirty="0" err="1" smtClean="0"/>
              <a:t>Rs</a:t>
            </a:r>
            <a:r>
              <a:rPr lang="en-US" sz="2200" dirty="0" smtClean="0"/>
              <a:t> 22.85 = £ 1, </a:t>
            </a:r>
            <a:r>
              <a:rPr lang="en-US" sz="2200" dirty="0"/>
              <a:t>£ </a:t>
            </a:r>
            <a:r>
              <a:rPr lang="en-US" sz="2200" dirty="0" smtClean="0"/>
              <a:t>0.5 = 1.97 Marks,  7.62 Francs = $1 and 2.98 Francs = 1 Mark.</a:t>
            </a:r>
          </a:p>
          <a:p>
            <a:pPr marL="0" indent="0">
              <a:buNone/>
            </a:pPr>
            <a:endParaRPr lang="en-US" sz="2200" dirty="0" smtClean="0"/>
          </a:p>
          <a:p>
            <a:pPr marL="0" indent="0">
              <a:buNone/>
            </a:pPr>
            <a:endParaRPr lang="en-US" sz="2200" dirty="0"/>
          </a:p>
        </p:txBody>
      </p:sp>
    </p:spTree>
    <p:extLst>
      <p:ext uri="{BB962C8B-B14F-4D97-AF65-F5344CB8AC3E}">
        <p14:creationId xmlns:p14="http://schemas.microsoft.com/office/powerpoint/2010/main" val="3382406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Trading in Foreign Exchange</a:t>
            </a:r>
            <a:endParaRPr lang="en-US" dirty="0"/>
          </a:p>
        </p:txBody>
      </p:sp>
      <p:sp>
        <p:nvSpPr>
          <p:cNvPr id="3" name="Content Placeholder 2"/>
          <p:cNvSpPr>
            <a:spLocks noGrp="1"/>
          </p:cNvSpPr>
          <p:nvPr>
            <p:ph idx="1"/>
          </p:nvPr>
        </p:nvSpPr>
        <p:spPr>
          <a:xfrm>
            <a:off x="457200" y="762000"/>
            <a:ext cx="8229600" cy="5867400"/>
          </a:xfrm>
        </p:spPr>
        <p:txBody>
          <a:bodyPr>
            <a:normAutofit/>
          </a:bodyPr>
          <a:lstStyle/>
          <a:p>
            <a:pPr algn="just"/>
            <a:r>
              <a:rPr lang="en-US" sz="2200" dirty="0" smtClean="0"/>
              <a:t>Foreign exchange (</a:t>
            </a:r>
            <a:r>
              <a:rPr lang="en-US" sz="2200" dirty="0" err="1" smtClean="0"/>
              <a:t>forex</a:t>
            </a:r>
            <a:r>
              <a:rPr lang="en-US" sz="2200" dirty="0" smtClean="0"/>
              <a:t>) market is the market where the currency of one country is exchanged for the currency of another.</a:t>
            </a:r>
          </a:p>
          <a:p>
            <a:pPr algn="just"/>
            <a:r>
              <a:rPr lang="en-US" sz="2200" dirty="0" smtClean="0"/>
              <a:t>In Nepal </a:t>
            </a:r>
            <a:r>
              <a:rPr lang="en-US" sz="2200" dirty="0" err="1" smtClean="0"/>
              <a:t>forex</a:t>
            </a:r>
            <a:r>
              <a:rPr lang="en-US" sz="2200" dirty="0" smtClean="0"/>
              <a:t> market :</a:t>
            </a:r>
          </a:p>
          <a:p>
            <a:pPr lvl="1" algn="just"/>
            <a:r>
              <a:rPr lang="en-US" sz="1800" dirty="0" smtClean="0"/>
              <a:t>Exchange counters of NRB</a:t>
            </a:r>
          </a:p>
          <a:p>
            <a:pPr lvl="1" algn="just"/>
            <a:r>
              <a:rPr lang="en-US" sz="1800" dirty="0" smtClean="0"/>
              <a:t>Exchange counter of commercial banks</a:t>
            </a:r>
          </a:p>
          <a:p>
            <a:pPr lvl="1" algn="just"/>
            <a:r>
              <a:rPr lang="en-US" sz="1800" dirty="0" smtClean="0"/>
              <a:t>Money changers</a:t>
            </a:r>
          </a:p>
          <a:p>
            <a:pPr marL="0" indent="0" algn="just">
              <a:buNone/>
            </a:pPr>
            <a:r>
              <a:rPr lang="en-US" sz="2600" b="1" dirty="0" smtClean="0"/>
              <a:t>Spot Rates and Forward Rates</a:t>
            </a:r>
          </a:p>
          <a:p>
            <a:pPr marL="0" indent="0" algn="just">
              <a:buNone/>
            </a:pPr>
            <a:r>
              <a:rPr lang="en-US" sz="2200" b="1" dirty="0" smtClean="0"/>
              <a:t>Spot rate : </a:t>
            </a:r>
          </a:p>
          <a:p>
            <a:pPr algn="just"/>
            <a:r>
              <a:rPr lang="en-US" sz="2200" dirty="0"/>
              <a:t>E</a:t>
            </a:r>
            <a:r>
              <a:rPr lang="en-US" sz="2200" dirty="0" smtClean="0"/>
              <a:t>xchange rate quotes based on immediately delivery of the currency being traded</a:t>
            </a:r>
          </a:p>
          <a:p>
            <a:pPr algn="just"/>
            <a:r>
              <a:rPr lang="en-US" sz="2200" dirty="0" smtClean="0"/>
              <a:t>But in practice delivery for currencies at these rate can be made till two days of the trade</a:t>
            </a:r>
          </a:p>
          <a:p>
            <a:pPr algn="just"/>
            <a:r>
              <a:rPr lang="en-US" sz="2200" dirty="0" smtClean="0"/>
              <a:t>Spot rate may differ from one market (dealer) to another market (dealer)</a:t>
            </a:r>
          </a:p>
          <a:p>
            <a:pPr marL="0" indent="0" algn="just">
              <a:buNone/>
            </a:pPr>
            <a:endParaRPr lang="en-US" sz="2200" dirty="0" smtClean="0"/>
          </a:p>
        </p:txBody>
      </p:sp>
    </p:spTree>
    <p:extLst>
      <p:ext uri="{BB962C8B-B14F-4D97-AF65-F5344CB8AC3E}">
        <p14:creationId xmlns:p14="http://schemas.microsoft.com/office/powerpoint/2010/main" val="1877362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1468</Words>
  <Application>Microsoft Office PowerPoint</Application>
  <PresentationFormat>On-screen Show (4:3)</PresentationFormat>
  <Paragraphs>271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Multinational Corporate Finance</vt:lpstr>
      <vt:lpstr>Nature of Multinational Corporation </vt:lpstr>
      <vt:lpstr>Reasons for Companies Going Global</vt:lpstr>
      <vt:lpstr>Multinational Versus Domestic Financial Management</vt:lpstr>
      <vt:lpstr>Exchange Rate Quotations</vt:lpstr>
      <vt:lpstr>Exchange Rate Quotations</vt:lpstr>
      <vt:lpstr>Exchange Rate Quotations</vt:lpstr>
      <vt:lpstr>Exchange Rate Quotations</vt:lpstr>
      <vt:lpstr>Trading in Foreign Exchange</vt:lpstr>
      <vt:lpstr>Spot and Forward Rates</vt:lpstr>
      <vt:lpstr>Spot and Forward Rate</vt:lpstr>
      <vt:lpstr>Interest Rate Parity (IRP)</vt:lpstr>
      <vt:lpstr>Interest Rate Parity</vt:lpstr>
      <vt:lpstr>Purchasing Power Parity (PPP)</vt:lpstr>
      <vt:lpstr>Inflation, Interest Rates and Exchange Rates</vt:lpstr>
      <vt:lpstr>International Money and Capital Market</vt:lpstr>
      <vt:lpstr>International Capital Budgeting</vt:lpstr>
      <vt:lpstr>International Monetary Terminology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Multinational Corporate Finance</dc:title>
  <dc:creator>Dell</dc:creator>
  <cp:lastModifiedBy>Dell</cp:lastModifiedBy>
  <cp:revision>64</cp:revision>
  <dcterms:created xsi:type="dcterms:W3CDTF">2006-08-16T00:00:00Z</dcterms:created>
  <dcterms:modified xsi:type="dcterms:W3CDTF">2022-09-25T02:25:24Z</dcterms:modified>
</cp:coreProperties>
</file>