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7" r:id="rId50"/>
    <p:sldId id="305" r:id="rId51"/>
    <p:sldId id="30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5455BA-E380-4CF1-9B01-D7E95E84BD97}" type="datetimeFigureOut">
              <a:rPr lang="en-US" smtClean="0"/>
              <a:t>12/14/2022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F193D7-8B32-4DDE-B6A5-7890210698EF}" type="slidenum">
              <a:rPr lang="en-US" smtClean="0"/>
              <a:t>‹#›</a:t>
            </a:fld>
            <a:endParaRPr lang="en-US"/>
          </a:p>
        </p:txBody>
      </p:sp>
    </p:spTree>
    <p:extLst>
      <p:ext uri="{BB962C8B-B14F-4D97-AF65-F5344CB8AC3E}">
        <p14:creationId xmlns:p14="http://schemas.microsoft.com/office/powerpoint/2010/main" val="162282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Tree>
    <p:extLst>
      <p:ext uri="{BB962C8B-B14F-4D97-AF65-F5344CB8AC3E}">
        <p14:creationId xmlns:p14="http://schemas.microsoft.com/office/powerpoint/2010/main" val="2536227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Tree>
    <p:extLst>
      <p:ext uri="{BB962C8B-B14F-4D97-AF65-F5344CB8AC3E}">
        <p14:creationId xmlns:p14="http://schemas.microsoft.com/office/powerpoint/2010/main" val="3728644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Tree>
    <p:extLst>
      <p:ext uri="{BB962C8B-B14F-4D97-AF65-F5344CB8AC3E}">
        <p14:creationId xmlns:p14="http://schemas.microsoft.com/office/powerpoint/2010/main" val="3994459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Tree>
    <p:extLst>
      <p:ext uri="{BB962C8B-B14F-4D97-AF65-F5344CB8AC3E}">
        <p14:creationId xmlns:p14="http://schemas.microsoft.com/office/powerpoint/2010/main" val="185632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838199"/>
          </a:xfrm>
        </p:spPr>
        <p:txBody>
          <a:bodyPr>
            <a:normAutofit fontScale="90000"/>
          </a:bodyPr>
          <a:lstStyle/>
          <a:p>
            <a:r>
              <a:rPr lang="en-US" dirty="0" smtClean="0"/>
              <a:t>Derivatives and Risk Management</a:t>
            </a:r>
            <a:endParaRPr lang="en-US" dirty="0"/>
          </a:p>
        </p:txBody>
      </p:sp>
      <p:sp>
        <p:nvSpPr>
          <p:cNvPr id="3" name="Subtitle 2"/>
          <p:cNvSpPr>
            <a:spLocks noGrp="1"/>
          </p:cNvSpPr>
          <p:nvPr>
            <p:ph type="subTitle" idx="1"/>
          </p:nvPr>
        </p:nvSpPr>
        <p:spPr>
          <a:xfrm>
            <a:off x="914400" y="1447800"/>
            <a:ext cx="7391400" cy="5029200"/>
          </a:xfrm>
        </p:spPr>
        <p:txBody>
          <a:bodyPr>
            <a:normAutofit fontScale="77500" lnSpcReduction="20000"/>
          </a:bodyPr>
          <a:lstStyle/>
          <a:p>
            <a:pPr algn="l"/>
            <a:r>
              <a:rPr lang="en-US" dirty="0" smtClean="0">
                <a:solidFill>
                  <a:schemeClr val="tx1"/>
                </a:solidFill>
              </a:rPr>
              <a:t>Reasons for managing risk</a:t>
            </a:r>
          </a:p>
          <a:p>
            <a:pPr algn="l"/>
            <a:r>
              <a:rPr lang="en-US" dirty="0" smtClean="0">
                <a:solidFill>
                  <a:schemeClr val="tx1"/>
                </a:solidFill>
              </a:rPr>
              <a:t>Introduction to Derivatives</a:t>
            </a:r>
          </a:p>
          <a:p>
            <a:pPr algn="l"/>
            <a:r>
              <a:rPr lang="en-US" dirty="0" smtClean="0">
                <a:solidFill>
                  <a:schemeClr val="tx1"/>
                </a:solidFill>
              </a:rPr>
              <a:t>Options Types and Markets</a:t>
            </a:r>
          </a:p>
          <a:p>
            <a:pPr algn="l"/>
            <a:r>
              <a:rPr lang="en-US" dirty="0" smtClean="0">
                <a:solidFill>
                  <a:schemeClr val="tx1"/>
                </a:solidFill>
              </a:rPr>
              <a:t>Factors affecting the value of option</a:t>
            </a:r>
          </a:p>
          <a:p>
            <a:pPr algn="l"/>
            <a:r>
              <a:rPr lang="en-US" dirty="0" smtClean="0">
                <a:solidFill>
                  <a:schemeClr val="tx1"/>
                </a:solidFill>
              </a:rPr>
              <a:t>Exercise value versus option price</a:t>
            </a:r>
          </a:p>
          <a:p>
            <a:pPr algn="l"/>
            <a:r>
              <a:rPr lang="en-US" dirty="0" smtClean="0">
                <a:solidFill>
                  <a:schemeClr val="tx1"/>
                </a:solidFill>
              </a:rPr>
              <a:t>Forward and Future contracts</a:t>
            </a:r>
          </a:p>
          <a:p>
            <a:pPr algn="l"/>
            <a:r>
              <a:rPr lang="en-US" dirty="0" smtClean="0">
                <a:solidFill>
                  <a:schemeClr val="tx1"/>
                </a:solidFill>
              </a:rPr>
              <a:t>Other Types of Derivatives:</a:t>
            </a:r>
          </a:p>
          <a:p>
            <a:pPr algn="l"/>
            <a:r>
              <a:rPr lang="en-US" dirty="0">
                <a:solidFill>
                  <a:schemeClr val="tx1"/>
                </a:solidFill>
              </a:rPr>
              <a:t>	</a:t>
            </a:r>
            <a:r>
              <a:rPr lang="en-US" dirty="0" smtClean="0">
                <a:solidFill>
                  <a:schemeClr val="tx1"/>
                </a:solidFill>
              </a:rPr>
              <a:t>Swap</a:t>
            </a:r>
          </a:p>
          <a:p>
            <a:pPr algn="l"/>
            <a:r>
              <a:rPr lang="en-US" dirty="0">
                <a:solidFill>
                  <a:schemeClr val="tx1"/>
                </a:solidFill>
              </a:rPr>
              <a:t>	S</a:t>
            </a:r>
            <a:r>
              <a:rPr lang="en-US" dirty="0" smtClean="0">
                <a:solidFill>
                  <a:schemeClr val="tx1"/>
                </a:solidFill>
              </a:rPr>
              <a:t>tructured Notes</a:t>
            </a:r>
          </a:p>
          <a:p>
            <a:pPr algn="l"/>
            <a:r>
              <a:rPr lang="en-US" dirty="0">
                <a:solidFill>
                  <a:schemeClr val="tx1"/>
                </a:solidFill>
              </a:rPr>
              <a:t>	</a:t>
            </a:r>
            <a:r>
              <a:rPr lang="en-US" dirty="0" smtClean="0">
                <a:solidFill>
                  <a:schemeClr val="tx1"/>
                </a:solidFill>
              </a:rPr>
              <a:t>Inverse Floaters</a:t>
            </a:r>
          </a:p>
          <a:p>
            <a:pPr algn="l"/>
            <a:r>
              <a:rPr lang="en-US" dirty="0" smtClean="0">
                <a:solidFill>
                  <a:schemeClr val="tx1"/>
                </a:solidFill>
              </a:rPr>
              <a:t>Using Derivatives to reduce risk</a:t>
            </a:r>
          </a:p>
          <a:p>
            <a:pPr algn="l"/>
            <a:r>
              <a:rPr lang="en-US" dirty="0" smtClean="0">
                <a:solidFill>
                  <a:schemeClr val="tx1"/>
                </a:solidFill>
              </a:rPr>
              <a:t>Risk Management and Risk Management Approaches</a:t>
            </a:r>
            <a:endParaRPr lang="en-US" dirty="0">
              <a:solidFill>
                <a:schemeClr val="tx1"/>
              </a:solidFill>
            </a:endParaRPr>
          </a:p>
        </p:txBody>
      </p:sp>
    </p:spTree>
    <p:extLst>
      <p:ext uri="{BB962C8B-B14F-4D97-AF65-F5344CB8AC3E}">
        <p14:creationId xmlns:p14="http://schemas.microsoft.com/office/powerpoint/2010/main" val="2059089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rot="5400000">
            <a:off x="1696548" y="-1024864"/>
            <a:ext cx="5872163" cy="8693657"/>
          </a:xfrm>
          <a:prstGeom prst="rect">
            <a:avLst/>
          </a:prstGeom>
        </p:spPr>
      </p:pic>
    </p:spTree>
    <p:extLst>
      <p:ext uri="{BB962C8B-B14F-4D97-AF65-F5344CB8AC3E}">
        <p14:creationId xmlns:p14="http://schemas.microsoft.com/office/powerpoint/2010/main" val="101858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rot="5400000">
            <a:off x="1637922" y="-1023554"/>
            <a:ext cx="5915023" cy="8733663"/>
          </a:xfrm>
          <a:prstGeom prst="rect">
            <a:avLst/>
          </a:prstGeom>
        </p:spPr>
      </p:pic>
    </p:spTree>
    <p:extLst>
      <p:ext uri="{BB962C8B-B14F-4D97-AF65-F5344CB8AC3E}">
        <p14:creationId xmlns:p14="http://schemas.microsoft.com/office/powerpoint/2010/main" val="1525626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dirty="0" smtClean="0"/>
              <a:t>Types</a:t>
            </a:r>
            <a:endParaRPr lang="en-US" dirty="0"/>
          </a:p>
        </p:txBody>
      </p:sp>
      <p:sp>
        <p:nvSpPr>
          <p:cNvPr id="4" name="Slide Number Placeholder 3"/>
          <p:cNvSpPr>
            <a:spLocks noGrp="1"/>
          </p:cNvSpPr>
          <p:nvPr>
            <p:ph type="sldNum" sz="quarter" idx="12"/>
          </p:nvPr>
        </p:nvSpPr>
        <p:spPr/>
        <p:txBody>
          <a:bodyPr/>
          <a:lstStyle/>
          <a:p>
            <a:pPr>
              <a:defRPr/>
            </a:pPr>
            <a:fld id="{824FD37C-6DC4-43DB-BC47-E6F77BACF819}" type="slidenum">
              <a:rPr lang="zh-TW" altLang="en-US" smtClean="0"/>
              <a:pPr>
                <a:defRPr/>
              </a:pPr>
              <a:t>12</a:t>
            </a:fld>
            <a:endParaRPr lang="en-US" altLang="zh-TW"/>
          </a:p>
        </p:txBody>
      </p:sp>
      <p:sp>
        <p:nvSpPr>
          <p:cNvPr id="5" name="TextBox 4"/>
          <p:cNvSpPr txBox="1"/>
          <p:nvPr/>
        </p:nvSpPr>
        <p:spPr>
          <a:xfrm>
            <a:off x="3733800" y="2362247"/>
            <a:ext cx="1676400" cy="830056"/>
          </a:xfrm>
          <a:prstGeom prst="rect">
            <a:avLst/>
          </a:prstGeom>
          <a:noFill/>
        </p:spPr>
        <p:txBody>
          <a:bodyPr wrap="square" lIns="90508" tIns="45254" rIns="90508" bIns="45254" rtlCol="0">
            <a:spAutoFit/>
          </a:bodyPr>
          <a:lstStyle/>
          <a:p>
            <a:r>
              <a:rPr lang="en-US" sz="2800" b="1" dirty="0"/>
              <a:t>Option</a:t>
            </a:r>
          </a:p>
          <a:p>
            <a:r>
              <a:rPr lang="en-US" sz="2000" b="1" dirty="0"/>
              <a:t>(Right to….)</a:t>
            </a:r>
          </a:p>
        </p:txBody>
      </p:sp>
      <p:sp>
        <p:nvSpPr>
          <p:cNvPr id="6" name="TextBox 5"/>
          <p:cNvSpPr txBox="1"/>
          <p:nvPr/>
        </p:nvSpPr>
        <p:spPr>
          <a:xfrm>
            <a:off x="1909917" y="3581438"/>
            <a:ext cx="1747684" cy="830056"/>
          </a:xfrm>
          <a:prstGeom prst="rect">
            <a:avLst/>
          </a:prstGeom>
          <a:noFill/>
        </p:spPr>
        <p:txBody>
          <a:bodyPr wrap="square" lIns="90508" tIns="45254" rIns="90508" bIns="45254" rtlCol="0">
            <a:spAutoFit/>
          </a:bodyPr>
          <a:lstStyle/>
          <a:p>
            <a:r>
              <a:rPr lang="en-US" sz="2800" b="1" dirty="0"/>
              <a:t>Buy</a:t>
            </a:r>
          </a:p>
          <a:p>
            <a:r>
              <a:rPr lang="en-US" sz="2000" b="1" dirty="0"/>
              <a:t>(Call option)</a:t>
            </a:r>
            <a:endParaRPr lang="en-US" sz="1600" b="1" dirty="0"/>
          </a:p>
        </p:txBody>
      </p:sp>
      <p:sp>
        <p:nvSpPr>
          <p:cNvPr id="7" name="TextBox 6"/>
          <p:cNvSpPr txBox="1"/>
          <p:nvPr/>
        </p:nvSpPr>
        <p:spPr>
          <a:xfrm>
            <a:off x="5715000" y="3581438"/>
            <a:ext cx="1752600" cy="830056"/>
          </a:xfrm>
          <a:prstGeom prst="rect">
            <a:avLst/>
          </a:prstGeom>
          <a:noFill/>
        </p:spPr>
        <p:txBody>
          <a:bodyPr wrap="square" lIns="90508" tIns="45254" rIns="90508" bIns="45254" rtlCol="0">
            <a:spAutoFit/>
          </a:bodyPr>
          <a:lstStyle/>
          <a:p>
            <a:r>
              <a:rPr lang="en-US" sz="2800" b="1" dirty="0"/>
              <a:t>Sell</a:t>
            </a:r>
          </a:p>
          <a:p>
            <a:r>
              <a:rPr lang="en-US" sz="2000" b="1" dirty="0"/>
              <a:t>(Put option)</a:t>
            </a:r>
            <a:endParaRPr lang="en-US" sz="2400" b="1" dirty="0"/>
          </a:p>
        </p:txBody>
      </p:sp>
      <p:sp>
        <p:nvSpPr>
          <p:cNvPr id="8" name="TextBox 7"/>
          <p:cNvSpPr txBox="1"/>
          <p:nvPr/>
        </p:nvSpPr>
        <p:spPr>
          <a:xfrm>
            <a:off x="1066800" y="4673168"/>
            <a:ext cx="1371600" cy="706945"/>
          </a:xfrm>
          <a:prstGeom prst="rect">
            <a:avLst/>
          </a:prstGeom>
          <a:noFill/>
        </p:spPr>
        <p:txBody>
          <a:bodyPr wrap="square" lIns="90508" tIns="45254" rIns="90508" bIns="45254" rtlCol="0">
            <a:spAutoFit/>
          </a:bodyPr>
          <a:lstStyle/>
          <a:p>
            <a:r>
              <a:rPr lang="en-US" sz="2000" b="1" dirty="0"/>
              <a:t>Buyer of Call option</a:t>
            </a:r>
            <a:endParaRPr lang="en-US" sz="1600" b="1" dirty="0"/>
          </a:p>
        </p:txBody>
      </p:sp>
      <p:sp>
        <p:nvSpPr>
          <p:cNvPr id="9" name="TextBox 8"/>
          <p:cNvSpPr txBox="1"/>
          <p:nvPr/>
        </p:nvSpPr>
        <p:spPr>
          <a:xfrm>
            <a:off x="3003877" y="4775581"/>
            <a:ext cx="1339645" cy="706945"/>
          </a:xfrm>
          <a:prstGeom prst="rect">
            <a:avLst/>
          </a:prstGeom>
          <a:noFill/>
        </p:spPr>
        <p:txBody>
          <a:bodyPr wrap="square" lIns="90508" tIns="45254" rIns="90508" bIns="45254" rtlCol="0">
            <a:spAutoFit/>
          </a:bodyPr>
          <a:lstStyle/>
          <a:p>
            <a:r>
              <a:rPr lang="en-US" sz="2000" b="1" dirty="0"/>
              <a:t>Seller of Call option</a:t>
            </a:r>
            <a:endParaRPr lang="en-US" sz="1600" b="1" dirty="0"/>
          </a:p>
        </p:txBody>
      </p:sp>
      <p:sp>
        <p:nvSpPr>
          <p:cNvPr id="10" name="TextBox 9"/>
          <p:cNvSpPr txBox="1"/>
          <p:nvPr/>
        </p:nvSpPr>
        <p:spPr>
          <a:xfrm>
            <a:off x="4908776" y="4775581"/>
            <a:ext cx="1339645" cy="706945"/>
          </a:xfrm>
          <a:prstGeom prst="rect">
            <a:avLst/>
          </a:prstGeom>
          <a:noFill/>
        </p:spPr>
        <p:txBody>
          <a:bodyPr wrap="square" lIns="90508" tIns="45254" rIns="90508" bIns="45254" rtlCol="0">
            <a:spAutoFit/>
          </a:bodyPr>
          <a:lstStyle/>
          <a:p>
            <a:r>
              <a:rPr lang="en-US" sz="2000" b="1" dirty="0"/>
              <a:t>Buyer of Put option</a:t>
            </a:r>
            <a:endParaRPr lang="en-US" sz="2400" b="1" dirty="0"/>
          </a:p>
        </p:txBody>
      </p:sp>
      <p:sp>
        <p:nvSpPr>
          <p:cNvPr id="11" name="TextBox 10"/>
          <p:cNvSpPr txBox="1"/>
          <p:nvPr/>
        </p:nvSpPr>
        <p:spPr>
          <a:xfrm>
            <a:off x="6797899" y="4800644"/>
            <a:ext cx="1339645" cy="706945"/>
          </a:xfrm>
          <a:prstGeom prst="rect">
            <a:avLst/>
          </a:prstGeom>
          <a:noFill/>
        </p:spPr>
        <p:txBody>
          <a:bodyPr wrap="square" lIns="90508" tIns="45254" rIns="90508" bIns="45254" rtlCol="0">
            <a:spAutoFit/>
          </a:bodyPr>
          <a:lstStyle/>
          <a:p>
            <a:r>
              <a:rPr lang="en-US" sz="2000" b="1" dirty="0"/>
              <a:t>Seller of Put option</a:t>
            </a:r>
            <a:endParaRPr lang="en-US" sz="2400" b="1" dirty="0"/>
          </a:p>
        </p:txBody>
      </p:sp>
    </p:spTree>
    <p:extLst>
      <p:ext uri="{BB962C8B-B14F-4D97-AF65-F5344CB8AC3E}">
        <p14:creationId xmlns:p14="http://schemas.microsoft.com/office/powerpoint/2010/main" val="4011457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rot="5400000">
            <a:off x="1473614" y="-873537"/>
            <a:ext cx="6129336" cy="8733663"/>
          </a:xfrm>
          <a:prstGeom prst="rect">
            <a:avLst/>
          </a:prstGeom>
        </p:spPr>
      </p:pic>
    </p:spTree>
    <p:extLst>
      <p:ext uri="{BB962C8B-B14F-4D97-AF65-F5344CB8AC3E}">
        <p14:creationId xmlns:p14="http://schemas.microsoft.com/office/powerpoint/2010/main" val="1273921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rot="5400000">
            <a:off x="1293710" y="-922115"/>
            <a:ext cx="6386513" cy="8745092"/>
          </a:xfrm>
          <a:prstGeom prst="rect">
            <a:avLst/>
          </a:prstGeom>
        </p:spPr>
      </p:pic>
    </p:spTree>
    <p:extLst>
      <p:ext uri="{BB962C8B-B14F-4D97-AF65-F5344CB8AC3E}">
        <p14:creationId xmlns:p14="http://schemas.microsoft.com/office/powerpoint/2010/main" val="4134006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Option Terminologies</a:t>
            </a:r>
            <a:endParaRPr lang="en-GB"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algn="just"/>
            <a:r>
              <a:rPr lang="en-GB" dirty="0" smtClean="0"/>
              <a:t>Option Price</a:t>
            </a:r>
          </a:p>
          <a:p>
            <a:pPr algn="just"/>
            <a:r>
              <a:rPr lang="en-GB" dirty="0" smtClean="0"/>
              <a:t>Exercise/Strike Price</a:t>
            </a:r>
          </a:p>
          <a:p>
            <a:pPr algn="just"/>
            <a:r>
              <a:rPr lang="en-GB" dirty="0" smtClean="0"/>
              <a:t>Expiration Date</a:t>
            </a:r>
          </a:p>
          <a:p>
            <a:pPr algn="just"/>
            <a:r>
              <a:rPr lang="en-GB" dirty="0" smtClean="0"/>
              <a:t>Underlying Assets</a:t>
            </a:r>
          </a:p>
          <a:p>
            <a:pPr algn="just"/>
            <a:r>
              <a:rPr lang="en-GB" dirty="0" smtClean="0"/>
              <a:t>Exercising the options</a:t>
            </a:r>
          </a:p>
          <a:p>
            <a:pPr algn="just"/>
            <a:r>
              <a:rPr lang="en-GB" dirty="0" smtClean="0"/>
              <a:t>In-the-Money Option</a:t>
            </a:r>
          </a:p>
          <a:p>
            <a:pPr algn="just"/>
            <a:r>
              <a:rPr lang="en-GB" dirty="0" smtClean="0"/>
              <a:t>Out-of-the Money Option</a:t>
            </a:r>
          </a:p>
          <a:p>
            <a:pPr algn="just"/>
            <a:r>
              <a:rPr lang="en-GB" dirty="0" smtClean="0"/>
              <a:t>At-the-Money</a:t>
            </a:r>
          </a:p>
          <a:p>
            <a:pPr marL="0" indent="0" algn="just">
              <a:buNone/>
            </a:pPr>
            <a:endParaRPr lang="en-GB" dirty="0" smtClean="0"/>
          </a:p>
          <a:p>
            <a:pPr marL="0" indent="0" algn="just">
              <a:buNone/>
            </a:pPr>
            <a:endParaRPr lang="en-GB" dirty="0"/>
          </a:p>
          <a:p>
            <a:pPr marL="0" indent="0" algn="just">
              <a:buNone/>
            </a:pPr>
            <a:endParaRPr lang="en-GB" dirty="0" smtClean="0"/>
          </a:p>
          <a:p>
            <a:pPr marL="0" indent="0" algn="just">
              <a:buNone/>
            </a:pPr>
            <a:endParaRPr lang="en-GB" dirty="0" smtClean="0"/>
          </a:p>
          <a:p>
            <a:pPr algn="just"/>
            <a:r>
              <a:rPr lang="en-GB" dirty="0" smtClean="0"/>
              <a:t>Option Position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90" y="4191000"/>
            <a:ext cx="822960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4696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GB" dirty="0" smtClean="0"/>
              <a:t>Option Transaction</a:t>
            </a:r>
            <a:endParaRPr lang="en-GB" dirty="0"/>
          </a:p>
        </p:txBody>
      </p:sp>
      <p:sp>
        <p:nvSpPr>
          <p:cNvPr id="3" name="Content Placeholder 2"/>
          <p:cNvSpPr>
            <a:spLocks noGrp="1"/>
          </p:cNvSpPr>
          <p:nvPr>
            <p:ph idx="1"/>
          </p:nvPr>
        </p:nvSpPr>
        <p:spPr>
          <a:xfrm>
            <a:off x="457200" y="1143000"/>
            <a:ext cx="8229600" cy="4983163"/>
          </a:xfrm>
        </p:spPr>
        <p:txBody>
          <a:bodyPr>
            <a:normAutofit/>
          </a:bodyPr>
          <a:lstStyle/>
          <a:p>
            <a:r>
              <a:rPr lang="en-GB" dirty="0" smtClean="0"/>
              <a:t>Call Option</a:t>
            </a:r>
          </a:p>
          <a:p>
            <a:pPr lvl="1" algn="just"/>
            <a:r>
              <a:rPr lang="en-GB" dirty="0" smtClean="0"/>
              <a:t>Long Call</a:t>
            </a:r>
          </a:p>
          <a:p>
            <a:pPr lvl="1" algn="just">
              <a:buNone/>
            </a:pPr>
            <a:r>
              <a:rPr lang="en-GB" dirty="0" smtClean="0"/>
              <a:t>	Cash flow received by exercising the call is called call payoff, C</a:t>
            </a:r>
            <a:r>
              <a:rPr lang="en-GB" sz="1400" dirty="0" smtClean="0"/>
              <a:t>1  </a:t>
            </a:r>
            <a:r>
              <a:rPr lang="en-GB" dirty="0" smtClean="0"/>
              <a:t>and it is calculated as follows:</a:t>
            </a:r>
          </a:p>
          <a:p>
            <a:pPr lvl="1" algn="just">
              <a:buNone/>
            </a:pPr>
            <a:r>
              <a:rPr lang="en-GB" dirty="0" smtClean="0"/>
              <a:t>		 C</a:t>
            </a:r>
            <a:r>
              <a:rPr lang="en-GB" sz="1200" dirty="0" smtClean="0"/>
              <a:t>1 </a:t>
            </a:r>
            <a:r>
              <a:rPr lang="en-GB" dirty="0" smtClean="0"/>
              <a:t>= (Max (S</a:t>
            </a:r>
            <a:r>
              <a:rPr lang="en-GB" sz="1400" dirty="0" smtClean="0"/>
              <a:t>T</a:t>
            </a:r>
            <a:r>
              <a:rPr lang="en-GB" dirty="0" smtClean="0"/>
              <a:t>-E), 0)</a:t>
            </a:r>
          </a:p>
          <a:p>
            <a:pPr lvl="1" algn="just">
              <a:buNone/>
            </a:pPr>
            <a:r>
              <a:rPr lang="en-GB" dirty="0" smtClean="0"/>
              <a:t>Example:</a:t>
            </a:r>
          </a:p>
          <a:p>
            <a:pPr lvl="1" algn="just">
              <a:buNone/>
            </a:pPr>
            <a:r>
              <a:rPr lang="en-US" altLang="en-US" dirty="0" smtClean="0">
                <a:latin typeface="Arial" charset="0"/>
                <a:cs typeface="Arial" charset="0"/>
              </a:rPr>
              <a:t>Profit from buying one European call option: option price = </a:t>
            </a:r>
            <a:r>
              <a:rPr lang="en-US" altLang="en-US" dirty="0" err="1" smtClean="0">
                <a:latin typeface="Arial" charset="0"/>
                <a:cs typeface="Arial" charset="0"/>
              </a:rPr>
              <a:t>Rs</a:t>
            </a:r>
            <a:r>
              <a:rPr lang="en-US" altLang="en-US" dirty="0" smtClean="0">
                <a:latin typeface="Arial" charset="0"/>
                <a:cs typeface="Arial" charset="0"/>
              </a:rPr>
              <a:t> 5, strike price = Rs100, option life = 2 months</a:t>
            </a:r>
            <a:endParaRPr lang="en-GB" dirty="0"/>
          </a:p>
        </p:txBody>
      </p:sp>
    </p:spTree>
    <p:extLst>
      <p:ext uri="{BB962C8B-B14F-4D97-AF65-F5344CB8AC3E}">
        <p14:creationId xmlns:p14="http://schemas.microsoft.com/office/powerpoint/2010/main" val="2797434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GB" sz="1800" dirty="0" smtClean="0"/>
              <a:t>Long Call Option</a:t>
            </a:r>
            <a:endParaRPr lang="en-GB"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1882080"/>
              </p:ext>
            </p:extLst>
          </p:nvPr>
        </p:nvGraphicFramePr>
        <p:xfrm>
          <a:off x="304800" y="762000"/>
          <a:ext cx="8229600" cy="4724399"/>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219456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1113079">
                <a:tc>
                  <a:txBody>
                    <a:bodyPr/>
                    <a:lstStyle/>
                    <a:p>
                      <a:r>
                        <a:rPr lang="en-GB" dirty="0" err="1" smtClean="0"/>
                        <a:t>i</a:t>
                      </a:r>
                      <a:r>
                        <a:rPr lang="en-GB" dirty="0" smtClean="0"/>
                        <a:t>)</a:t>
                      </a:r>
                      <a:r>
                        <a:rPr lang="en-GB" baseline="0" dirty="0" smtClean="0"/>
                        <a:t> </a:t>
                      </a:r>
                      <a:r>
                        <a:rPr lang="en-GB" dirty="0" smtClean="0"/>
                        <a:t>Stock Price at time T</a:t>
                      </a:r>
                      <a:endParaRPr lang="en-GB" dirty="0"/>
                    </a:p>
                  </a:txBody>
                  <a:tcPr/>
                </a:tc>
                <a:tc>
                  <a:txBody>
                    <a:bodyPr/>
                    <a:lstStyle/>
                    <a:p>
                      <a:r>
                        <a:rPr lang="en-GB" dirty="0" smtClean="0"/>
                        <a:t>ii)</a:t>
                      </a:r>
                      <a:r>
                        <a:rPr lang="en-GB" baseline="0" dirty="0" smtClean="0"/>
                        <a:t> </a:t>
                      </a:r>
                      <a:r>
                        <a:rPr lang="en-GB" dirty="0" smtClean="0"/>
                        <a:t>Exercise</a:t>
                      </a:r>
                      <a:r>
                        <a:rPr lang="en-GB" baseline="0" dirty="0" smtClean="0"/>
                        <a:t> Price</a:t>
                      </a:r>
                      <a:endParaRPr lang="en-GB" dirty="0"/>
                    </a:p>
                  </a:txBody>
                  <a:tcPr/>
                </a:tc>
                <a:tc>
                  <a:txBody>
                    <a:bodyPr/>
                    <a:lstStyle/>
                    <a:p>
                      <a:r>
                        <a:rPr lang="en-GB" dirty="0" smtClean="0"/>
                        <a:t>iii)</a:t>
                      </a:r>
                      <a:r>
                        <a:rPr lang="en-GB" baseline="0" dirty="0" smtClean="0"/>
                        <a:t> </a:t>
                      </a:r>
                      <a:r>
                        <a:rPr lang="en-GB" dirty="0" smtClean="0"/>
                        <a:t>Payoff from long call</a:t>
                      </a:r>
                    </a:p>
                    <a:p>
                      <a:r>
                        <a:rPr lang="en-GB" dirty="0" smtClean="0"/>
                        <a:t>Max (S</a:t>
                      </a:r>
                      <a:r>
                        <a:rPr lang="en-GB" sz="1000" dirty="0" smtClean="0"/>
                        <a:t>T</a:t>
                      </a:r>
                      <a:r>
                        <a:rPr lang="en-GB" dirty="0" smtClean="0"/>
                        <a:t>-E), 0)</a:t>
                      </a:r>
                      <a:endParaRPr lang="en-GB" dirty="0"/>
                    </a:p>
                  </a:txBody>
                  <a:tcPr/>
                </a:tc>
                <a:tc>
                  <a:txBody>
                    <a:bodyPr/>
                    <a:lstStyle/>
                    <a:p>
                      <a:r>
                        <a:rPr lang="en-GB" dirty="0" smtClean="0"/>
                        <a:t>iv)Option Price</a:t>
                      </a:r>
                      <a:endParaRPr lang="en-GB" dirty="0"/>
                    </a:p>
                  </a:txBody>
                  <a:tcPr/>
                </a:tc>
                <a:tc>
                  <a:txBody>
                    <a:bodyPr/>
                    <a:lstStyle/>
                    <a:p>
                      <a:r>
                        <a:rPr lang="en-GB" dirty="0" smtClean="0"/>
                        <a:t>v)Overall Profit for long call</a:t>
                      </a:r>
                    </a:p>
                    <a:p>
                      <a:r>
                        <a:rPr lang="en-GB" dirty="0" smtClean="0"/>
                        <a:t>V= </a:t>
                      </a:r>
                      <a:r>
                        <a:rPr lang="en-GB" dirty="0" err="1" smtClean="0"/>
                        <a:t>iii+iv</a:t>
                      </a:r>
                      <a:endParaRPr lang="en-GB" dirty="0"/>
                    </a:p>
                  </a:txBody>
                  <a:tcPr/>
                </a:tc>
                <a:extLst>
                  <a:ext uri="{0D108BD9-81ED-4DB2-BD59-A6C34878D82A}">
                    <a16:rowId xmlns:a16="http://schemas.microsoft.com/office/drawing/2014/main" val="10000"/>
                  </a:ext>
                </a:extLst>
              </a:tr>
              <a:tr h="451415">
                <a:tc>
                  <a:txBody>
                    <a:bodyPr/>
                    <a:lstStyle/>
                    <a:p>
                      <a:pPr algn="ctr"/>
                      <a:r>
                        <a:rPr lang="en-GB" dirty="0" smtClean="0"/>
                        <a:t>70</a:t>
                      </a:r>
                      <a:endParaRPr lang="en-GB" dirty="0"/>
                    </a:p>
                  </a:txBody>
                  <a:tcPr/>
                </a:tc>
                <a:tc>
                  <a:txBody>
                    <a:bodyPr/>
                    <a:lstStyle/>
                    <a:p>
                      <a:pPr algn="ctr"/>
                      <a:r>
                        <a:rPr lang="en-GB" dirty="0" smtClean="0"/>
                        <a:t>100</a:t>
                      </a:r>
                      <a:endParaRPr lang="en-GB" dirty="0"/>
                    </a:p>
                  </a:txBody>
                  <a:tcPr/>
                </a:tc>
                <a:tc>
                  <a:txBody>
                    <a:bodyPr/>
                    <a:lstStyle/>
                    <a:p>
                      <a:pPr algn="ctr"/>
                      <a:r>
                        <a:rPr lang="en-GB" dirty="0" smtClean="0"/>
                        <a:t>Max(70-100),0)=</a:t>
                      </a:r>
                      <a:r>
                        <a:rPr lang="en-GB" baseline="0" dirty="0" smtClean="0"/>
                        <a:t> 0</a:t>
                      </a:r>
                      <a:endParaRPr lang="en-GB" dirty="0"/>
                    </a:p>
                  </a:txBody>
                  <a:tcPr/>
                </a:tc>
                <a:tc>
                  <a:txBody>
                    <a:bodyPr/>
                    <a:lstStyle/>
                    <a:p>
                      <a:pPr algn="ctr"/>
                      <a:r>
                        <a:rPr lang="en-GB" dirty="0" smtClean="0"/>
                        <a:t>-5</a:t>
                      </a:r>
                      <a:endParaRPr lang="en-GB" dirty="0"/>
                    </a:p>
                  </a:txBody>
                  <a:tcPr/>
                </a:tc>
                <a:tc>
                  <a:txBody>
                    <a:bodyPr/>
                    <a:lstStyle/>
                    <a:p>
                      <a:pPr algn="ctr"/>
                      <a:r>
                        <a:rPr lang="en-GB" dirty="0" smtClean="0"/>
                        <a:t>-5</a:t>
                      </a:r>
                      <a:endParaRPr lang="en-GB" dirty="0"/>
                    </a:p>
                  </a:txBody>
                  <a:tcPr/>
                </a:tc>
                <a:extLst>
                  <a:ext uri="{0D108BD9-81ED-4DB2-BD59-A6C34878D82A}">
                    <a16:rowId xmlns:a16="http://schemas.microsoft.com/office/drawing/2014/main" val="10001"/>
                  </a:ext>
                </a:extLst>
              </a:tr>
              <a:tr h="451415">
                <a:tc>
                  <a:txBody>
                    <a:bodyPr/>
                    <a:lstStyle/>
                    <a:p>
                      <a:pPr algn="ctr"/>
                      <a:r>
                        <a:rPr lang="en-GB" dirty="0" smtClean="0"/>
                        <a:t>80</a:t>
                      </a:r>
                      <a:endParaRPr lang="en-GB" dirty="0"/>
                    </a:p>
                  </a:txBody>
                  <a:tcPr/>
                </a:tc>
                <a:tc>
                  <a:txBody>
                    <a:bodyPr/>
                    <a:lstStyle/>
                    <a:p>
                      <a:pPr algn="ctr"/>
                      <a:r>
                        <a:rPr lang="en-GB" dirty="0" smtClean="0"/>
                        <a:t>100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Max(80-100),0)=</a:t>
                      </a:r>
                      <a:r>
                        <a:rPr lang="en-GB" baseline="0" dirty="0" smtClean="0"/>
                        <a:t> 0</a:t>
                      </a:r>
                      <a:endParaRPr lang="en-GB" dirty="0" smtClean="0"/>
                    </a:p>
                  </a:txBody>
                  <a:tcPr/>
                </a:tc>
                <a:tc>
                  <a:txBody>
                    <a:bodyPr/>
                    <a:lstStyle/>
                    <a:p>
                      <a:pPr algn="ctr"/>
                      <a:r>
                        <a:rPr lang="en-GB" dirty="0" smtClean="0"/>
                        <a:t>-5</a:t>
                      </a:r>
                      <a:endParaRPr lang="en-GB" dirty="0"/>
                    </a:p>
                  </a:txBody>
                  <a:tcPr/>
                </a:tc>
                <a:tc>
                  <a:txBody>
                    <a:bodyPr/>
                    <a:lstStyle/>
                    <a:p>
                      <a:pPr algn="ctr"/>
                      <a:r>
                        <a:rPr lang="en-GB" dirty="0" smtClean="0"/>
                        <a:t>-5</a:t>
                      </a:r>
                      <a:endParaRPr lang="en-GB" dirty="0"/>
                    </a:p>
                  </a:txBody>
                  <a:tcPr/>
                </a:tc>
                <a:extLst>
                  <a:ext uri="{0D108BD9-81ED-4DB2-BD59-A6C34878D82A}">
                    <a16:rowId xmlns:a16="http://schemas.microsoft.com/office/drawing/2014/main" val="10002"/>
                  </a:ext>
                </a:extLst>
              </a:tr>
              <a:tr h="451415">
                <a:tc>
                  <a:txBody>
                    <a:bodyPr/>
                    <a:lstStyle/>
                    <a:p>
                      <a:pPr algn="ctr"/>
                      <a:r>
                        <a:rPr lang="en-GB" dirty="0" smtClean="0"/>
                        <a:t>90</a:t>
                      </a:r>
                      <a:endParaRPr lang="en-GB" dirty="0"/>
                    </a:p>
                  </a:txBody>
                  <a:tcPr/>
                </a:tc>
                <a:tc>
                  <a:txBody>
                    <a:bodyPr/>
                    <a:lstStyle/>
                    <a:p>
                      <a:pPr algn="ctr"/>
                      <a:r>
                        <a:rPr lang="en-GB" dirty="0" smtClean="0"/>
                        <a:t>100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Max(90-100),0)=</a:t>
                      </a:r>
                      <a:r>
                        <a:rPr lang="en-GB" baseline="0" dirty="0" smtClean="0"/>
                        <a:t> 0</a:t>
                      </a:r>
                      <a:endParaRPr lang="en-GB" dirty="0" smtClean="0"/>
                    </a:p>
                  </a:txBody>
                  <a:tcPr/>
                </a:tc>
                <a:tc>
                  <a:txBody>
                    <a:bodyPr/>
                    <a:lstStyle/>
                    <a:p>
                      <a:pPr algn="ctr"/>
                      <a:r>
                        <a:rPr lang="en-GB" dirty="0" smtClean="0"/>
                        <a:t>-5</a:t>
                      </a:r>
                      <a:endParaRPr lang="en-GB" dirty="0"/>
                    </a:p>
                  </a:txBody>
                  <a:tcPr/>
                </a:tc>
                <a:tc>
                  <a:txBody>
                    <a:bodyPr/>
                    <a:lstStyle/>
                    <a:p>
                      <a:pPr algn="ctr"/>
                      <a:r>
                        <a:rPr lang="en-GB" dirty="0" smtClean="0"/>
                        <a:t>-5</a:t>
                      </a:r>
                      <a:endParaRPr lang="en-GB" dirty="0"/>
                    </a:p>
                  </a:txBody>
                  <a:tcPr/>
                </a:tc>
                <a:extLst>
                  <a:ext uri="{0D108BD9-81ED-4DB2-BD59-A6C34878D82A}">
                    <a16:rowId xmlns:a16="http://schemas.microsoft.com/office/drawing/2014/main" val="10003"/>
                  </a:ext>
                </a:extLst>
              </a:tr>
              <a:tr h="451415">
                <a:tc>
                  <a:txBody>
                    <a:bodyPr/>
                    <a:lstStyle/>
                    <a:p>
                      <a:pPr algn="ctr"/>
                      <a:r>
                        <a:rPr lang="en-GB" dirty="0" smtClean="0"/>
                        <a:t>100</a:t>
                      </a:r>
                      <a:endParaRPr lang="en-GB" dirty="0"/>
                    </a:p>
                  </a:txBody>
                  <a:tcPr/>
                </a:tc>
                <a:tc>
                  <a:txBody>
                    <a:bodyPr/>
                    <a:lstStyle/>
                    <a:p>
                      <a:pPr algn="ctr"/>
                      <a:r>
                        <a:rPr lang="en-GB" dirty="0" smtClean="0"/>
                        <a:t>100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Max(100-100),0)=</a:t>
                      </a:r>
                      <a:r>
                        <a:rPr lang="en-GB" baseline="0" dirty="0" smtClean="0"/>
                        <a:t> 0</a:t>
                      </a:r>
                      <a:endParaRPr lang="en-GB" dirty="0" smtClean="0"/>
                    </a:p>
                  </a:txBody>
                  <a:tcPr/>
                </a:tc>
                <a:tc>
                  <a:txBody>
                    <a:bodyPr/>
                    <a:lstStyle/>
                    <a:p>
                      <a:pPr algn="ctr"/>
                      <a:r>
                        <a:rPr lang="en-GB" dirty="0" smtClean="0"/>
                        <a:t>-5</a:t>
                      </a:r>
                      <a:endParaRPr lang="en-GB" dirty="0"/>
                    </a:p>
                  </a:txBody>
                  <a:tcPr/>
                </a:tc>
                <a:tc>
                  <a:txBody>
                    <a:bodyPr/>
                    <a:lstStyle/>
                    <a:p>
                      <a:pPr algn="ctr"/>
                      <a:r>
                        <a:rPr lang="en-GB" dirty="0" smtClean="0"/>
                        <a:t>-5</a:t>
                      </a:r>
                      <a:endParaRPr lang="en-GB" dirty="0"/>
                    </a:p>
                  </a:txBody>
                  <a:tcPr/>
                </a:tc>
                <a:extLst>
                  <a:ext uri="{0D108BD9-81ED-4DB2-BD59-A6C34878D82A}">
                    <a16:rowId xmlns:a16="http://schemas.microsoft.com/office/drawing/2014/main" val="10004"/>
                  </a:ext>
                </a:extLst>
              </a:tr>
              <a:tr h="451415">
                <a:tc>
                  <a:txBody>
                    <a:bodyPr/>
                    <a:lstStyle/>
                    <a:p>
                      <a:pPr algn="ctr"/>
                      <a:r>
                        <a:rPr lang="en-GB" dirty="0" smtClean="0"/>
                        <a:t>105</a:t>
                      </a:r>
                      <a:endParaRPr lang="en-GB" dirty="0"/>
                    </a:p>
                  </a:txBody>
                  <a:tcPr/>
                </a:tc>
                <a:tc>
                  <a:txBody>
                    <a:bodyPr/>
                    <a:lstStyle/>
                    <a:p>
                      <a:pPr algn="ctr"/>
                      <a:r>
                        <a:rPr lang="en-GB" dirty="0" smtClean="0"/>
                        <a:t>100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Max(105-100),0)=</a:t>
                      </a:r>
                      <a:r>
                        <a:rPr lang="en-GB" baseline="0" dirty="0" smtClean="0"/>
                        <a:t> 5</a:t>
                      </a:r>
                      <a:endParaRPr lang="en-GB" dirty="0" smtClean="0"/>
                    </a:p>
                  </a:txBody>
                  <a:tcPr/>
                </a:tc>
                <a:tc>
                  <a:txBody>
                    <a:bodyPr/>
                    <a:lstStyle/>
                    <a:p>
                      <a:pPr algn="ctr"/>
                      <a:r>
                        <a:rPr lang="en-GB" dirty="0" smtClean="0"/>
                        <a:t>-5</a:t>
                      </a:r>
                      <a:endParaRPr lang="en-GB" dirty="0"/>
                    </a:p>
                  </a:txBody>
                  <a:tcPr/>
                </a:tc>
                <a:tc>
                  <a:txBody>
                    <a:bodyPr/>
                    <a:lstStyle/>
                    <a:p>
                      <a:pPr algn="ctr"/>
                      <a:r>
                        <a:rPr lang="en-GB" dirty="0" smtClean="0"/>
                        <a:t>0</a:t>
                      </a:r>
                      <a:endParaRPr lang="en-GB" dirty="0"/>
                    </a:p>
                  </a:txBody>
                  <a:tcPr/>
                </a:tc>
                <a:extLst>
                  <a:ext uri="{0D108BD9-81ED-4DB2-BD59-A6C34878D82A}">
                    <a16:rowId xmlns:a16="http://schemas.microsoft.com/office/drawing/2014/main" val="10005"/>
                  </a:ext>
                </a:extLst>
              </a:tr>
              <a:tr h="451415">
                <a:tc>
                  <a:txBody>
                    <a:bodyPr/>
                    <a:lstStyle/>
                    <a:p>
                      <a:pPr algn="ctr"/>
                      <a:r>
                        <a:rPr lang="en-GB" dirty="0" smtClean="0"/>
                        <a:t>110</a:t>
                      </a:r>
                      <a:endParaRPr lang="en-GB" dirty="0"/>
                    </a:p>
                  </a:txBody>
                  <a:tcPr/>
                </a:tc>
                <a:tc>
                  <a:txBody>
                    <a:bodyPr/>
                    <a:lstStyle/>
                    <a:p>
                      <a:pPr algn="ctr"/>
                      <a:r>
                        <a:rPr lang="en-GB" dirty="0" smtClean="0"/>
                        <a:t>100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Max(110-100),0)=</a:t>
                      </a:r>
                      <a:r>
                        <a:rPr lang="en-GB" baseline="0" dirty="0" smtClean="0"/>
                        <a:t> 10</a:t>
                      </a:r>
                      <a:endParaRPr lang="en-GB" dirty="0" smtClean="0"/>
                    </a:p>
                  </a:txBody>
                  <a:tcPr/>
                </a:tc>
                <a:tc>
                  <a:txBody>
                    <a:bodyPr/>
                    <a:lstStyle/>
                    <a:p>
                      <a:pPr algn="ctr"/>
                      <a:r>
                        <a:rPr lang="en-GB" dirty="0" smtClean="0"/>
                        <a:t>-5</a:t>
                      </a:r>
                      <a:endParaRPr lang="en-GB" dirty="0"/>
                    </a:p>
                  </a:txBody>
                  <a:tcPr/>
                </a:tc>
                <a:tc>
                  <a:txBody>
                    <a:bodyPr/>
                    <a:lstStyle/>
                    <a:p>
                      <a:pPr algn="ctr"/>
                      <a:r>
                        <a:rPr lang="en-GB" dirty="0" smtClean="0"/>
                        <a:t>5</a:t>
                      </a:r>
                      <a:endParaRPr lang="en-GB" dirty="0"/>
                    </a:p>
                  </a:txBody>
                  <a:tcPr/>
                </a:tc>
                <a:extLst>
                  <a:ext uri="{0D108BD9-81ED-4DB2-BD59-A6C34878D82A}">
                    <a16:rowId xmlns:a16="http://schemas.microsoft.com/office/drawing/2014/main" val="10006"/>
                  </a:ext>
                </a:extLst>
              </a:tr>
              <a:tr h="451415">
                <a:tc>
                  <a:txBody>
                    <a:bodyPr/>
                    <a:lstStyle/>
                    <a:p>
                      <a:pPr algn="ctr"/>
                      <a:r>
                        <a:rPr lang="en-GB" dirty="0" smtClean="0"/>
                        <a:t>120</a:t>
                      </a:r>
                      <a:endParaRPr lang="en-GB" dirty="0"/>
                    </a:p>
                  </a:txBody>
                  <a:tcPr/>
                </a:tc>
                <a:tc>
                  <a:txBody>
                    <a:bodyPr/>
                    <a:lstStyle/>
                    <a:p>
                      <a:pPr algn="ctr"/>
                      <a:r>
                        <a:rPr lang="en-GB" dirty="0" smtClean="0"/>
                        <a:t>100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Max(120-100),0)=</a:t>
                      </a:r>
                      <a:r>
                        <a:rPr lang="en-GB" baseline="0" dirty="0" smtClean="0"/>
                        <a:t> 20</a:t>
                      </a:r>
                      <a:endParaRPr lang="en-GB" dirty="0" smtClean="0"/>
                    </a:p>
                  </a:txBody>
                  <a:tcPr/>
                </a:tc>
                <a:tc>
                  <a:txBody>
                    <a:bodyPr/>
                    <a:lstStyle/>
                    <a:p>
                      <a:pPr algn="ctr"/>
                      <a:r>
                        <a:rPr lang="en-GB" dirty="0" smtClean="0"/>
                        <a:t>-5</a:t>
                      </a:r>
                      <a:endParaRPr lang="en-GB" dirty="0"/>
                    </a:p>
                  </a:txBody>
                  <a:tcPr/>
                </a:tc>
                <a:tc>
                  <a:txBody>
                    <a:bodyPr/>
                    <a:lstStyle/>
                    <a:p>
                      <a:pPr algn="ctr"/>
                      <a:r>
                        <a:rPr lang="en-GB" dirty="0" smtClean="0"/>
                        <a:t>15</a:t>
                      </a:r>
                      <a:endParaRPr lang="en-GB" dirty="0"/>
                    </a:p>
                  </a:txBody>
                  <a:tcPr/>
                </a:tc>
                <a:extLst>
                  <a:ext uri="{0D108BD9-81ED-4DB2-BD59-A6C34878D82A}">
                    <a16:rowId xmlns:a16="http://schemas.microsoft.com/office/drawing/2014/main" val="10007"/>
                  </a:ext>
                </a:extLst>
              </a:tr>
              <a:tr h="451415">
                <a:tc>
                  <a:txBody>
                    <a:bodyPr/>
                    <a:lstStyle/>
                    <a:p>
                      <a:pPr algn="ctr"/>
                      <a:r>
                        <a:rPr lang="en-GB" dirty="0" smtClean="0"/>
                        <a:t>130</a:t>
                      </a:r>
                      <a:endParaRPr lang="en-GB" dirty="0"/>
                    </a:p>
                  </a:txBody>
                  <a:tcPr/>
                </a:tc>
                <a:tc>
                  <a:txBody>
                    <a:bodyPr/>
                    <a:lstStyle/>
                    <a:p>
                      <a:pPr algn="ctr"/>
                      <a:r>
                        <a:rPr lang="en-GB" dirty="0" smtClean="0"/>
                        <a:t>100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Max(130-100),0)=</a:t>
                      </a:r>
                      <a:r>
                        <a:rPr lang="en-GB" baseline="0" dirty="0" smtClean="0"/>
                        <a:t> 30</a:t>
                      </a:r>
                      <a:endParaRPr lang="en-GB" dirty="0" smtClean="0"/>
                    </a:p>
                  </a:txBody>
                  <a:tcPr/>
                </a:tc>
                <a:tc>
                  <a:txBody>
                    <a:bodyPr/>
                    <a:lstStyle/>
                    <a:p>
                      <a:pPr algn="ctr"/>
                      <a:r>
                        <a:rPr lang="en-GB" dirty="0" smtClean="0"/>
                        <a:t>-5</a:t>
                      </a:r>
                      <a:endParaRPr lang="en-GB" dirty="0"/>
                    </a:p>
                  </a:txBody>
                  <a:tcPr/>
                </a:tc>
                <a:tc>
                  <a:txBody>
                    <a:bodyPr/>
                    <a:lstStyle/>
                    <a:p>
                      <a:pPr algn="ctr"/>
                      <a:r>
                        <a:rPr lang="en-GB" dirty="0" smtClean="0"/>
                        <a:t>25</a:t>
                      </a:r>
                      <a:endParaRPr lang="en-GB"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200896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381000"/>
            <a:ext cx="7086600" cy="533400"/>
          </a:xfrm>
        </p:spPr>
        <p:txBody>
          <a:bodyPr lIns="90488" tIns="44450" rIns="90488" bIns="44450">
            <a:normAutofit fontScale="90000"/>
          </a:bodyPr>
          <a:lstStyle/>
          <a:p>
            <a:pPr eaLnBrk="1" hangingPunct="1"/>
            <a:r>
              <a:rPr lang="en-US" altLang="en-US" dirty="0"/>
              <a:t>Long </a:t>
            </a:r>
            <a:r>
              <a:rPr lang="en-US" altLang="en-US" dirty="0" smtClean="0"/>
              <a:t>Call</a:t>
            </a:r>
            <a:endParaRPr lang="en-US" altLang="en-US" dirty="0"/>
          </a:p>
        </p:txBody>
      </p:sp>
      <p:sp>
        <p:nvSpPr>
          <p:cNvPr id="8195" name="Rectangle 3"/>
          <p:cNvSpPr>
            <a:spLocks noGrp="1" noChangeArrowheads="1"/>
          </p:cNvSpPr>
          <p:nvPr>
            <p:ph idx="1"/>
          </p:nvPr>
        </p:nvSpPr>
        <p:spPr>
          <a:xfrm>
            <a:off x="228600" y="1600200"/>
            <a:ext cx="8324850" cy="4800600"/>
          </a:xfrm>
        </p:spPr>
        <p:txBody>
          <a:bodyPr lIns="90488" tIns="44450" rIns="90488" bIns="44450"/>
          <a:lstStyle/>
          <a:p>
            <a:pPr eaLnBrk="1" hangingPunct="1">
              <a:buFont typeface="Wingdings" pitchFamily="2" charset="2"/>
              <a:buNone/>
            </a:pPr>
            <a:r>
              <a:rPr lang="en-US" altLang="en-US" dirty="0">
                <a:latin typeface="Arial" charset="0"/>
                <a:cs typeface="Arial" charset="0"/>
              </a:rPr>
              <a:t>  	</a:t>
            </a:r>
            <a:endParaRPr lang="en-US" altLang="en-US" sz="2400" dirty="0">
              <a:latin typeface="Arial" charset="0"/>
              <a:cs typeface="Arial" charset="0"/>
            </a:endParaRPr>
          </a:p>
        </p:txBody>
      </p:sp>
      <p:sp>
        <p:nvSpPr>
          <p:cNvPr id="81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5422C62D-39C4-480A-AD41-53F51A1BA8BD}" type="slidenum">
              <a:rPr lang="en-US" altLang="en-US" sz="1400" smtClean="0">
                <a:latin typeface="Arial" charset="0"/>
              </a:rPr>
              <a:pPr eaLnBrk="1" hangingPunct="1">
                <a:spcBef>
                  <a:spcPct val="0"/>
                </a:spcBef>
                <a:buFontTx/>
                <a:buNone/>
              </a:pPr>
              <a:t>18</a:t>
            </a:fld>
            <a:endParaRPr lang="en-US" altLang="en-US" sz="1400">
              <a:latin typeface="Arial" charset="0"/>
            </a:endParaRPr>
          </a:p>
        </p:txBody>
      </p:sp>
      <p:grpSp>
        <p:nvGrpSpPr>
          <p:cNvPr id="2" name="Group 4"/>
          <p:cNvGrpSpPr>
            <a:grpSpLocks/>
          </p:cNvGrpSpPr>
          <p:nvPr/>
        </p:nvGrpSpPr>
        <p:grpSpPr bwMode="auto">
          <a:xfrm>
            <a:off x="1143000" y="1600200"/>
            <a:ext cx="6984999" cy="4038600"/>
            <a:chOff x="910" y="1707"/>
            <a:chExt cx="4400" cy="1973"/>
          </a:xfrm>
        </p:grpSpPr>
        <p:sp>
          <p:nvSpPr>
            <p:cNvPr id="8199" name="Line 5"/>
            <p:cNvSpPr>
              <a:spLocks noChangeShapeType="1"/>
            </p:cNvSpPr>
            <p:nvPr/>
          </p:nvSpPr>
          <p:spPr bwMode="auto">
            <a:xfrm>
              <a:off x="1248" y="1721"/>
              <a:ext cx="0" cy="1959"/>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0" name="Line 6"/>
            <p:cNvSpPr>
              <a:spLocks noChangeShapeType="1"/>
            </p:cNvSpPr>
            <p:nvPr/>
          </p:nvSpPr>
          <p:spPr bwMode="auto">
            <a:xfrm>
              <a:off x="1530" y="3204"/>
              <a:ext cx="338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1" name="Line 7"/>
            <p:cNvSpPr>
              <a:spLocks noChangeShapeType="1"/>
            </p:cNvSpPr>
            <p:nvPr/>
          </p:nvSpPr>
          <p:spPr bwMode="auto">
            <a:xfrm flipV="1">
              <a:off x="1448" y="3110"/>
              <a:ext cx="36" cy="1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2" name="Line 8"/>
            <p:cNvSpPr>
              <a:spLocks noChangeShapeType="1"/>
            </p:cNvSpPr>
            <p:nvPr/>
          </p:nvSpPr>
          <p:spPr bwMode="auto">
            <a:xfrm flipH="1" flipV="1">
              <a:off x="1486" y="3112"/>
              <a:ext cx="39" cy="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3" name="Line 9"/>
            <p:cNvSpPr>
              <a:spLocks noChangeShapeType="1"/>
            </p:cNvSpPr>
            <p:nvPr/>
          </p:nvSpPr>
          <p:spPr bwMode="auto">
            <a:xfrm flipH="1" flipV="1">
              <a:off x="1392" y="3111"/>
              <a:ext cx="51" cy="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4" name="Line 10"/>
            <p:cNvSpPr>
              <a:spLocks noChangeShapeType="1"/>
            </p:cNvSpPr>
            <p:nvPr/>
          </p:nvSpPr>
          <p:spPr bwMode="auto">
            <a:xfrm flipH="1">
              <a:off x="1361" y="3121"/>
              <a:ext cx="38" cy="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5" name="Line 11"/>
            <p:cNvSpPr>
              <a:spLocks noChangeShapeType="1"/>
            </p:cNvSpPr>
            <p:nvPr/>
          </p:nvSpPr>
          <p:spPr bwMode="auto">
            <a:xfrm flipH="1">
              <a:off x="1245" y="3206"/>
              <a:ext cx="11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6" name="Line 12"/>
            <p:cNvSpPr>
              <a:spLocks noChangeShapeType="1"/>
            </p:cNvSpPr>
            <p:nvPr/>
          </p:nvSpPr>
          <p:spPr bwMode="auto">
            <a:xfrm>
              <a:off x="1253" y="2772"/>
              <a:ext cx="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7" name="Line 13"/>
            <p:cNvSpPr>
              <a:spLocks noChangeShapeType="1"/>
            </p:cNvSpPr>
            <p:nvPr/>
          </p:nvSpPr>
          <p:spPr bwMode="auto">
            <a:xfrm>
              <a:off x="1256" y="2337"/>
              <a:ext cx="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8" name="Line 14"/>
            <p:cNvSpPr>
              <a:spLocks noChangeShapeType="1"/>
            </p:cNvSpPr>
            <p:nvPr/>
          </p:nvSpPr>
          <p:spPr bwMode="auto">
            <a:xfrm>
              <a:off x="1252" y="1911"/>
              <a:ext cx="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9" name="Line 15"/>
            <p:cNvSpPr>
              <a:spLocks noChangeShapeType="1"/>
            </p:cNvSpPr>
            <p:nvPr/>
          </p:nvSpPr>
          <p:spPr bwMode="auto">
            <a:xfrm>
              <a:off x="1596" y="3158"/>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0" name="Line 16"/>
            <p:cNvSpPr>
              <a:spLocks noChangeShapeType="1"/>
            </p:cNvSpPr>
            <p:nvPr/>
          </p:nvSpPr>
          <p:spPr bwMode="auto">
            <a:xfrm>
              <a:off x="2028" y="3158"/>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1" name="Line 17"/>
            <p:cNvSpPr>
              <a:spLocks noChangeShapeType="1"/>
            </p:cNvSpPr>
            <p:nvPr/>
          </p:nvSpPr>
          <p:spPr bwMode="auto">
            <a:xfrm>
              <a:off x="2457" y="3158"/>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2" name="Line 18"/>
            <p:cNvSpPr>
              <a:spLocks noChangeShapeType="1"/>
            </p:cNvSpPr>
            <p:nvPr/>
          </p:nvSpPr>
          <p:spPr bwMode="auto">
            <a:xfrm>
              <a:off x="2892" y="3158"/>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3" name="Line 19"/>
            <p:cNvSpPr>
              <a:spLocks noChangeShapeType="1"/>
            </p:cNvSpPr>
            <p:nvPr/>
          </p:nvSpPr>
          <p:spPr bwMode="auto">
            <a:xfrm>
              <a:off x="3324" y="3158"/>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4" name="Line 20"/>
            <p:cNvSpPr>
              <a:spLocks noChangeShapeType="1"/>
            </p:cNvSpPr>
            <p:nvPr/>
          </p:nvSpPr>
          <p:spPr bwMode="auto">
            <a:xfrm>
              <a:off x="3753" y="3158"/>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5" name="Line 21"/>
            <p:cNvSpPr>
              <a:spLocks noChangeShapeType="1"/>
            </p:cNvSpPr>
            <p:nvPr/>
          </p:nvSpPr>
          <p:spPr bwMode="auto">
            <a:xfrm>
              <a:off x="4185" y="3158"/>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6" name="Line 22"/>
            <p:cNvSpPr>
              <a:spLocks noChangeShapeType="1"/>
            </p:cNvSpPr>
            <p:nvPr/>
          </p:nvSpPr>
          <p:spPr bwMode="auto">
            <a:xfrm>
              <a:off x="1254" y="3633"/>
              <a:ext cx="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7" name="Line 23"/>
            <p:cNvSpPr>
              <a:spLocks noChangeShapeType="1"/>
            </p:cNvSpPr>
            <p:nvPr/>
          </p:nvSpPr>
          <p:spPr bwMode="auto">
            <a:xfrm flipH="1">
              <a:off x="1245" y="3420"/>
              <a:ext cx="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8" name="Line 24"/>
            <p:cNvSpPr>
              <a:spLocks noChangeShapeType="1"/>
            </p:cNvSpPr>
            <p:nvPr/>
          </p:nvSpPr>
          <p:spPr bwMode="auto">
            <a:xfrm>
              <a:off x="1568" y="3420"/>
              <a:ext cx="1335"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8219" name="Line 25"/>
            <p:cNvSpPr>
              <a:spLocks noChangeShapeType="1"/>
            </p:cNvSpPr>
            <p:nvPr/>
          </p:nvSpPr>
          <p:spPr bwMode="auto">
            <a:xfrm flipV="1">
              <a:off x="2889" y="1972"/>
              <a:ext cx="1393" cy="145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8220" name="Rectangle 26"/>
            <p:cNvSpPr>
              <a:spLocks noChangeArrowheads="1"/>
            </p:cNvSpPr>
            <p:nvPr/>
          </p:nvSpPr>
          <p:spPr bwMode="auto">
            <a:xfrm>
              <a:off x="912" y="1765"/>
              <a:ext cx="32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dirty="0">
                  <a:latin typeface="Arial" charset="0"/>
                </a:rPr>
                <a:t>30</a:t>
              </a:r>
            </a:p>
          </p:txBody>
        </p:sp>
        <p:sp>
          <p:nvSpPr>
            <p:cNvPr id="8221" name="Rectangle 27"/>
            <p:cNvSpPr>
              <a:spLocks noChangeArrowheads="1"/>
            </p:cNvSpPr>
            <p:nvPr/>
          </p:nvSpPr>
          <p:spPr bwMode="auto">
            <a:xfrm>
              <a:off x="912" y="2221"/>
              <a:ext cx="32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dirty="0">
                  <a:latin typeface="Arial" charset="0"/>
                </a:rPr>
                <a:t>20</a:t>
              </a:r>
            </a:p>
          </p:txBody>
        </p:sp>
        <p:sp>
          <p:nvSpPr>
            <p:cNvPr id="8222" name="Rectangle 28"/>
            <p:cNvSpPr>
              <a:spLocks noChangeArrowheads="1"/>
            </p:cNvSpPr>
            <p:nvPr/>
          </p:nvSpPr>
          <p:spPr bwMode="auto">
            <a:xfrm>
              <a:off x="910" y="2600"/>
              <a:ext cx="41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dirty="0">
                  <a:latin typeface="Arial" charset="0"/>
                </a:rPr>
                <a:t>10</a:t>
              </a:r>
            </a:p>
          </p:txBody>
        </p:sp>
        <p:sp>
          <p:nvSpPr>
            <p:cNvPr id="8223" name="Rectangle 29"/>
            <p:cNvSpPr>
              <a:spLocks noChangeArrowheads="1"/>
            </p:cNvSpPr>
            <p:nvPr/>
          </p:nvSpPr>
          <p:spPr bwMode="auto">
            <a:xfrm>
              <a:off x="1059" y="3063"/>
              <a:ext cx="22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0</a:t>
              </a:r>
            </a:p>
          </p:txBody>
        </p:sp>
        <p:sp>
          <p:nvSpPr>
            <p:cNvPr id="8224" name="Rectangle 30"/>
            <p:cNvSpPr>
              <a:spLocks noChangeArrowheads="1"/>
            </p:cNvSpPr>
            <p:nvPr/>
          </p:nvSpPr>
          <p:spPr bwMode="auto">
            <a:xfrm>
              <a:off x="1011" y="3279"/>
              <a:ext cx="285"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-5</a:t>
              </a:r>
            </a:p>
          </p:txBody>
        </p:sp>
        <p:sp>
          <p:nvSpPr>
            <p:cNvPr id="8225" name="Rectangle 31"/>
            <p:cNvSpPr>
              <a:spLocks noChangeArrowheads="1"/>
            </p:cNvSpPr>
            <p:nvPr/>
          </p:nvSpPr>
          <p:spPr bwMode="auto">
            <a:xfrm>
              <a:off x="1464" y="2859"/>
              <a:ext cx="32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70</a:t>
              </a:r>
            </a:p>
          </p:txBody>
        </p:sp>
        <p:sp>
          <p:nvSpPr>
            <p:cNvPr id="8226" name="Rectangle 32"/>
            <p:cNvSpPr>
              <a:spLocks noChangeArrowheads="1"/>
            </p:cNvSpPr>
            <p:nvPr/>
          </p:nvSpPr>
          <p:spPr bwMode="auto">
            <a:xfrm>
              <a:off x="1896" y="2859"/>
              <a:ext cx="32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80</a:t>
              </a:r>
            </a:p>
          </p:txBody>
        </p:sp>
        <p:sp>
          <p:nvSpPr>
            <p:cNvPr id="8227" name="Rectangle 33"/>
            <p:cNvSpPr>
              <a:spLocks noChangeArrowheads="1"/>
            </p:cNvSpPr>
            <p:nvPr/>
          </p:nvSpPr>
          <p:spPr bwMode="auto">
            <a:xfrm>
              <a:off x="2316" y="2859"/>
              <a:ext cx="32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90</a:t>
              </a:r>
            </a:p>
          </p:txBody>
        </p:sp>
        <p:sp>
          <p:nvSpPr>
            <p:cNvPr id="8228" name="Rectangle 34"/>
            <p:cNvSpPr>
              <a:spLocks noChangeArrowheads="1"/>
            </p:cNvSpPr>
            <p:nvPr/>
          </p:nvSpPr>
          <p:spPr bwMode="auto">
            <a:xfrm>
              <a:off x="2727" y="2859"/>
              <a:ext cx="435"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dirty="0">
                  <a:latin typeface="Arial" charset="0"/>
                </a:rPr>
                <a:t>100</a:t>
              </a:r>
            </a:p>
          </p:txBody>
        </p:sp>
        <p:sp>
          <p:nvSpPr>
            <p:cNvPr id="8229" name="Rectangle 35"/>
            <p:cNvSpPr>
              <a:spLocks noChangeArrowheads="1"/>
            </p:cNvSpPr>
            <p:nvPr/>
          </p:nvSpPr>
          <p:spPr bwMode="auto">
            <a:xfrm>
              <a:off x="3159" y="3255"/>
              <a:ext cx="435"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110</a:t>
              </a:r>
            </a:p>
          </p:txBody>
        </p:sp>
        <p:sp>
          <p:nvSpPr>
            <p:cNvPr id="8230" name="Rectangle 36"/>
            <p:cNvSpPr>
              <a:spLocks noChangeArrowheads="1"/>
            </p:cNvSpPr>
            <p:nvPr/>
          </p:nvSpPr>
          <p:spPr bwMode="auto">
            <a:xfrm>
              <a:off x="3591" y="3255"/>
              <a:ext cx="435"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120</a:t>
              </a:r>
            </a:p>
          </p:txBody>
        </p:sp>
        <p:sp>
          <p:nvSpPr>
            <p:cNvPr id="8231" name="Rectangle 37"/>
            <p:cNvSpPr>
              <a:spLocks noChangeArrowheads="1"/>
            </p:cNvSpPr>
            <p:nvPr/>
          </p:nvSpPr>
          <p:spPr bwMode="auto">
            <a:xfrm>
              <a:off x="4023" y="3255"/>
              <a:ext cx="435"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130</a:t>
              </a:r>
            </a:p>
          </p:txBody>
        </p:sp>
        <p:sp>
          <p:nvSpPr>
            <p:cNvPr id="8232" name="Rectangle 38"/>
            <p:cNvSpPr>
              <a:spLocks noChangeArrowheads="1"/>
            </p:cNvSpPr>
            <p:nvPr/>
          </p:nvSpPr>
          <p:spPr bwMode="auto">
            <a:xfrm>
              <a:off x="1335" y="1707"/>
              <a:ext cx="988"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dirty="0">
                  <a:latin typeface="Arial" charset="0"/>
                </a:rPr>
                <a:t>Profit </a:t>
              </a:r>
              <a:r>
                <a:rPr lang="en-US" altLang="en-US" sz="2400" dirty="0" smtClean="0">
                  <a:latin typeface="Arial" charset="0"/>
                </a:rPr>
                <a:t>(Rs)</a:t>
              </a:r>
              <a:endParaRPr lang="en-US" altLang="en-US" sz="2400" dirty="0">
                <a:latin typeface="Arial" charset="0"/>
              </a:endParaRPr>
            </a:p>
          </p:txBody>
        </p:sp>
        <p:sp>
          <p:nvSpPr>
            <p:cNvPr id="8233" name="Rectangle 39"/>
            <p:cNvSpPr>
              <a:spLocks noChangeArrowheads="1"/>
            </p:cNvSpPr>
            <p:nvPr/>
          </p:nvSpPr>
          <p:spPr bwMode="auto">
            <a:xfrm>
              <a:off x="3848" y="2667"/>
              <a:ext cx="1462"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a:spcBef>
                  <a:spcPct val="0"/>
                </a:spcBef>
                <a:buFontTx/>
                <a:buNone/>
              </a:pPr>
              <a:r>
                <a:rPr lang="en-US" altLang="en-US" sz="2400" dirty="0">
                  <a:latin typeface="Arial" charset="0"/>
                </a:rPr>
                <a:t>Terminal</a:t>
              </a:r>
            </a:p>
            <a:p>
              <a:pPr algn="ctr">
                <a:spcBef>
                  <a:spcPct val="0"/>
                </a:spcBef>
                <a:buFontTx/>
                <a:buNone/>
              </a:pPr>
              <a:r>
                <a:rPr lang="en-US" altLang="en-US" sz="2400" dirty="0">
                  <a:latin typeface="Arial" charset="0"/>
                </a:rPr>
                <a:t>stock price </a:t>
              </a:r>
              <a:r>
                <a:rPr lang="en-US" altLang="en-US" sz="2400" dirty="0" smtClean="0">
                  <a:latin typeface="Arial" charset="0"/>
                </a:rPr>
                <a:t>(Rs)</a:t>
              </a:r>
              <a:endParaRPr lang="en-US" altLang="en-US" sz="2400" dirty="0">
                <a:latin typeface="Arial" charset="0"/>
              </a:endParaRPr>
            </a:p>
          </p:txBody>
        </p:sp>
      </p:grpSp>
    </p:spTree>
    <p:extLst>
      <p:ext uri="{BB962C8B-B14F-4D97-AF65-F5344CB8AC3E}">
        <p14:creationId xmlns:p14="http://schemas.microsoft.com/office/powerpoint/2010/main" val="129756581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GB" sz="2200" dirty="0" smtClean="0"/>
              <a:t>Short Call Option</a:t>
            </a:r>
            <a:endParaRPr lang="en-GB" sz="2200" dirty="0"/>
          </a:p>
        </p:txBody>
      </p:sp>
      <p:sp>
        <p:nvSpPr>
          <p:cNvPr id="3" name="Content Placeholder 2"/>
          <p:cNvSpPr>
            <a:spLocks noGrp="1"/>
          </p:cNvSpPr>
          <p:nvPr>
            <p:ph idx="1"/>
          </p:nvPr>
        </p:nvSpPr>
        <p:spPr>
          <a:xfrm>
            <a:off x="457200" y="762000"/>
            <a:ext cx="8229600" cy="5364163"/>
          </a:xfrm>
        </p:spPr>
        <p:txBody>
          <a:bodyPr/>
          <a:lstStyle/>
          <a:p>
            <a:r>
              <a:rPr lang="en-GB" dirty="0" smtClean="0"/>
              <a:t>Call Option</a:t>
            </a:r>
          </a:p>
          <a:p>
            <a:pPr lvl="1" algn="just"/>
            <a:r>
              <a:rPr lang="en-GB" dirty="0" smtClean="0"/>
              <a:t>Short Call</a:t>
            </a:r>
          </a:p>
          <a:p>
            <a:pPr lvl="1" algn="just">
              <a:buNone/>
            </a:pPr>
            <a:r>
              <a:rPr lang="en-GB" dirty="0" smtClean="0"/>
              <a:t>	Cash flow received by exercising the call is called call payoff, C</a:t>
            </a:r>
            <a:r>
              <a:rPr lang="en-GB" sz="1400" dirty="0" smtClean="0"/>
              <a:t>1  </a:t>
            </a:r>
            <a:r>
              <a:rPr lang="en-GB" dirty="0" smtClean="0"/>
              <a:t>and it is calculated as follows:</a:t>
            </a:r>
          </a:p>
          <a:p>
            <a:pPr lvl="1" algn="just">
              <a:buNone/>
            </a:pPr>
            <a:r>
              <a:rPr lang="en-GB" dirty="0" smtClean="0"/>
              <a:t>		 C</a:t>
            </a:r>
            <a:r>
              <a:rPr lang="en-GB" sz="1200" dirty="0" smtClean="0"/>
              <a:t>1 </a:t>
            </a:r>
            <a:r>
              <a:rPr lang="en-GB" dirty="0" smtClean="0"/>
              <a:t>= -Max (S</a:t>
            </a:r>
            <a:r>
              <a:rPr lang="en-GB" sz="1200" dirty="0" smtClean="0"/>
              <a:t>T </a:t>
            </a:r>
            <a:r>
              <a:rPr lang="en-GB" dirty="0" smtClean="0"/>
              <a:t>- E), 0)</a:t>
            </a:r>
          </a:p>
          <a:p>
            <a:pPr lvl="1" algn="just">
              <a:buNone/>
            </a:pPr>
            <a:r>
              <a:rPr lang="en-GB" dirty="0" smtClean="0"/>
              <a:t>Example:</a:t>
            </a:r>
          </a:p>
          <a:p>
            <a:pPr lvl="1" algn="just">
              <a:buNone/>
            </a:pPr>
            <a:r>
              <a:rPr lang="en-US" altLang="en-US" dirty="0" smtClean="0">
                <a:latin typeface="Arial" charset="0"/>
                <a:cs typeface="Arial" charset="0"/>
              </a:rPr>
              <a:t>Profit from selling one European call option: option price = Rs 5, strike price = Rs100, option life = 2 months</a:t>
            </a:r>
            <a:endParaRPr lang="en-GB" dirty="0" smtClean="0"/>
          </a:p>
          <a:p>
            <a:pPr>
              <a:buNone/>
            </a:pPr>
            <a:endParaRPr lang="en-GB" dirty="0"/>
          </a:p>
        </p:txBody>
      </p:sp>
    </p:spTree>
    <p:extLst>
      <p:ext uri="{BB962C8B-B14F-4D97-AF65-F5344CB8AC3E}">
        <p14:creationId xmlns:p14="http://schemas.microsoft.com/office/powerpoint/2010/main" val="2831888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Reason for Managing Risk</a:t>
            </a:r>
            <a:endParaRPr lang="en-US" dirty="0"/>
          </a:p>
        </p:txBody>
      </p:sp>
      <p:sp>
        <p:nvSpPr>
          <p:cNvPr id="3" name="Content Placeholder 2"/>
          <p:cNvSpPr>
            <a:spLocks noGrp="1"/>
          </p:cNvSpPr>
          <p:nvPr>
            <p:ph idx="1"/>
          </p:nvPr>
        </p:nvSpPr>
        <p:spPr>
          <a:xfrm>
            <a:off x="457200" y="762000"/>
            <a:ext cx="8229600" cy="5791200"/>
          </a:xfrm>
        </p:spPr>
        <p:txBody>
          <a:bodyPr>
            <a:normAutofit lnSpcReduction="10000"/>
          </a:bodyPr>
          <a:lstStyle/>
          <a:p>
            <a:pPr marL="0" indent="0" algn="just">
              <a:buNone/>
            </a:pPr>
            <a:r>
              <a:rPr lang="en-US" sz="2200" dirty="0"/>
              <a:t>Risk is defined as variability in </a:t>
            </a:r>
            <a:r>
              <a:rPr lang="en-US" sz="2200" dirty="0" smtClean="0"/>
              <a:t>returns</a:t>
            </a:r>
          </a:p>
          <a:p>
            <a:pPr marL="0" indent="0" algn="just">
              <a:buNone/>
            </a:pPr>
            <a:r>
              <a:rPr lang="en-US" sz="2200" dirty="0" smtClean="0"/>
              <a:t>Risk is the possible event which could have adverse financial consequences</a:t>
            </a:r>
          </a:p>
          <a:p>
            <a:pPr marL="0" indent="0" algn="just">
              <a:buNone/>
            </a:pPr>
            <a:r>
              <a:rPr lang="en-US" sz="2200" dirty="0" smtClean="0"/>
              <a:t>Risk Management: identification of possible event that could have adverse financial consequences and taking the measures to prevent or minimize financial losses</a:t>
            </a:r>
          </a:p>
          <a:p>
            <a:pPr marL="0" indent="0" algn="just">
              <a:buNone/>
            </a:pPr>
            <a:r>
              <a:rPr lang="en-US" sz="2200" b="1" dirty="0" smtClean="0"/>
              <a:t>Reason for Risk Management:</a:t>
            </a:r>
          </a:p>
          <a:p>
            <a:pPr algn="just"/>
            <a:r>
              <a:rPr lang="en-US" sz="2200" dirty="0" smtClean="0"/>
              <a:t>Debt Capacity</a:t>
            </a:r>
          </a:p>
          <a:p>
            <a:pPr algn="just"/>
            <a:r>
              <a:rPr lang="en-US" sz="2200" dirty="0" smtClean="0"/>
              <a:t>Maintaining the optimum capital budgeting</a:t>
            </a:r>
          </a:p>
          <a:p>
            <a:pPr algn="just"/>
            <a:r>
              <a:rPr lang="en-US" sz="2200" dirty="0" smtClean="0"/>
              <a:t>Financial distress</a:t>
            </a:r>
          </a:p>
          <a:p>
            <a:pPr algn="just"/>
            <a:r>
              <a:rPr lang="en-US" sz="2200" dirty="0" smtClean="0"/>
              <a:t>Comparative advantage in hedging</a:t>
            </a:r>
          </a:p>
          <a:p>
            <a:pPr algn="just"/>
            <a:r>
              <a:rPr lang="en-US" sz="2200" dirty="0" smtClean="0"/>
              <a:t>Borrowing costs</a:t>
            </a:r>
          </a:p>
          <a:p>
            <a:pPr algn="just"/>
            <a:r>
              <a:rPr lang="en-US" sz="2200" dirty="0" smtClean="0"/>
              <a:t>Tax effects</a:t>
            </a:r>
          </a:p>
          <a:p>
            <a:pPr algn="just"/>
            <a:r>
              <a:rPr lang="en-US" sz="2200" dirty="0" smtClean="0"/>
              <a:t>Compensating System</a:t>
            </a:r>
          </a:p>
          <a:p>
            <a:pPr algn="just"/>
            <a:r>
              <a:rPr lang="en-US" sz="2200" smtClean="0"/>
              <a:t>Arbitrage Opportunities</a:t>
            </a:r>
            <a:endParaRPr lang="en-US" sz="2200" dirty="0"/>
          </a:p>
        </p:txBody>
      </p:sp>
    </p:spTree>
    <p:extLst>
      <p:ext uri="{BB962C8B-B14F-4D97-AF65-F5344CB8AC3E}">
        <p14:creationId xmlns:p14="http://schemas.microsoft.com/office/powerpoint/2010/main" val="3336200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GB" dirty="0" smtClean="0"/>
              <a:t>Short Call Option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0173340"/>
              </p:ext>
            </p:extLst>
          </p:nvPr>
        </p:nvGraphicFramePr>
        <p:xfrm>
          <a:off x="381000" y="1371600"/>
          <a:ext cx="8229600" cy="388112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24968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124968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r>
                        <a:rPr lang="en-GB" dirty="0" err="1" smtClean="0"/>
                        <a:t>i</a:t>
                      </a:r>
                      <a:r>
                        <a:rPr lang="en-GB" dirty="0" smtClean="0"/>
                        <a:t>)</a:t>
                      </a:r>
                      <a:r>
                        <a:rPr lang="en-GB" baseline="0" dirty="0" smtClean="0"/>
                        <a:t> </a:t>
                      </a:r>
                      <a:r>
                        <a:rPr lang="en-GB" dirty="0" smtClean="0"/>
                        <a:t>Stock Price at time T</a:t>
                      </a:r>
                      <a:endParaRPr lang="en-GB" dirty="0"/>
                    </a:p>
                  </a:txBody>
                  <a:tcPr/>
                </a:tc>
                <a:tc>
                  <a:txBody>
                    <a:bodyPr/>
                    <a:lstStyle/>
                    <a:p>
                      <a:r>
                        <a:rPr lang="en-GB" dirty="0" smtClean="0"/>
                        <a:t>ii)</a:t>
                      </a:r>
                      <a:r>
                        <a:rPr lang="en-GB" baseline="0" dirty="0" smtClean="0"/>
                        <a:t> </a:t>
                      </a:r>
                      <a:r>
                        <a:rPr lang="en-GB" dirty="0" smtClean="0"/>
                        <a:t>Exercise</a:t>
                      </a:r>
                      <a:r>
                        <a:rPr lang="en-GB" baseline="0" dirty="0" smtClean="0"/>
                        <a:t> Price</a:t>
                      </a:r>
                      <a:endParaRPr lang="en-GB" dirty="0"/>
                    </a:p>
                  </a:txBody>
                  <a:tcPr/>
                </a:tc>
                <a:tc>
                  <a:txBody>
                    <a:bodyPr/>
                    <a:lstStyle/>
                    <a:p>
                      <a:r>
                        <a:rPr lang="en-GB" dirty="0" smtClean="0"/>
                        <a:t>iii)</a:t>
                      </a:r>
                      <a:r>
                        <a:rPr lang="en-GB" baseline="0" dirty="0" smtClean="0"/>
                        <a:t> </a:t>
                      </a:r>
                      <a:r>
                        <a:rPr lang="en-GB" dirty="0" smtClean="0"/>
                        <a:t>Payoff from short- call</a:t>
                      </a:r>
                    </a:p>
                    <a:p>
                      <a:r>
                        <a:rPr lang="en-GB" dirty="0" smtClean="0"/>
                        <a:t>(-)Max (S</a:t>
                      </a:r>
                      <a:r>
                        <a:rPr lang="en-GB" sz="1000" dirty="0" smtClean="0"/>
                        <a:t>T</a:t>
                      </a:r>
                      <a:r>
                        <a:rPr lang="en-GB" dirty="0" smtClean="0"/>
                        <a:t>-E), 0)</a:t>
                      </a:r>
                      <a:endParaRPr lang="en-GB" dirty="0"/>
                    </a:p>
                  </a:txBody>
                  <a:tcPr/>
                </a:tc>
                <a:tc>
                  <a:txBody>
                    <a:bodyPr/>
                    <a:lstStyle/>
                    <a:p>
                      <a:r>
                        <a:rPr lang="en-GB" dirty="0" smtClean="0"/>
                        <a:t>iv)Option Price</a:t>
                      </a:r>
                      <a:endParaRPr lang="en-GB" dirty="0"/>
                    </a:p>
                  </a:txBody>
                  <a:tcPr/>
                </a:tc>
                <a:tc>
                  <a:txBody>
                    <a:bodyPr/>
                    <a:lstStyle/>
                    <a:p>
                      <a:r>
                        <a:rPr lang="en-GB" dirty="0" smtClean="0"/>
                        <a:t>v)Overall Profit for short</a:t>
                      </a:r>
                      <a:r>
                        <a:rPr lang="en-GB" baseline="0" dirty="0" smtClean="0"/>
                        <a:t> </a:t>
                      </a:r>
                      <a:r>
                        <a:rPr lang="en-GB" dirty="0" smtClean="0"/>
                        <a:t>call</a:t>
                      </a:r>
                    </a:p>
                    <a:p>
                      <a:r>
                        <a:rPr lang="en-GB" dirty="0" smtClean="0"/>
                        <a:t>V=</a:t>
                      </a:r>
                      <a:r>
                        <a:rPr lang="en-GB" dirty="0" err="1" smtClean="0"/>
                        <a:t>iii+iv</a:t>
                      </a:r>
                      <a:endParaRPr lang="en-GB" dirty="0"/>
                    </a:p>
                  </a:txBody>
                  <a:tcPr/>
                </a:tc>
                <a:extLst>
                  <a:ext uri="{0D108BD9-81ED-4DB2-BD59-A6C34878D82A}">
                    <a16:rowId xmlns:a16="http://schemas.microsoft.com/office/drawing/2014/main" val="10000"/>
                  </a:ext>
                </a:extLst>
              </a:tr>
              <a:tr h="370840">
                <a:tc>
                  <a:txBody>
                    <a:bodyPr/>
                    <a:lstStyle/>
                    <a:p>
                      <a:pPr algn="ctr"/>
                      <a:r>
                        <a:rPr lang="en-GB" dirty="0" smtClean="0"/>
                        <a:t>70</a:t>
                      </a:r>
                      <a:endParaRPr lang="en-GB" dirty="0"/>
                    </a:p>
                  </a:txBody>
                  <a:tcPr/>
                </a:tc>
                <a:tc>
                  <a:txBody>
                    <a:bodyPr/>
                    <a:lstStyle/>
                    <a:p>
                      <a:pPr algn="ctr"/>
                      <a:r>
                        <a:rPr lang="en-GB" dirty="0" smtClean="0"/>
                        <a:t>100</a:t>
                      </a:r>
                      <a:endParaRPr lang="en-GB" dirty="0"/>
                    </a:p>
                  </a:txBody>
                  <a:tcPr/>
                </a:tc>
                <a:tc>
                  <a:txBody>
                    <a:bodyPr/>
                    <a:lstStyle/>
                    <a:p>
                      <a:pPr algn="ctr"/>
                      <a:r>
                        <a:rPr lang="en-GB" dirty="0" smtClean="0"/>
                        <a:t>-Max(70-100),0)=</a:t>
                      </a:r>
                      <a:r>
                        <a:rPr lang="en-GB" baseline="0" dirty="0" smtClean="0"/>
                        <a:t> 0</a:t>
                      </a:r>
                      <a:endParaRPr lang="en-GB" dirty="0"/>
                    </a:p>
                  </a:txBody>
                  <a:tcPr/>
                </a:tc>
                <a:tc>
                  <a:txBody>
                    <a:bodyPr/>
                    <a:lstStyle/>
                    <a:p>
                      <a:pPr algn="ctr"/>
                      <a:r>
                        <a:rPr lang="en-GB" dirty="0" smtClean="0"/>
                        <a:t>5</a:t>
                      </a:r>
                      <a:endParaRPr lang="en-GB" dirty="0"/>
                    </a:p>
                  </a:txBody>
                  <a:tcPr/>
                </a:tc>
                <a:tc>
                  <a:txBody>
                    <a:bodyPr/>
                    <a:lstStyle/>
                    <a:p>
                      <a:pPr algn="ctr"/>
                      <a:r>
                        <a:rPr lang="en-GB" dirty="0" smtClean="0"/>
                        <a:t>5</a:t>
                      </a:r>
                      <a:endParaRPr lang="en-GB" dirty="0"/>
                    </a:p>
                  </a:txBody>
                  <a:tcPr/>
                </a:tc>
                <a:extLst>
                  <a:ext uri="{0D108BD9-81ED-4DB2-BD59-A6C34878D82A}">
                    <a16:rowId xmlns:a16="http://schemas.microsoft.com/office/drawing/2014/main" val="10001"/>
                  </a:ext>
                </a:extLst>
              </a:tr>
              <a:tr h="370840">
                <a:tc>
                  <a:txBody>
                    <a:bodyPr/>
                    <a:lstStyle/>
                    <a:p>
                      <a:pPr algn="ctr"/>
                      <a:r>
                        <a:rPr lang="en-GB" dirty="0" smtClean="0"/>
                        <a:t>80</a:t>
                      </a:r>
                      <a:endParaRPr lang="en-GB" dirty="0"/>
                    </a:p>
                  </a:txBody>
                  <a:tcPr/>
                </a:tc>
                <a:tc>
                  <a:txBody>
                    <a:bodyPr/>
                    <a:lstStyle/>
                    <a:p>
                      <a:pPr algn="ctr"/>
                      <a:r>
                        <a:rPr lang="en-GB" dirty="0" smtClean="0"/>
                        <a:t>100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-Max(80-100),0)=</a:t>
                      </a:r>
                      <a:r>
                        <a:rPr lang="en-GB" baseline="0" dirty="0" smtClean="0"/>
                        <a:t> 0</a:t>
                      </a:r>
                      <a:endParaRPr lang="en-GB" dirty="0" smtClean="0"/>
                    </a:p>
                  </a:txBody>
                  <a:tcPr/>
                </a:tc>
                <a:tc>
                  <a:txBody>
                    <a:bodyPr/>
                    <a:lstStyle/>
                    <a:p>
                      <a:pPr algn="ctr"/>
                      <a:r>
                        <a:rPr lang="en-GB" dirty="0" smtClean="0"/>
                        <a:t>5</a:t>
                      </a:r>
                      <a:endParaRPr lang="en-GB" dirty="0"/>
                    </a:p>
                  </a:txBody>
                  <a:tcPr/>
                </a:tc>
                <a:tc>
                  <a:txBody>
                    <a:bodyPr/>
                    <a:lstStyle/>
                    <a:p>
                      <a:pPr algn="ctr"/>
                      <a:r>
                        <a:rPr lang="en-GB" dirty="0" smtClean="0"/>
                        <a:t>5</a:t>
                      </a:r>
                      <a:endParaRPr lang="en-GB" dirty="0"/>
                    </a:p>
                  </a:txBody>
                  <a:tcPr/>
                </a:tc>
                <a:extLst>
                  <a:ext uri="{0D108BD9-81ED-4DB2-BD59-A6C34878D82A}">
                    <a16:rowId xmlns:a16="http://schemas.microsoft.com/office/drawing/2014/main" val="10002"/>
                  </a:ext>
                </a:extLst>
              </a:tr>
              <a:tr h="370840">
                <a:tc>
                  <a:txBody>
                    <a:bodyPr/>
                    <a:lstStyle/>
                    <a:p>
                      <a:pPr algn="ctr"/>
                      <a:r>
                        <a:rPr lang="en-GB" dirty="0" smtClean="0"/>
                        <a:t>90</a:t>
                      </a:r>
                      <a:endParaRPr lang="en-GB" dirty="0"/>
                    </a:p>
                  </a:txBody>
                  <a:tcPr/>
                </a:tc>
                <a:tc>
                  <a:txBody>
                    <a:bodyPr/>
                    <a:lstStyle/>
                    <a:p>
                      <a:pPr algn="ctr"/>
                      <a:r>
                        <a:rPr lang="en-GB" dirty="0" smtClean="0"/>
                        <a:t>100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-Max(90-100),0)=</a:t>
                      </a:r>
                      <a:r>
                        <a:rPr lang="en-GB" baseline="0" dirty="0" smtClean="0"/>
                        <a:t> 0</a:t>
                      </a:r>
                      <a:endParaRPr lang="en-GB" dirty="0" smtClean="0"/>
                    </a:p>
                  </a:txBody>
                  <a:tcPr/>
                </a:tc>
                <a:tc>
                  <a:txBody>
                    <a:bodyPr/>
                    <a:lstStyle/>
                    <a:p>
                      <a:pPr algn="ctr"/>
                      <a:r>
                        <a:rPr lang="en-GB" dirty="0" smtClean="0"/>
                        <a:t>5</a:t>
                      </a:r>
                      <a:endParaRPr lang="en-GB" dirty="0"/>
                    </a:p>
                  </a:txBody>
                  <a:tcPr/>
                </a:tc>
                <a:tc>
                  <a:txBody>
                    <a:bodyPr/>
                    <a:lstStyle/>
                    <a:p>
                      <a:pPr algn="ctr"/>
                      <a:r>
                        <a:rPr lang="en-GB" dirty="0" smtClean="0"/>
                        <a:t>5</a:t>
                      </a:r>
                      <a:endParaRPr lang="en-GB" dirty="0"/>
                    </a:p>
                  </a:txBody>
                  <a:tcPr/>
                </a:tc>
                <a:extLst>
                  <a:ext uri="{0D108BD9-81ED-4DB2-BD59-A6C34878D82A}">
                    <a16:rowId xmlns:a16="http://schemas.microsoft.com/office/drawing/2014/main" val="10003"/>
                  </a:ext>
                </a:extLst>
              </a:tr>
              <a:tr h="370840">
                <a:tc>
                  <a:txBody>
                    <a:bodyPr/>
                    <a:lstStyle/>
                    <a:p>
                      <a:pPr algn="ctr"/>
                      <a:r>
                        <a:rPr lang="en-GB" dirty="0" smtClean="0"/>
                        <a:t>100</a:t>
                      </a:r>
                      <a:endParaRPr lang="en-GB" dirty="0"/>
                    </a:p>
                  </a:txBody>
                  <a:tcPr/>
                </a:tc>
                <a:tc>
                  <a:txBody>
                    <a:bodyPr/>
                    <a:lstStyle/>
                    <a:p>
                      <a:pPr algn="ctr"/>
                      <a:r>
                        <a:rPr lang="en-GB" dirty="0" smtClean="0"/>
                        <a:t>100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-Max(100-100),0)=</a:t>
                      </a:r>
                      <a:r>
                        <a:rPr lang="en-GB" baseline="0" dirty="0" smtClean="0"/>
                        <a:t> 0</a:t>
                      </a:r>
                      <a:endParaRPr lang="en-GB" dirty="0" smtClean="0"/>
                    </a:p>
                  </a:txBody>
                  <a:tcPr/>
                </a:tc>
                <a:tc>
                  <a:txBody>
                    <a:bodyPr/>
                    <a:lstStyle/>
                    <a:p>
                      <a:pPr algn="ctr"/>
                      <a:r>
                        <a:rPr lang="en-GB" dirty="0" smtClean="0"/>
                        <a:t>5</a:t>
                      </a:r>
                      <a:endParaRPr lang="en-GB" dirty="0"/>
                    </a:p>
                  </a:txBody>
                  <a:tcPr/>
                </a:tc>
                <a:tc>
                  <a:txBody>
                    <a:bodyPr/>
                    <a:lstStyle/>
                    <a:p>
                      <a:pPr algn="ctr"/>
                      <a:r>
                        <a:rPr lang="en-GB" dirty="0" smtClean="0"/>
                        <a:t>5</a:t>
                      </a:r>
                      <a:endParaRPr lang="en-GB" dirty="0"/>
                    </a:p>
                  </a:txBody>
                  <a:tcPr/>
                </a:tc>
                <a:extLst>
                  <a:ext uri="{0D108BD9-81ED-4DB2-BD59-A6C34878D82A}">
                    <a16:rowId xmlns:a16="http://schemas.microsoft.com/office/drawing/2014/main" val="10004"/>
                  </a:ext>
                </a:extLst>
              </a:tr>
              <a:tr h="370840">
                <a:tc>
                  <a:txBody>
                    <a:bodyPr/>
                    <a:lstStyle/>
                    <a:p>
                      <a:pPr algn="ctr"/>
                      <a:r>
                        <a:rPr lang="en-GB" dirty="0" smtClean="0"/>
                        <a:t>105</a:t>
                      </a:r>
                      <a:endParaRPr lang="en-GB" dirty="0"/>
                    </a:p>
                  </a:txBody>
                  <a:tcPr/>
                </a:tc>
                <a:tc>
                  <a:txBody>
                    <a:bodyPr/>
                    <a:lstStyle/>
                    <a:p>
                      <a:pPr algn="ctr"/>
                      <a:r>
                        <a:rPr lang="en-GB" dirty="0" smtClean="0"/>
                        <a:t>100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-Max(105-100),0)=</a:t>
                      </a:r>
                      <a:r>
                        <a:rPr lang="en-GB" baseline="0" dirty="0" smtClean="0"/>
                        <a:t> -5</a:t>
                      </a:r>
                      <a:endParaRPr lang="en-GB" dirty="0" smtClean="0"/>
                    </a:p>
                  </a:txBody>
                  <a:tcPr/>
                </a:tc>
                <a:tc>
                  <a:txBody>
                    <a:bodyPr/>
                    <a:lstStyle/>
                    <a:p>
                      <a:pPr algn="ctr"/>
                      <a:r>
                        <a:rPr lang="en-GB" dirty="0" smtClean="0"/>
                        <a:t>5</a:t>
                      </a:r>
                      <a:endParaRPr lang="en-GB" dirty="0"/>
                    </a:p>
                  </a:txBody>
                  <a:tcPr/>
                </a:tc>
                <a:tc>
                  <a:txBody>
                    <a:bodyPr/>
                    <a:lstStyle/>
                    <a:p>
                      <a:pPr algn="ctr"/>
                      <a:r>
                        <a:rPr lang="en-GB" dirty="0" smtClean="0"/>
                        <a:t>0</a:t>
                      </a:r>
                      <a:endParaRPr lang="en-GB" dirty="0"/>
                    </a:p>
                  </a:txBody>
                  <a:tcPr/>
                </a:tc>
                <a:extLst>
                  <a:ext uri="{0D108BD9-81ED-4DB2-BD59-A6C34878D82A}">
                    <a16:rowId xmlns:a16="http://schemas.microsoft.com/office/drawing/2014/main" val="10005"/>
                  </a:ext>
                </a:extLst>
              </a:tr>
              <a:tr h="370840">
                <a:tc>
                  <a:txBody>
                    <a:bodyPr/>
                    <a:lstStyle/>
                    <a:p>
                      <a:pPr algn="ctr"/>
                      <a:r>
                        <a:rPr lang="en-GB" dirty="0" smtClean="0"/>
                        <a:t>110</a:t>
                      </a:r>
                      <a:endParaRPr lang="en-GB" dirty="0"/>
                    </a:p>
                  </a:txBody>
                  <a:tcPr/>
                </a:tc>
                <a:tc>
                  <a:txBody>
                    <a:bodyPr/>
                    <a:lstStyle/>
                    <a:p>
                      <a:pPr algn="ctr"/>
                      <a:r>
                        <a:rPr lang="en-GB" dirty="0" smtClean="0"/>
                        <a:t>100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-Max(110-100),0)=</a:t>
                      </a:r>
                      <a:r>
                        <a:rPr lang="en-GB" baseline="0" dirty="0" smtClean="0"/>
                        <a:t> -10</a:t>
                      </a:r>
                      <a:endParaRPr lang="en-GB" dirty="0" smtClean="0"/>
                    </a:p>
                  </a:txBody>
                  <a:tcPr/>
                </a:tc>
                <a:tc>
                  <a:txBody>
                    <a:bodyPr/>
                    <a:lstStyle/>
                    <a:p>
                      <a:pPr algn="ctr"/>
                      <a:r>
                        <a:rPr lang="en-GB" dirty="0" smtClean="0"/>
                        <a:t>5</a:t>
                      </a:r>
                      <a:endParaRPr lang="en-GB" dirty="0"/>
                    </a:p>
                  </a:txBody>
                  <a:tcPr/>
                </a:tc>
                <a:tc>
                  <a:txBody>
                    <a:bodyPr/>
                    <a:lstStyle/>
                    <a:p>
                      <a:pPr algn="ctr"/>
                      <a:r>
                        <a:rPr lang="en-GB" dirty="0" smtClean="0"/>
                        <a:t>-5</a:t>
                      </a:r>
                      <a:endParaRPr lang="en-GB" dirty="0"/>
                    </a:p>
                  </a:txBody>
                  <a:tcPr/>
                </a:tc>
                <a:extLst>
                  <a:ext uri="{0D108BD9-81ED-4DB2-BD59-A6C34878D82A}">
                    <a16:rowId xmlns:a16="http://schemas.microsoft.com/office/drawing/2014/main" val="10006"/>
                  </a:ext>
                </a:extLst>
              </a:tr>
              <a:tr h="370840">
                <a:tc>
                  <a:txBody>
                    <a:bodyPr/>
                    <a:lstStyle/>
                    <a:p>
                      <a:pPr algn="ctr"/>
                      <a:r>
                        <a:rPr lang="en-GB" dirty="0" smtClean="0"/>
                        <a:t>120</a:t>
                      </a:r>
                      <a:endParaRPr lang="en-GB" dirty="0"/>
                    </a:p>
                  </a:txBody>
                  <a:tcPr/>
                </a:tc>
                <a:tc>
                  <a:txBody>
                    <a:bodyPr/>
                    <a:lstStyle/>
                    <a:p>
                      <a:pPr algn="ctr"/>
                      <a:r>
                        <a:rPr lang="en-GB" dirty="0" smtClean="0"/>
                        <a:t>100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-Max(120-100),0)=</a:t>
                      </a:r>
                      <a:r>
                        <a:rPr lang="en-GB" baseline="0" dirty="0" smtClean="0"/>
                        <a:t> -20</a:t>
                      </a:r>
                      <a:endParaRPr lang="en-GB" dirty="0" smtClean="0"/>
                    </a:p>
                  </a:txBody>
                  <a:tcPr/>
                </a:tc>
                <a:tc>
                  <a:txBody>
                    <a:bodyPr/>
                    <a:lstStyle/>
                    <a:p>
                      <a:pPr algn="ctr"/>
                      <a:r>
                        <a:rPr lang="en-GB" dirty="0" smtClean="0"/>
                        <a:t>5</a:t>
                      </a:r>
                      <a:endParaRPr lang="en-GB" dirty="0"/>
                    </a:p>
                  </a:txBody>
                  <a:tcPr/>
                </a:tc>
                <a:tc>
                  <a:txBody>
                    <a:bodyPr/>
                    <a:lstStyle/>
                    <a:p>
                      <a:pPr algn="ctr"/>
                      <a:r>
                        <a:rPr lang="en-GB" dirty="0" smtClean="0"/>
                        <a:t>-15</a:t>
                      </a:r>
                      <a:endParaRPr lang="en-GB" dirty="0"/>
                    </a:p>
                  </a:txBody>
                  <a:tcPr/>
                </a:tc>
                <a:extLst>
                  <a:ext uri="{0D108BD9-81ED-4DB2-BD59-A6C34878D82A}">
                    <a16:rowId xmlns:a16="http://schemas.microsoft.com/office/drawing/2014/main" val="10007"/>
                  </a:ext>
                </a:extLst>
              </a:tr>
              <a:tr h="370840">
                <a:tc>
                  <a:txBody>
                    <a:bodyPr/>
                    <a:lstStyle/>
                    <a:p>
                      <a:pPr algn="ctr"/>
                      <a:r>
                        <a:rPr lang="en-GB" dirty="0" smtClean="0"/>
                        <a:t>130</a:t>
                      </a:r>
                      <a:endParaRPr lang="en-GB" dirty="0"/>
                    </a:p>
                  </a:txBody>
                  <a:tcPr/>
                </a:tc>
                <a:tc>
                  <a:txBody>
                    <a:bodyPr/>
                    <a:lstStyle/>
                    <a:p>
                      <a:pPr algn="ctr"/>
                      <a:r>
                        <a:rPr lang="en-GB" dirty="0" smtClean="0"/>
                        <a:t>100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-Max(130-100),0)=</a:t>
                      </a:r>
                      <a:r>
                        <a:rPr lang="en-GB" baseline="0" dirty="0" smtClean="0"/>
                        <a:t> -30</a:t>
                      </a:r>
                      <a:endParaRPr lang="en-GB" dirty="0" smtClean="0"/>
                    </a:p>
                  </a:txBody>
                  <a:tcPr/>
                </a:tc>
                <a:tc>
                  <a:txBody>
                    <a:bodyPr/>
                    <a:lstStyle/>
                    <a:p>
                      <a:pPr algn="ctr"/>
                      <a:r>
                        <a:rPr lang="en-GB" dirty="0" smtClean="0"/>
                        <a:t>5</a:t>
                      </a:r>
                      <a:endParaRPr lang="en-GB" dirty="0"/>
                    </a:p>
                  </a:txBody>
                  <a:tcPr/>
                </a:tc>
                <a:tc>
                  <a:txBody>
                    <a:bodyPr/>
                    <a:lstStyle/>
                    <a:p>
                      <a:pPr algn="ctr"/>
                      <a:r>
                        <a:rPr lang="en-GB" dirty="0" smtClean="0"/>
                        <a:t>-25</a:t>
                      </a:r>
                      <a:endParaRPr lang="en-GB"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41627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304800"/>
            <a:ext cx="7162800" cy="838200"/>
          </a:xfrm>
        </p:spPr>
        <p:txBody>
          <a:bodyPr lIns="90488" tIns="44450" rIns="90488" bIns="44450"/>
          <a:lstStyle/>
          <a:p>
            <a:pPr eaLnBrk="1" hangingPunct="1"/>
            <a:r>
              <a:rPr lang="en-US" altLang="en-US" dirty="0"/>
              <a:t>Short Call</a:t>
            </a:r>
          </a:p>
        </p:txBody>
      </p:sp>
      <p:sp>
        <p:nvSpPr>
          <p:cNvPr id="9219" name="Rectangle 3"/>
          <p:cNvSpPr>
            <a:spLocks noGrp="1" noChangeArrowheads="1"/>
          </p:cNvSpPr>
          <p:nvPr>
            <p:ph idx="1"/>
          </p:nvPr>
        </p:nvSpPr>
        <p:spPr>
          <a:xfrm>
            <a:off x="457200" y="838200"/>
            <a:ext cx="7996084" cy="5562600"/>
          </a:xfrm>
        </p:spPr>
        <p:txBody>
          <a:bodyPr lIns="90488" tIns="44450" rIns="90488" bIns="44450"/>
          <a:lstStyle/>
          <a:p>
            <a:pPr eaLnBrk="1" hangingPunct="1">
              <a:buFont typeface="Wingdings" pitchFamily="2" charset="2"/>
              <a:buNone/>
            </a:pPr>
            <a:r>
              <a:rPr lang="en-US" altLang="en-US" dirty="0">
                <a:latin typeface="Arial" charset="0"/>
                <a:cs typeface="Arial" charset="0"/>
              </a:rPr>
              <a:t>  </a:t>
            </a:r>
            <a:endParaRPr lang="en-US" altLang="en-US" sz="2400" dirty="0">
              <a:latin typeface="Arial" charset="0"/>
              <a:cs typeface="Arial" charset="0"/>
            </a:endParaRPr>
          </a:p>
        </p:txBody>
      </p:sp>
      <p:sp>
        <p:nvSpPr>
          <p:cNvPr id="92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48784CBE-955C-4C51-AF75-CB23E9639400}" type="slidenum">
              <a:rPr lang="en-US" altLang="en-US" sz="1400" smtClean="0">
                <a:latin typeface="Arial" charset="0"/>
              </a:rPr>
              <a:pPr eaLnBrk="1" hangingPunct="1">
                <a:spcBef>
                  <a:spcPct val="0"/>
                </a:spcBef>
                <a:buFontTx/>
                <a:buNone/>
              </a:pPr>
              <a:t>21</a:t>
            </a:fld>
            <a:endParaRPr lang="en-US" altLang="en-US" sz="1400">
              <a:latin typeface="Arial" charset="0"/>
            </a:endParaRPr>
          </a:p>
        </p:txBody>
      </p:sp>
      <p:grpSp>
        <p:nvGrpSpPr>
          <p:cNvPr id="2" name="Group 4"/>
          <p:cNvGrpSpPr>
            <a:grpSpLocks/>
          </p:cNvGrpSpPr>
          <p:nvPr/>
        </p:nvGrpSpPr>
        <p:grpSpPr bwMode="auto">
          <a:xfrm>
            <a:off x="1143000" y="1600200"/>
            <a:ext cx="6851651" cy="4114800"/>
            <a:chOff x="940" y="1650"/>
            <a:chExt cx="4316" cy="2150"/>
          </a:xfrm>
        </p:grpSpPr>
        <p:sp>
          <p:nvSpPr>
            <p:cNvPr id="9223" name="Rectangle 5"/>
            <p:cNvSpPr>
              <a:spLocks noChangeArrowheads="1"/>
            </p:cNvSpPr>
            <p:nvPr/>
          </p:nvSpPr>
          <p:spPr bwMode="auto">
            <a:xfrm>
              <a:off x="940" y="3514"/>
              <a:ext cx="39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-30</a:t>
              </a:r>
            </a:p>
          </p:txBody>
        </p:sp>
        <p:sp>
          <p:nvSpPr>
            <p:cNvPr id="9224" name="Rectangle 6"/>
            <p:cNvSpPr>
              <a:spLocks noChangeArrowheads="1"/>
            </p:cNvSpPr>
            <p:nvPr/>
          </p:nvSpPr>
          <p:spPr bwMode="auto">
            <a:xfrm>
              <a:off x="940" y="3088"/>
              <a:ext cx="39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-20</a:t>
              </a:r>
            </a:p>
          </p:txBody>
        </p:sp>
        <p:sp>
          <p:nvSpPr>
            <p:cNvPr id="9225" name="Rectangle 7"/>
            <p:cNvSpPr>
              <a:spLocks noChangeArrowheads="1"/>
            </p:cNvSpPr>
            <p:nvPr/>
          </p:nvSpPr>
          <p:spPr bwMode="auto">
            <a:xfrm>
              <a:off x="940" y="2634"/>
              <a:ext cx="39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-10</a:t>
              </a:r>
            </a:p>
          </p:txBody>
        </p:sp>
        <p:sp>
          <p:nvSpPr>
            <p:cNvPr id="9226" name="Rectangle 8"/>
            <p:cNvSpPr>
              <a:spLocks noChangeArrowheads="1"/>
            </p:cNvSpPr>
            <p:nvPr/>
          </p:nvSpPr>
          <p:spPr bwMode="auto">
            <a:xfrm>
              <a:off x="1059" y="2217"/>
              <a:ext cx="22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0</a:t>
              </a:r>
            </a:p>
          </p:txBody>
        </p:sp>
        <p:sp>
          <p:nvSpPr>
            <p:cNvPr id="9227" name="Rectangle 9"/>
            <p:cNvSpPr>
              <a:spLocks noChangeArrowheads="1"/>
            </p:cNvSpPr>
            <p:nvPr/>
          </p:nvSpPr>
          <p:spPr bwMode="auto">
            <a:xfrm>
              <a:off x="1059" y="2014"/>
              <a:ext cx="22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dirty="0">
                  <a:latin typeface="Arial" charset="0"/>
                </a:rPr>
                <a:t>5</a:t>
              </a:r>
            </a:p>
          </p:txBody>
        </p:sp>
        <p:sp>
          <p:nvSpPr>
            <p:cNvPr id="9228" name="Line 10"/>
            <p:cNvSpPr>
              <a:spLocks noChangeShapeType="1"/>
            </p:cNvSpPr>
            <p:nvPr/>
          </p:nvSpPr>
          <p:spPr bwMode="auto">
            <a:xfrm>
              <a:off x="1248" y="1706"/>
              <a:ext cx="0" cy="201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9" name="Line 11"/>
            <p:cNvSpPr>
              <a:spLocks noChangeShapeType="1"/>
            </p:cNvSpPr>
            <p:nvPr/>
          </p:nvSpPr>
          <p:spPr bwMode="auto">
            <a:xfrm>
              <a:off x="1530" y="2340"/>
              <a:ext cx="338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30" name="Line 12"/>
            <p:cNvSpPr>
              <a:spLocks noChangeShapeType="1"/>
            </p:cNvSpPr>
            <p:nvPr/>
          </p:nvSpPr>
          <p:spPr bwMode="auto">
            <a:xfrm flipV="1">
              <a:off x="1448" y="2246"/>
              <a:ext cx="36" cy="1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1" name="Line 13"/>
            <p:cNvSpPr>
              <a:spLocks noChangeShapeType="1"/>
            </p:cNvSpPr>
            <p:nvPr/>
          </p:nvSpPr>
          <p:spPr bwMode="auto">
            <a:xfrm flipH="1" flipV="1">
              <a:off x="1486" y="2248"/>
              <a:ext cx="39" cy="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2" name="Line 14"/>
            <p:cNvSpPr>
              <a:spLocks noChangeShapeType="1"/>
            </p:cNvSpPr>
            <p:nvPr/>
          </p:nvSpPr>
          <p:spPr bwMode="auto">
            <a:xfrm flipH="1" flipV="1">
              <a:off x="1392" y="2247"/>
              <a:ext cx="51" cy="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3" name="Line 15"/>
            <p:cNvSpPr>
              <a:spLocks noChangeShapeType="1"/>
            </p:cNvSpPr>
            <p:nvPr/>
          </p:nvSpPr>
          <p:spPr bwMode="auto">
            <a:xfrm flipH="1">
              <a:off x="1361" y="2257"/>
              <a:ext cx="38" cy="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4" name="Line 16"/>
            <p:cNvSpPr>
              <a:spLocks noChangeShapeType="1"/>
            </p:cNvSpPr>
            <p:nvPr/>
          </p:nvSpPr>
          <p:spPr bwMode="auto">
            <a:xfrm flipH="1">
              <a:off x="1245" y="2342"/>
              <a:ext cx="11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5" name="Line 17"/>
            <p:cNvSpPr>
              <a:spLocks noChangeShapeType="1"/>
            </p:cNvSpPr>
            <p:nvPr/>
          </p:nvSpPr>
          <p:spPr bwMode="auto">
            <a:xfrm>
              <a:off x="1596" y="2294"/>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6" name="Line 18"/>
            <p:cNvSpPr>
              <a:spLocks noChangeShapeType="1"/>
            </p:cNvSpPr>
            <p:nvPr/>
          </p:nvSpPr>
          <p:spPr bwMode="auto">
            <a:xfrm>
              <a:off x="2028" y="2294"/>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7" name="Line 19"/>
            <p:cNvSpPr>
              <a:spLocks noChangeShapeType="1"/>
            </p:cNvSpPr>
            <p:nvPr/>
          </p:nvSpPr>
          <p:spPr bwMode="auto">
            <a:xfrm>
              <a:off x="2457" y="2294"/>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8" name="Line 20"/>
            <p:cNvSpPr>
              <a:spLocks noChangeShapeType="1"/>
            </p:cNvSpPr>
            <p:nvPr/>
          </p:nvSpPr>
          <p:spPr bwMode="auto">
            <a:xfrm>
              <a:off x="2892" y="2294"/>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9" name="Line 21"/>
            <p:cNvSpPr>
              <a:spLocks noChangeShapeType="1"/>
            </p:cNvSpPr>
            <p:nvPr/>
          </p:nvSpPr>
          <p:spPr bwMode="auto">
            <a:xfrm>
              <a:off x="3324" y="2294"/>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40" name="Line 22"/>
            <p:cNvSpPr>
              <a:spLocks noChangeShapeType="1"/>
            </p:cNvSpPr>
            <p:nvPr/>
          </p:nvSpPr>
          <p:spPr bwMode="auto">
            <a:xfrm>
              <a:off x="3753" y="2294"/>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41" name="Line 23"/>
            <p:cNvSpPr>
              <a:spLocks noChangeShapeType="1"/>
            </p:cNvSpPr>
            <p:nvPr/>
          </p:nvSpPr>
          <p:spPr bwMode="auto">
            <a:xfrm>
              <a:off x="4185" y="2294"/>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42" name="Line 24"/>
            <p:cNvSpPr>
              <a:spLocks noChangeShapeType="1"/>
            </p:cNvSpPr>
            <p:nvPr/>
          </p:nvSpPr>
          <p:spPr bwMode="auto">
            <a:xfrm>
              <a:off x="1254" y="2769"/>
              <a:ext cx="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43" name="Rectangle 25"/>
            <p:cNvSpPr>
              <a:spLocks noChangeArrowheads="1"/>
            </p:cNvSpPr>
            <p:nvPr/>
          </p:nvSpPr>
          <p:spPr bwMode="auto">
            <a:xfrm>
              <a:off x="1476" y="2391"/>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70</a:t>
              </a:r>
            </a:p>
          </p:txBody>
        </p:sp>
        <p:sp>
          <p:nvSpPr>
            <p:cNvPr id="9244" name="Rectangle 26"/>
            <p:cNvSpPr>
              <a:spLocks noChangeArrowheads="1"/>
            </p:cNvSpPr>
            <p:nvPr/>
          </p:nvSpPr>
          <p:spPr bwMode="auto">
            <a:xfrm>
              <a:off x="1908" y="2391"/>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80</a:t>
              </a:r>
            </a:p>
          </p:txBody>
        </p:sp>
        <p:sp>
          <p:nvSpPr>
            <p:cNvPr id="9245" name="Rectangle 27"/>
            <p:cNvSpPr>
              <a:spLocks noChangeArrowheads="1"/>
            </p:cNvSpPr>
            <p:nvPr/>
          </p:nvSpPr>
          <p:spPr bwMode="auto">
            <a:xfrm>
              <a:off x="2340" y="2391"/>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90</a:t>
              </a:r>
            </a:p>
          </p:txBody>
        </p:sp>
        <p:sp>
          <p:nvSpPr>
            <p:cNvPr id="9246" name="Rectangle 28"/>
            <p:cNvSpPr>
              <a:spLocks noChangeArrowheads="1"/>
            </p:cNvSpPr>
            <p:nvPr/>
          </p:nvSpPr>
          <p:spPr bwMode="auto">
            <a:xfrm>
              <a:off x="2727" y="2391"/>
              <a:ext cx="43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100</a:t>
              </a:r>
            </a:p>
          </p:txBody>
        </p:sp>
        <p:sp>
          <p:nvSpPr>
            <p:cNvPr id="9247" name="Rectangle 29"/>
            <p:cNvSpPr>
              <a:spLocks noChangeArrowheads="1"/>
            </p:cNvSpPr>
            <p:nvPr/>
          </p:nvSpPr>
          <p:spPr bwMode="auto">
            <a:xfrm>
              <a:off x="3159" y="1995"/>
              <a:ext cx="43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dirty="0">
                  <a:latin typeface="Arial" charset="0"/>
                </a:rPr>
                <a:t>110</a:t>
              </a:r>
            </a:p>
          </p:txBody>
        </p:sp>
        <p:sp>
          <p:nvSpPr>
            <p:cNvPr id="9248" name="Rectangle 30"/>
            <p:cNvSpPr>
              <a:spLocks noChangeArrowheads="1"/>
            </p:cNvSpPr>
            <p:nvPr/>
          </p:nvSpPr>
          <p:spPr bwMode="auto">
            <a:xfrm>
              <a:off x="3591" y="1995"/>
              <a:ext cx="43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120</a:t>
              </a:r>
            </a:p>
          </p:txBody>
        </p:sp>
        <p:sp>
          <p:nvSpPr>
            <p:cNvPr id="9249" name="Rectangle 31"/>
            <p:cNvSpPr>
              <a:spLocks noChangeArrowheads="1"/>
            </p:cNvSpPr>
            <p:nvPr/>
          </p:nvSpPr>
          <p:spPr bwMode="auto">
            <a:xfrm>
              <a:off x="4023" y="1995"/>
              <a:ext cx="43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dirty="0">
                  <a:latin typeface="Arial" charset="0"/>
                </a:rPr>
                <a:t>130</a:t>
              </a:r>
            </a:p>
          </p:txBody>
        </p:sp>
        <p:sp>
          <p:nvSpPr>
            <p:cNvPr id="9250" name="Rectangle 32"/>
            <p:cNvSpPr>
              <a:spLocks noChangeArrowheads="1"/>
            </p:cNvSpPr>
            <p:nvPr/>
          </p:nvSpPr>
          <p:spPr bwMode="auto">
            <a:xfrm>
              <a:off x="1335" y="1650"/>
              <a:ext cx="98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dirty="0">
                  <a:latin typeface="Arial" charset="0"/>
                </a:rPr>
                <a:t>Profit </a:t>
              </a:r>
              <a:r>
                <a:rPr lang="en-US" altLang="en-US" sz="2400" dirty="0" smtClean="0">
                  <a:latin typeface="Arial" charset="0"/>
                </a:rPr>
                <a:t>(Rs)</a:t>
              </a:r>
              <a:endParaRPr lang="en-US" altLang="en-US" sz="2400" dirty="0">
                <a:latin typeface="Arial" charset="0"/>
              </a:endParaRPr>
            </a:p>
          </p:txBody>
        </p:sp>
        <p:sp>
          <p:nvSpPr>
            <p:cNvPr id="9251" name="Rectangle 33"/>
            <p:cNvSpPr>
              <a:spLocks noChangeArrowheads="1"/>
            </p:cNvSpPr>
            <p:nvPr/>
          </p:nvSpPr>
          <p:spPr bwMode="auto">
            <a:xfrm>
              <a:off x="3794" y="2397"/>
              <a:ext cx="1462"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a:spcBef>
                  <a:spcPct val="0"/>
                </a:spcBef>
                <a:buFontTx/>
                <a:buNone/>
              </a:pPr>
              <a:r>
                <a:rPr lang="en-US" altLang="en-US" sz="2400" dirty="0">
                  <a:latin typeface="Arial" charset="0"/>
                </a:rPr>
                <a:t>Terminal</a:t>
              </a:r>
            </a:p>
            <a:p>
              <a:pPr algn="ctr">
                <a:spcBef>
                  <a:spcPct val="0"/>
                </a:spcBef>
                <a:buFontTx/>
                <a:buNone/>
              </a:pPr>
              <a:r>
                <a:rPr lang="en-US" altLang="en-US" sz="2400" dirty="0">
                  <a:latin typeface="Arial" charset="0"/>
                </a:rPr>
                <a:t>stock price </a:t>
              </a:r>
              <a:r>
                <a:rPr lang="en-US" altLang="en-US" sz="2400" dirty="0" smtClean="0">
                  <a:latin typeface="Arial" charset="0"/>
                </a:rPr>
                <a:t>(Rs)</a:t>
              </a:r>
              <a:endParaRPr lang="en-US" altLang="en-US" sz="2400" dirty="0">
                <a:latin typeface="Arial" charset="0"/>
              </a:endParaRPr>
            </a:p>
          </p:txBody>
        </p:sp>
        <p:sp>
          <p:nvSpPr>
            <p:cNvPr id="9252" name="Line 34"/>
            <p:cNvSpPr>
              <a:spLocks noChangeShapeType="1"/>
            </p:cNvSpPr>
            <p:nvPr/>
          </p:nvSpPr>
          <p:spPr bwMode="auto">
            <a:xfrm flipH="1">
              <a:off x="1248" y="2136"/>
              <a:ext cx="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53" name="Line 35"/>
            <p:cNvSpPr>
              <a:spLocks noChangeShapeType="1"/>
            </p:cNvSpPr>
            <p:nvPr/>
          </p:nvSpPr>
          <p:spPr bwMode="auto">
            <a:xfrm>
              <a:off x="1255" y="3205"/>
              <a:ext cx="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54" name="Line 36"/>
            <p:cNvSpPr>
              <a:spLocks noChangeShapeType="1"/>
            </p:cNvSpPr>
            <p:nvPr/>
          </p:nvSpPr>
          <p:spPr bwMode="auto">
            <a:xfrm>
              <a:off x="1256" y="3639"/>
              <a:ext cx="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55" name="Line 37"/>
            <p:cNvSpPr>
              <a:spLocks noChangeShapeType="1"/>
            </p:cNvSpPr>
            <p:nvPr/>
          </p:nvSpPr>
          <p:spPr bwMode="auto">
            <a:xfrm>
              <a:off x="1559" y="2136"/>
              <a:ext cx="1305"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56" name="Line 38"/>
            <p:cNvSpPr>
              <a:spLocks noChangeShapeType="1"/>
            </p:cNvSpPr>
            <p:nvPr/>
          </p:nvSpPr>
          <p:spPr bwMode="auto">
            <a:xfrm>
              <a:off x="2886" y="2142"/>
              <a:ext cx="1528" cy="1528"/>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43087638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GB" dirty="0"/>
              <a:t>Put Option</a:t>
            </a:r>
            <a:br>
              <a:rPr lang="en-GB" dirty="0"/>
            </a:br>
            <a:endParaRPr lang="en-GB" dirty="0"/>
          </a:p>
        </p:txBody>
      </p:sp>
      <p:sp>
        <p:nvSpPr>
          <p:cNvPr id="3" name="Content Placeholder 2"/>
          <p:cNvSpPr>
            <a:spLocks noGrp="1"/>
          </p:cNvSpPr>
          <p:nvPr>
            <p:ph idx="1"/>
          </p:nvPr>
        </p:nvSpPr>
        <p:spPr>
          <a:xfrm>
            <a:off x="457200" y="914400"/>
            <a:ext cx="8229600" cy="5211763"/>
          </a:xfrm>
        </p:spPr>
        <p:txBody>
          <a:bodyPr/>
          <a:lstStyle/>
          <a:p>
            <a:pPr lvl="1"/>
            <a:r>
              <a:rPr lang="en-GB" dirty="0" smtClean="0"/>
              <a:t>Long Put</a:t>
            </a:r>
          </a:p>
          <a:p>
            <a:pPr lvl="1" algn="just">
              <a:buNone/>
            </a:pPr>
            <a:r>
              <a:rPr lang="en-GB" dirty="0" smtClean="0"/>
              <a:t>	Cash flow received by exercising the put is called put payoff, P</a:t>
            </a:r>
            <a:r>
              <a:rPr lang="en-GB" sz="1400" dirty="0" smtClean="0"/>
              <a:t>1  </a:t>
            </a:r>
            <a:r>
              <a:rPr lang="en-GB" dirty="0" smtClean="0"/>
              <a:t>and it is calculated as follows:</a:t>
            </a:r>
          </a:p>
          <a:p>
            <a:pPr lvl="1" algn="just">
              <a:buNone/>
            </a:pPr>
            <a:r>
              <a:rPr lang="en-GB" dirty="0" smtClean="0"/>
              <a:t>		 P</a:t>
            </a:r>
            <a:r>
              <a:rPr lang="en-GB" sz="1200" dirty="0" smtClean="0"/>
              <a:t>1 </a:t>
            </a:r>
            <a:r>
              <a:rPr lang="en-GB" dirty="0" smtClean="0"/>
              <a:t>= Max (E-S</a:t>
            </a:r>
            <a:r>
              <a:rPr lang="en-GB" sz="1400" dirty="0" smtClean="0"/>
              <a:t>T</a:t>
            </a:r>
            <a:r>
              <a:rPr lang="en-GB" dirty="0" smtClean="0"/>
              <a:t>), 0)</a:t>
            </a:r>
          </a:p>
          <a:p>
            <a:pPr lvl="1" algn="just">
              <a:buNone/>
            </a:pPr>
            <a:endParaRPr lang="en-GB" dirty="0"/>
          </a:p>
          <a:p>
            <a:pPr lvl="1" algn="just">
              <a:buNone/>
            </a:pPr>
            <a:r>
              <a:rPr lang="en-GB" dirty="0" smtClean="0"/>
              <a:t>Example:</a:t>
            </a:r>
          </a:p>
          <a:p>
            <a:pPr lvl="1" algn="just">
              <a:buNone/>
            </a:pPr>
            <a:r>
              <a:rPr lang="en-US" altLang="en-US" dirty="0" smtClean="0">
                <a:latin typeface="Arial" charset="0"/>
                <a:cs typeface="Arial" charset="0"/>
              </a:rPr>
              <a:t> </a:t>
            </a:r>
            <a:r>
              <a:rPr lang="en-US" altLang="en-US" sz="2600" dirty="0" smtClean="0">
                <a:latin typeface="Arial" charset="0"/>
                <a:cs typeface="Arial" charset="0"/>
              </a:rPr>
              <a:t>Profit from buying a European put option: option price = Rs7, strike price = Rs70, time 2 months</a:t>
            </a:r>
            <a:endParaRPr lang="en-GB" sz="2600" dirty="0" smtClean="0"/>
          </a:p>
          <a:p>
            <a:pPr marL="0" indent="0">
              <a:buNone/>
            </a:pPr>
            <a:endParaRPr lang="en-GB" dirty="0"/>
          </a:p>
        </p:txBody>
      </p:sp>
    </p:spTree>
    <p:extLst>
      <p:ext uri="{BB962C8B-B14F-4D97-AF65-F5344CB8AC3E}">
        <p14:creationId xmlns:p14="http://schemas.microsoft.com/office/powerpoint/2010/main" val="32836135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GB" sz="2200" dirty="0" smtClean="0"/>
              <a:t>Long Put Option</a:t>
            </a:r>
            <a:endParaRPr lang="en-GB"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9041990"/>
              </p:ext>
            </p:extLst>
          </p:nvPr>
        </p:nvGraphicFramePr>
        <p:xfrm>
          <a:off x="304800" y="1219200"/>
          <a:ext cx="8229600" cy="4724399"/>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24968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40208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1113079">
                <a:tc>
                  <a:txBody>
                    <a:bodyPr/>
                    <a:lstStyle/>
                    <a:p>
                      <a:r>
                        <a:rPr lang="en-GB" dirty="0" err="1" smtClean="0"/>
                        <a:t>i</a:t>
                      </a:r>
                      <a:r>
                        <a:rPr lang="en-GB" dirty="0" smtClean="0"/>
                        <a:t>)</a:t>
                      </a:r>
                      <a:r>
                        <a:rPr lang="en-GB" baseline="0" dirty="0" smtClean="0"/>
                        <a:t> </a:t>
                      </a:r>
                      <a:r>
                        <a:rPr lang="en-GB" dirty="0" smtClean="0"/>
                        <a:t>Stock Price at time T</a:t>
                      </a:r>
                      <a:endParaRPr lang="en-GB" dirty="0"/>
                    </a:p>
                  </a:txBody>
                  <a:tcPr/>
                </a:tc>
                <a:tc>
                  <a:txBody>
                    <a:bodyPr/>
                    <a:lstStyle/>
                    <a:p>
                      <a:r>
                        <a:rPr lang="en-GB" dirty="0" smtClean="0"/>
                        <a:t>ii)</a:t>
                      </a:r>
                      <a:r>
                        <a:rPr lang="en-GB" baseline="0" dirty="0" smtClean="0"/>
                        <a:t> </a:t>
                      </a:r>
                      <a:r>
                        <a:rPr lang="en-GB" dirty="0" smtClean="0"/>
                        <a:t>Exercise</a:t>
                      </a:r>
                      <a:r>
                        <a:rPr lang="en-GB" baseline="0" dirty="0" smtClean="0"/>
                        <a:t> Price</a:t>
                      </a:r>
                      <a:endParaRPr lang="en-GB" dirty="0"/>
                    </a:p>
                  </a:txBody>
                  <a:tcPr/>
                </a:tc>
                <a:tc>
                  <a:txBody>
                    <a:bodyPr/>
                    <a:lstStyle/>
                    <a:p>
                      <a:r>
                        <a:rPr lang="en-GB" dirty="0" smtClean="0"/>
                        <a:t>iii)</a:t>
                      </a:r>
                      <a:r>
                        <a:rPr lang="en-GB" baseline="0" dirty="0" smtClean="0"/>
                        <a:t> </a:t>
                      </a:r>
                      <a:r>
                        <a:rPr lang="en-GB" dirty="0" smtClean="0"/>
                        <a:t>Payoff from long Put</a:t>
                      </a:r>
                    </a:p>
                    <a:p>
                      <a:r>
                        <a:rPr lang="en-GB" dirty="0" smtClean="0"/>
                        <a:t>Max (E-S</a:t>
                      </a:r>
                      <a:r>
                        <a:rPr lang="en-GB" sz="1000" dirty="0" smtClean="0"/>
                        <a:t>T</a:t>
                      </a:r>
                      <a:r>
                        <a:rPr lang="en-GB" dirty="0" smtClean="0"/>
                        <a:t>), 0)</a:t>
                      </a:r>
                      <a:endParaRPr lang="en-GB" dirty="0"/>
                    </a:p>
                  </a:txBody>
                  <a:tcPr/>
                </a:tc>
                <a:tc>
                  <a:txBody>
                    <a:bodyPr/>
                    <a:lstStyle/>
                    <a:p>
                      <a:r>
                        <a:rPr lang="en-GB" dirty="0" smtClean="0"/>
                        <a:t>iv)Option Price</a:t>
                      </a:r>
                      <a:endParaRPr lang="en-GB" dirty="0"/>
                    </a:p>
                  </a:txBody>
                  <a:tcPr/>
                </a:tc>
                <a:tc>
                  <a:txBody>
                    <a:bodyPr/>
                    <a:lstStyle/>
                    <a:p>
                      <a:r>
                        <a:rPr lang="en-GB" dirty="0" smtClean="0"/>
                        <a:t>v)Overall Profit for long put</a:t>
                      </a:r>
                    </a:p>
                    <a:p>
                      <a:r>
                        <a:rPr lang="en-GB" dirty="0" smtClean="0"/>
                        <a:t>V=</a:t>
                      </a:r>
                      <a:r>
                        <a:rPr lang="en-GB" dirty="0" err="1" smtClean="0"/>
                        <a:t>iii+iv</a:t>
                      </a:r>
                      <a:endParaRPr lang="en-GB" dirty="0"/>
                    </a:p>
                  </a:txBody>
                  <a:tcPr/>
                </a:tc>
                <a:extLst>
                  <a:ext uri="{0D108BD9-81ED-4DB2-BD59-A6C34878D82A}">
                    <a16:rowId xmlns:a16="http://schemas.microsoft.com/office/drawing/2014/main" val="10000"/>
                  </a:ext>
                </a:extLst>
              </a:tr>
              <a:tr h="451415">
                <a:tc>
                  <a:txBody>
                    <a:bodyPr/>
                    <a:lstStyle/>
                    <a:p>
                      <a:pPr algn="ctr"/>
                      <a:r>
                        <a:rPr lang="en-GB" dirty="0" smtClean="0"/>
                        <a:t>40</a:t>
                      </a:r>
                      <a:endParaRPr lang="en-GB" dirty="0"/>
                    </a:p>
                  </a:txBody>
                  <a:tcPr/>
                </a:tc>
                <a:tc>
                  <a:txBody>
                    <a:bodyPr/>
                    <a:lstStyle/>
                    <a:p>
                      <a:pPr algn="ctr"/>
                      <a:r>
                        <a:rPr lang="en-GB" dirty="0" smtClean="0"/>
                        <a:t>70</a:t>
                      </a:r>
                      <a:endParaRPr lang="en-GB" dirty="0"/>
                    </a:p>
                  </a:txBody>
                  <a:tcPr/>
                </a:tc>
                <a:tc>
                  <a:txBody>
                    <a:bodyPr/>
                    <a:lstStyle/>
                    <a:p>
                      <a:pPr algn="ctr"/>
                      <a:r>
                        <a:rPr lang="en-GB" dirty="0" smtClean="0"/>
                        <a:t>Max(70-40),0)=</a:t>
                      </a:r>
                      <a:r>
                        <a:rPr lang="en-GB" baseline="0" dirty="0" smtClean="0"/>
                        <a:t> 30</a:t>
                      </a:r>
                      <a:endParaRPr lang="en-GB" dirty="0"/>
                    </a:p>
                  </a:txBody>
                  <a:tcPr/>
                </a:tc>
                <a:tc>
                  <a:txBody>
                    <a:bodyPr/>
                    <a:lstStyle/>
                    <a:p>
                      <a:pPr algn="ctr"/>
                      <a:r>
                        <a:rPr lang="en-GB" dirty="0" smtClean="0"/>
                        <a:t>-7</a:t>
                      </a:r>
                      <a:endParaRPr lang="en-GB" dirty="0"/>
                    </a:p>
                  </a:txBody>
                  <a:tcPr/>
                </a:tc>
                <a:tc>
                  <a:txBody>
                    <a:bodyPr/>
                    <a:lstStyle/>
                    <a:p>
                      <a:pPr algn="ctr"/>
                      <a:r>
                        <a:rPr lang="en-GB" dirty="0" smtClean="0"/>
                        <a:t>23</a:t>
                      </a:r>
                      <a:endParaRPr lang="en-GB" dirty="0"/>
                    </a:p>
                  </a:txBody>
                  <a:tcPr/>
                </a:tc>
                <a:extLst>
                  <a:ext uri="{0D108BD9-81ED-4DB2-BD59-A6C34878D82A}">
                    <a16:rowId xmlns:a16="http://schemas.microsoft.com/office/drawing/2014/main" val="10001"/>
                  </a:ext>
                </a:extLst>
              </a:tr>
              <a:tr h="451415">
                <a:tc>
                  <a:txBody>
                    <a:bodyPr/>
                    <a:lstStyle/>
                    <a:p>
                      <a:pPr algn="ctr"/>
                      <a:r>
                        <a:rPr lang="en-GB" dirty="0" smtClean="0"/>
                        <a:t>50</a:t>
                      </a:r>
                      <a:endParaRPr lang="en-GB" dirty="0"/>
                    </a:p>
                  </a:txBody>
                  <a:tcPr/>
                </a:tc>
                <a:tc>
                  <a:txBody>
                    <a:bodyPr/>
                    <a:lstStyle/>
                    <a:p>
                      <a:pPr algn="ctr"/>
                      <a:r>
                        <a:rPr lang="en-GB" dirty="0" smtClean="0"/>
                        <a:t>70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Max(70-50),0)=</a:t>
                      </a:r>
                      <a:r>
                        <a:rPr lang="en-GB" baseline="0" dirty="0" smtClean="0"/>
                        <a:t> 20</a:t>
                      </a:r>
                      <a:endParaRPr lang="en-GB" dirty="0" smtClean="0"/>
                    </a:p>
                  </a:txBody>
                  <a:tcPr/>
                </a:tc>
                <a:tc>
                  <a:txBody>
                    <a:bodyPr/>
                    <a:lstStyle/>
                    <a:p>
                      <a:pPr algn="ctr"/>
                      <a:r>
                        <a:rPr lang="en-GB" dirty="0" smtClean="0"/>
                        <a:t>-7</a:t>
                      </a:r>
                      <a:endParaRPr lang="en-GB" dirty="0"/>
                    </a:p>
                  </a:txBody>
                  <a:tcPr/>
                </a:tc>
                <a:tc>
                  <a:txBody>
                    <a:bodyPr/>
                    <a:lstStyle/>
                    <a:p>
                      <a:pPr algn="ctr"/>
                      <a:r>
                        <a:rPr lang="en-GB" dirty="0" smtClean="0"/>
                        <a:t>13</a:t>
                      </a:r>
                      <a:endParaRPr lang="en-GB" dirty="0"/>
                    </a:p>
                  </a:txBody>
                  <a:tcPr/>
                </a:tc>
                <a:extLst>
                  <a:ext uri="{0D108BD9-81ED-4DB2-BD59-A6C34878D82A}">
                    <a16:rowId xmlns:a16="http://schemas.microsoft.com/office/drawing/2014/main" val="10002"/>
                  </a:ext>
                </a:extLst>
              </a:tr>
              <a:tr h="451415">
                <a:tc>
                  <a:txBody>
                    <a:bodyPr/>
                    <a:lstStyle/>
                    <a:p>
                      <a:pPr algn="ctr"/>
                      <a:r>
                        <a:rPr lang="en-GB" dirty="0" smtClean="0"/>
                        <a:t>60</a:t>
                      </a:r>
                      <a:endParaRPr lang="en-GB" dirty="0"/>
                    </a:p>
                  </a:txBody>
                  <a:tcPr/>
                </a:tc>
                <a:tc>
                  <a:txBody>
                    <a:bodyPr/>
                    <a:lstStyle/>
                    <a:p>
                      <a:pPr algn="ctr"/>
                      <a:r>
                        <a:rPr lang="en-GB" dirty="0" smtClean="0"/>
                        <a:t>70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Max(70-60),0)=</a:t>
                      </a:r>
                      <a:r>
                        <a:rPr lang="en-GB" baseline="0" dirty="0" smtClean="0"/>
                        <a:t> 10</a:t>
                      </a:r>
                      <a:endParaRPr lang="en-GB" dirty="0" smtClean="0"/>
                    </a:p>
                  </a:txBody>
                  <a:tcPr/>
                </a:tc>
                <a:tc>
                  <a:txBody>
                    <a:bodyPr/>
                    <a:lstStyle/>
                    <a:p>
                      <a:pPr algn="ctr"/>
                      <a:r>
                        <a:rPr lang="en-GB" dirty="0" smtClean="0"/>
                        <a:t>-7</a:t>
                      </a:r>
                      <a:endParaRPr lang="en-GB" dirty="0"/>
                    </a:p>
                  </a:txBody>
                  <a:tcPr/>
                </a:tc>
                <a:tc>
                  <a:txBody>
                    <a:bodyPr/>
                    <a:lstStyle/>
                    <a:p>
                      <a:pPr algn="ctr"/>
                      <a:r>
                        <a:rPr lang="en-GB" dirty="0" smtClean="0"/>
                        <a:t>3</a:t>
                      </a:r>
                      <a:endParaRPr lang="en-GB" dirty="0"/>
                    </a:p>
                  </a:txBody>
                  <a:tcPr/>
                </a:tc>
                <a:extLst>
                  <a:ext uri="{0D108BD9-81ED-4DB2-BD59-A6C34878D82A}">
                    <a16:rowId xmlns:a16="http://schemas.microsoft.com/office/drawing/2014/main" val="10003"/>
                  </a:ext>
                </a:extLst>
              </a:tr>
              <a:tr h="451415">
                <a:tc>
                  <a:txBody>
                    <a:bodyPr/>
                    <a:lstStyle/>
                    <a:p>
                      <a:pPr algn="ctr"/>
                      <a:r>
                        <a:rPr lang="en-GB" dirty="0" smtClean="0"/>
                        <a:t>63</a:t>
                      </a:r>
                      <a:endParaRPr lang="en-GB" dirty="0"/>
                    </a:p>
                  </a:txBody>
                  <a:tcPr/>
                </a:tc>
                <a:tc>
                  <a:txBody>
                    <a:bodyPr/>
                    <a:lstStyle/>
                    <a:p>
                      <a:pPr algn="ctr"/>
                      <a:r>
                        <a:rPr lang="en-GB" dirty="0" smtClean="0"/>
                        <a:t>70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Max(70-63),0)=</a:t>
                      </a:r>
                      <a:r>
                        <a:rPr lang="en-GB" baseline="0" dirty="0" smtClean="0"/>
                        <a:t> 7</a:t>
                      </a:r>
                      <a:endParaRPr lang="en-GB" dirty="0" smtClean="0"/>
                    </a:p>
                  </a:txBody>
                  <a:tcPr/>
                </a:tc>
                <a:tc>
                  <a:txBody>
                    <a:bodyPr/>
                    <a:lstStyle/>
                    <a:p>
                      <a:pPr algn="ctr"/>
                      <a:r>
                        <a:rPr lang="en-GB" dirty="0" smtClean="0"/>
                        <a:t>-7</a:t>
                      </a:r>
                      <a:endParaRPr lang="en-GB" dirty="0"/>
                    </a:p>
                  </a:txBody>
                  <a:tcPr/>
                </a:tc>
                <a:tc>
                  <a:txBody>
                    <a:bodyPr/>
                    <a:lstStyle/>
                    <a:p>
                      <a:pPr algn="ctr"/>
                      <a:r>
                        <a:rPr lang="en-GB" dirty="0" smtClean="0"/>
                        <a:t>0</a:t>
                      </a:r>
                      <a:endParaRPr lang="en-GB" dirty="0"/>
                    </a:p>
                  </a:txBody>
                  <a:tcPr/>
                </a:tc>
                <a:extLst>
                  <a:ext uri="{0D108BD9-81ED-4DB2-BD59-A6C34878D82A}">
                    <a16:rowId xmlns:a16="http://schemas.microsoft.com/office/drawing/2014/main" val="10004"/>
                  </a:ext>
                </a:extLst>
              </a:tr>
              <a:tr h="451415">
                <a:tc>
                  <a:txBody>
                    <a:bodyPr/>
                    <a:lstStyle/>
                    <a:p>
                      <a:pPr algn="ctr"/>
                      <a:r>
                        <a:rPr lang="en-GB" dirty="0" smtClean="0"/>
                        <a:t>70</a:t>
                      </a:r>
                      <a:endParaRPr lang="en-GB" dirty="0"/>
                    </a:p>
                  </a:txBody>
                  <a:tcPr/>
                </a:tc>
                <a:tc>
                  <a:txBody>
                    <a:bodyPr/>
                    <a:lstStyle/>
                    <a:p>
                      <a:pPr algn="ctr"/>
                      <a:r>
                        <a:rPr lang="en-GB" dirty="0" smtClean="0"/>
                        <a:t>70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Max(70-70),0)=</a:t>
                      </a:r>
                      <a:r>
                        <a:rPr lang="en-GB" baseline="0" dirty="0" smtClean="0"/>
                        <a:t> 0</a:t>
                      </a:r>
                      <a:endParaRPr lang="en-GB" dirty="0" smtClean="0"/>
                    </a:p>
                  </a:txBody>
                  <a:tcPr/>
                </a:tc>
                <a:tc>
                  <a:txBody>
                    <a:bodyPr/>
                    <a:lstStyle/>
                    <a:p>
                      <a:pPr algn="ctr"/>
                      <a:r>
                        <a:rPr lang="en-GB" dirty="0" smtClean="0"/>
                        <a:t>-7</a:t>
                      </a:r>
                      <a:endParaRPr lang="en-GB" dirty="0"/>
                    </a:p>
                  </a:txBody>
                  <a:tcPr/>
                </a:tc>
                <a:tc>
                  <a:txBody>
                    <a:bodyPr/>
                    <a:lstStyle/>
                    <a:p>
                      <a:pPr algn="ctr"/>
                      <a:r>
                        <a:rPr lang="en-GB" dirty="0" smtClean="0"/>
                        <a:t>-7</a:t>
                      </a:r>
                      <a:endParaRPr lang="en-GB" dirty="0"/>
                    </a:p>
                  </a:txBody>
                  <a:tcPr/>
                </a:tc>
                <a:extLst>
                  <a:ext uri="{0D108BD9-81ED-4DB2-BD59-A6C34878D82A}">
                    <a16:rowId xmlns:a16="http://schemas.microsoft.com/office/drawing/2014/main" val="10005"/>
                  </a:ext>
                </a:extLst>
              </a:tr>
              <a:tr h="451415">
                <a:tc>
                  <a:txBody>
                    <a:bodyPr/>
                    <a:lstStyle/>
                    <a:p>
                      <a:pPr algn="ctr"/>
                      <a:r>
                        <a:rPr lang="en-GB" dirty="0" smtClean="0"/>
                        <a:t>80</a:t>
                      </a:r>
                      <a:endParaRPr lang="en-GB" dirty="0"/>
                    </a:p>
                  </a:txBody>
                  <a:tcPr/>
                </a:tc>
                <a:tc>
                  <a:txBody>
                    <a:bodyPr/>
                    <a:lstStyle/>
                    <a:p>
                      <a:pPr algn="ctr"/>
                      <a:r>
                        <a:rPr lang="en-GB" dirty="0" smtClean="0"/>
                        <a:t>70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Max(70-80),0)=</a:t>
                      </a:r>
                      <a:r>
                        <a:rPr lang="en-GB" baseline="0" dirty="0" smtClean="0"/>
                        <a:t> 0</a:t>
                      </a:r>
                      <a:endParaRPr lang="en-GB" dirty="0" smtClean="0"/>
                    </a:p>
                  </a:txBody>
                  <a:tcPr/>
                </a:tc>
                <a:tc>
                  <a:txBody>
                    <a:bodyPr/>
                    <a:lstStyle/>
                    <a:p>
                      <a:pPr algn="ctr"/>
                      <a:r>
                        <a:rPr lang="en-GB" dirty="0" smtClean="0"/>
                        <a:t>-7</a:t>
                      </a:r>
                      <a:endParaRPr lang="en-GB" dirty="0"/>
                    </a:p>
                  </a:txBody>
                  <a:tcPr/>
                </a:tc>
                <a:tc>
                  <a:txBody>
                    <a:bodyPr/>
                    <a:lstStyle/>
                    <a:p>
                      <a:pPr algn="ctr"/>
                      <a:r>
                        <a:rPr lang="en-GB" dirty="0" smtClean="0"/>
                        <a:t>-7</a:t>
                      </a:r>
                      <a:endParaRPr lang="en-GB" dirty="0"/>
                    </a:p>
                  </a:txBody>
                  <a:tcPr/>
                </a:tc>
                <a:extLst>
                  <a:ext uri="{0D108BD9-81ED-4DB2-BD59-A6C34878D82A}">
                    <a16:rowId xmlns:a16="http://schemas.microsoft.com/office/drawing/2014/main" val="10006"/>
                  </a:ext>
                </a:extLst>
              </a:tr>
              <a:tr h="451415">
                <a:tc>
                  <a:txBody>
                    <a:bodyPr/>
                    <a:lstStyle/>
                    <a:p>
                      <a:pPr algn="ctr"/>
                      <a:r>
                        <a:rPr lang="en-GB" dirty="0" smtClean="0"/>
                        <a:t>90</a:t>
                      </a:r>
                      <a:endParaRPr lang="en-GB" dirty="0"/>
                    </a:p>
                  </a:txBody>
                  <a:tcPr/>
                </a:tc>
                <a:tc>
                  <a:txBody>
                    <a:bodyPr/>
                    <a:lstStyle/>
                    <a:p>
                      <a:pPr algn="ctr"/>
                      <a:r>
                        <a:rPr lang="en-GB" dirty="0" smtClean="0"/>
                        <a:t>70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Max(70-90),0)=</a:t>
                      </a:r>
                      <a:r>
                        <a:rPr lang="en-GB" baseline="0" dirty="0" smtClean="0"/>
                        <a:t> 0</a:t>
                      </a:r>
                      <a:endParaRPr lang="en-GB" dirty="0" smtClean="0"/>
                    </a:p>
                  </a:txBody>
                  <a:tcPr/>
                </a:tc>
                <a:tc>
                  <a:txBody>
                    <a:bodyPr/>
                    <a:lstStyle/>
                    <a:p>
                      <a:pPr algn="ctr"/>
                      <a:r>
                        <a:rPr lang="en-GB" dirty="0" smtClean="0"/>
                        <a:t>-7</a:t>
                      </a:r>
                      <a:endParaRPr lang="en-GB" dirty="0"/>
                    </a:p>
                  </a:txBody>
                  <a:tcPr/>
                </a:tc>
                <a:tc>
                  <a:txBody>
                    <a:bodyPr/>
                    <a:lstStyle/>
                    <a:p>
                      <a:pPr algn="ctr"/>
                      <a:r>
                        <a:rPr lang="en-GB" dirty="0" smtClean="0"/>
                        <a:t>-7</a:t>
                      </a:r>
                      <a:endParaRPr lang="en-GB" dirty="0"/>
                    </a:p>
                  </a:txBody>
                  <a:tcPr/>
                </a:tc>
                <a:extLst>
                  <a:ext uri="{0D108BD9-81ED-4DB2-BD59-A6C34878D82A}">
                    <a16:rowId xmlns:a16="http://schemas.microsoft.com/office/drawing/2014/main" val="10007"/>
                  </a:ext>
                </a:extLst>
              </a:tr>
              <a:tr h="451415">
                <a:tc>
                  <a:txBody>
                    <a:bodyPr/>
                    <a:lstStyle/>
                    <a:p>
                      <a:pPr algn="ctr"/>
                      <a:r>
                        <a:rPr lang="en-GB" dirty="0" smtClean="0"/>
                        <a:t>100</a:t>
                      </a:r>
                      <a:endParaRPr lang="en-GB" dirty="0"/>
                    </a:p>
                  </a:txBody>
                  <a:tcPr/>
                </a:tc>
                <a:tc>
                  <a:txBody>
                    <a:bodyPr/>
                    <a:lstStyle/>
                    <a:p>
                      <a:pPr algn="ctr"/>
                      <a:r>
                        <a:rPr lang="en-GB" dirty="0" smtClean="0"/>
                        <a:t>70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Max(70-100),0)=</a:t>
                      </a:r>
                      <a:r>
                        <a:rPr lang="en-GB" baseline="0" dirty="0" smtClean="0"/>
                        <a:t> 0</a:t>
                      </a:r>
                      <a:endParaRPr lang="en-GB" dirty="0" smtClean="0"/>
                    </a:p>
                  </a:txBody>
                  <a:tcPr/>
                </a:tc>
                <a:tc>
                  <a:txBody>
                    <a:bodyPr/>
                    <a:lstStyle/>
                    <a:p>
                      <a:pPr algn="ctr"/>
                      <a:r>
                        <a:rPr lang="en-GB" dirty="0" smtClean="0"/>
                        <a:t>-7</a:t>
                      </a:r>
                      <a:endParaRPr lang="en-GB" dirty="0"/>
                    </a:p>
                  </a:txBody>
                  <a:tcPr/>
                </a:tc>
                <a:tc>
                  <a:txBody>
                    <a:bodyPr/>
                    <a:lstStyle/>
                    <a:p>
                      <a:pPr algn="ctr"/>
                      <a:r>
                        <a:rPr lang="en-GB" dirty="0" smtClean="0"/>
                        <a:t>-7</a:t>
                      </a:r>
                      <a:endParaRPr lang="en-GB"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00557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0" y="609600"/>
            <a:ext cx="6781800" cy="533400"/>
          </a:xfrm>
        </p:spPr>
        <p:txBody>
          <a:bodyPr lIns="90488" tIns="44450" rIns="90488" bIns="44450">
            <a:normAutofit fontScale="90000"/>
          </a:bodyPr>
          <a:lstStyle/>
          <a:p>
            <a:pPr eaLnBrk="1" hangingPunct="1"/>
            <a:r>
              <a:rPr lang="en-US" altLang="en-US" dirty="0"/>
              <a:t>Long Put</a:t>
            </a:r>
          </a:p>
        </p:txBody>
      </p:sp>
      <p:sp>
        <p:nvSpPr>
          <p:cNvPr id="10243" name="Rectangle 3"/>
          <p:cNvSpPr>
            <a:spLocks noGrp="1" noChangeArrowheads="1"/>
          </p:cNvSpPr>
          <p:nvPr>
            <p:ph idx="1"/>
          </p:nvPr>
        </p:nvSpPr>
        <p:spPr>
          <a:xfrm>
            <a:off x="609600" y="1524000"/>
            <a:ext cx="7677150" cy="4648200"/>
          </a:xfrm>
        </p:spPr>
        <p:txBody>
          <a:bodyPr lIns="90488" tIns="44450" rIns="90488" bIns="44450"/>
          <a:lstStyle/>
          <a:p>
            <a:pPr eaLnBrk="1" hangingPunct="1">
              <a:buFont typeface="Wingdings" pitchFamily="2" charset="2"/>
              <a:buNone/>
            </a:pPr>
            <a:r>
              <a:rPr lang="en-US" altLang="en-US" sz="2400" dirty="0" smtClean="0">
                <a:latin typeface="Arial" charset="0"/>
                <a:cs typeface="Arial" charset="0"/>
              </a:rPr>
              <a:t>Long put</a:t>
            </a:r>
            <a:endParaRPr lang="en-US" altLang="en-US" sz="2400" dirty="0">
              <a:latin typeface="Arial" charset="0"/>
              <a:cs typeface="Arial" charset="0"/>
            </a:endParaRPr>
          </a:p>
        </p:txBody>
      </p:sp>
      <p:sp>
        <p:nvSpPr>
          <p:cNvPr id="102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C6C52637-D3B8-46EA-B92D-256F16684482}" type="slidenum">
              <a:rPr lang="en-US" altLang="en-US" sz="1400" smtClean="0">
                <a:latin typeface="Arial" charset="0"/>
              </a:rPr>
              <a:pPr eaLnBrk="1" hangingPunct="1">
                <a:spcBef>
                  <a:spcPct val="0"/>
                </a:spcBef>
                <a:buFontTx/>
                <a:buNone/>
              </a:pPr>
              <a:t>24</a:t>
            </a:fld>
            <a:endParaRPr lang="en-US" altLang="en-US" sz="1400">
              <a:latin typeface="Arial" charset="0"/>
            </a:endParaRPr>
          </a:p>
        </p:txBody>
      </p:sp>
      <p:grpSp>
        <p:nvGrpSpPr>
          <p:cNvPr id="2" name="Group 4"/>
          <p:cNvGrpSpPr>
            <a:grpSpLocks/>
          </p:cNvGrpSpPr>
          <p:nvPr/>
        </p:nvGrpSpPr>
        <p:grpSpPr bwMode="auto">
          <a:xfrm>
            <a:off x="1143000" y="2514600"/>
            <a:ext cx="6637337" cy="3132137"/>
            <a:chOff x="987" y="1707"/>
            <a:chExt cx="4181" cy="1973"/>
          </a:xfrm>
        </p:grpSpPr>
        <p:sp>
          <p:nvSpPr>
            <p:cNvPr id="10247" name="Line 5"/>
            <p:cNvSpPr>
              <a:spLocks noChangeShapeType="1"/>
            </p:cNvSpPr>
            <p:nvPr/>
          </p:nvSpPr>
          <p:spPr bwMode="auto">
            <a:xfrm>
              <a:off x="1248" y="1721"/>
              <a:ext cx="0" cy="1959"/>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8" name="Line 6"/>
            <p:cNvSpPr>
              <a:spLocks noChangeShapeType="1"/>
            </p:cNvSpPr>
            <p:nvPr/>
          </p:nvSpPr>
          <p:spPr bwMode="auto">
            <a:xfrm>
              <a:off x="1530" y="3206"/>
              <a:ext cx="339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9" name="Line 7"/>
            <p:cNvSpPr>
              <a:spLocks noChangeShapeType="1"/>
            </p:cNvSpPr>
            <p:nvPr/>
          </p:nvSpPr>
          <p:spPr bwMode="auto">
            <a:xfrm flipV="1">
              <a:off x="1448" y="3110"/>
              <a:ext cx="36" cy="1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0" name="Line 8"/>
            <p:cNvSpPr>
              <a:spLocks noChangeShapeType="1"/>
            </p:cNvSpPr>
            <p:nvPr/>
          </p:nvSpPr>
          <p:spPr bwMode="auto">
            <a:xfrm flipH="1" flipV="1">
              <a:off x="1485" y="3113"/>
              <a:ext cx="42" cy="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1" name="Line 9"/>
            <p:cNvSpPr>
              <a:spLocks noChangeShapeType="1"/>
            </p:cNvSpPr>
            <p:nvPr/>
          </p:nvSpPr>
          <p:spPr bwMode="auto">
            <a:xfrm flipH="1" flipV="1">
              <a:off x="1392" y="3110"/>
              <a:ext cx="51" cy="1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2" name="Line 10"/>
            <p:cNvSpPr>
              <a:spLocks noChangeShapeType="1"/>
            </p:cNvSpPr>
            <p:nvPr/>
          </p:nvSpPr>
          <p:spPr bwMode="auto">
            <a:xfrm flipH="1">
              <a:off x="1359" y="3121"/>
              <a:ext cx="40" cy="7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3" name="Line 11"/>
            <p:cNvSpPr>
              <a:spLocks noChangeShapeType="1"/>
            </p:cNvSpPr>
            <p:nvPr/>
          </p:nvSpPr>
          <p:spPr bwMode="auto">
            <a:xfrm flipH="1">
              <a:off x="1245" y="3206"/>
              <a:ext cx="11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4" name="Line 12"/>
            <p:cNvSpPr>
              <a:spLocks noChangeShapeType="1"/>
            </p:cNvSpPr>
            <p:nvPr/>
          </p:nvSpPr>
          <p:spPr bwMode="auto">
            <a:xfrm>
              <a:off x="1253" y="2772"/>
              <a:ext cx="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5" name="Line 13"/>
            <p:cNvSpPr>
              <a:spLocks noChangeShapeType="1"/>
            </p:cNvSpPr>
            <p:nvPr/>
          </p:nvSpPr>
          <p:spPr bwMode="auto">
            <a:xfrm>
              <a:off x="1256" y="2337"/>
              <a:ext cx="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6" name="Line 14"/>
            <p:cNvSpPr>
              <a:spLocks noChangeShapeType="1"/>
            </p:cNvSpPr>
            <p:nvPr/>
          </p:nvSpPr>
          <p:spPr bwMode="auto">
            <a:xfrm>
              <a:off x="1252" y="1911"/>
              <a:ext cx="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7" name="Line 15"/>
            <p:cNvSpPr>
              <a:spLocks noChangeShapeType="1"/>
            </p:cNvSpPr>
            <p:nvPr/>
          </p:nvSpPr>
          <p:spPr bwMode="auto">
            <a:xfrm>
              <a:off x="1596" y="3158"/>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8" name="Line 16"/>
            <p:cNvSpPr>
              <a:spLocks noChangeShapeType="1"/>
            </p:cNvSpPr>
            <p:nvPr/>
          </p:nvSpPr>
          <p:spPr bwMode="auto">
            <a:xfrm>
              <a:off x="2028" y="3158"/>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9" name="Line 17"/>
            <p:cNvSpPr>
              <a:spLocks noChangeShapeType="1"/>
            </p:cNvSpPr>
            <p:nvPr/>
          </p:nvSpPr>
          <p:spPr bwMode="auto">
            <a:xfrm>
              <a:off x="2457" y="3158"/>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0" name="Line 18"/>
            <p:cNvSpPr>
              <a:spLocks noChangeShapeType="1"/>
            </p:cNvSpPr>
            <p:nvPr/>
          </p:nvSpPr>
          <p:spPr bwMode="auto">
            <a:xfrm>
              <a:off x="2892" y="3158"/>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1" name="Line 19"/>
            <p:cNvSpPr>
              <a:spLocks noChangeShapeType="1"/>
            </p:cNvSpPr>
            <p:nvPr/>
          </p:nvSpPr>
          <p:spPr bwMode="auto">
            <a:xfrm>
              <a:off x="3324" y="3158"/>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2" name="Line 20"/>
            <p:cNvSpPr>
              <a:spLocks noChangeShapeType="1"/>
            </p:cNvSpPr>
            <p:nvPr/>
          </p:nvSpPr>
          <p:spPr bwMode="auto">
            <a:xfrm>
              <a:off x="3753" y="3160"/>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3" name="Line 21"/>
            <p:cNvSpPr>
              <a:spLocks noChangeShapeType="1"/>
            </p:cNvSpPr>
            <p:nvPr/>
          </p:nvSpPr>
          <p:spPr bwMode="auto">
            <a:xfrm>
              <a:off x="4185" y="3158"/>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4" name="Line 22"/>
            <p:cNvSpPr>
              <a:spLocks noChangeShapeType="1"/>
            </p:cNvSpPr>
            <p:nvPr/>
          </p:nvSpPr>
          <p:spPr bwMode="auto">
            <a:xfrm>
              <a:off x="1253" y="3633"/>
              <a:ext cx="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5" name="Line 23"/>
            <p:cNvSpPr>
              <a:spLocks noChangeShapeType="1"/>
            </p:cNvSpPr>
            <p:nvPr/>
          </p:nvSpPr>
          <p:spPr bwMode="auto">
            <a:xfrm flipH="1">
              <a:off x="1245" y="3420"/>
              <a:ext cx="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6" name="Rectangle 24"/>
            <p:cNvSpPr>
              <a:spLocks noChangeArrowheads="1"/>
            </p:cNvSpPr>
            <p:nvPr/>
          </p:nvSpPr>
          <p:spPr bwMode="auto">
            <a:xfrm>
              <a:off x="987" y="1765"/>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30</a:t>
              </a:r>
            </a:p>
          </p:txBody>
        </p:sp>
        <p:sp>
          <p:nvSpPr>
            <p:cNvPr id="10267" name="Rectangle 25"/>
            <p:cNvSpPr>
              <a:spLocks noChangeArrowheads="1"/>
            </p:cNvSpPr>
            <p:nvPr/>
          </p:nvSpPr>
          <p:spPr bwMode="auto">
            <a:xfrm>
              <a:off x="987" y="2221"/>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20</a:t>
              </a:r>
            </a:p>
          </p:txBody>
        </p:sp>
        <p:sp>
          <p:nvSpPr>
            <p:cNvPr id="10268" name="Rectangle 26"/>
            <p:cNvSpPr>
              <a:spLocks noChangeArrowheads="1"/>
            </p:cNvSpPr>
            <p:nvPr/>
          </p:nvSpPr>
          <p:spPr bwMode="auto">
            <a:xfrm>
              <a:off x="999" y="2655"/>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10</a:t>
              </a:r>
            </a:p>
          </p:txBody>
        </p:sp>
        <p:sp>
          <p:nvSpPr>
            <p:cNvPr id="10269" name="Rectangle 27"/>
            <p:cNvSpPr>
              <a:spLocks noChangeArrowheads="1"/>
            </p:cNvSpPr>
            <p:nvPr/>
          </p:nvSpPr>
          <p:spPr bwMode="auto">
            <a:xfrm>
              <a:off x="1059" y="3063"/>
              <a:ext cx="22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0</a:t>
              </a:r>
            </a:p>
          </p:txBody>
        </p:sp>
        <p:sp>
          <p:nvSpPr>
            <p:cNvPr id="10270" name="Rectangle 28"/>
            <p:cNvSpPr>
              <a:spLocks noChangeArrowheads="1"/>
            </p:cNvSpPr>
            <p:nvPr/>
          </p:nvSpPr>
          <p:spPr bwMode="auto">
            <a:xfrm>
              <a:off x="1011" y="3373"/>
              <a:ext cx="28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-7</a:t>
              </a:r>
            </a:p>
          </p:txBody>
        </p:sp>
        <p:sp>
          <p:nvSpPr>
            <p:cNvPr id="10271" name="Rectangle 29"/>
            <p:cNvSpPr>
              <a:spLocks noChangeArrowheads="1"/>
            </p:cNvSpPr>
            <p:nvPr/>
          </p:nvSpPr>
          <p:spPr bwMode="auto">
            <a:xfrm>
              <a:off x="2785" y="3219"/>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70</a:t>
              </a:r>
            </a:p>
          </p:txBody>
        </p:sp>
        <p:sp>
          <p:nvSpPr>
            <p:cNvPr id="10272" name="Rectangle 30"/>
            <p:cNvSpPr>
              <a:spLocks noChangeArrowheads="1"/>
            </p:cNvSpPr>
            <p:nvPr/>
          </p:nvSpPr>
          <p:spPr bwMode="auto">
            <a:xfrm>
              <a:off x="2343" y="3219"/>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60</a:t>
              </a:r>
            </a:p>
          </p:txBody>
        </p:sp>
        <p:sp>
          <p:nvSpPr>
            <p:cNvPr id="10273" name="Rectangle 31"/>
            <p:cNvSpPr>
              <a:spLocks noChangeArrowheads="1"/>
            </p:cNvSpPr>
            <p:nvPr/>
          </p:nvSpPr>
          <p:spPr bwMode="auto">
            <a:xfrm>
              <a:off x="1917" y="3219"/>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50</a:t>
              </a:r>
            </a:p>
          </p:txBody>
        </p:sp>
        <p:sp>
          <p:nvSpPr>
            <p:cNvPr id="10274" name="Rectangle 32"/>
            <p:cNvSpPr>
              <a:spLocks noChangeArrowheads="1"/>
            </p:cNvSpPr>
            <p:nvPr/>
          </p:nvSpPr>
          <p:spPr bwMode="auto">
            <a:xfrm>
              <a:off x="1489" y="3219"/>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dirty="0">
                  <a:latin typeface="Arial" charset="0"/>
                </a:rPr>
                <a:t>40</a:t>
              </a:r>
            </a:p>
          </p:txBody>
        </p:sp>
        <p:sp>
          <p:nvSpPr>
            <p:cNvPr id="10275" name="Rectangle 33"/>
            <p:cNvSpPr>
              <a:spLocks noChangeArrowheads="1"/>
            </p:cNvSpPr>
            <p:nvPr/>
          </p:nvSpPr>
          <p:spPr bwMode="auto">
            <a:xfrm>
              <a:off x="3213" y="3219"/>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80</a:t>
              </a:r>
            </a:p>
          </p:txBody>
        </p:sp>
        <p:sp>
          <p:nvSpPr>
            <p:cNvPr id="10276" name="Rectangle 34"/>
            <p:cNvSpPr>
              <a:spLocks noChangeArrowheads="1"/>
            </p:cNvSpPr>
            <p:nvPr/>
          </p:nvSpPr>
          <p:spPr bwMode="auto">
            <a:xfrm>
              <a:off x="3627" y="3219"/>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90</a:t>
              </a:r>
            </a:p>
          </p:txBody>
        </p:sp>
        <p:sp>
          <p:nvSpPr>
            <p:cNvPr id="10277" name="Rectangle 35"/>
            <p:cNvSpPr>
              <a:spLocks noChangeArrowheads="1"/>
            </p:cNvSpPr>
            <p:nvPr/>
          </p:nvSpPr>
          <p:spPr bwMode="auto">
            <a:xfrm>
              <a:off x="4023" y="3219"/>
              <a:ext cx="43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100</a:t>
              </a:r>
            </a:p>
          </p:txBody>
        </p:sp>
        <p:sp>
          <p:nvSpPr>
            <p:cNvPr id="10278" name="Rectangle 36"/>
            <p:cNvSpPr>
              <a:spLocks noChangeArrowheads="1"/>
            </p:cNvSpPr>
            <p:nvPr/>
          </p:nvSpPr>
          <p:spPr bwMode="auto">
            <a:xfrm>
              <a:off x="1335" y="1707"/>
              <a:ext cx="85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dirty="0">
                  <a:latin typeface="Arial" charset="0"/>
                </a:rPr>
                <a:t>Profit ($)</a:t>
              </a:r>
            </a:p>
          </p:txBody>
        </p:sp>
        <p:sp>
          <p:nvSpPr>
            <p:cNvPr id="10279" name="Rectangle 37"/>
            <p:cNvSpPr>
              <a:spLocks noChangeArrowheads="1"/>
            </p:cNvSpPr>
            <p:nvPr/>
          </p:nvSpPr>
          <p:spPr bwMode="auto">
            <a:xfrm>
              <a:off x="3848" y="2667"/>
              <a:ext cx="1320"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a:spcBef>
                  <a:spcPct val="0"/>
                </a:spcBef>
                <a:buFontTx/>
                <a:buNone/>
              </a:pPr>
              <a:r>
                <a:rPr lang="en-US" altLang="en-US" sz="2400">
                  <a:latin typeface="Arial" charset="0"/>
                </a:rPr>
                <a:t>Terminal</a:t>
              </a:r>
            </a:p>
            <a:p>
              <a:pPr algn="ctr">
                <a:spcBef>
                  <a:spcPct val="0"/>
                </a:spcBef>
                <a:buFontTx/>
                <a:buNone/>
              </a:pPr>
              <a:r>
                <a:rPr lang="en-US" altLang="en-US" sz="2400">
                  <a:latin typeface="Arial" charset="0"/>
                </a:rPr>
                <a:t>stock price ($)</a:t>
              </a:r>
            </a:p>
          </p:txBody>
        </p:sp>
        <p:sp>
          <p:nvSpPr>
            <p:cNvPr id="10280" name="Line 38"/>
            <p:cNvSpPr>
              <a:spLocks noChangeShapeType="1"/>
            </p:cNvSpPr>
            <p:nvPr/>
          </p:nvSpPr>
          <p:spPr bwMode="auto">
            <a:xfrm flipH="1">
              <a:off x="1211" y="3492"/>
              <a:ext cx="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81" name="Line 39"/>
            <p:cNvSpPr>
              <a:spLocks noChangeShapeType="1"/>
            </p:cNvSpPr>
            <p:nvPr/>
          </p:nvSpPr>
          <p:spPr bwMode="auto">
            <a:xfrm>
              <a:off x="2909" y="3496"/>
              <a:ext cx="1699"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82" name="Line 40"/>
            <p:cNvSpPr>
              <a:spLocks noChangeShapeType="1"/>
            </p:cNvSpPr>
            <p:nvPr/>
          </p:nvSpPr>
          <p:spPr bwMode="auto">
            <a:xfrm flipH="1" flipV="1">
              <a:off x="1522" y="2101"/>
              <a:ext cx="1402" cy="140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Tree>
    <p:extLst>
      <p:ext uri="{BB962C8B-B14F-4D97-AF65-F5344CB8AC3E}">
        <p14:creationId xmlns:p14="http://schemas.microsoft.com/office/powerpoint/2010/main" val="38744896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lvl="1" algn="ctr" rtl="0">
              <a:spcBef>
                <a:spcPct val="0"/>
              </a:spcBef>
            </a:pPr>
            <a:r>
              <a:rPr lang="en-GB" sz="2400" dirty="0" smtClean="0"/>
              <a:t>Short Put</a:t>
            </a:r>
            <a:endParaRPr lang="en-GB" dirty="0"/>
          </a:p>
        </p:txBody>
      </p:sp>
      <p:sp>
        <p:nvSpPr>
          <p:cNvPr id="3" name="Content Placeholder 2"/>
          <p:cNvSpPr>
            <a:spLocks noGrp="1"/>
          </p:cNvSpPr>
          <p:nvPr>
            <p:ph idx="1"/>
          </p:nvPr>
        </p:nvSpPr>
        <p:spPr>
          <a:xfrm>
            <a:off x="457200" y="914400"/>
            <a:ext cx="8229600" cy="5211763"/>
          </a:xfrm>
        </p:spPr>
        <p:txBody>
          <a:bodyPr/>
          <a:lstStyle/>
          <a:p>
            <a:pPr lvl="1"/>
            <a:r>
              <a:rPr lang="en-GB" dirty="0" smtClean="0"/>
              <a:t>Short Put</a:t>
            </a:r>
          </a:p>
          <a:p>
            <a:pPr lvl="1" algn="just">
              <a:buNone/>
            </a:pPr>
            <a:r>
              <a:rPr lang="en-GB" dirty="0" smtClean="0"/>
              <a:t>	Cash flow received by exercising the put is called put payoff, P</a:t>
            </a:r>
            <a:r>
              <a:rPr lang="en-GB" sz="1400" dirty="0" smtClean="0"/>
              <a:t>1  </a:t>
            </a:r>
            <a:r>
              <a:rPr lang="en-GB" dirty="0" smtClean="0"/>
              <a:t>and it is calculated as follows:</a:t>
            </a:r>
          </a:p>
          <a:p>
            <a:pPr lvl="1" algn="just">
              <a:buNone/>
            </a:pPr>
            <a:r>
              <a:rPr lang="en-GB" dirty="0" smtClean="0"/>
              <a:t>		 P</a:t>
            </a:r>
            <a:r>
              <a:rPr lang="en-GB" sz="1200" dirty="0" smtClean="0"/>
              <a:t>1 </a:t>
            </a:r>
            <a:r>
              <a:rPr lang="en-GB" dirty="0" smtClean="0"/>
              <a:t>= -Max (E-S</a:t>
            </a:r>
            <a:r>
              <a:rPr lang="en-GB" sz="1400" dirty="0" smtClean="0"/>
              <a:t>T</a:t>
            </a:r>
            <a:r>
              <a:rPr lang="en-GB" dirty="0" smtClean="0"/>
              <a:t>), 0)</a:t>
            </a:r>
          </a:p>
          <a:p>
            <a:pPr lvl="1" algn="just">
              <a:buNone/>
            </a:pPr>
            <a:endParaRPr lang="en-GB" dirty="0" smtClean="0"/>
          </a:p>
          <a:p>
            <a:pPr lvl="1" algn="just">
              <a:buNone/>
            </a:pPr>
            <a:r>
              <a:rPr lang="en-GB" sz="2300" dirty="0" smtClean="0"/>
              <a:t>Example:</a:t>
            </a:r>
          </a:p>
          <a:p>
            <a:pPr lvl="1" algn="just">
              <a:buNone/>
            </a:pPr>
            <a:r>
              <a:rPr lang="en-US" altLang="en-US" sz="2300" dirty="0" smtClean="0">
                <a:latin typeface="Arial" charset="0"/>
                <a:cs typeface="Arial" charset="0"/>
              </a:rPr>
              <a:t> Profit from selling a European put option: option price = Rs7, strike price = Rs70, time 2 months</a:t>
            </a:r>
            <a:endParaRPr lang="en-GB" sz="2300" dirty="0" smtClean="0"/>
          </a:p>
        </p:txBody>
      </p:sp>
    </p:spTree>
    <p:extLst>
      <p:ext uri="{BB962C8B-B14F-4D97-AF65-F5344CB8AC3E}">
        <p14:creationId xmlns:p14="http://schemas.microsoft.com/office/powerpoint/2010/main" val="42181187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GB" dirty="0" smtClean="0"/>
              <a:t>Short Put Option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837669"/>
              </p:ext>
            </p:extLst>
          </p:nvPr>
        </p:nvGraphicFramePr>
        <p:xfrm>
          <a:off x="304800" y="1219200"/>
          <a:ext cx="8229600" cy="5175814"/>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219456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1113079">
                <a:tc>
                  <a:txBody>
                    <a:bodyPr/>
                    <a:lstStyle/>
                    <a:p>
                      <a:r>
                        <a:rPr lang="en-GB" dirty="0" smtClean="0"/>
                        <a:t>i)</a:t>
                      </a:r>
                      <a:r>
                        <a:rPr lang="en-GB" baseline="0" dirty="0" smtClean="0"/>
                        <a:t> </a:t>
                      </a:r>
                      <a:r>
                        <a:rPr lang="en-GB" dirty="0" smtClean="0"/>
                        <a:t>Stock Price at time T</a:t>
                      </a:r>
                      <a:endParaRPr lang="en-GB" dirty="0"/>
                    </a:p>
                  </a:txBody>
                  <a:tcPr/>
                </a:tc>
                <a:tc>
                  <a:txBody>
                    <a:bodyPr/>
                    <a:lstStyle/>
                    <a:p>
                      <a:r>
                        <a:rPr lang="en-GB" dirty="0" smtClean="0"/>
                        <a:t>ii)</a:t>
                      </a:r>
                      <a:r>
                        <a:rPr lang="en-GB" baseline="0" dirty="0" smtClean="0"/>
                        <a:t> </a:t>
                      </a:r>
                      <a:r>
                        <a:rPr lang="en-GB" dirty="0" smtClean="0"/>
                        <a:t>Exercise</a:t>
                      </a:r>
                      <a:r>
                        <a:rPr lang="en-GB" baseline="0" dirty="0" smtClean="0"/>
                        <a:t> Price</a:t>
                      </a:r>
                      <a:endParaRPr lang="en-GB" dirty="0"/>
                    </a:p>
                  </a:txBody>
                  <a:tcPr/>
                </a:tc>
                <a:tc>
                  <a:txBody>
                    <a:bodyPr/>
                    <a:lstStyle/>
                    <a:p>
                      <a:r>
                        <a:rPr lang="en-GB" dirty="0" smtClean="0"/>
                        <a:t>iii)</a:t>
                      </a:r>
                      <a:r>
                        <a:rPr lang="en-GB" baseline="0" dirty="0" smtClean="0"/>
                        <a:t> </a:t>
                      </a:r>
                      <a:r>
                        <a:rPr lang="en-GB" dirty="0" smtClean="0"/>
                        <a:t>Payoff from short Put</a:t>
                      </a:r>
                    </a:p>
                    <a:p>
                      <a:r>
                        <a:rPr lang="en-GB" dirty="0" smtClean="0"/>
                        <a:t>-Max (E-S</a:t>
                      </a:r>
                      <a:r>
                        <a:rPr lang="en-GB" sz="1000" dirty="0" smtClean="0"/>
                        <a:t>T</a:t>
                      </a:r>
                      <a:r>
                        <a:rPr lang="en-GB" dirty="0" smtClean="0"/>
                        <a:t>), 0)</a:t>
                      </a:r>
                      <a:endParaRPr lang="en-GB" dirty="0"/>
                    </a:p>
                  </a:txBody>
                  <a:tcPr/>
                </a:tc>
                <a:tc>
                  <a:txBody>
                    <a:bodyPr/>
                    <a:lstStyle/>
                    <a:p>
                      <a:r>
                        <a:rPr lang="en-GB" dirty="0" smtClean="0"/>
                        <a:t>iv)Option Price</a:t>
                      </a:r>
                      <a:endParaRPr lang="en-GB" dirty="0"/>
                    </a:p>
                  </a:txBody>
                  <a:tcPr/>
                </a:tc>
                <a:tc>
                  <a:txBody>
                    <a:bodyPr/>
                    <a:lstStyle/>
                    <a:p>
                      <a:r>
                        <a:rPr lang="en-GB" dirty="0" smtClean="0"/>
                        <a:t>v)Overall Profit for short put</a:t>
                      </a:r>
                    </a:p>
                    <a:p>
                      <a:r>
                        <a:rPr lang="en-GB" dirty="0" smtClean="0"/>
                        <a:t>V=</a:t>
                      </a:r>
                      <a:r>
                        <a:rPr lang="en-GB" dirty="0" err="1" smtClean="0"/>
                        <a:t>iii+iv</a:t>
                      </a:r>
                      <a:endParaRPr lang="en-GB" dirty="0"/>
                    </a:p>
                  </a:txBody>
                  <a:tcPr/>
                </a:tc>
                <a:extLst>
                  <a:ext uri="{0D108BD9-81ED-4DB2-BD59-A6C34878D82A}">
                    <a16:rowId xmlns:a16="http://schemas.microsoft.com/office/drawing/2014/main" val="10000"/>
                  </a:ext>
                </a:extLst>
              </a:tr>
              <a:tr h="451415">
                <a:tc>
                  <a:txBody>
                    <a:bodyPr/>
                    <a:lstStyle/>
                    <a:p>
                      <a:pPr algn="ctr"/>
                      <a:r>
                        <a:rPr lang="en-GB" dirty="0" smtClean="0"/>
                        <a:t>40</a:t>
                      </a:r>
                      <a:endParaRPr lang="en-GB" dirty="0"/>
                    </a:p>
                  </a:txBody>
                  <a:tcPr/>
                </a:tc>
                <a:tc>
                  <a:txBody>
                    <a:bodyPr/>
                    <a:lstStyle/>
                    <a:p>
                      <a:pPr algn="ctr"/>
                      <a:r>
                        <a:rPr lang="en-GB" dirty="0" smtClean="0"/>
                        <a:t>70</a:t>
                      </a:r>
                      <a:endParaRPr lang="en-GB" dirty="0"/>
                    </a:p>
                  </a:txBody>
                  <a:tcPr/>
                </a:tc>
                <a:tc>
                  <a:txBody>
                    <a:bodyPr/>
                    <a:lstStyle/>
                    <a:p>
                      <a:pPr algn="ctr"/>
                      <a:r>
                        <a:rPr lang="en-GB" dirty="0" smtClean="0"/>
                        <a:t>-Max(70-40),0)=</a:t>
                      </a:r>
                      <a:r>
                        <a:rPr lang="en-GB" baseline="0" dirty="0" smtClean="0"/>
                        <a:t> -30</a:t>
                      </a:r>
                      <a:endParaRPr lang="en-GB" dirty="0"/>
                    </a:p>
                  </a:txBody>
                  <a:tcPr/>
                </a:tc>
                <a:tc>
                  <a:txBody>
                    <a:bodyPr/>
                    <a:lstStyle/>
                    <a:p>
                      <a:pPr algn="ctr"/>
                      <a:r>
                        <a:rPr lang="en-GB" dirty="0" smtClean="0"/>
                        <a:t>7</a:t>
                      </a:r>
                      <a:endParaRPr lang="en-GB" dirty="0"/>
                    </a:p>
                  </a:txBody>
                  <a:tcPr/>
                </a:tc>
                <a:tc>
                  <a:txBody>
                    <a:bodyPr/>
                    <a:lstStyle/>
                    <a:p>
                      <a:pPr algn="ctr"/>
                      <a:r>
                        <a:rPr lang="en-GB" dirty="0" smtClean="0"/>
                        <a:t>-23</a:t>
                      </a:r>
                      <a:endParaRPr lang="en-GB" dirty="0"/>
                    </a:p>
                  </a:txBody>
                  <a:tcPr/>
                </a:tc>
                <a:extLst>
                  <a:ext uri="{0D108BD9-81ED-4DB2-BD59-A6C34878D82A}">
                    <a16:rowId xmlns:a16="http://schemas.microsoft.com/office/drawing/2014/main" val="10001"/>
                  </a:ext>
                </a:extLst>
              </a:tr>
              <a:tr h="451415">
                <a:tc>
                  <a:txBody>
                    <a:bodyPr/>
                    <a:lstStyle/>
                    <a:p>
                      <a:pPr algn="ctr"/>
                      <a:r>
                        <a:rPr lang="en-GB" dirty="0" smtClean="0"/>
                        <a:t>50</a:t>
                      </a:r>
                      <a:endParaRPr lang="en-GB" dirty="0"/>
                    </a:p>
                  </a:txBody>
                  <a:tcPr/>
                </a:tc>
                <a:tc>
                  <a:txBody>
                    <a:bodyPr/>
                    <a:lstStyle/>
                    <a:p>
                      <a:pPr algn="ctr"/>
                      <a:r>
                        <a:rPr lang="en-GB" dirty="0" smtClean="0"/>
                        <a:t>70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-Max(70-50),0)=</a:t>
                      </a:r>
                      <a:r>
                        <a:rPr lang="en-GB" baseline="0" dirty="0" smtClean="0"/>
                        <a:t> -20</a:t>
                      </a:r>
                      <a:endParaRPr lang="en-GB" dirty="0" smtClean="0"/>
                    </a:p>
                  </a:txBody>
                  <a:tcPr/>
                </a:tc>
                <a:tc>
                  <a:txBody>
                    <a:bodyPr/>
                    <a:lstStyle/>
                    <a:p>
                      <a:pPr algn="ctr"/>
                      <a:r>
                        <a:rPr lang="en-GB" dirty="0" smtClean="0"/>
                        <a:t>7</a:t>
                      </a:r>
                      <a:endParaRPr lang="en-GB" dirty="0"/>
                    </a:p>
                  </a:txBody>
                  <a:tcPr/>
                </a:tc>
                <a:tc>
                  <a:txBody>
                    <a:bodyPr/>
                    <a:lstStyle/>
                    <a:p>
                      <a:pPr algn="ctr"/>
                      <a:r>
                        <a:rPr lang="en-GB" dirty="0" smtClean="0"/>
                        <a:t>-13</a:t>
                      </a:r>
                      <a:endParaRPr lang="en-GB" dirty="0"/>
                    </a:p>
                  </a:txBody>
                  <a:tcPr/>
                </a:tc>
                <a:extLst>
                  <a:ext uri="{0D108BD9-81ED-4DB2-BD59-A6C34878D82A}">
                    <a16:rowId xmlns:a16="http://schemas.microsoft.com/office/drawing/2014/main" val="10002"/>
                  </a:ext>
                </a:extLst>
              </a:tr>
              <a:tr h="451415">
                <a:tc>
                  <a:txBody>
                    <a:bodyPr/>
                    <a:lstStyle/>
                    <a:p>
                      <a:pPr algn="ctr"/>
                      <a:r>
                        <a:rPr lang="en-GB" dirty="0" smtClean="0"/>
                        <a:t>60</a:t>
                      </a:r>
                      <a:endParaRPr lang="en-GB" dirty="0"/>
                    </a:p>
                  </a:txBody>
                  <a:tcPr/>
                </a:tc>
                <a:tc>
                  <a:txBody>
                    <a:bodyPr/>
                    <a:lstStyle/>
                    <a:p>
                      <a:pPr algn="ctr"/>
                      <a:r>
                        <a:rPr lang="en-GB" dirty="0" smtClean="0"/>
                        <a:t>70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-Max(70-60),0)=</a:t>
                      </a:r>
                      <a:r>
                        <a:rPr lang="en-GB" baseline="0" dirty="0" smtClean="0"/>
                        <a:t> -10</a:t>
                      </a:r>
                      <a:endParaRPr lang="en-GB" dirty="0" smtClean="0"/>
                    </a:p>
                  </a:txBody>
                  <a:tcPr/>
                </a:tc>
                <a:tc>
                  <a:txBody>
                    <a:bodyPr/>
                    <a:lstStyle/>
                    <a:p>
                      <a:pPr algn="ctr"/>
                      <a:r>
                        <a:rPr lang="en-GB" dirty="0" smtClean="0"/>
                        <a:t>7</a:t>
                      </a:r>
                      <a:endParaRPr lang="en-GB" dirty="0"/>
                    </a:p>
                  </a:txBody>
                  <a:tcPr/>
                </a:tc>
                <a:tc>
                  <a:txBody>
                    <a:bodyPr/>
                    <a:lstStyle/>
                    <a:p>
                      <a:pPr algn="ctr"/>
                      <a:r>
                        <a:rPr lang="en-GB" dirty="0" smtClean="0"/>
                        <a:t>-3</a:t>
                      </a:r>
                      <a:endParaRPr lang="en-GB" dirty="0"/>
                    </a:p>
                  </a:txBody>
                  <a:tcPr/>
                </a:tc>
                <a:extLst>
                  <a:ext uri="{0D108BD9-81ED-4DB2-BD59-A6C34878D82A}">
                    <a16:rowId xmlns:a16="http://schemas.microsoft.com/office/drawing/2014/main" val="10003"/>
                  </a:ext>
                </a:extLst>
              </a:tr>
              <a:tr h="451415">
                <a:tc>
                  <a:txBody>
                    <a:bodyPr/>
                    <a:lstStyle/>
                    <a:p>
                      <a:pPr algn="ctr"/>
                      <a:r>
                        <a:rPr lang="en-GB" dirty="0" smtClean="0"/>
                        <a:t>63</a:t>
                      </a:r>
                      <a:endParaRPr lang="en-GB" dirty="0"/>
                    </a:p>
                  </a:txBody>
                  <a:tcPr/>
                </a:tc>
                <a:tc>
                  <a:txBody>
                    <a:bodyPr/>
                    <a:lstStyle/>
                    <a:p>
                      <a:pPr algn="ctr"/>
                      <a:r>
                        <a:rPr lang="en-GB" dirty="0" smtClean="0"/>
                        <a:t>70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-Max(70-63),0)=</a:t>
                      </a:r>
                      <a:r>
                        <a:rPr lang="en-GB" baseline="0" dirty="0" smtClean="0"/>
                        <a:t> -7</a:t>
                      </a:r>
                      <a:endParaRPr lang="en-GB" dirty="0" smtClean="0"/>
                    </a:p>
                  </a:txBody>
                  <a:tcPr/>
                </a:tc>
                <a:tc>
                  <a:txBody>
                    <a:bodyPr/>
                    <a:lstStyle/>
                    <a:p>
                      <a:pPr algn="ctr"/>
                      <a:r>
                        <a:rPr lang="en-GB" dirty="0" smtClean="0"/>
                        <a:t>7</a:t>
                      </a:r>
                      <a:endParaRPr lang="en-GB" dirty="0"/>
                    </a:p>
                  </a:txBody>
                  <a:tcPr/>
                </a:tc>
                <a:tc>
                  <a:txBody>
                    <a:bodyPr/>
                    <a:lstStyle/>
                    <a:p>
                      <a:pPr algn="ctr"/>
                      <a:r>
                        <a:rPr lang="en-GB" dirty="0" smtClean="0"/>
                        <a:t>0</a:t>
                      </a:r>
                      <a:endParaRPr lang="en-GB" dirty="0"/>
                    </a:p>
                  </a:txBody>
                  <a:tcPr/>
                </a:tc>
                <a:extLst>
                  <a:ext uri="{0D108BD9-81ED-4DB2-BD59-A6C34878D82A}">
                    <a16:rowId xmlns:a16="http://schemas.microsoft.com/office/drawing/2014/main" val="10004"/>
                  </a:ext>
                </a:extLst>
              </a:tr>
              <a:tr h="451415">
                <a:tc>
                  <a:txBody>
                    <a:bodyPr/>
                    <a:lstStyle/>
                    <a:p>
                      <a:pPr algn="ctr"/>
                      <a:r>
                        <a:rPr lang="en-GB" dirty="0" smtClean="0"/>
                        <a:t>70</a:t>
                      </a:r>
                      <a:endParaRPr lang="en-GB" dirty="0"/>
                    </a:p>
                  </a:txBody>
                  <a:tcPr/>
                </a:tc>
                <a:tc>
                  <a:txBody>
                    <a:bodyPr/>
                    <a:lstStyle/>
                    <a:p>
                      <a:pPr algn="ctr"/>
                      <a:r>
                        <a:rPr lang="en-GB" dirty="0" smtClean="0"/>
                        <a:t>70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-Max(70-70),0)=</a:t>
                      </a:r>
                      <a:r>
                        <a:rPr lang="en-GB" baseline="0" dirty="0" smtClean="0"/>
                        <a:t> 0</a:t>
                      </a:r>
                      <a:endParaRPr lang="en-GB" dirty="0" smtClean="0"/>
                    </a:p>
                  </a:txBody>
                  <a:tcPr/>
                </a:tc>
                <a:tc>
                  <a:txBody>
                    <a:bodyPr/>
                    <a:lstStyle/>
                    <a:p>
                      <a:pPr algn="ctr"/>
                      <a:r>
                        <a:rPr lang="en-GB" dirty="0" smtClean="0"/>
                        <a:t>7</a:t>
                      </a:r>
                      <a:endParaRPr lang="en-GB" dirty="0"/>
                    </a:p>
                  </a:txBody>
                  <a:tcPr/>
                </a:tc>
                <a:tc>
                  <a:txBody>
                    <a:bodyPr/>
                    <a:lstStyle/>
                    <a:p>
                      <a:pPr algn="ctr"/>
                      <a:r>
                        <a:rPr lang="en-GB" dirty="0" smtClean="0"/>
                        <a:t>7</a:t>
                      </a:r>
                      <a:endParaRPr lang="en-GB" dirty="0"/>
                    </a:p>
                  </a:txBody>
                  <a:tcPr/>
                </a:tc>
                <a:extLst>
                  <a:ext uri="{0D108BD9-81ED-4DB2-BD59-A6C34878D82A}">
                    <a16:rowId xmlns:a16="http://schemas.microsoft.com/office/drawing/2014/main" val="10005"/>
                  </a:ext>
                </a:extLst>
              </a:tr>
              <a:tr h="451415">
                <a:tc>
                  <a:txBody>
                    <a:bodyPr/>
                    <a:lstStyle/>
                    <a:p>
                      <a:pPr algn="ctr"/>
                      <a:r>
                        <a:rPr lang="en-GB" dirty="0" smtClean="0"/>
                        <a:t>77</a:t>
                      </a:r>
                      <a:endParaRPr lang="en-GB" dirty="0"/>
                    </a:p>
                  </a:txBody>
                  <a:tcPr/>
                </a:tc>
                <a:tc>
                  <a:txBody>
                    <a:bodyPr/>
                    <a:lstStyle/>
                    <a:p>
                      <a:pPr algn="ctr"/>
                      <a:r>
                        <a:rPr lang="en-GB" dirty="0" smtClean="0"/>
                        <a:t>70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-Max(70-77),0)=</a:t>
                      </a:r>
                      <a:r>
                        <a:rPr lang="en-GB" baseline="0" dirty="0" smtClean="0"/>
                        <a:t> 0</a:t>
                      </a:r>
                      <a:endParaRPr lang="en-GB" dirty="0" smtClean="0"/>
                    </a:p>
                  </a:txBody>
                  <a:tcPr/>
                </a:tc>
                <a:tc>
                  <a:txBody>
                    <a:bodyPr/>
                    <a:lstStyle/>
                    <a:p>
                      <a:pPr algn="ctr"/>
                      <a:r>
                        <a:rPr lang="en-GB" dirty="0" smtClean="0"/>
                        <a:t>7</a:t>
                      </a:r>
                      <a:endParaRPr lang="en-GB" dirty="0"/>
                    </a:p>
                  </a:txBody>
                  <a:tcPr/>
                </a:tc>
                <a:tc>
                  <a:txBody>
                    <a:bodyPr/>
                    <a:lstStyle/>
                    <a:p>
                      <a:pPr algn="ctr"/>
                      <a:r>
                        <a:rPr lang="en-GB" dirty="0" smtClean="0"/>
                        <a:t>7</a:t>
                      </a:r>
                      <a:endParaRPr lang="en-GB" dirty="0"/>
                    </a:p>
                  </a:txBody>
                  <a:tcPr/>
                </a:tc>
                <a:extLst>
                  <a:ext uri="{0D108BD9-81ED-4DB2-BD59-A6C34878D82A}">
                    <a16:rowId xmlns:a16="http://schemas.microsoft.com/office/drawing/2014/main" val="10006"/>
                  </a:ext>
                </a:extLst>
              </a:tr>
              <a:tr h="451415">
                <a:tc>
                  <a:txBody>
                    <a:bodyPr/>
                    <a:lstStyle/>
                    <a:p>
                      <a:pPr algn="ctr"/>
                      <a:r>
                        <a:rPr lang="en-GB" dirty="0" smtClean="0"/>
                        <a:t>80</a:t>
                      </a:r>
                      <a:endParaRPr lang="en-GB" dirty="0"/>
                    </a:p>
                  </a:txBody>
                  <a:tcPr/>
                </a:tc>
                <a:tc>
                  <a:txBody>
                    <a:bodyPr/>
                    <a:lstStyle/>
                    <a:p>
                      <a:pPr algn="ctr"/>
                      <a:r>
                        <a:rPr lang="en-GB" dirty="0" smtClean="0"/>
                        <a:t>70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-Max(70-80),0)=</a:t>
                      </a:r>
                      <a:r>
                        <a:rPr lang="en-GB" baseline="0" dirty="0" smtClean="0"/>
                        <a:t> 0</a:t>
                      </a:r>
                      <a:endParaRPr lang="en-GB" dirty="0" smtClean="0"/>
                    </a:p>
                  </a:txBody>
                  <a:tcPr/>
                </a:tc>
                <a:tc>
                  <a:txBody>
                    <a:bodyPr/>
                    <a:lstStyle/>
                    <a:p>
                      <a:pPr algn="ctr"/>
                      <a:r>
                        <a:rPr lang="en-GB" dirty="0" smtClean="0"/>
                        <a:t>7</a:t>
                      </a:r>
                      <a:endParaRPr lang="en-GB" dirty="0"/>
                    </a:p>
                  </a:txBody>
                  <a:tcPr/>
                </a:tc>
                <a:tc>
                  <a:txBody>
                    <a:bodyPr/>
                    <a:lstStyle/>
                    <a:p>
                      <a:pPr algn="ctr"/>
                      <a:r>
                        <a:rPr lang="en-GB" dirty="0" smtClean="0"/>
                        <a:t>7</a:t>
                      </a:r>
                      <a:endParaRPr lang="en-GB" dirty="0"/>
                    </a:p>
                  </a:txBody>
                  <a:tcPr/>
                </a:tc>
                <a:extLst>
                  <a:ext uri="{0D108BD9-81ED-4DB2-BD59-A6C34878D82A}">
                    <a16:rowId xmlns:a16="http://schemas.microsoft.com/office/drawing/2014/main" val="10007"/>
                  </a:ext>
                </a:extLst>
              </a:tr>
              <a:tr h="451415">
                <a:tc>
                  <a:txBody>
                    <a:bodyPr/>
                    <a:lstStyle/>
                    <a:p>
                      <a:pPr algn="ctr"/>
                      <a:r>
                        <a:rPr lang="en-GB" dirty="0" smtClean="0"/>
                        <a:t>90</a:t>
                      </a:r>
                      <a:endParaRPr lang="en-GB" dirty="0"/>
                    </a:p>
                  </a:txBody>
                  <a:tcPr/>
                </a:tc>
                <a:tc>
                  <a:txBody>
                    <a:bodyPr/>
                    <a:lstStyle/>
                    <a:p>
                      <a:pPr algn="ctr"/>
                      <a:r>
                        <a:rPr lang="en-GB" dirty="0" smtClean="0"/>
                        <a:t>70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-Max(70-90),0)=</a:t>
                      </a:r>
                      <a:r>
                        <a:rPr lang="en-GB" baseline="0" dirty="0" smtClean="0"/>
                        <a:t> 0</a:t>
                      </a:r>
                      <a:endParaRPr lang="en-GB" dirty="0" smtClean="0"/>
                    </a:p>
                  </a:txBody>
                  <a:tcPr/>
                </a:tc>
                <a:tc>
                  <a:txBody>
                    <a:bodyPr/>
                    <a:lstStyle/>
                    <a:p>
                      <a:pPr algn="ctr"/>
                      <a:r>
                        <a:rPr lang="en-GB" dirty="0" smtClean="0"/>
                        <a:t>7</a:t>
                      </a:r>
                      <a:endParaRPr lang="en-GB" dirty="0"/>
                    </a:p>
                  </a:txBody>
                  <a:tcPr/>
                </a:tc>
                <a:tc>
                  <a:txBody>
                    <a:bodyPr/>
                    <a:lstStyle/>
                    <a:p>
                      <a:pPr algn="ctr"/>
                      <a:r>
                        <a:rPr lang="en-GB" dirty="0" smtClean="0"/>
                        <a:t>7</a:t>
                      </a:r>
                      <a:endParaRPr lang="en-GB" dirty="0"/>
                    </a:p>
                  </a:txBody>
                  <a:tcPr/>
                </a:tc>
                <a:extLst>
                  <a:ext uri="{0D108BD9-81ED-4DB2-BD59-A6C34878D82A}">
                    <a16:rowId xmlns:a16="http://schemas.microsoft.com/office/drawing/2014/main" val="10008"/>
                  </a:ext>
                </a:extLst>
              </a:tr>
              <a:tr h="451415">
                <a:tc>
                  <a:txBody>
                    <a:bodyPr/>
                    <a:lstStyle/>
                    <a:p>
                      <a:pPr algn="ctr"/>
                      <a:r>
                        <a:rPr lang="en-GB" dirty="0" smtClean="0"/>
                        <a:t>100</a:t>
                      </a:r>
                      <a:endParaRPr lang="en-GB" dirty="0"/>
                    </a:p>
                  </a:txBody>
                  <a:tcPr/>
                </a:tc>
                <a:tc>
                  <a:txBody>
                    <a:bodyPr/>
                    <a:lstStyle/>
                    <a:p>
                      <a:pPr algn="ctr"/>
                      <a:r>
                        <a:rPr lang="en-GB" dirty="0" smtClean="0"/>
                        <a:t>70</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-Max(70-100),0)=</a:t>
                      </a:r>
                      <a:r>
                        <a:rPr lang="en-GB" baseline="0" dirty="0" smtClean="0"/>
                        <a:t> 0</a:t>
                      </a:r>
                      <a:endParaRPr lang="en-GB" dirty="0" smtClean="0"/>
                    </a:p>
                  </a:txBody>
                  <a:tcPr/>
                </a:tc>
                <a:tc>
                  <a:txBody>
                    <a:bodyPr/>
                    <a:lstStyle/>
                    <a:p>
                      <a:pPr algn="ctr"/>
                      <a:r>
                        <a:rPr lang="en-GB" dirty="0" smtClean="0"/>
                        <a:t>7</a:t>
                      </a:r>
                      <a:endParaRPr lang="en-GB" dirty="0"/>
                    </a:p>
                  </a:txBody>
                  <a:tcPr/>
                </a:tc>
                <a:tc>
                  <a:txBody>
                    <a:bodyPr/>
                    <a:lstStyle/>
                    <a:p>
                      <a:pPr algn="ctr"/>
                      <a:r>
                        <a:rPr lang="en-GB" dirty="0" smtClean="0"/>
                        <a:t>7</a:t>
                      </a:r>
                      <a:endParaRPr lang="en-GB"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797610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62000" y="381000"/>
            <a:ext cx="7467600" cy="838200"/>
          </a:xfrm>
        </p:spPr>
        <p:txBody>
          <a:bodyPr lIns="90488" tIns="44450" rIns="90488" bIns="44450"/>
          <a:lstStyle/>
          <a:p>
            <a:pPr eaLnBrk="1" hangingPunct="1"/>
            <a:r>
              <a:rPr lang="en-US" altLang="en-US" dirty="0"/>
              <a:t>Short Put</a:t>
            </a:r>
          </a:p>
        </p:txBody>
      </p:sp>
      <p:sp>
        <p:nvSpPr>
          <p:cNvPr id="11267" name="Rectangle 3"/>
          <p:cNvSpPr>
            <a:spLocks noGrp="1" noChangeArrowheads="1"/>
          </p:cNvSpPr>
          <p:nvPr>
            <p:ph idx="1"/>
          </p:nvPr>
        </p:nvSpPr>
        <p:spPr>
          <a:xfrm>
            <a:off x="762000" y="1524000"/>
            <a:ext cx="7715250" cy="4876800"/>
          </a:xfrm>
        </p:spPr>
        <p:txBody>
          <a:bodyPr lIns="90488" tIns="44450" rIns="90488" bIns="44450"/>
          <a:lstStyle/>
          <a:p>
            <a:pPr eaLnBrk="1" hangingPunct="1">
              <a:buFont typeface="Wingdings" pitchFamily="2" charset="2"/>
              <a:buNone/>
            </a:pPr>
            <a:r>
              <a:rPr lang="en-US" altLang="en-US" dirty="0">
                <a:latin typeface="Arial" charset="0"/>
                <a:cs typeface="Arial" charset="0"/>
              </a:rPr>
              <a:t>   </a:t>
            </a:r>
            <a:endParaRPr lang="en-US" altLang="en-US" sz="2400" dirty="0">
              <a:latin typeface="Arial" charset="0"/>
              <a:cs typeface="Arial" charset="0"/>
            </a:endParaRPr>
          </a:p>
        </p:txBody>
      </p:sp>
      <p:sp>
        <p:nvSpPr>
          <p:cNvPr id="112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DA84FA2A-07FD-4291-87C2-B1DB1631DFDF}" type="slidenum">
              <a:rPr lang="en-US" altLang="en-US" sz="1400" smtClean="0">
                <a:latin typeface="Arial" charset="0"/>
              </a:rPr>
              <a:pPr eaLnBrk="1" hangingPunct="1">
                <a:spcBef>
                  <a:spcPct val="0"/>
                </a:spcBef>
                <a:buFontTx/>
                <a:buNone/>
              </a:pPr>
              <a:t>27</a:t>
            </a:fld>
            <a:endParaRPr lang="en-US" altLang="en-US" sz="1400">
              <a:latin typeface="Arial" charset="0"/>
            </a:endParaRPr>
          </a:p>
        </p:txBody>
      </p:sp>
      <p:grpSp>
        <p:nvGrpSpPr>
          <p:cNvPr id="2" name="Group 4"/>
          <p:cNvGrpSpPr>
            <a:grpSpLocks/>
          </p:cNvGrpSpPr>
          <p:nvPr/>
        </p:nvGrpSpPr>
        <p:grpSpPr bwMode="auto">
          <a:xfrm>
            <a:off x="990600" y="2057400"/>
            <a:ext cx="6784975" cy="3535362"/>
            <a:chOff x="936" y="1601"/>
            <a:chExt cx="4274" cy="2227"/>
          </a:xfrm>
        </p:grpSpPr>
        <p:sp>
          <p:nvSpPr>
            <p:cNvPr id="11271" name="Rectangle 5"/>
            <p:cNvSpPr>
              <a:spLocks noChangeArrowheads="1"/>
            </p:cNvSpPr>
            <p:nvPr/>
          </p:nvSpPr>
          <p:spPr bwMode="auto">
            <a:xfrm>
              <a:off x="937" y="3542"/>
              <a:ext cx="39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-30</a:t>
              </a:r>
            </a:p>
          </p:txBody>
        </p:sp>
        <p:sp>
          <p:nvSpPr>
            <p:cNvPr id="11272" name="Rectangle 6"/>
            <p:cNvSpPr>
              <a:spLocks noChangeArrowheads="1"/>
            </p:cNvSpPr>
            <p:nvPr/>
          </p:nvSpPr>
          <p:spPr bwMode="auto">
            <a:xfrm>
              <a:off x="936" y="3115"/>
              <a:ext cx="39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-20</a:t>
              </a:r>
            </a:p>
          </p:txBody>
        </p:sp>
        <p:sp>
          <p:nvSpPr>
            <p:cNvPr id="11273" name="Rectangle 7"/>
            <p:cNvSpPr>
              <a:spLocks noChangeArrowheads="1"/>
            </p:cNvSpPr>
            <p:nvPr/>
          </p:nvSpPr>
          <p:spPr bwMode="auto">
            <a:xfrm>
              <a:off x="937" y="2683"/>
              <a:ext cx="39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-10</a:t>
              </a:r>
            </a:p>
          </p:txBody>
        </p:sp>
        <p:sp>
          <p:nvSpPr>
            <p:cNvPr id="11274" name="Rectangle 8"/>
            <p:cNvSpPr>
              <a:spLocks noChangeArrowheads="1"/>
            </p:cNvSpPr>
            <p:nvPr/>
          </p:nvSpPr>
          <p:spPr bwMode="auto">
            <a:xfrm>
              <a:off x="1053" y="1956"/>
              <a:ext cx="22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7</a:t>
              </a:r>
            </a:p>
          </p:txBody>
        </p:sp>
        <p:sp>
          <p:nvSpPr>
            <p:cNvPr id="11275" name="Line 9"/>
            <p:cNvSpPr>
              <a:spLocks noChangeShapeType="1"/>
            </p:cNvSpPr>
            <p:nvPr/>
          </p:nvSpPr>
          <p:spPr bwMode="auto">
            <a:xfrm>
              <a:off x="1248" y="1601"/>
              <a:ext cx="0" cy="2081"/>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6" name="Line 10"/>
            <p:cNvSpPr>
              <a:spLocks noChangeShapeType="1"/>
            </p:cNvSpPr>
            <p:nvPr/>
          </p:nvSpPr>
          <p:spPr bwMode="auto">
            <a:xfrm>
              <a:off x="1530" y="2396"/>
              <a:ext cx="339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7" name="Line 11"/>
            <p:cNvSpPr>
              <a:spLocks noChangeShapeType="1"/>
            </p:cNvSpPr>
            <p:nvPr/>
          </p:nvSpPr>
          <p:spPr bwMode="auto">
            <a:xfrm flipV="1">
              <a:off x="1448" y="2300"/>
              <a:ext cx="36" cy="1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8" name="Line 12"/>
            <p:cNvSpPr>
              <a:spLocks noChangeShapeType="1"/>
            </p:cNvSpPr>
            <p:nvPr/>
          </p:nvSpPr>
          <p:spPr bwMode="auto">
            <a:xfrm flipH="1" flipV="1">
              <a:off x="1485" y="2303"/>
              <a:ext cx="42" cy="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9" name="Line 13"/>
            <p:cNvSpPr>
              <a:spLocks noChangeShapeType="1"/>
            </p:cNvSpPr>
            <p:nvPr/>
          </p:nvSpPr>
          <p:spPr bwMode="auto">
            <a:xfrm flipH="1" flipV="1">
              <a:off x="1392" y="2300"/>
              <a:ext cx="51" cy="1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0" name="Line 14"/>
            <p:cNvSpPr>
              <a:spLocks noChangeShapeType="1"/>
            </p:cNvSpPr>
            <p:nvPr/>
          </p:nvSpPr>
          <p:spPr bwMode="auto">
            <a:xfrm flipH="1">
              <a:off x="1359" y="2311"/>
              <a:ext cx="40" cy="7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1" name="Line 15"/>
            <p:cNvSpPr>
              <a:spLocks noChangeShapeType="1"/>
            </p:cNvSpPr>
            <p:nvPr/>
          </p:nvSpPr>
          <p:spPr bwMode="auto">
            <a:xfrm flipH="1">
              <a:off x="1245" y="2396"/>
              <a:ext cx="11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2" name="Line 16"/>
            <p:cNvSpPr>
              <a:spLocks noChangeShapeType="1"/>
            </p:cNvSpPr>
            <p:nvPr/>
          </p:nvSpPr>
          <p:spPr bwMode="auto">
            <a:xfrm>
              <a:off x="1253" y="1962"/>
              <a:ext cx="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3" name="Line 17"/>
            <p:cNvSpPr>
              <a:spLocks noChangeShapeType="1"/>
            </p:cNvSpPr>
            <p:nvPr/>
          </p:nvSpPr>
          <p:spPr bwMode="auto">
            <a:xfrm>
              <a:off x="1596" y="2348"/>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4" name="Line 18"/>
            <p:cNvSpPr>
              <a:spLocks noChangeShapeType="1"/>
            </p:cNvSpPr>
            <p:nvPr/>
          </p:nvSpPr>
          <p:spPr bwMode="auto">
            <a:xfrm>
              <a:off x="2028" y="2348"/>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5" name="Line 19"/>
            <p:cNvSpPr>
              <a:spLocks noChangeShapeType="1"/>
            </p:cNvSpPr>
            <p:nvPr/>
          </p:nvSpPr>
          <p:spPr bwMode="auto">
            <a:xfrm>
              <a:off x="2457" y="2348"/>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6" name="Line 20"/>
            <p:cNvSpPr>
              <a:spLocks noChangeShapeType="1"/>
            </p:cNvSpPr>
            <p:nvPr/>
          </p:nvSpPr>
          <p:spPr bwMode="auto">
            <a:xfrm>
              <a:off x="2892" y="2348"/>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7" name="Line 21"/>
            <p:cNvSpPr>
              <a:spLocks noChangeShapeType="1"/>
            </p:cNvSpPr>
            <p:nvPr/>
          </p:nvSpPr>
          <p:spPr bwMode="auto">
            <a:xfrm>
              <a:off x="3324" y="2348"/>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8" name="Line 22"/>
            <p:cNvSpPr>
              <a:spLocks noChangeShapeType="1"/>
            </p:cNvSpPr>
            <p:nvPr/>
          </p:nvSpPr>
          <p:spPr bwMode="auto">
            <a:xfrm>
              <a:off x="3753" y="2350"/>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9" name="Line 23"/>
            <p:cNvSpPr>
              <a:spLocks noChangeShapeType="1"/>
            </p:cNvSpPr>
            <p:nvPr/>
          </p:nvSpPr>
          <p:spPr bwMode="auto">
            <a:xfrm>
              <a:off x="4185" y="2348"/>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0" name="Line 24"/>
            <p:cNvSpPr>
              <a:spLocks noChangeShapeType="1"/>
            </p:cNvSpPr>
            <p:nvPr/>
          </p:nvSpPr>
          <p:spPr bwMode="auto">
            <a:xfrm>
              <a:off x="1253" y="2823"/>
              <a:ext cx="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1" name="Line 25"/>
            <p:cNvSpPr>
              <a:spLocks noChangeShapeType="1"/>
            </p:cNvSpPr>
            <p:nvPr/>
          </p:nvSpPr>
          <p:spPr bwMode="auto">
            <a:xfrm flipH="1">
              <a:off x="1245" y="2177"/>
              <a:ext cx="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2" name="Rectangle 26"/>
            <p:cNvSpPr>
              <a:spLocks noChangeArrowheads="1"/>
            </p:cNvSpPr>
            <p:nvPr/>
          </p:nvSpPr>
          <p:spPr bwMode="auto">
            <a:xfrm>
              <a:off x="1059" y="2253"/>
              <a:ext cx="22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0</a:t>
              </a:r>
            </a:p>
          </p:txBody>
        </p:sp>
        <p:sp>
          <p:nvSpPr>
            <p:cNvPr id="11293" name="Rectangle 27"/>
            <p:cNvSpPr>
              <a:spLocks noChangeArrowheads="1"/>
            </p:cNvSpPr>
            <p:nvPr/>
          </p:nvSpPr>
          <p:spPr bwMode="auto">
            <a:xfrm>
              <a:off x="2761" y="2402"/>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70</a:t>
              </a:r>
            </a:p>
          </p:txBody>
        </p:sp>
        <p:sp>
          <p:nvSpPr>
            <p:cNvPr id="11294" name="Rectangle 28"/>
            <p:cNvSpPr>
              <a:spLocks noChangeArrowheads="1"/>
            </p:cNvSpPr>
            <p:nvPr/>
          </p:nvSpPr>
          <p:spPr bwMode="auto">
            <a:xfrm>
              <a:off x="2324" y="2080"/>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60</a:t>
              </a:r>
            </a:p>
          </p:txBody>
        </p:sp>
        <p:sp>
          <p:nvSpPr>
            <p:cNvPr id="11295" name="Rectangle 29"/>
            <p:cNvSpPr>
              <a:spLocks noChangeArrowheads="1"/>
            </p:cNvSpPr>
            <p:nvPr/>
          </p:nvSpPr>
          <p:spPr bwMode="auto">
            <a:xfrm>
              <a:off x="1897" y="2080"/>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50</a:t>
              </a:r>
            </a:p>
          </p:txBody>
        </p:sp>
        <p:sp>
          <p:nvSpPr>
            <p:cNvPr id="11296" name="Rectangle 30"/>
            <p:cNvSpPr>
              <a:spLocks noChangeArrowheads="1"/>
            </p:cNvSpPr>
            <p:nvPr/>
          </p:nvSpPr>
          <p:spPr bwMode="auto">
            <a:xfrm>
              <a:off x="1466" y="2080"/>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40</a:t>
              </a:r>
            </a:p>
          </p:txBody>
        </p:sp>
        <p:sp>
          <p:nvSpPr>
            <p:cNvPr id="11297" name="Rectangle 31"/>
            <p:cNvSpPr>
              <a:spLocks noChangeArrowheads="1"/>
            </p:cNvSpPr>
            <p:nvPr/>
          </p:nvSpPr>
          <p:spPr bwMode="auto">
            <a:xfrm>
              <a:off x="3194" y="2402"/>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80</a:t>
              </a:r>
            </a:p>
          </p:txBody>
        </p:sp>
        <p:sp>
          <p:nvSpPr>
            <p:cNvPr id="11298" name="Rectangle 32"/>
            <p:cNvSpPr>
              <a:spLocks noChangeArrowheads="1"/>
            </p:cNvSpPr>
            <p:nvPr/>
          </p:nvSpPr>
          <p:spPr bwMode="auto">
            <a:xfrm>
              <a:off x="3623" y="2402"/>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90</a:t>
              </a:r>
            </a:p>
          </p:txBody>
        </p:sp>
        <p:sp>
          <p:nvSpPr>
            <p:cNvPr id="11299" name="Rectangle 33"/>
            <p:cNvSpPr>
              <a:spLocks noChangeArrowheads="1"/>
            </p:cNvSpPr>
            <p:nvPr/>
          </p:nvSpPr>
          <p:spPr bwMode="auto">
            <a:xfrm>
              <a:off x="4018" y="2402"/>
              <a:ext cx="43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100</a:t>
              </a:r>
            </a:p>
          </p:txBody>
        </p:sp>
        <p:sp>
          <p:nvSpPr>
            <p:cNvPr id="11300" name="Rectangle 34"/>
            <p:cNvSpPr>
              <a:spLocks noChangeArrowheads="1"/>
            </p:cNvSpPr>
            <p:nvPr/>
          </p:nvSpPr>
          <p:spPr bwMode="auto">
            <a:xfrm>
              <a:off x="1335" y="1689"/>
              <a:ext cx="85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400">
                  <a:latin typeface="Arial" charset="0"/>
                </a:rPr>
                <a:t>Profit ($)</a:t>
              </a:r>
            </a:p>
          </p:txBody>
        </p:sp>
        <p:sp>
          <p:nvSpPr>
            <p:cNvPr id="11301" name="Rectangle 35"/>
            <p:cNvSpPr>
              <a:spLocks noChangeArrowheads="1"/>
            </p:cNvSpPr>
            <p:nvPr/>
          </p:nvSpPr>
          <p:spPr bwMode="auto">
            <a:xfrm>
              <a:off x="3890" y="1857"/>
              <a:ext cx="1320"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a:spcBef>
                  <a:spcPct val="0"/>
                </a:spcBef>
                <a:buFontTx/>
                <a:buNone/>
              </a:pPr>
              <a:r>
                <a:rPr lang="en-US" altLang="en-US" sz="2400">
                  <a:latin typeface="Arial" charset="0"/>
                </a:rPr>
                <a:t>Terminal</a:t>
              </a:r>
            </a:p>
            <a:p>
              <a:pPr algn="ctr">
                <a:spcBef>
                  <a:spcPct val="0"/>
                </a:spcBef>
                <a:buFontTx/>
                <a:buNone/>
              </a:pPr>
              <a:r>
                <a:rPr lang="en-US" altLang="en-US" sz="2400">
                  <a:latin typeface="Arial" charset="0"/>
                </a:rPr>
                <a:t>stock price ($)</a:t>
              </a:r>
            </a:p>
          </p:txBody>
        </p:sp>
        <p:sp>
          <p:nvSpPr>
            <p:cNvPr id="11302" name="Line 36"/>
            <p:cNvSpPr>
              <a:spLocks noChangeShapeType="1"/>
            </p:cNvSpPr>
            <p:nvPr/>
          </p:nvSpPr>
          <p:spPr bwMode="auto">
            <a:xfrm flipH="1">
              <a:off x="1211" y="2098"/>
              <a:ext cx="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3" name="Line 37"/>
            <p:cNvSpPr>
              <a:spLocks noChangeShapeType="1"/>
            </p:cNvSpPr>
            <p:nvPr/>
          </p:nvSpPr>
          <p:spPr bwMode="auto">
            <a:xfrm>
              <a:off x="2909" y="2096"/>
              <a:ext cx="1269"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4" name="Line 38"/>
            <p:cNvSpPr>
              <a:spLocks noChangeShapeType="1"/>
            </p:cNvSpPr>
            <p:nvPr/>
          </p:nvSpPr>
          <p:spPr bwMode="auto">
            <a:xfrm flipH="1">
              <a:off x="1509" y="2104"/>
              <a:ext cx="1408" cy="1344"/>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5" name="Line 39"/>
            <p:cNvSpPr>
              <a:spLocks noChangeShapeType="1"/>
            </p:cNvSpPr>
            <p:nvPr/>
          </p:nvSpPr>
          <p:spPr bwMode="auto">
            <a:xfrm>
              <a:off x="1253" y="3255"/>
              <a:ext cx="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6" name="Line 40"/>
            <p:cNvSpPr>
              <a:spLocks noChangeShapeType="1"/>
            </p:cNvSpPr>
            <p:nvPr/>
          </p:nvSpPr>
          <p:spPr bwMode="auto">
            <a:xfrm>
              <a:off x="1253" y="3684"/>
              <a:ext cx="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17670216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Factors affecting value of call option</a:t>
            </a:r>
            <a:endParaRPr lang="en-US" dirty="0"/>
          </a:p>
        </p:txBody>
      </p:sp>
      <p:sp>
        <p:nvSpPr>
          <p:cNvPr id="3" name="Content Placeholder 2"/>
          <p:cNvSpPr>
            <a:spLocks noGrp="1"/>
          </p:cNvSpPr>
          <p:nvPr>
            <p:ph idx="1"/>
          </p:nvPr>
        </p:nvSpPr>
        <p:spPr>
          <a:xfrm>
            <a:off x="457200" y="990600"/>
            <a:ext cx="8229600" cy="5135563"/>
          </a:xfrm>
        </p:spPr>
        <p:txBody>
          <a:bodyPr/>
          <a:lstStyle/>
          <a:p>
            <a:pPr marL="0" indent="0">
              <a:buNone/>
            </a:pPr>
            <a:r>
              <a:rPr lang="en-US" dirty="0" smtClean="0"/>
              <a:t>Exercise Price</a:t>
            </a:r>
          </a:p>
          <a:p>
            <a:pPr marL="0" indent="0">
              <a:buNone/>
            </a:pPr>
            <a:r>
              <a:rPr lang="en-US" dirty="0" smtClean="0"/>
              <a:t>Current Stock Price</a:t>
            </a:r>
          </a:p>
          <a:p>
            <a:pPr marL="0" indent="0">
              <a:buNone/>
            </a:pPr>
            <a:r>
              <a:rPr lang="en-US" dirty="0" smtClean="0"/>
              <a:t>Time to Expiration</a:t>
            </a:r>
          </a:p>
          <a:p>
            <a:pPr marL="0" indent="0">
              <a:buNone/>
            </a:pPr>
            <a:r>
              <a:rPr lang="en-US" dirty="0" smtClean="0"/>
              <a:t>Interest Rate</a:t>
            </a:r>
          </a:p>
          <a:p>
            <a:pPr marL="0" indent="0">
              <a:buNone/>
            </a:pPr>
            <a:r>
              <a:rPr lang="en-US" dirty="0" smtClean="0"/>
              <a:t>Stock Volatility</a:t>
            </a:r>
          </a:p>
          <a:p>
            <a:pPr marL="0" indent="0">
              <a:buNone/>
            </a:pPr>
            <a:endParaRPr lang="en-US" dirty="0"/>
          </a:p>
        </p:txBody>
      </p:sp>
    </p:spTree>
    <p:extLst>
      <p:ext uri="{BB962C8B-B14F-4D97-AF65-F5344CB8AC3E}">
        <p14:creationId xmlns:p14="http://schemas.microsoft.com/office/powerpoint/2010/main" val="3445199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Future and Forward Contract </a:t>
            </a:r>
            <a:endParaRPr lang="en-US" dirty="0"/>
          </a:p>
        </p:txBody>
      </p:sp>
      <p:sp>
        <p:nvSpPr>
          <p:cNvPr id="3" name="Content Placeholder 2"/>
          <p:cNvSpPr>
            <a:spLocks noGrp="1"/>
          </p:cNvSpPr>
          <p:nvPr>
            <p:ph idx="1"/>
          </p:nvPr>
        </p:nvSpPr>
        <p:spPr>
          <a:xfrm>
            <a:off x="457200" y="762000"/>
            <a:ext cx="8229600" cy="5943600"/>
          </a:xfrm>
        </p:spPr>
        <p:txBody>
          <a:bodyPr>
            <a:normAutofit/>
          </a:bodyPr>
          <a:lstStyle/>
          <a:p>
            <a:pPr marL="0" indent="0">
              <a:buNone/>
            </a:pPr>
            <a:r>
              <a:rPr lang="en-US" b="1" dirty="0" smtClean="0"/>
              <a:t>Forward Contact</a:t>
            </a:r>
          </a:p>
          <a:p>
            <a:pPr algn="just"/>
            <a:r>
              <a:rPr lang="en-US" sz="2400" dirty="0"/>
              <a:t>It is a derivative security</a:t>
            </a:r>
          </a:p>
          <a:p>
            <a:pPr algn="just"/>
            <a:r>
              <a:rPr lang="en-US" sz="2400" dirty="0"/>
              <a:t>Agreement today between two parties to buy or sell an asset at a certain future time for a fixed price</a:t>
            </a:r>
          </a:p>
          <a:p>
            <a:pPr algn="just"/>
            <a:r>
              <a:rPr lang="en-US" sz="2400" dirty="0"/>
              <a:t>Privately negotiated , subject to limited regulatory oversight, possibilities of default</a:t>
            </a:r>
          </a:p>
          <a:p>
            <a:pPr algn="just"/>
            <a:r>
              <a:rPr lang="en-US" sz="2400" dirty="0"/>
              <a:t>Buyer of forward contract has right and obligation to buy and the seller of forward transaction has right and obligation to sell as per contract.</a:t>
            </a:r>
          </a:p>
          <a:p>
            <a:pPr algn="just"/>
            <a:r>
              <a:rPr lang="en-US" sz="2400" dirty="0"/>
              <a:t>Traded Over the Counter (OTC market)</a:t>
            </a:r>
          </a:p>
          <a:p>
            <a:pPr algn="just"/>
            <a:r>
              <a:rPr lang="en-US" sz="2000" dirty="0"/>
              <a:t>Payoff from a long position in a forward contract is S</a:t>
            </a:r>
            <a:r>
              <a:rPr lang="en-US" sz="2000" baseline="-25000" dirty="0"/>
              <a:t>t</a:t>
            </a:r>
            <a:r>
              <a:rPr lang="en-US" sz="2000" dirty="0"/>
              <a:t> – F</a:t>
            </a:r>
            <a:r>
              <a:rPr lang="en-US" sz="2000" baseline="-25000" dirty="0"/>
              <a:t>0</a:t>
            </a:r>
          </a:p>
          <a:p>
            <a:pPr algn="just"/>
            <a:r>
              <a:rPr lang="en-US" sz="1800" dirty="0"/>
              <a:t>Payoff from a short position in a forward contract is  F</a:t>
            </a:r>
            <a:r>
              <a:rPr lang="en-US" sz="1800" baseline="-25000" dirty="0"/>
              <a:t>0 </a:t>
            </a:r>
            <a:r>
              <a:rPr lang="en-US" sz="1800" dirty="0"/>
              <a:t>–  S</a:t>
            </a:r>
            <a:r>
              <a:rPr lang="en-US" sz="1800" baseline="-25000" dirty="0"/>
              <a:t>t</a:t>
            </a:r>
          </a:p>
          <a:p>
            <a:pPr marL="0" indent="0">
              <a:buNone/>
            </a:pPr>
            <a:endParaRPr lang="en-US" sz="2400" dirty="0"/>
          </a:p>
        </p:txBody>
      </p:sp>
    </p:spTree>
    <p:extLst>
      <p:ext uri="{BB962C8B-B14F-4D97-AF65-F5344CB8AC3E}">
        <p14:creationId xmlns:p14="http://schemas.microsoft.com/office/powerpoint/2010/main" val="3205052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Classification of Risk</a:t>
            </a:r>
            <a:endParaRPr lang="en-US" dirty="0"/>
          </a:p>
        </p:txBody>
      </p:sp>
      <p:sp>
        <p:nvSpPr>
          <p:cNvPr id="3" name="Content Placeholder 2"/>
          <p:cNvSpPr>
            <a:spLocks noGrp="1"/>
          </p:cNvSpPr>
          <p:nvPr>
            <p:ph idx="1"/>
          </p:nvPr>
        </p:nvSpPr>
        <p:spPr>
          <a:xfrm>
            <a:off x="457200" y="762000"/>
            <a:ext cx="8229600" cy="5867400"/>
          </a:xfrm>
        </p:spPr>
        <p:txBody>
          <a:bodyPr/>
          <a:lstStyle/>
          <a:p>
            <a:r>
              <a:rPr lang="en-US" dirty="0" smtClean="0"/>
              <a:t>Pure Risk</a:t>
            </a:r>
          </a:p>
          <a:p>
            <a:r>
              <a:rPr lang="en-US" dirty="0" smtClean="0"/>
              <a:t>Speculative Risk</a:t>
            </a:r>
          </a:p>
          <a:p>
            <a:r>
              <a:rPr lang="en-US" dirty="0" smtClean="0"/>
              <a:t>Demand Risk</a:t>
            </a:r>
          </a:p>
          <a:p>
            <a:r>
              <a:rPr lang="en-US" dirty="0" smtClean="0"/>
              <a:t>Input Risk</a:t>
            </a:r>
          </a:p>
          <a:p>
            <a:r>
              <a:rPr lang="en-US" dirty="0" smtClean="0"/>
              <a:t>Financial Risk</a:t>
            </a:r>
          </a:p>
          <a:p>
            <a:r>
              <a:rPr lang="en-US" dirty="0" smtClean="0"/>
              <a:t>Property Risk</a:t>
            </a:r>
          </a:p>
          <a:p>
            <a:r>
              <a:rPr lang="en-US" dirty="0" smtClean="0"/>
              <a:t>Personnel Risk</a:t>
            </a:r>
          </a:p>
          <a:p>
            <a:r>
              <a:rPr lang="en-US" dirty="0" smtClean="0"/>
              <a:t>Environmental Risk</a:t>
            </a:r>
          </a:p>
          <a:p>
            <a:r>
              <a:rPr lang="en-US" dirty="0" smtClean="0"/>
              <a:t>Third party Liability Risk</a:t>
            </a:r>
          </a:p>
          <a:p>
            <a:r>
              <a:rPr lang="en-US" dirty="0" smtClean="0"/>
              <a:t>Transferable Risk</a:t>
            </a:r>
            <a:endParaRPr lang="en-US" dirty="0"/>
          </a:p>
        </p:txBody>
      </p:sp>
    </p:spTree>
    <p:extLst>
      <p:ext uri="{BB962C8B-B14F-4D97-AF65-F5344CB8AC3E}">
        <p14:creationId xmlns:p14="http://schemas.microsoft.com/office/powerpoint/2010/main" val="3811652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rot="5400000">
            <a:off x="1459448" y="-773484"/>
            <a:ext cx="5872161" cy="8447915"/>
          </a:xfrm>
          <a:prstGeom prst="rect">
            <a:avLst/>
          </a:prstGeom>
        </p:spPr>
      </p:pic>
    </p:spTree>
    <p:extLst>
      <p:ext uri="{BB962C8B-B14F-4D97-AF65-F5344CB8AC3E}">
        <p14:creationId xmlns:p14="http://schemas.microsoft.com/office/powerpoint/2010/main" val="2722157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rot="5400000">
            <a:off x="1675064" y="-303466"/>
            <a:ext cx="5657850" cy="7636382"/>
          </a:xfrm>
          <a:prstGeom prst="rect">
            <a:avLst/>
          </a:prstGeom>
        </p:spPr>
      </p:pic>
    </p:spTree>
    <p:extLst>
      <p:ext uri="{BB962C8B-B14F-4D97-AF65-F5344CB8AC3E}">
        <p14:creationId xmlns:p14="http://schemas.microsoft.com/office/powerpoint/2010/main" val="4001228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rot="5400000">
            <a:off x="1626919" y="-512439"/>
            <a:ext cx="5957888" cy="8183027"/>
          </a:xfrm>
          <a:prstGeom prst="rect">
            <a:avLst/>
          </a:prstGeom>
        </p:spPr>
      </p:pic>
    </p:spTree>
    <p:extLst>
      <p:ext uri="{BB962C8B-B14F-4D97-AF65-F5344CB8AC3E}">
        <p14:creationId xmlns:p14="http://schemas.microsoft.com/office/powerpoint/2010/main" val="1673869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Future Contract</a:t>
            </a:r>
            <a:endParaRPr lang="en-US" dirty="0"/>
          </a:p>
        </p:txBody>
      </p:sp>
      <p:sp>
        <p:nvSpPr>
          <p:cNvPr id="3" name="Content Placeholder 2"/>
          <p:cNvSpPr>
            <a:spLocks noGrp="1"/>
          </p:cNvSpPr>
          <p:nvPr>
            <p:ph idx="1"/>
          </p:nvPr>
        </p:nvSpPr>
        <p:spPr>
          <a:xfrm>
            <a:off x="457200" y="838244"/>
            <a:ext cx="8229600" cy="5287963"/>
          </a:xfrm>
        </p:spPr>
        <p:txBody>
          <a:bodyPr>
            <a:normAutofit/>
          </a:bodyPr>
          <a:lstStyle/>
          <a:p>
            <a:pPr algn="just"/>
            <a:r>
              <a:rPr lang="en-US" sz="2200" dirty="0"/>
              <a:t>Similar to forward contract but future contract are traded in futures exchange which gives guarantee to contracting parties.</a:t>
            </a:r>
          </a:p>
          <a:p>
            <a:pPr algn="just"/>
            <a:r>
              <a:rPr lang="en-US" sz="2200" dirty="0"/>
              <a:t>Price agreed on today</a:t>
            </a:r>
          </a:p>
          <a:p>
            <a:pPr algn="just"/>
            <a:r>
              <a:rPr lang="en-US" sz="2200" dirty="0"/>
              <a:t>Have standardized underlying assets, quantities and expirations and performance is guaranteed by a clearing house.</a:t>
            </a:r>
          </a:p>
          <a:p>
            <a:pPr algn="just"/>
            <a:r>
              <a:rPr lang="en-US" sz="2200" dirty="0"/>
              <a:t>Daily settlement of gains and losses.</a:t>
            </a:r>
          </a:p>
          <a:p>
            <a:pPr algn="just"/>
            <a:r>
              <a:rPr lang="en-US" sz="2200" dirty="0"/>
              <a:t>Daily settlement is also called marked to market.</a:t>
            </a:r>
          </a:p>
          <a:p>
            <a:pPr algn="just"/>
            <a:r>
              <a:rPr lang="en-US" sz="2200" dirty="0"/>
              <a:t>Credit risk is reduced/ eliminated by several means</a:t>
            </a:r>
          </a:p>
          <a:p>
            <a:pPr algn="just"/>
            <a:r>
              <a:rPr lang="en-US" sz="2200" dirty="0"/>
              <a:t>Guarantees the performance on the contract to both parties</a:t>
            </a:r>
          </a:p>
          <a:p>
            <a:pPr algn="just"/>
            <a:r>
              <a:rPr lang="en-US" sz="2200" dirty="0"/>
              <a:t>Future contract are closed before maturity, but most of times physical delivery of underlying assets may not take place.</a:t>
            </a:r>
          </a:p>
        </p:txBody>
      </p:sp>
    </p:spTree>
    <p:extLst>
      <p:ext uri="{BB962C8B-B14F-4D97-AF65-F5344CB8AC3E}">
        <p14:creationId xmlns:p14="http://schemas.microsoft.com/office/powerpoint/2010/main" val="3839665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rot="5400000">
            <a:off x="1837628" y="-966087"/>
            <a:ext cx="5486400" cy="8361558"/>
          </a:xfrm>
          <a:prstGeom prst="rect">
            <a:avLst/>
          </a:prstGeom>
        </p:spPr>
      </p:pic>
    </p:spTree>
    <p:extLst>
      <p:ext uri="{BB962C8B-B14F-4D97-AF65-F5344CB8AC3E}">
        <p14:creationId xmlns:p14="http://schemas.microsoft.com/office/powerpoint/2010/main" val="3225158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796925"/>
          </a:xfrm>
        </p:spPr>
        <p:txBody>
          <a:bodyPr>
            <a:normAutofit fontScale="90000"/>
          </a:bodyPr>
          <a:lstStyle/>
          <a:p>
            <a:r>
              <a:rPr lang="en-US" dirty="0" smtClean="0"/>
              <a:t>Future Contracts </a:t>
            </a:r>
            <a:r>
              <a:rPr lang="en-US" dirty="0" err="1" smtClean="0"/>
              <a:t>Vs</a:t>
            </a:r>
            <a:r>
              <a:rPr lang="en-US" dirty="0" smtClean="0"/>
              <a:t> Forward Contracts</a:t>
            </a:r>
            <a:endParaRPr lang="en-US" dirty="0"/>
          </a:p>
        </p:txBody>
      </p:sp>
      <p:sp>
        <p:nvSpPr>
          <p:cNvPr id="3" name="Content Placeholder 2"/>
          <p:cNvSpPr>
            <a:spLocks noGrp="1"/>
          </p:cNvSpPr>
          <p:nvPr>
            <p:ph idx="1"/>
          </p:nvPr>
        </p:nvSpPr>
        <p:spPr>
          <a:xfrm>
            <a:off x="457200" y="990600"/>
            <a:ext cx="8229600" cy="5395912"/>
          </a:xfrm>
        </p:spPr>
        <p:txBody>
          <a:bodyPr/>
          <a:lstStyle/>
          <a:p>
            <a:pPr marL="0" indent="0">
              <a:buNone/>
            </a:pPr>
            <a:endParaRPr lang="en-US" dirty="0" smtClean="0"/>
          </a:p>
          <a:p>
            <a:pPr marL="0" indent="0">
              <a:buNone/>
            </a:pPr>
            <a:endParaRPr lang="en-US" dirty="0"/>
          </a:p>
        </p:txBody>
      </p:sp>
      <p:grpSp>
        <p:nvGrpSpPr>
          <p:cNvPr id="4" name="Group 34"/>
          <p:cNvGrpSpPr>
            <a:grpSpLocks/>
          </p:cNvGrpSpPr>
          <p:nvPr/>
        </p:nvGrpSpPr>
        <p:grpSpPr bwMode="auto">
          <a:xfrm>
            <a:off x="1021936" y="1470229"/>
            <a:ext cx="6934549" cy="3925449"/>
            <a:chOff x="968375" y="1905000"/>
            <a:chExt cx="7337425" cy="4078513"/>
          </a:xfrm>
        </p:grpSpPr>
        <p:sp>
          <p:nvSpPr>
            <p:cNvPr id="5" name="Rectangle 14"/>
            <p:cNvSpPr>
              <a:spLocks noChangeArrowheads="1"/>
            </p:cNvSpPr>
            <p:nvPr/>
          </p:nvSpPr>
          <p:spPr bwMode="auto">
            <a:xfrm>
              <a:off x="6429375" y="5830888"/>
              <a:ext cx="12700" cy="4762"/>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eaLnBrk="1" hangingPunct="1">
                <a:spcBef>
                  <a:spcPct val="0"/>
                </a:spcBef>
                <a:buNone/>
              </a:pPr>
              <a:endParaRPr lang="en-US" altLang="en-US" sz="1800">
                <a:solidFill>
                  <a:prstClr val="black"/>
                </a:solidFill>
                <a:latin typeface="Times New Roman" pitchFamily="18" charset="0"/>
              </a:endParaRPr>
            </a:p>
          </p:txBody>
        </p:sp>
        <p:sp>
          <p:nvSpPr>
            <p:cNvPr id="6" name="Rectangle 5"/>
            <p:cNvSpPr>
              <a:spLocks noChangeArrowheads="1"/>
            </p:cNvSpPr>
            <p:nvPr/>
          </p:nvSpPr>
          <p:spPr bwMode="auto">
            <a:xfrm>
              <a:off x="968375" y="2557463"/>
              <a:ext cx="3863791" cy="413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a:spcBef>
                  <a:spcPct val="0"/>
                </a:spcBef>
                <a:buNone/>
              </a:pPr>
              <a:r>
                <a:rPr lang="en-US" altLang="en-US" sz="2000" dirty="0">
                  <a:solidFill>
                    <a:prstClr val="black"/>
                  </a:solidFill>
                  <a:latin typeface="Times New Roman" pitchFamily="18" charset="0"/>
                </a:rPr>
                <a:t>Private contract between 2 parties</a:t>
              </a:r>
            </a:p>
          </p:txBody>
        </p:sp>
        <p:sp>
          <p:nvSpPr>
            <p:cNvPr id="7" name="Rectangle 6"/>
            <p:cNvSpPr>
              <a:spLocks noChangeArrowheads="1"/>
            </p:cNvSpPr>
            <p:nvPr/>
          </p:nvSpPr>
          <p:spPr bwMode="auto">
            <a:xfrm>
              <a:off x="5824538" y="2557463"/>
              <a:ext cx="2008222" cy="413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a:spcBef>
                  <a:spcPct val="0"/>
                </a:spcBef>
                <a:buNone/>
              </a:pPr>
              <a:r>
                <a:rPr lang="en-US" altLang="en-US" sz="2000" dirty="0">
                  <a:solidFill>
                    <a:prstClr val="black"/>
                  </a:solidFill>
                  <a:latin typeface="Times New Roman" pitchFamily="18" charset="0"/>
                </a:rPr>
                <a:t>Exchange traded</a:t>
              </a:r>
            </a:p>
          </p:txBody>
        </p:sp>
        <p:sp>
          <p:nvSpPr>
            <p:cNvPr id="8" name="Rectangle 7"/>
            <p:cNvSpPr>
              <a:spLocks noChangeArrowheads="1"/>
            </p:cNvSpPr>
            <p:nvPr/>
          </p:nvSpPr>
          <p:spPr bwMode="auto">
            <a:xfrm>
              <a:off x="1563688" y="3090863"/>
              <a:ext cx="2608653" cy="413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a:spcBef>
                  <a:spcPct val="0"/>
                </a:spcBef>
                <a:buNone/>
              </a:pPr>
              <a:r>
                <a:rPr lang="en-US" altLang="en-US" sz="2000" dirty="0">
                  <a:solidFill>
                    <a:prstClr val="black"/>
                  </a:solidFill>
                  <a:latin typeface="Times New Roman" pitchFamily="18" charset="0"/>
                </a:rPr>
                <a:t>Non-standard contract</a:t>
              </a:r>
            </a:p>
          </p:txBody>
        </p:sp>
        <p:sp>
          <p:nvSpPr>
            <p:cNvPr id="9" name="Rectangle 8"/>
            <p:cNvSpPr>
              <a:spLocks noChangeArrowheads="1"/>
            </p:cNvSpPr>
            <p:nvPr/>
          </p:nvSpPr>
          <p:spPr bwMode="auto">
            <a:xfrm>
              <a:off x="5732463" y="3090863"/>
              <a:ext cx="2096421" cy="413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a:spcBef>
                  <a:spcPct val="0"/>
                </a:spcBef>
                <a:buNone/>
              </a:pPr>
              <a:r>
                <a:rPr lang="en-US" altLang="en-US" sz="2000" dirty="0">
                  <a:solidFill>
                    <a:prstClr val="black"/>
                  </a:solidFill>
                  <a:latin typeface="Times New Roman" pitchFamily="18" charset="0"/>
                </a:rPr>
                <a:t>Standard contract</a:t>
              </a:r>
            </a:p>
          </p:txBody>
        </p:sp>
        <p:sp>
          <p:nvSpPr>
            <p:cNvPr id="10" name="Rectangle 9"/>
            <p:cNvSpPr>
              <a:spLocks noChangeArrowheads="1"/>
            </p:cNvSpPr>
            <p:nvPr/>
          </p:nvSpPr>
          <p:spPr bwMode="auto">
            <a:xfrm>
              <a:off x="1111250" y="3625850"/>
              <a:ext cx="3758631" cy="413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a:spcBef>
                  <a:spcPct val="0"/>
                </a:spcBef>
                <a:buNone/>
              </a:pPr>
              <a:r>
                <a:rPr lang="en-US" altLang="en-US" sz="2000" dirty="0">
                  <a:solidFill>
                    <a:prstClr val="black"/>
                  </a:solidFill>
                  <a:latin typeface="Times New Roman" pitchFamily="18" charset="0"/>
                </a:rPr>
                <a:t>Usually 1 specified delivery date</a:t>
              </a:r>
            </a:p>
          </p:txBody>
        </p:sp>
        <p:sp>
          <p:nvSpPr>
            <p:cNvPr id="11" name="Rectangle 10"/>
            <p:cNvSpPr>
              <a:spLocks noChangeArrowheads="1"/>
            </p:cNvSpPr>
            <p:nvPr/>
          </p:nvSpPr>
          <p:spPr bwMode="auto">
            <a:xfrm>
              <a:off x="5464175" y="3625850"/>
              <a:ext cx="2759609" cy="413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a:spcBef>
                  <a:spcPct val="0"/>
                </a:spcBef>
                <a:buNone/>
              </a:pPr>
              <a:r>
                <a:rPr lang="en-US" altLang="en-US" sz="2000" dirty="0">
                  <a:solidFill>
                    <a:prstClr val="black"/>
                  </a:solidFill>
                  <a:latin typeface="Times New Roman" pitchFamily="18" charset="0"/>
                </a:rPr>
                <a:t>Range of delivery dates</a:t>
              </a:r>
            </a:p>
          </p:txBody>
        </p:sp>
        <p:sp>
          <p:nvSpPr>
            <p:cNvPr id="12" name="Rectangle 11"/>
            <p:cNvSpPr>
              <a:spLocks noChangeArrowheads="1"/>
            </p:cNvSpPr>
            <p:nvPr/>
          </p:nvSpPr>
          <p:spPr bwMode="auto">
            <a:xfrm>
              <a:off x="1792288" y="4160838"/>
              <a:ext cx="2900388" cy="413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a:spcBef>
                  <a:spcPct val="0"/>
                </a:spcBef>
                <a:buNone/>
              </a:pPr>
              <a:r>
                <a:rPr lang="en-US" altLang="en-US" sz="2000" dirty="0">
                  <a:solidFill>
                    <a:prstClr val="black"/>
                  </a:solidFill>
                  <a:latin typeface="Times New Roman" pitchFamily="18" charset="0"/>
                </a:rPr>
                <a:t>Settled at end of contract</a:t>
              </a:r>
            </a:p>
          </p:txBody>
        </p:sp>
        <p:sp>
          <p:nvSpPr>
            <p:cNvPr id="13" name="Rectangle 12"/>
            <p:cNvSpPr>
              <a:spLocks noChangeArrowheads="1"/>
            </p:cNvSpPr>
            <p:nvPr/>
          </p:nvSpPr>
          <p:spPr bwMode="auto">
            <a:xfrm>
              <a:off x="6037263" y="4160838"/>
              <a:ext cx="1553659" cy="413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a:spcBef>
                  <a:spcPct val="0"/>
                </a:spcBef>
                <a:buNone/>
              </a:pPr>
              <a:r>
                <a:rPr lang="en-US" altLang="en-US" sz="2000" dirty="0">
                  <a:solidFill>
                    <a:prstClr val="black"/>
                  </a:solidFill>
                  <a:latin typeface="Times New Roman" pitchFamily="18" charset="0"/>
                </a:rPr>
                <a:t>Settled daily</a:t>
              </a:r>
            </a:p>
          </p:txBody>
        </p:sp>
        <p:sp>
          <p:nvSpPr>
            <p:cNvPr id="14" name="Rectangle 13"/>
            <p:cNvSpPr>
              <a:spLocks noChangeArrowheads="1"/>
            </p:cNvSpPr>
            <p:nvPr/>
          </p:nvSpPr>
          <p:spPr bwMode="auto">
            <a:xfrm>
              <a:off x="1066800" y="5943600"/>
              <a:ext cx="3629025" cy="4763"/>
            </a:xfrm>
            <a:prstGeom prst="rect">
              <a:avLst/>
            </a:prstGeom>
            <a:solidFill>
              <a:srgbClr val="808080"/>
            </a:solidFill>
            <a:ln w="25400">
              <a:solidFill>
                <a:schemeClr val="tx1"/>
              </a:solidFill>
              <a:miter lim="800000"/>
              <a:headEnd/>
              <a:tailEnd/>
            </a:ln>
          </p:spPr>
          <p:txBody>
            <a:bodyPr wrap="none" anchor="ct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eaLnBrk="1" hangingPunct="1">
                <a:spcBef>
                  <a:spcPct val="0"/>
                </a:spcBef>
                <a:buNone/>
              </a:pPr>
              <a:endParaRPr lang="en-US" altLang="en-US" sz="1800">
                <a:solidFill>
                  <a:prstClr val="black"/>
                </a:solidFill>
                <a:latin typeface="Times New Roman" pitchFamily="18" charset="0"/>
              </a:endParaRPr>
            </a:p>
          </p:txBody>
        </p:sp>
        <p:sp>
          <p:nvSpPr>
            <p:cNvPr id="15" name="Rectangle 15"/>
            <p:cNvSpPr>
              <a:spLocks noChangeArrowheads="1"/>
            </p:cNvSpPr>
            <p:nvPr/>
          </p:nvSpPr>
          <p:spPr bwMode="auto">
            <a:xfrm>
              <a:off x="4648200" y="5943600"/>
              <a:ext cx="3473450" cy="4763"/>
            </a:xfrm>
            <a:prstGeom prst="rect">
              <a:avLst/>
            </a:prstGeom>
            <a:solidFill>
              <a:srgbClr val="808080"/>
            </a:solidFill>
            <a:ln w="25400">
              <a:solidFill>
                <a:schemeClr val="tx1"/>
              </a:solidFill>
              <a:miter lim="800000"/>
              <a:headEnd/>
              <a:tailEnd/>
            </a:ln>
          </p:spPr>
          <p:txBody>
            <a:bodyPr wrap="none" anchor="ct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eaLnBrk="1" hangingPunct="1">
                <a:spcBef>
                  <a:spcPct val="0"/>
                </a:spcBef>
                <a:buNone/>
              </a:pPr>
              <a:endParaRPr lang="en-US" altLang="en-US" sz="1800">
                <a:solidFill>
                  <a:prstClr val="black"/>
                </a:solidFill>
                <a:latin typeface="Times New Roman" pitchFamily="18" charset="0"/>
              </a:endParaRPr>
            </a:p>
          </p:txBody>
        </p:sp>
        <p:sp>
          <p:nvSpPr>
            <p:cNvPr id="16" name="Rectangle 16"/>
            <p:cNvSpPr>
              <a:spLocks noChangeArrowheads="1"/>
            </p:cNvSpPr>
            <p:nvPr/>
          </p:nvSpPr>
          <p:spPr bwMode="auto">
            <a:xfrm>
              <a:off x="1636713" y="4695825"/>
              <a:ext cx="2547592" cy="413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a:spcBef>
                  <a:spcPct val="0"/>
                </a:spcBef>
                <a:buNone/>
              </a:pPr>
              <a:r>
                <a:rPr lang="en-US" altLang="en-US" sz="2000">
                  <a:solidFill>
                    <a:prstClr val="black"/>
                  </a:solidFill>
                  <a:latin typeface="Times New Roman" pitchFamily="18" charset="0"/>
                </a:rPr>
                <a:t>Delivery or final cash</a:t>
              </a:r>
            </a:p>
          </p:txBody>
        </p:sp>
        <p:sp>
          <p:nvSpPr>
            <p:cNvPr id="17" name="Rectangle 17"/>
            <p:cNvSpPr>
              <a:spLocks noChangeArrowheads="1"/>
            </p:cNvSpPr>
            <p:nvPr/>
          </p:nvSpPr>
          <p:spPr bwMode="auto">
            <a:xfrm>
              <a:off x="1566863" y="4992688"/>
              <a:ext cx="2929223" cy="413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a:spcBef>
                  <a:spcPct val="0"/>
                </a:spcBef>
                <a:buNone/>
              </a:pPr>
              <a:r>
                <a:rPr lang="en-US" altLang="en-US" sz="2000" dirty="0">
                  <a:solidFill>
                    <a:prstClr val="black"/>
                  </a:solidFill>
                  <a:latin typeface="Times New Roman" pitchFamily="18" charset="0"/>
                </a:rPr>
                <a:t>settlement usually occurs</a:t>
              </a:r>
            </a:p>
          </p:txBody>
        </p:sp>
        <p:sp>
          <p:nvSpPr>
            <p:cNvPr id="18" name="Rectangle 19"/>
            <p:cNvSpPr>
              <a:spLocks noChangeArrowheads="1"/>
            </p:cNvSpPr>
            <p:nvPr/>
          </p:nvSpPr>
          <p:spPr bwMode="auto">
            <a:xfrm>
              <a:off x="5791200" y="4992688"/>
              <a:ext cx="1981083" cy="413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a:spcBef>
                  <a:spcPct val="0"/>
                </a:spcBef>
                <a:buNone/>
              </a:pPr>
              <a:r>
                <a:rPr lang="en-US" altLang="en-US" sz="2000" dirty="0">
                  <a:solidFill>
                    <a:prstClr val="black"/>
                  </a:solidFill>
                  <a:latin typeface="Times New Roman" pitchFamily="18" charset="0"/>
                </a:rPr>
                <a:t>prior to maturity</a:t>
              </a:r>
            </a:p>
          </p:txBody>
        </p:sp>
        <p:sp>
          <p:nvSpPr>
            <p:cNvPr id="19" name="Rectangle 20"/>
            <p:cNvSpPr>
              <a:spLocks noChangeArrowheads="1"/>
            </p:cNvSpPr>
            <p:nvPr/>
          </p:nvSpPr>
          <p:spPr bwMode="auto">
            <a:xfrm>
              <a:off x="1025525" y="1905000"/>
              <a:ext cx="3629025" cy="4763"/>
            </a:xfrm>
            <a:prstGeom prst="rect">
              <a:avLst/>
            </a:prstGeom>
            <a:solidFill>
              <a:srgbClr val="808080"/>
            </a:solidFill>
            <a:ln w="25400">
              <a:solidFill>
                <a:schemeClr val="tx1"/>
              </a:solidFill>
              <a:miter lim="800000"/>
              <a:headEnd/>
              <a:tailEnd/>
            </a:ln>
          </p:spPr>
          <p:txBody>
            <a:bodyPr wrap="none" anchor="ct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eaLnBrk="1" hangingPunct="1">
                <a:spcBef>
                  <a:spcPct val="0"/>
                </a:spcBef>
                <a:buNone/>
              </a:pPr>
              <a:endParaRPr lang="en-US" altLang="en-US" sz="1800">
                <a:solidFill>
                  <a:prstClr val="black"/>
                </a:solidFill>
                <a:latin typeface="Times New Roman" pitchFamily="18" charset="0"/>
              </a:endParaRPr>
            </a:p>
          </p:txBody>
        </p:sp>
        <p:sp>
          <p:nvSpPr>
            <p:cNvPr id="20" name="Rectangle 21"/>
            <p:cNvSpPr>
              <a:spLocks noChangeArrowheads="1"/>
            </p:cNvSpPr>
            <p:nvPr/>
          </p:nvSpPr>
          <p:spPr bwMode="auto">
            <a:xfrm>
              <a:off x="6429375" y="1905000"/>
              <a:ext cx="12700" cy="4763"/>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eaLnBrk="1" hangingPunct="1">
                <a:spcBef>
                  <a:spcPct val="0"/>
                </a:spcBef>
                <a:buNone/>
              </a:pPr>
              <a:endParaRPr lang="en-US" altLang="en-US" sz="1800">
                <a:solidFill>
                  <a:prstClr val="black"/>
                </a:solidFill>
                <a:latin typeface="Times New Roman" pitchFamily="18" charset="0"/>
              </a:endParaRPr>
            </a:p>
          </p:txBody>
        </p:sp>
        <p:sp>
          <p:nvSpPr>
            <p:cNvPr id="21" name="Rectangle 22"/>
            <p:cNvSpPr>
              <a:spLocks noChangeArrowheads="1"/>
            </p:cNvSpPr>
            <p:nvPr/>
          </p:nvSpPr>
          <p:spPr bwMode="auto">
            <a:xfrm>
              <a:off x="4699000" y="1905000"/>
              <a:ext cx="3473450" cy="4763"/>
            </a:xfrm>
            <a:prstGeom prst="rect">
              <a:avLst/>
            </a:prstGeom>
            <a:solidFill>
              <a:srgbClr val="808080"/>
            </a:solidFill>
            <a:ln w="25400">
              <a:solidFill>
                <a:schemeClr val="tx1"/>
              </a:solidFill>
              <a:miter lim="800000"/>
              <a:headEnd/>
              <a:tailEnd/>
            </a:ln>
          </p:spPr>
          <p:txBody>
            <a:bodyPr wrap="none" anchor="ct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eaLnBrk="1" hangingPunct="1">
                <a:spcBef>
                  <a:spcPct val="0"/>
                </a:spcBef>
                <a:buNone/>
              </a:pPr>
              <a:endParaRPr lang="en-US" altLang="en-US" sz="1800">
                <a:solidFill>
                  <a:prstClr val="black"/>
                </a:solidFill>
                <a:latin typeface="Times New Roman" pitchFamily="18" charset="0"/>
              </a:endParaRPr>
            </a:p>
          </p:txBody>
        </p:sp>
        <p:sp>
          <p:nvSpPr>
            <p:cNvPr id="22" name="Rectangle 23"/>
            <p:cNvSpPr>
              <a:spLocks noChangeArrowheads="1"/>
            </p:cNvSpPr>
            <p:nvPr/>
          </p:nvSpPr>
          <p:spPr bwMode="auto">
            <a:xfrm>
              <a:off x="2052638" y="2105025"/>
              <a:ext cx="1739622" cy="413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a:spcBef>
                  <a:spcPct val="0"/>
                </a:spcBef>
                <a:buNone/>
              </a:pPr>
              <a:r>
                <a:rPr lang="en-US" altLang="en-US" sz="2000" b="1">
                  <a:solidFill>
                    <a:prstClr val="black"/>
                  </a:solidFill>
                  <a:latin typeface="Times New Roman" pitchFamily="18" charset="0"/>
                </a:rPr>
                <a:t>FORWARDS</a:t>
              </a:r>
            </a:p>
          </p:txBody>
        </p:sp>
        <p:sp>
          <p:nvSpPr>
            <p:cNvPr id="23" name="Rectangle 24"/>
            <p:cNvSpPr>
              <a:spLocks noChangeArrowheads="1"/>
            </p:cNvSpPr>
            <p:nvPr/>
          </p:nvSpPr>
          <p:spPr bwMode="auto">
            <a:xfrm>
              <a:off x="6089650" y="2105025"/>
              <a:ext cx="1463764" cy="413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a:spcBef>
                  <a:spcPct val="0"/>
                </a:spcBef>
                <a:buNone/>
              </a:pPr>
              <a:r>
                <a:rPr lang="en-US" altLang="en-US" sz="2000" b="1">
                  <a:solidFill>
                    <a:prstClr val="black"/>
                  </a:solidFill>
                  <a:latin typeface="Times New Roman" pitchFamily="18" charset="0"/>
                </a:rPr>
                <a:t>FUTURES</a:t>
              </a:r>
            </a:p>
          </p:txBody>
        </p:sp>
        <p:sp>
          <p:nvSpPr>
            <p:cNvPr id="24" name="Rectangle 25"/>
            <p:cNvSpPr>
              <a:spLocks noChangeArrowheads="1"/>
            </p:cNvSpPr>
            <p:nvPr/>
          </p:nvSpPr>
          <p:spPr bwMode="auto">
            <a:xfrm>
              <a:off x="1019175" y="2497138"/>
              <a:ext cx="3641725" cy="12700"/>
            </a:xfrm>
            <a:prstGeom prst="rect">
              <a:avLst/>
            </a:prstGeom>
            <a:solidFill>
              <a:srgbClr val="808080"/>
            </a:solidFill>
            <a:ln w="12700">
              <a:solidFill>
                <a:schemeClr val="tx1"/>
              </a:solidFill>
              <a:miter lim="800000"/>
              <a:headEnd/>
              <a:tailEnd/>
            </a:ln>
          </p:spPr>
          <p:txBody>
            <a:bodyPr wrap="none" anchor="ct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eaLnBrk="1" hangingPunct="1">
                <a:spcBef>
                  <a:spcPct val="0"/>
                </a:spcBef>
                <a:buNone/>
              </a:pPr>
              <a:endParaRPr lang="en-US" altLang="en-US" sz="1800">
                <a:solidFill>
                  <a:prstClr val="black"/>
                </a:solidFill>
                <a:latin typeface="Times New Roman" pitchFamily="18" charset="0"/>
              </a:endParaRPr>
            </a:p>
          </p:txBody>
        </p:sp>
        <p:sp>
          <p:nvSpPr>
            <p:cNvPr id="25" name="Rectangle 26"/>
            <p:cNvSpPr>
              <a:spLocks noChangeArrowheads="1"/>
            </p:cNvSpPr>
            <p:nvPr/>
          </p:nvSpPr>
          <p:spPr bwMode="auto">
            <a:xfrm>
              <a:off x="6435725" y="2490788"/>
              <a:ext cx="25400" cy="2540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eaLnBrk="1" hangingPunct="1">
                <a:spcBef>
                  <a:spcPct val="0"/>
                </a:spcBef>
                <a:buNone/>
              </a:pPr>
              <a:endParaRPr lang="en-US" altLang="en-US" sz="1800">
                <a:solidFill>
                  <a:prstClr val="black"/>
                </a:solidFill>
                <a:latin typeface="Times New Roman" pitchFamily="18" charset="0"/>
              </a:endParaRPr>
            </a:p>
          </p:txBody>
        </p:sp>
        <p:sp>
          <p:nvSpPr>
            <p:cNvPr id="26" name="Rectangle 27"/>
            <p:cNvSpPr>
              <a:spLocks noChangeArrowheads="1"/>
            </p:cNvSpPr>
            <p:nvPr/>
          </p:nvSpPr>
          <p:spPr bwMode="auto">
            <a:xfrm>
              <a:off x="4687888" y="2497138"/>
              <a:ext cx="3497262" cy="12700"/>
            </a:xfrm>
            <a:prstGeom prst="rect">
              <a:avLst/>
            </a:prstGeom>
            <a:solidFill>
              <a:srgbClr val="808080"/>
            </a:solidFill>
            <a:ln w="12700">
              <a:solidFill>
                <a:schemeClr val="tx1"/>
              </a:solidFill>
              <a:miter lim="800000"/>
              <a:headEnd/>
              <a:tailEnd/>
            </a:ln>
          </p:spPr>
          <p:txBody>
            <a:bodyPr wrap="none" anchor="ct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eaLnBrk="1" hangingPunct="1">
                <a:spcBef>
                  <a:spcPct val="0"/>
                </a:spcBef>
                <a:buNone/>
              </a:pPr>
              <a:endParaRPr lang="en-US" altLang="en-US" sz="1800">
                <a:solidFill>
                  <a:prstClr val="black"/>
                </a:solidFill>
                <a:latin typeface="Times New Roman" pitchFamily="18" charset="0"/>
              </a:endParaRPr>
            </a:p>
          </p:txBody>
        </p:sp>
        <p:sp>
          <p:nvSpPr>
            <p:cNvPr id="27" name="Text Box 30"/>
            <p:cNvSpPr txBox="1">
              <a:spLocks noChangeArrowheads="1"/>
            </p:cNvSpPr>
            <p:nvPr/>
          </p:nvSpPr>
          <p:spPr bwMode="auto">
            <a:xfrm>
              <a:off x="2057400" y="5486400"/>
              <a:ext cx="2209801" cy="3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2075" tIns="46038" rIns="92075" bIns="46038">
              <a:spAutoFit/>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eaLnBrk="1" hangingPunct="1">
                <a:spcBef>
                  <a:spcPct val="50000"/>
                </a:spcBef>
                <a:buNone/>
              </a:pPr>
              <a:r>
                <a:rPr lang="en-CA" altLang="en-US" sz="1800" dirty="0">
                  <a:solidFill>
                    <a:prstClr val="black"/>
                  </a:solidFill>
                  <a:latin typeface="Times New Roman" pitchFamily="18" charset="0"/>
                </a:rPr>
                <a:t>Some credit risk</a:t>
              </a:r>
            </a:p>
          </p:txBody>
        </p:sp>
        <p:sp>
          <p:nvSpPr>
            <p:cNvPr id="28" name="Text Box 31"/>
            <p:cNvSpPr txBox="1">
              <a:spLocks noChangeArrowheads="1"/>
            </p:cNvSpPr>
            <p:nvPr/>
          </p:nvSpPr>
          <p:spPr bwMode="auto">
            <a:xfrm>
              <a:off x="5638800" y="5562600"/>
              <a:ext cx="2667000" cy="3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2075" tIns="46038" rIns="92075" bIns="46038">
              <a:spAutoFit/>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eaLnBrk="1" hangingPunct="1">
                <a:spcBef>
                  <a:spcPct val="50000"/>
                </a:spcBef>
                <a:buNone/>
              </a:pPr>
              <a:r>
                <a:rPr lang="en-CA" altLang="en-US" sz="1800" dirty="0">
                  <a:solidFill>
                    <a:prstClr val="black"/>
                  </a:solidFill>
                  <a:latin typeface="Times New Roman" pitchFamily="18" charset="0"/>
                </a:rPr>
                <a:t>Virtually no credit risk</a:t>
              </a:r>
            </a:p>
          </p:txBody>
        </p:sp>
        <p:sp>
          <p:nvSpPr>
            <p:cNvPr id="29" name="Text Box 46"/>
            <p:cNvSpPr txBox="1">
              <a:spLocks noChangeArrowheads="1"/>
            </p:cNvSpPr>
            <p:nvPr/>
          </p:nvSpPr>
          <p:spPr bwMode="auto">
            <a:xfrm>
              <a:off x="5851525" y="5599113"/>
              <a:ext cx="196820" cy="3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2075" tIns="46038" rIns="92075" bIns="46038">
              <a:spAutoFit/>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defTabSz="906817" eaLnBrk="1" hangingPunct="1">
                <a:spcBef>
                  <a:spcPct val="0"/>
                </a:spcBef>
                <a:buNone/>
              </a:pPr>
              <a:endParaRPr lang="en-CA" altLang="en-US" sz="1800">
                <a:solidFill>
                  <a:prstClr val="black"/>
                </a:solidFill>
                <a:latin typeface="Times New Roman" pitchFamily="18" charset="0"/>
              </a:endParaRPr>
            </a:p>
          </p:txBody>
        </p:sp>
      </p:grpSp>
    </p:spTree>
    <p:extLst>
      <p:ext uri="{BB962C8B-B14F-4D97-AF65-F5344CB8AC3E}">
        <p14:creationId xmlns:p14="http://schemas.microsoft.com/office/powerpoint/2010/main" val="24432439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rot="5400000">
            <a:off x="1849944" y="-1078299"/>
            <a:ext cx="5400676" cy="8757667"/>
          </a:xfrm>
          <a:prstGeom prst="rect">
            <a:avLst/>
          </a:prstGeom>
        </p:spPr>
      </p:pic>
    </p:spTree>
    <p:extLst>
      <p:ext uri="{BB962C8B-B14F-4D97-AF65-F5344CB8AC3E}">
        <p14:creationId xmlns:p14="http://schemas.microsoft.com/office/powerpoint/2010/main" val="678728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Other Types of Derivatives</a:t>
            </a:r>
            <a:endParaRPr lang="en-US" dirty="0"/>
          </a:p>
        </p:txBody>
      </p:sp>
      <p:sp>
        <p:nvSpPr>
          <p:cNvPr id="3" name="Content Placeholder 2"/>
          <p:cNvSpPr>
            <a:spLocks noGrp="1"/>
          </p:cNvSpPr>
          <p:nvPr>
            <p:ph idx="1"/>
          </p:nvPr>
        </p:nvSpPr>
        <p:spPr>
          <a:xfrm>
            <a:off x="457200" y="838200"/>
            <a:ext cx="8229600" cy="5287963"/>
          </a:xfrm>
        </p:spPr>
        <p:txBody>
          <a:bodyPr>
            <a:normAutofit fontScale="55000" lnSpcReduction="20000"/>
          </a:bodyPr>
          <a:lstStyle/>
          <a:p>
            <a:pPr marL="0" indent="0">
              <a:buNone/>
            </a:pPr>
            <a:r>
              <a:rPr lang="en-US" sz="4000" b="1" dirty="0" smtClean="0"/>
              <a:t>Swaps:</a:t>
            </a:r>
          </a:p>
          <a:p>
            <a:pPr algn="just">
              <a:buFont typeface="Wingdings" pitchFamily="2" charset="2"/>
              <a:buChar char="Ø"/>
            </a:pPr>
            <a:r>
              <a:rPr lang="en-US" dirty="0"/>
              <a:t>A swap is an agreement between two parties to exchange sets of cash flows over a period of time.</a:t>
            </a:r>
          </a:p>
          <a:p>
            <a:pPr algn="just">
              <a:buFont typeface="Wingdings" pitchFamily="2" charset="2"/>
              <a:buChar char="Ø"/>
            </a:pPr>
            <a:r>
              <a:rPr lang="en-US" dirty="0"/>
              <a:t>It can be define as a transaction between two parties in which each party agrees to pay the other a series of cash flows at specified dates over a specified period of time based on agreed principal amount. </a:t>
            </a:r>
          </a:p>
          <a:p>
            <a:pPr algn="just">
              <a:buFont typeface="Wingdings" pitchFamily="2" charset="2"/>
              <a:buChar char="Ø"/>
            </a:pPr>
            <a:r>
              <a:rPr lang="en-US" dirty="0"/>
              <a:t>The principal amounts plays a conceptual role in determining the amount of a series of payments under swap contract. In a swap, the payments are calculated based on specific amount of principal, which is called </a:t>
            </a:r>
            <a:r>
              <a:rPr lang="en-US" b="1" dirty="0"/>
              <a:t>notional principal</a:t>
            </a:r>
            <a:r>
              <a:rPr lang="en-US" dirty="0"/>
              <a:t> . </a:t>
            </a:r>
          </a:p>
          <a:p>
            <a:pPr algn="just">
              <a:buFont typeface="Wingdings" pitchFamily="2" charset="2"/>
              <a:buChar char="Ø"/>
            </a:pPr>
            <a:r>
              <a:rPr lang="en-US" dirty="0"/>
              <a:t>Notional principal is the amount fixed in a swap on which interest payments are based on this amount is not exchanged generally. </a:t>
            </a:r>
          </a:p>
          <a:p>
            <a:pPr algn="just">
              <a:buFont typeface="Wingdings" pitchFamily="2" charset="2"/>
              <a:buChar char="Ø"/>
            </a:pPr>
            <a:r>
              <a:rPr lang="en-US" dirty="0"/>
              <a:t>Swap do not involve a cash up front payment from one counter party to another. Thus, a swap has zero value at the start that means the present value of two streams of payments are set equal at the start of swap contract.</a:t>
            </a:r>
          </a:p>
          <a:p>
            <a:pPr algn="just">
              <a:buFont typeface="Wingdings" pitchFamily="2" charset="2"/>
              <a:buChar char="Ø"/>
            </a:pPr>
            <a:r>
              <a:rPr lang="en-US" dirty="0"/>
              <a:t>Swaps are exclusively customized ( i.e. terms and condition can be set as per requirements of parties involved) and over the counter market instruments.</a:t>
            </a:r>
          </a:p>
          <a:p>
            <a:pPr algn="just">
              <a:buFont typeface="Wingdings" pitchFamily="2" charset="2"/>
              <a:buChar char="Ø"/>
            </a:pPr>
            <a:r>
              <a:rPr lang="en-US" dirty="0"/>
              <a:t>Like forward contracts, swaps are subject to the risk that given party could default. Wherever possible the payments are netted so that only the difference between two payments is paid by the party paying higher payment to counter party</a:t>
            </a:r>
            <a:r>
              <a:rPr lang="en-US" dirty="0" smtClean="0"/>
              <a:t>.</a:t>
            </a:r>
            <a:endParaRPr lang="en-US" dirty="0"/>
          </a:p>
        </p:txBody>
      </p:sp>
    </p:spTree>
    <p:extLst>
      <p:ext uri="{BB962C8B-B14F-4D97-AF65-F5344CB8AC3E}">
        <p14:creationId xmlns:p14="http://schemas.microsoft.com/office/powerpoint/2010/main" val="2908626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The Swap Market</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pPr marL="0" indent="0" algn="just">
              <a:buNone/>
            </a:pPr>
            <a:r>
              <a:rPr lang="en-US" sz="2000" dirty="0"/>
              <a:t>The market which carries out the transaction on swaps.</a:t>
            </a:r>
          </a:p>
          <a:p>
            <a:pPr marL="0" indent="0" algn="just">
              <a:buNone/>
            </a:pPr>
            <a:r>
              <a:rPr lang="en-US" sz="2000" dirty="0"/>
              <a:t>It is unregulated market in that no government agency has oversight responsibilities unlike in futures and option exchange.</a:t>
            </a:r>
          </a:p>
          <a:p>
            <a:pPr marL="0" indent="0" algn="just">
              <a:buNone/>
            </a:pPr>
            <a:r>
              <a:rPr lang="en-US" sz="2000" dirty="0"/>
              <a:t>Swap Market has some inherent limitations:</a:t>
            </a:r>
          </a:p>
          <a:p>
            <a:pPr indent="349214" algn="just">
              <a:buFont typeface="Wingdings" pitchFamily="2" charset="2"/>
              <a:buChar char="Ø"/>
            </a:pPr>
            <a:r>
              <a:rPr lang="en-US" sz="2000" dirty="0"/>
              <a:t>	Potential  counterparty must find another counterparty that is willing to take 	opposite side of the transactions.  (However limitation has been 	considerably reduced by swap dealers by taking either side of transaction)</a:t>
            </a:r>
          </a:p>
          <a:p>
            <a:pPr indent="349214" algn="just">
              <a:buFont typeface="Wingdings" pitchFamily="2" charset="2"/>
              <a:buChar char="Ø"/>
            </a:pPr>
            <a:r>
              <a:rPr lang="en-US" sz="2000" dirty="0"/>
              <a:t>	Since swap is the contract between two parties, it cannot be  terminated or 	altered without consent of both parties.</a:t>
            </a:r>
          </a:p>
          <a:p>
            <a:pPr indent="349214" algn="just">
              <a:buFont typeface="Wingdings" pitchFamily="2" charset="2"/>
              <a:buChar char="Ø"/>
            </a:pPr>
            <a:r>
              <a:rPr lang="en-US" sz="2000" dirty="0"/>
              <a:t>	No third party to guarantee the payment from other counter party</a:t>
            </a:r>
          </a:p>
          <a:p>
            <a:pPr marL="61633" indent="0" algn="just">
              <a:buNone/>
            </a:pPr>
            <a:r>
              <a:rPr lang="en-US" sz="2000" dirty="0"/>
              <a:t>There are four major types of swaps:</a:t>
            </a:r>
          </a:p>
          <a:p>
            <a:pPr marL="402944" indent="110621" algn="just">
              <a:buFont typeface="+mj-lt"/>
              <a:buAutoNum type="arabicPeriod"/>
            </a:pPr>
            <a:r>
              <a:rPr lang="en-US" sz="2000" dirty="0"/>
              <a:t>	Interest rate swap</a:t>
            </a:r>
          </a:p>
          <a:p>
            <a:pPr marL="402944" indent="110621" algn="just">
              <a:buFont typeface="+mj-lt"/>
              <a:buAutoNum type="arabicPeriod"/>
            </a:pPr>
            <a:r>
              <a:rPr lang="en-US" sz="2000" dirty="0"/>
              <a:t>	Currency Swap</a:t>
            </a:r>
          </a:p>
          <a:p>
            <a:pPr marL="402944" indent="110621" algn="just">
              <a:buFont typeface="+mj-lt"/>
              <a:buAutoNum type="arabicPeriod"/>
            </a:pPr>
            <a:r>
              <a:rPr lang="en-US" sz="2000" dirty="0"/>
              <a:t>	Equity Swap</a:t>
            </a:r>
          </a:p>
          <a:p>
            <a:pPr marL="402944" indent="110621" algn="just">
              <a:buFont typeface="+mj-lt"/>
              <a:buAutoNum type="arabicPeriod"/>
            </a:pPr>
            <a:r>
              <a:rPr lang="en-US" sz="2000" dirty="0"/>
              <a:t>	Commodity Swap</a:t>
            </a:r>
          </a:p>
        </p:txBody>
      </p:sp>
    </p:spTree>
    <p:extLst>
      <p:ext uri="{BB962C8B-B14F-4D97-AF65-F5344CB8AC3E}">
        <p14:creationId xmlns:p14="http://schemas.microsoft.com/office/powerpoint/2010/main" val="2297616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Interest rate Swap</a:t>
            </a:r>
            <a:endParaRPr lang="en-US" dirty="0"/>
          </a:p>
        </p:txBody>
      </p:sp>
      <p:sp>
        <p:nvSpPr>
          <p:cNvPr id="3" name="Content Placeholder 2"/>
          <p:cNvSpPr>
            <a:spLocks noGrp="1"/>
          </p:cNvSpPr>
          <p:nvPr>
            <p:ph idx="1"/>
          </p:nvPr>
        </p:nvSpPr>
        <p:spPr>
          <a:xfrm>
            <a:off x="457200" y="762001"/>
            <a:ext cx="8229600" cy="5791200"/>
          </a:xfrm>
        </p:spPr>
        <p:txBody>
          <a:bodyPr>
            <a:noAutofit/>
          </a:bodyPr>
          <a:lstStyle/>
          <a:p>
            <a:pPr marL="0" indent="0" algn="just">
              <a:buNone/>
            </a:pPr>
            <a:r>
              <a:rPr lang="en-US" sz="1800" dirty="0"/>
              <a:t>An interest rate swap is a swap in which the two parties agree to exchange a series of interest payments in same currency. </a:t>
            </a:r>
          </a:p>
          <a:p>
            <a:pPr marL="0" indent="0" algn="just">
              <a:buNone/>
            </a:pPr>
            <a:r>
              <a:rPr lang="en-US" sz="1800" dirty="0"/>
              <a:t>The parties generally do not exchange principal amount since this would involve each party giving the other party the same amount of money.</a:t>
            </a:r>
          </a:p>
          <a:p>
            <a:pPr marL="0" indent="0" algn="just">
              <a:buNone/>
            </a:pPr>
            <a:r>
              <a:rPr lang="en-US" sz="1800" dirty="0"/>
              <a:t>Interest rate swap are also 2 types:</a:t>
            </a:r>
          </a:p>
          <a:p>
            <a:pPr indent="289457" algn="just">
              <a:buFont typeface="+mj-lt"/>
              <a:buAutoNum type="arabicPeriod"/>
            </a:pPr>
            <a:r>
              <a:rPr lang="en-US" sz="1800" dirty="0"/>
              <a:t>	Plain vanilla Interest rate swap</a:t>
            </a:r>
          </a:p>
          <a:p>
            <a:pPr indent="289457" algn="just">
              <a:buFont typeface="+mj-lt"/>
              <a:buAutoNum type="arabicPeriod"/>
            </a:pPr>
            <a:r>
              <a:rPr lang="en-US" sz="1800" dirty="0"/>
              <a:t>	Basis Swap</a:t>
            </a:r>
          </a:p>
          <a:p>
            <a:pPr marL="3175" indent="0" algn="just">
              <a:buNone/>
            </a:pPr>
            <a:r>
              <a:rPr lang="en-US" sz="1800" b="1" dirty="0"/>
              <a:t>Plain Vanilla Interest rate swap</a:t>
            </a:r>
          </a:p>
          <a:p>
            <a:pPr marL="3175" indent="0" algn="just">
              <a:buNone/>
            </a:pPr>
            <a:r>
              <a:rPr lang="en-US" sz="1800" dirty="0"/>
              <a:t>Most common type of interest rate swap in which  one party pays fixed rate of interest and the other party pays floating rate of interest.</a:t>
            </a:r>
          </a:p>
          <a:p>
            <a:pPr marL="3175" indent="0" algn="just">
              <a:buNone/>
            </a:pPr>
            <a:r>
              <a:rPr lang="en-US" sz="1800" dirty="0"/>
              <a:t>In plain vanilla interest rate swap one party has initial position in a fixed debt instrument, while other has an initial position in a floating rate obligation.</a:t>
            </a:r>
          </a:p>
          <a:p>
            <a:pPr marL="3175" indent="0" algn="just">
              <a:buNone/>
            </a:pPr>
            <a:r>
              <a:rPr lang="en-US" sz="1800" dirty="0"/>
              <a:t>By swapping the interest rate they change their liabilities </a:t>
            </a:r>
          </a:p>
          <a:p>
            <a:pPr marL="3175" indent="0" algn="just">
              <a:buNone/>
            </a:pPr>
            <a:r>
              <a:rPr lang="en-US" sz="1800" dirty="0"/>
              <a:t>The most popular short term, floating rates used in vanilla interest rate swaps today include the London Inter Bank Offered Rate (LIBOR) on Eurodollar deposits rate, Treasury bill rate, the prime bank rate, the central bank fund rate, and interest rate on bank and thrift certificate of deposits (CDs) and commercial paper.</a:t>
            </a:r>
          </a:p>
        </p:txBody>
      </p:sp>
    </p:spTree>
    <p:extLst>
      <p:ext uri="{BB962C8B-B14F-4D97-AF65-F5344CB8AC3E}">
        <p14:creationId xmlns:p14="http://schemas.microsoft.com/office/powerpoint/2010/main" val="284729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Risk Management Approach</a:t>
            </a:r>
            <a:endParaRPr lang="en-US" dirty="0"/>
          </a:p>
        </p:txBody>
      </p:sp>
      <p:sp>
        <p:nvSpPr>
          <p:cNvPr id="3" name="Content Placeholder 2"/>
          <p:cNvSpPr>
            <a:spLocks noGrp="1"/>
          </p:cNvSpPr>
          <p:nvPr>
            <p:ph idx="1"/>
          </p:nvPr>
        </p:nvSpPr>
        <p:spPr>
          <a:xfrm>
            <a:off x="457200" y="762000"/>
            <a:ext cx="8229600" cy="5364163"/>
          </a:xfrm>
        </p:spPr>
        <p:txBody>
          <a:bodyPr>
            <a:normAutofit fontScale="92500" lnSpcReduction="10000"/>
          </a:bodyPr>
          <a:lstStyle/>
          <a:p>
            <a:pPr marL="514350" indent="-514350" algn="just">
              <a:buFont typeface="+mj-lt"/>
              <a:buAutoNum type="alphaLcPeriod"/>
            </a:pPr>
            <a:r>
              <a:rPr lang="en-US" dirty="0" smtClean="0"/>
              <a:t>Identification of Potential Risk</a:t>
            </a:r>
          </a:p>
          <a:p>
            <a:pPr marL="514350" indent="-514350" algn="just">
              <a:buFont typeface="+mj-lt"/>
              <a:buAutoNum type="alphaLcPeriod"/>
            </a:pPr>
            <a:r>
              <a:rPr lang="en-US" dirty="0" smtClean="0"/>
              <a:t>Measure the Potential Effect of Each Risk</a:t>
            </a:r>
          </a:p>
          <a:p>
            <a:pPr marL="514350" indent="-514350" algn="just">
              <a:buFont typeface="+mj-lt"/>
              <a:buAutoNum type="alphaLcPeriod"/>
            </a:pPr>
            <a:r>
              <a:rPr lang="en-US" dirty="0" smtClean="0"/>
              <a:t>Decide the Risk Handling Methods</a:t>
            </a:r>
          </a:p>
          <a:p>
            <a:pPr lvl="1" algn="just">
              <a:buFont typeface="Wingdings" panose="05000000000000000000" pitchFamily="2" charset="2"/>
              <a:buChar char="Ø"/>
            </a:pPr>
            <a:r>
              <a:rPr lang="en-US" dirty="0" smtClean="0"/>
              <a:t>Buying the Insurance Policy</a:t>
            </a:r>
          </a:p>
          <a:p>
            <a:pPr lvl="1" algn="just">
              <a:buFont typeface="Wingdings" panose="05000000000000000000" pitchFamily="2" charset="2"/>
              <a:buChar char="Ø"/>
            </a:pPr>
            <a:r>
              <a:rPr lang="en-US" dirty="0" smtClean="0"/>
              <a:t>Transferring the Function</a:t>
            </a:r>
          </a:p>
          <a:p>
            <a:pPr lvl="1" algn="just">
              <a:buFont typeface="Wingdings" panose="05000000000000000000" pitchFamily="2" charset="2"/>
              <a:buChar char="Ø"/>
            </a:pPr>
            <a:r>
              <a:rPr lang="en-US" dirty="0" smtClean="0"/>
              <a:t>Using the Derivative Securities</a:t>
            </a:r>
          </a:p>
          <a:p>
            <a:pPr lvl="1" algn="just">
              <a:buFont typeface="Wingdings" panose="05000000000000000000" pitchFamily="2" charset="2"/>
              <a:buChar char="Ø"/>
            </a:pPr>
            <a:r>
              <a:rPr lang="en-US" dirty="0" smtClean="0"/>
              <a:t>Reducing the Probability of Occurrence of an Adverse Event</a:t>
            </a:r>
          </a:p>
          <a:p>
            <a:pPr lvl="1" algn="just">
              <a:buFont typeface="Wingdings" panose="05000000000000000000" pitchFamily="2" charset="2"/>
              <a:buChar char="Ø"/>
            </a:pPr>
            <a:r>
              <a:rPr lang="en-US" dirty="0" smtClean="0"/>
              <a:t>Reducing the magnitude of the Loss from an Adverse Event</a:t>
            </a:r>
          </a:p>
          <a:p>
            <a:pPr lvl="1" algn="just">
              <a:buFont typeface="Wingdings" panose="05000000000000000000" pitchFamily="2" charset="2"/>
              <a:buChar char="Ø"/>
            </a:pPr>
            <a:r>
              <a:rPr lang="en-US" dirty="0" smtClean="0"/>
              <a:t>Avoiding the Activity that Increases the Risks</a:t>
            </a:r>
          </a:p>
          <a:p>
            <a:pPr marL="514350" indent="-514350" algn="just">
              <a:buFont typeface="+mj-lt"/>
              <a:buAutoNum type="alphaLcPeriod"/>
            </a:pPr>
            <a:r>
              <a:rPr lang="en-US" dirty="0" smtClean="0"/>
              <a:t>Evaluation of the Risk Handling Methods</a:t>
            </a:r>
            <a:endParaRPr lang="en-US" dirty="0"/>
          </a:p>
        </p:txBody>
      </p:sp>
    </p:spTree>
    <p:extLst>
      <p:ext uri="{BB962C8B-B14F-4D97-AF65-F5344CB8AC3E}">
        <p14:creationId xmlns:p14="http://schemas.microsoft.com/office/powerpoint/2010/main" val="2375814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Basis Swap</a:t>
            </a:r>
            <a:endParaRPr lang="en-US" dirty="0"/>
          </a:p>
        </p:txBody>
      </p:sp>
      <p:sp>
        <p:nvSpPr>
          <p:cNvPr id="3" name="Content Placeholder 2"/>
          <p:cNvSpPr>
            <a:spLocks noGrp="1"/>
          </p:cNvSpPr>
          <p:nvPr>
            <p:ph idx="1"/>
          </p:nvPr>
        </p:nvSpPr>
        <p:spPr>
          <a:xfrm>
            <a:off x="457200" y="685800"/>
            <a:ext cx="8229600" cy="5867400"/>
          </a:xfrm>
        </p:spPr>
        <p:txBody>
          <a:bodyPr>
            <a:normAutofit/>
          </a:bodyPr>
          <a:lstStyle/>
          <a:p>
            <a:pPr marL="0" indent="0" algn="just">
              <a:buNone/>
            </a:pPr>
            <a:r>
              <a:rPr lang="en-US" sz="2200" dirty="0"/>
              <a:t>A swap in which both parties make payment at different floating rate is called basis swap.</a:t>
            </a:r>
          </a:p>
          <a:p>
            <a:pPr marL="0" indent="0" algn="just">
              <a:buNone/>
            </a:pPr>
            <a:r>
              <a:rPr lang="en-US" sz="2200" dirty="0"/>
              <a:t>One common type of basis swap is where one side pays the Treasury bill rate and other pays LIBOR.</a:t>
            </a:r>
          </a:p>
          <a:p>
            <a:pPr marL="0" indent="0" algn="just">
              <a:buNone/>
            </a:pPr>
            <a:r>
              <a:rPr lang="en-US" sz="2200" dirty="0"/>
              <a:t>Interbank rate will always be more than Treasury bill rate because inter-bank rate reflects credit risk or default risk . Therefore the party receiving LIBOR will always receive higher rate and party receiving treasury rate will always bear a loss.</a:t>
            </a:r>
          </a:p>
          <a:p>
            <a:pPr marL="0" indent="0" algn="just">
              <a:buNone/>
            </a:pPr>
            <a:r>
              <a:rPr lang="en-US" sz="2200" dirty="0"/>
              <a:t>Hence spread is added to lower rate (treasury rate ) or deducted from higher rate (LIBOR). Finding this spread is known as the </a:t>
            </a:r>
            <a:r>
              <a:rPr lang="en-US" sz="2200" b="1" dirty="0"/>
              <a:t>pricing of basis swap. </a:t>
            </a:r>
          </a:p>
        </p:txBody>
      </p:sp>
    </p:spTree>
    <p:extLst>
      <p:ext uri="{BB962C8B-B14F-4D97-AF65-F5344CB8AC3E}">
        <p14:creationId xmlns:p14="http://schemas.microsoft.com/office/powerpoint/2010/main" val="1012315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rot="5400000">
            <a:off x="1381504" y="-1004410"/>
            <a:ext cx="5957887" cy="8738235"/>
          </a:xfrm>
          <a:prstGeom prst="rect">
            <a:avLst/>
          </a:prstGeom>
        </p:spPr>
      </p:pic>
    </p:spTree>
    <p:extLst>
      <p:ext uri="{BB962C8B-B14F-4D97-AF65-F5344CB8AC3E}">
        <p14:creationId xmlns:p14="http://schemas.microsoft.com/office/powerpoint/2010/main" val="23256924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Currency Swap</a:t>
            </a:r>
            <a:endParaRPr lang="en-US" dirty="0"/>
          </a:p>
        </p:txBody>
      </p:sp>
      <p:sp>
        <p:nvSpPr>
          <p:cNvPr id="3" name="Content Placeholder 2"/>
          <p:cNvSpPr>
            <a:spLocks noGrp="1"/>
          </p:cNvSpPr>
          <p:nvPr>
            <p:ph idx="1"/>
          </p:nvPr>
        </p:nvSpPr>
        <p:spPr>
          <a:xfrm>
            <a:off x="228600" y="1071562"/>
            <a:ext cx="8686800" cy="5557838"/>
          </a:xfrm>
        </p:spPr>
        <p:txBody>
          <a:bodyPr>
            <a:normAutofit/>
          </a:bodyPr>
          <a:lstStyle/>
          <a:p>
            <a:pPr marL="0" indent="0" algn="just">
              <a:buNone/>
            </a:pPr>
            <a:r>
              <a:rPr lang="en-US" sz="2000" dirty="0"/>
              <a:t>A currency swap is a contract between two parties to exchange series of cash flows in different currencies.</a:t>
            </a:r>
          </a:p>
          <a:p>
            <a:pPr marL="0" indent="0" algn="just">
              <a:buNone/>
            </a:pPr>
            <a:r>
              <a:rPr lang="en-US" sz="2000" dirty="0"/>
              <a:t>Either or both sets of payments can be fixed or floating</a:t>
            </a:r>
          </a:p>
          <a:p>
            <a:pPr marL="0" indent="0" algn="just">
              <a:buNone/>
            </a:pPr>
            <a:r>
              <a:rPr lang="en-US" sz="2000" dirty="0"/>
              <a:t>The principal amount are usually exchanged at the beginning and at the end of the life of the swap. Principal amounts are chosen to be equivalent using the exchange rate at the swap initiation.</a:t>
            </a:r>
          </a:p>
          <a:p>
            <a:pPr marL="0" indent="0" algn="just">
              <a:buNone/>
            </a:pPr>
            <a:r>
              <a:rPr lang="en-US" sz="2000" dirty="0"/>
              <a:t>As the payments in a currency swap are in different currencies, they are typically not netted. </a:t>
            </a:r>
          </a:p>
          <a:p>
            <a:pPr marL="0" indent="0" algn="just">
              <a:buNone/>
            </a:pPr>
            <a:r>
              <a:rPr lang="en-US" sz="2000" dirty="0"/>
              <a:t>Cash flow Structure in a Currency swap includes 3 sets of cash flow</a:t>
            </a:r>
          </a:p>
          <a:p>
            <a:pPr marL="0" indent="0" algn="just">
              <a:buNone/>
            </a:pPr>
            <a:r>
              <a:rPr lang="en-US" sz="2000" dirty="0"/>
              <a:t>	The exchange of principal amount at the initiation</a:t>
            </a:r>
          </a:p>
          <a:p>
            <a:pPr marL="0" indent="0" algn="just">
              <a:buNone/>
            </a:pPr>
            <a:r>
              <a:rPr lang="en-US" sz="2000" dirty="0"/>
              <a:t>	Exchange of interest payments on each settlement date during 	the life of swap</a:t>
            </a:r>
          </a:p>
          <a:p>
            <a:pPr marL="0" indent="0" algn="just">
              <a:buNone/>
            </a:pPr>
            <a:r>
              <a:rPr lang="en-US" sz="2000" dirty="0"/>
              <a:t>	Re-exchange of principal amounts at the end of swap contract</a:t>
            </a:r>
            <a:r>
              <a:rPr lang="en-US" sz="1800" dirty="0"/>
              <a:t>.</a:t>
            </a:r>
          </a:p>
          <a:p>
            <a:pPr marL="0" indent="0" algn="just">
              <a:buNone/>
            </a:pPr>
            <a:endParaRPr lang="en-US" sz="1800" dirty="0"/>
          </a:p>
        </p:txBody>
      </p:sp>
    </p:spTree>
    <p:extLst>
      <p:ext uri="{BB962C8B-B14F-4D97-AF65-F5344CB8AC3E}">
        <p14:creationId xmlns:p14="http://schemas.microsoft.com/office/powerpoint/2010/main" val="3401511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rot="5400000">
            <a:off x="1491882" y="-1084135"/>
            <a:ext cx="5829298" cy="8769096"/>
          </a:xfrm>
          <a:prstGeom prst="rect">
            <a:avLst/>
          </a:prstGeom>
        </p:spPr>
      </p:pic>
    </p:spTree>
    <p:extLst>
      <p:ext uri="{BB962C8B-B14F-4D97-AF65-F5344CB8AC3E}">
        <p14:creationId xmlns:p14="http://schemas.microsoft.com/office/powerpoint/2010/main" val="4258507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rot="5400000">
            <a:off x="1613533" y="-1150713"/>
            <a:ext cx="5529261" cy="8773667"/>
          </a:xfrm>
          <a:prstGeom prst="rect">
            <a:avLst/>
          </a:prstGeom>
        </p:spPr>
      </p:pic>
    </p:spTree>
    <p:extLst>
      <p:ext uri="{BB962C8B-B14F-4D97-AF65-F5344CB8AC3E}">
        <p14:creationId xmlns:p14="http://schemas.microsoft.com/office/powerpoint/2010/main" val="3867560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rot="5400000">
            <a:off x="1760790" y="-932115"/>
            <a:ext cx="5657850" cy="8722232"/>
          </a:xfrm>
          <a:prstGeom prst="rect">
            <a:avLst/>
          </a:prstGeom>
        </p:spPr>
      </p:pic>
    </p:spTree>
    <p:extLst>
      <p:ext uri="{BB962C8B-B14F-4D97-AF65-F5344CB8AC3E}">
        <p14:creationId xmlns:p14="http://schemas.microsoft.com/office/powerpoint/2010/main" val="696071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rot="5400000">
            <a:off x="1327354" y="-1099846"/>
            <a:ext cx="6129338" cy="8757667"/>
          </a:xfrm>
          <a:prstGeom prst="rect">
            <a:avLst/>
          </a:prstGeom>
        </p:spPr>
      </p:pic>
    </p:spTree>
    <p:extLst>
      <p:ext uri="{BB962C8B-B14F-4D97-AF65-F5344CB8AC3E}">
        <p14:creationId xmlns:p14="http://schemas.microsoft.com/office/powerpoint/2010/main" val="1807725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Equity Swap and Commodity Swap</a:t>
            </a:r>
            <a:endParaRPr lang="en-US" dirty="0"/>
          </a:p>
        </p:txBody>
      </p:sp>
      <p:sp>
        <p:nvSpPr>
          <p:cNvPr id="3" name="Content Placeholder 2"/>
          <p:cNvSpPr>
            <a:spLocks noGrp="1"/>
          </p:cNvSpPr>
          <p:nvPr>
            <p:ph idx="1"/>
          </p:nvPr>
        </p:nvSpPr>
        <p:spPr>
          <a:xfrm>
            <a:off x="457200" y="685800"/>
            <a:ext cx="8229600" cy="5867400"/>
          </a:xfrm>
        </p:spPr>
        <p:txBody>
          <a:bodyPr>
            <a:normAutofit/>
          </a:bodyPr>
          <a:lstStyle/>
          <a:p>
            <a:pPr marL="0" indent="0" algn="just">
              <a:buNone/>
            </a:pPr>
            <a:r>
              <a:rPr lang="en-US" sz="1800" b="1" dirty="0"/>
              <a:t>Equity Swap: </a:t>
            </a:r>
            <a:r>
              <a:rPr lang="en-US" sz="1800" dirty="0"/>
              <a:t>Equity swap is a swap in which two parties agree to exchange a series of payment based on a specific motional principal. In equity swap, at least one of the two stream of cash flows is determined by a stock price, the value of stock portfolio, or level of stock index. The other stream of cash flows  can be a fixed rate, floating rate such as LIBOR, or it can also be determined by value of another stock, stock portfolio or stock index. Since at least one payment of equity swap depends on the return on stock or stock index, it cannot be known in advance like floating payment in plain vanilla swap.</a:t>
            </a:r>
          </a:p>
          <a:p>
            <a:pPr marL="0" indent="0" algn="just">
              <a:buNone/>
            </a:pPr>
            <a:endParaRPr lang="en-US" sz="1800" b="1" dirty="0"/>
          </a:p>
          <a:p>
            <a:pPr marL="0" indent="0" algn="just">
              <a:buNone/>
            </a:pPr>
            <a:r>
              <a:rPr lang="en-US" sz="1800" b="1" dirty="0"/>
              <a:t>Commodity Swap: </a:t>
            </a:r>
            <a:r>
              <a:rPr lang="en-US" sz="1800" dirty="0"/>
              <a:t>Commodity swap is a swap agreement in which one counterparty makes periodic payments at a per unit fixed price for a given quantity of some commodity and second counterparty pays per unit floating price for a given quantity of same commodity. Notional principal in a commodity swap is quantity of goods rather than an amount as in other swaps. The commodities may be the same (the usual case) or different. If they are same then no exchange is required. If they are different, exchange of notional could be required but as a general rule, no exchange of notional take place- all transactions take place in cash markets and the parties make only net payments. A commodity swap may be regarded as a plain vanilla swap as one party pays fixed rate and other party pays a floating rate based on market price. </a:t>
            </a:r>
          </a:p>
        </p:txBody>
      </p:sp>
    </p:spTree>
    <p:extLst>
      <p:ext uri="{BB962C8B-B14F-4D97-AF65-F5344CB8AC3E}">
        <p14:creationId xmlns:p14="http://schemas.microsoft.com/office/powerpoint/2010/main" val="10254970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Structured Notes</a:t>
            </a:r>
            <a:endParaRPr lang="en-US" dirty="0"/>
          </a:p>
        </p:txBody>
      </p:sp>
      <p:sp>
        <p:nvSpPr>
          <p:cNvPr id="3" name="Content Placeholder 2"/>
          <p:cNvSpPr>
            <a:spLocks noGrp="1"/>
          </p:cNvSpPr>
          <p:nvPr>
            <p:ph idx="1"/>
          </p:nvPr>
        </p:nvSpPr>
        <p:spPr>
          <a:xfrm>
            <a:off x="457200" y="762000"/>
            <a:ext cx="8229600" cy="5364163"/>
          </a:xfrm>
        </p:spPr>
        <p:txBody>
          <a:bodyPr>
            <a:normAutofit/>
          </a:bodyPr>
          <a:lstStyle/>
          <a:p>
            <a:pPr algn="just"/>
            <a:r>
              <a:rPr lang="en-US" sz="2600" dirty="0"/>
              <a:t>A structured note is a hybrid security. It combines the features of multiple different financial products into one. They combine bonds and additional investments to offer the features of both debt assets and investment assets. Structured notes aren't direct investments, but rather </a:t>
            </a:r>
            <a:r>
              <a:rPr lang="en-US" sz="2600" b="1" dirty="0"/>
              <a:t>they're derivatives</a:t>
            </a:r>
            <a:r>
              <a:rPr lang="en-US" sz="2600" dirty="0"/>
              <a:t>.</a:t>
            </a:r>
            <a:endParaRPr lang="en-US" sz="2600" dirty="0" smtClean="0"/>
          </a:p>
          <a:p>
            <a:pPr algn="just"/>
            <a:r>
              <a:rPr lang="en-US" sz="2600" dirty="0" smtClean="0"/>
              <a:t>Structure notes are debt obligations that are derived from debt obligation.</a:t>
            </a:r>
          </a:p>
          <a:p>
            <a:pPr algn="just"/>
            <a:r>
              <a:rPr lang="en-US" sz="2600" dirty="0" smtClean="0"/>
              <a:t>Structure notes are notes backed by interest and principal payments on mortgages.</a:t>
            </a:r>
          </a:p>
          <a:p>
            <a:pPr algn="just"/>
            <a:endParaRPr lang="en-US" sz="2600" dirty="0"/>
          </a:p>
          <a:p>
            <a:endParaRPr lang="en-US" sz="2600" dirty="0"/>
          </a:p>
        </p:txBody>
      </p:sp>
    </p:spTree>
    <p:extLst>
      <p:ext uri="{BB962C8B-B14F-4D97-AF65-F5344CB8AC3E}">
        <p14:creationId xmlns:p14="http://schemas.microsoft.com/office/powerpoint/2010/main" val="583048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Types of Structure Notes</a:t>
            </a:r>
            <a:endParaRPr lang="en-US" dirty="0"/>
          </a:p>
        </p:txBody>
      </p:sp>
      <p:pic>
        <p:nvPicPr>
          <p:cNvPr id="4" name="Content Placeholder 3"/>
          <p:cNvPicPr>
            <a:picLocks noGrp="1" noChangeAspect="1"/>
          </p:cNvPicPr>
          <p:nvPr>
            <p:ph idx="1"/>
          </p:nvPr>
        </p:nvPicPr>
        <p:blipFill>
          <a:blip r:embed="rId2"/>
          <a:stretch>
            <a:fillRect/>
          </a:stretch>
        </p:blipFill>
        <p:spPr>
          <a:xfrm>
            <a:off x="685800" y="1219200"/>
            <a:ext cx="7543800" cy="5029200"/>
          </a:xfrm>
          <a:prstGeom prst="rect">
            <a:avLst/>
          </a:prstGeom>
        </p:spPr>
      </p:pic>
    </p:spTree>
    <p:extLst>
      <p:ext uri="{BB962C8B-B14F-4D97-AF65-F5344CB8AC3E}">
        <p14:creationId xmlns:p14="http://schemas.microsoft.com/office/powerpoint/2010/main" val="313717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rot="5400000">
            <a:off x="1864520" y="-1235868"/>
            <a:ext cx="5186364" cy="8686800"/>
          </a:xfrm>
          <a:prstGeom prst="rect">
            <a:avLst/>
          </a:prstGeom>
        </p:spPr>
      </p:pic>
    </p:spTree>
    <p:extLst>
      <p:ext uri="{BB962C8B-B14F-4D97-AF65-F5344CB8AC3E}">
        <p14:creationId xmlns:p14="http://schemas.microsoft.com/office/powerpoint/2010/main" val="6140835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Inverse Floaters</a:t>
            </a:r>
            <a:endParaRPr lang="en-US" dirty="0"/>
          </a:p>
        </p:txBody>
      </p:sp>
      <p:sp>
        <p:nvSpPr>
          <p:cNvPr id="3" name="Content Placeholder 2"/>
          <p:cNvSpPr>
            <a:spLocks noGrp="1"/>
          </p:cNvSpPr>
          <p:nvPr>
            <p:ph idx="1"/>
          </p:nvPr>
        </p:nvSpPr>
        <p:spPr>
          <a:xfrm>
            <a:off x="457200" y="762000"/>
            <a:ext cx="8229600" cy="5364163"/>
          </a:xfrm>
        </p:spPr>
        <p:txBody>
          <a:bodyPr>
            <a:normAutofit fontScale="92500"/>
          </a:bodyPr>
          <a:lstStyle/>
          <a:p>
            <a:pPr algn="just"/>
            <a:r>
              <a:rPr lang="en-US" sz="2600" dirty="0" smtClean="0"/>
              <a:t>Interest rate on some notes move inversely with market rate</a:t>
            </a:r>
          </a:p>
          <a:p>
            <a:pPr algn="just"/>
            <a:r>
              <a:rPr lang="en-US" sz="2600" dirty="0" smtClean="0"/>
              <a:t>Inverse floaters are those notes whose interest rate moves inversely with market interest rate.</a:t>
            </a:r>
          </a:p>
          <a:p>
            <a:pPr algn="just"/>
            <a:r>
              <a:rPr lang="en-US" sz="2600" dirty="0" smtClean="0"/>
              <a:t>Discount rate used to value the cash flows of inverse floaters increase with increase along the market rate</a:t>
            </a:r>
          </a:p>
          <a:p>
            <a:pPr algn="just"/>
            <a:r>
              <a:rPr lang="en-US" sz="2600" dirty="0" smtClean="0"/>
              <a:t>Combined effects of lower cash flows and a higher discount rate brings about the sharp decline in value of inverse floaters. Thus high vulnerable to increase in interest rate.</a:t>
            </a:r>
          </a:p>
          <a:p>
            <a:pPr algn="just"/>
            <a:r>
              <a:rPr lang="en-US" sz="2800" i="1" dirty="0"/>
              <a:t>An inverse floating rate note or simply called an inverse floater is a debt instrument (typically a bond) whose coupon payment follows an opposite direction to that of a benchmark interest </a:t>
            </a:r>
            <a:r>
              <a:rPr lang="en-US" sz="2800" i="1" dirty="0" smtClean="0"/>
              <a:t>rate.</a:t>
            </a:r>
            <a:endParaRPr lang="en-US" sz="2800" dirty="0"/>
          </a:p>
        </p:txBody>
      </p:sp>
    </p:spTree>
    <p:extLst>
      <p:ext uri="{BB962C8B-B14F-4D97-AF65-F5344CB8AC3E}">
        <p14:creationId xmlns:p14="http://schemas.microsoft.com/office/powerpoint/2010/main" val="4186212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Using Derivatives to Reduce Risk</a:t>
            </a:r>
            <a:endParaRPr lang="en-US" dirty="0"/>
          </a:p>
        </p:txBody>
      </p:sp>
      <p:sp>
        <p:nvSpPr>
          <p:cNvPr id="3" name="Content Placeholder 2"/>
          <p:cNvSpPr>
            <a:spLocks noGrp="1"/>
          </p:cNvSpPr>
          <p:nvPr>
            <p:ph idx="1"/>
          </p:nvPr>
        </p:nvSpPr>
        <p:spPr>
          <a:xfrm>
            <a:off x="457200" y="914400"/>
            <a:ext cx="8229600" cy="5638800"/>
          </a:xfrm>
        </p:spPr>
        <p:txBody>
          <a:bodyPr>
            <a:normAutofit/>
          </a:bodyPr>
          <a:lstStyle/>
          <a:p>
            <a:pPr marL="0" indent="0" algn="just">
              <a:buNone/>
            </a:pPr>
            <a:r>
              <a:rPr lang="en-US" sz="2600" dirty="0" smtClean="0"/>
              <a:t>Will discuss on </a:t>
            </a:r>
            <a:r>
              <a:rPr lang="en-US" sz="2600" smtClean="0"/>
              <a:t>the class</a:t>
            </a:r>
            <a:endParaRPr lang="en-US" sz="2600" dirty="0"/>
          </a:p>
        </p:txBody>
      </p:sp>
    </p:spTree>
    <p:extLst>
      <p:ext uri="{BB962C8B-B14F-4D97-AF65-F5344CB8AC3E}">
        <p14:creationId xmlns:p14="http://schemas.microsoft.com/office/powerpoint/2010/main" val="187423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rot="5400000">
            <a:off x="1778915" y="-1221581"/>
            <a:ext cx="5357813" cy="8915400"/>
          </a:xfrm>
          <a:prstGeom prst="rect">
            <a:avLst/>
          </a:prstGeom>
        </p:spPr>
      </p:pic>
    </p:spTree>
    <p:extLst>
      <p:ext uri="{BB962C8B-B14F-4D97-AF65-F5344CB8AC3E}">
        <p14:creationId xmlns:p14="http://schemas.microsoft.com/office/powerpoint/2010/main" val="207295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rot="5400000">
            <a:off x="1789367" y="-1046296"/>
            <a:ext cx="5572124" cy="8693657"/>
          </a:xfrm>
          <a:prstGeom prst="rect">
            <a:avLst/>
          </a:prstGeom>
        </p:spPr>
      </p:pic>
    </p:spTree>
    <p:extLst>
      <p:ext uri="{BB962C8B-B14F-4D97-AF65-F5344CB8AC3E}">
        <p14:creationId xmlns:p14="http://schemas.microsoft.com/office/powerpoint/2010/main" val="3877587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rot="5400000">
            <a:off x="1889687" y="-1103851"/>
            <a:ext cx="5443537" cy="8765667"/>
          </a:xfrm>
          <a:prstGeom prst="rect">
            <a:avLst/>
          </a:prstGeom>
        </p:spPr>
      </p:pic>
    </p:spTree>
    <p:extLst>
      <p:ext uri="{BB962C8B-B14F-4D97-AF65-F5344CB8AC3E}">
        <p14:creationId xmlns:p14="http://schemas.microsoft.com/office/powerpoint/2010/main" val="617907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of financial derivatives</a:t>
            </a:r>
            <a:endParaRPr lang="en-GB" dirty="0"/>
          </a:p>
        </p:txBody>
      </p:sp>
      <p:sp>
        <p:nvSpPr>
          <p:cNvPr id="3" name="Content Placeholder 2"/>
          <p:cNvSpPr>
            <a:spLocks noGrp="1"/>
          </p:cNvSpPr>
          <p:nvPr>
            <p:ph idx="1"/>
          </p:nvPr>
        </p:nvSpPr>
        <p:spPr/>
        <p:txBody>
          <a:bodyPr/>
          <a:lstStyle/>
          <a:p>
            <a:r>
              <a:rPr lang="en-US" dirty="0" smtClean="0"/>
              <a:t>Derive value from an underlying assets</a:t>
            </a:r>
          </a:p>
          <a:p>
            <a:r>
              <a:rPr lang="en-US" dirty="0" smtClean="0"/>
              <a:t>Two parties</a:t>
            </a:r>
          </a:p>
          <a:p>
            <a:r>
              <a:rPr lang="en-US" dirty="0" smtClean="0"/>
              <a:t>Legally binding contracts</a:t>
            </a:r>
          </a:p>
          <a:p>
            <a:r>
              <a:rPr lang="en-US" dirty="0" smtClean="0"/>
              <a:t>Predetermined life</a:t>
            </a:r>
          </a:p>
          <a:p>
            <a:r>
              <a:rPr lang="en-US" dirty="0" smtClean="0"/>
              <a:t>Involves forward transactions</a:t>
            </a:r>
          </a:p>
          <a:p>
            <a:r>
              <a:rPr lang="en-US" dirty="0" smtClean="0"/>
              <a:t>Zero-sum game</a:t>
            </a:r>
          </a:p>
          <a:p>
            <a:r>
              <a:rPr lang="en-US" dirty="0" smtClean="0"/>
              <a:t>Derivative is an assets</a:t>
            </a:r>
          </a:p>
          <a:p>
            <a:pPr>
              <a:buNone/>
            </a:pPr>
            <a:endParaRPr lang="en-GB" dirty="0"/>
          </a:p>
        </p:txBody>
      </p:sp>
    </p:spTree>
    <p:extLst>
      <p:ext uri="{BB962C8B-B14F-4D97-AF65-F5344CB8AC3E}">
        <p14:creationId xmlns:p14="http://schemas.microsoft.com/office/powerpoint/2010/main" val="2037756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2724</Words>
  <Application>Microsoft Office PowerPoint</Application>
  <PresentationFormat>On-screen Show (4:3)</PresentationFormat>
  <Paragraphs>482</Paragraphs>
  <Slides>51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新細明體</vt:lpstr>
      <vt:lpstr>Times New Roman</vt:lpstr>
      <vt:lpstr>Wingdings</vt:lpstr>
      <vt:lpstr>Office Theme</vt:lpstr>
      <vt:lpstr>Derivatives and Risk Management</vt:lpstr>
      <vt:lpstr>Reason for Managing Risk</vt:lpstr>
      <vt:lpstr>Classification of Risk</vt:lpstr>
      <vt:lpstr>Risk Management Approach</vt:lpstr>
      <vt:lpstr>PowerPoint Presentation</vt:lpstr>
      <vt:lpstr>PowerPoint Presentation</vt:lpstr>
      <vt:lpstr>PowerPoint Presentation</vt:lpstr>
      <vt:lpstr>PowerPoint Presentation</vt:lpstr>
      <vt:lpstr>Features of financial derivatives</vt:lpstr>
      <vt:lpstr>PowerPoint Presentation</vt:lpstr>
      <vt:lpstr>PowerPoint Presentation</vt:lpstr>
      <vt:lpstr>Types</vt:lpstr>
      <vt:lpstr>PowerPoint Presentation</vt:lpstr>
      <vt:lpstr>PowerPoint Presentation</vt:lpstr>
      <vt:lpstr>Option Terminologies</vt:lpstr>
      <vt:lpstr>Option Transaction</vt:lpstr>
      <vt:lpstr>Long Call Option</vt:lpstr>
      <vt:lpstr>Long Call</vt:lpstr>
      <vt:lpstr>Short Call Option</vt:lpstr>
      <vt:lpstr>Short Call Option</vt:lpstr>
      <vt:lpstr>Short Call</vt:lpstr>
      <vt:lpstr>Put Option </vt:lpstr>
      <vt:lpstr>Long Put Option</vt:lpstr>
      <vt:lpstr>Long Put</vt:lpstr>
      <vt:lpstr>Short Put</vt:lpstr>
      <vt:lpstr>Short Put Option</vt:lpstr>
      <vt:lpstr>Short Put</vt:lpstr>
      <vt:lpstr>Factors affecting value of call option</vt:lpstr>
      <vt:lpstr>Future and Forward Contract </vt:lpstr>
      <vt:lpstr>PowerPoint Presentation</vt:lpstr>
      <vt:lpstr>PowerPoint Presentation</vt:lpstr>
      <vt:lpstr>PowerPoint Presentation</vt:lpstr>
      <vt:lpstr>Future Contract</vt:lpstr>
      <vt:lpstr>PowerPoint Presentation</vt:lpstr>
      <vt:lpstr>Future Contracts Vs Forward Contracts</vt:lpstr>
      <vt:lpstr>PowerPoint Presentation</vt:lpstr>
      <vt:lpstr>Other Types of Derivatives</vt:lpstr>
      <vt:lpstr>The Swap Market</vt:lpstr>
      <vt:lpstr>Interest rate Swap</vt:lpstr>
      <vt:lpstr>Basis Swap</vt:lpstr>
      <vt:lpstr>PowerPoint Presentation</vt:lpstr>
      <vt:lpstr>Currency Swap</vt:lpstr>
      <vt:lpstr>PowerPoint Presentation</vt:lpstr>
      <vt:lpstr>PowerPoint Presentation</vt:lpstr>
      <vt:lpstr>PowerPoint Presentation</vt:lpstr>
      <vt:lpstr>PowerPoint Presentation</vt:lpstr>
      <vt:lpstr>Equity Swap and Commodity Swap</vt:lpstr>
      <vt:lpstr>Structured Notes</vt:lpstr>
      <vt:lpstr>Types of Structure Notes</vt:lpstr>
      <vt:lpstr>Inverse Floaters</vt:lpstr>
      <vt:lpstr>Using Derivatives to Reduce Risk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 and Risk Management</dc:title>
  <dc:creator>Dell</dc:creator>
  <cp:lastModifiedBy>Dell</cp:lastModifiedBy>
  <cp:revision>29</cp:revision>
  <dcterms:created xsi:type="dcterms:W3CDTF">2006-08-16T00:00:00Z</dcterms:created>
  <dcterms:modified xsi:type="dcterms:W3CDTF">2022-12-14T03:58:25Z</dcterms:modified>
</cp:coreProperties>
</file>