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70" r:id="rId6"/>
    <p:sldId id="260" r:id="rId7"/>
    <p:sldId id="261" r:id="rId8"/>
    <p:sldId id="300" r:id="rId9"/>
    <p:sldId id="271" r:id="rId10"/>
    <p:sldId id="272" r:id="rId11"/>
    <p:sldId id="262" r:id="rId12"/>
    <p:sldId id="268" r:id="rId13"/>
    <p:sldId id="273" r:id="rId14"/>
    <p:sldId id="274" r:id="rId15"/>
    <p:sldId id="275" r:id="rId16"/>
    <p:sldId id="276" r:id="rId17"/>
    <p:sldId id="277" r:id="rId18"/>
    <p:sldId id="301" r:id="rId19"/>
    <p:sldId id="278" r:id="rId20"/>
    <p:sldId id="279" r:id="rId21"/>
    <p:sldId id="280" r:id="rId22"/>
    <p:sldId id="302" r:id="rId23"/>
    <p:sldId id="282" r:id="rId24"/>
    <p:sldId id="303" r:id="rId25"/>
    <p:sldId id="283" r:id="rId26"/>
    <p:sldId id="284" r:id="rId27"/>
    <p:sldId id="285" r:id="rId28"/>
    <p:sldId id="286" r:id="rId29"/>
    <p:sldId id="287" r:id="rId30"/>
    <p:sldId id="288" r:id="rId31"/>
    <p:sldId id="289" r:id="rId32"/>
    <p:sldId id="290" r:id="rId33"/>
    <p:sldId id="291" r:id="rId34"/>
    <p:sldId id="292" r:id="rId35"/>
    <p:sldId id="293" r:id="rId36"/>
    <p:sldId id="307" r:id="rId37"/>
    <p:sldId id="308" r:id="rId38"/>
    <p:sldId id="297" r:id="rId39"/>
    <p:sldId id="309" r:id="rId40"/>
    <p:sldId id="298" r:id="rId41"/>
    <p:sldId id="299" r:id="rId42"/>
    <p:sldId id="304" r:id="rId43"/>
    <p:sldId id="305" r:id="rId44"/>
    <p:sldId id="30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B0DDDB-954C-4CBD-9648-DCCBD4F4DA7D}"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41AE769-0D0F-4568-BF96-7A3498668705}">
      <dgm:prSet phldrT="[Text]"/>
      <dgm:spPr/>
      <dgm:t>
        <a:bodyPr/>
        <a:lstStyle/>
        <a:p>
          <a:r>
            <a:rPr lang="en-US" dirty="0" smtClean="0"/>
            <a:t>Unsecured Sources</a:t>
          </a:r>
          <a:endParaRPr lang="en-US" dirty="0"/>
        </a:p>
      </dgm:t>
    </dgm:pt>
    <dgm:pt modelId="{48E29D86-79EF-45CF-AA5A-B81BDFE72EE8}" type="parTrans" cxnId="{012DEBDC-70DD-4A09-A85E-C83DB83E7DD5}">
      <dgm:prSet/>
      <dgm:spPr/>
      <dgm:t>
        <a:bodyPr/>
        <a:lstStyle/>
        <a:p>
          <a:endParaRPr lang="en-US"/>
        </a:p>
      </dgm:t>
    </dgm:pt>
    <dgm:pt modelId="{E543E403-D89C-4B89-B36A-D091E1413E31}" type="sibTrans" cxnId="{012DEBDC-70DD-4A09-A85E-C83DB83E7DD5}">
      <dgm:prSet/>
      <dgm:spPr/>
      <dgm:t>
        <a:bodyPr/>
        <a:lstStyle/>
        <a:p>
          <a:endParaRPr lang="en-US"/>
        </a:p>
      </dgm:t>
    </dgm:pt>
    <dgm:pt modelId="{694F3B1A-ED58-4687-B639-E84FE69A5C6C}">
      <dgm:prSet phldrT="[Text]" custT="1"/>
      <dgm:spPr/>
      <dgm:t>
        <a:bodyPr/>
        <a:lstStyle/>
        <a:p>
          <a:pPr algn="ctr"/>
          <a:r>
            <a:rPr lang="en-US" sz="1800" dirty="0" smtClean="0"/>
            <a:t>Spontaneous Sources</a:t>
          </a:r>
        </a:p>
        <a:p>
          <a:pPr algn="l"/>
          <a:r>
            <a:rPr lang="en-US" sz="1800" dirty="0" smtClean="0"/>
            <a:t>* Accruals</a:t>
          </a:r>
        </a:p>
        <a:p>
          <a:pPr algn="l"/>
          <a:r>
            <a:rPr lang="en-US" sz="1800" dirty="0" smtClean="0"/>
            <a:t>* Trade Credit</a:t>
          </a:r>
          <a:endParaRPr lang="en-US" sz="1800" dirty="0"/>
        </a:p>
      </dgm:t>
    </dgm:pt>
    <dgm:pt modelId="{E6C44924-E62C-4A3E-BED1-76874EDFDC0C}" type="parTrans" cxnId="{99208E33-6D70-4B92-92E8-5265446441EA}">
      <dgm:prSet/>
      <dgm:spPr/>
      <dgm:t>
        <a:bodyPr/>
        <a:lstStyle/>
        <a:p>
          <a:endParaRPr lang="en-US"/>
        </a:p>
      </dgm:t>
    </dgm:pt>
    <dgm:pt modelId="{29AEDE07-5A76-4058-834B-3A8C06BA7029}" type="sibTrans" cxnId="{99208E33-6D70-4B92-92E8-5265446441EA}">
      <dgm:prSet/>
      <dgm:spPr/>
      <dgm:t>
        <a:bodyPr/>
        <a:lstStyle/>
        <a:p>
          <a:endParaRPr lang="en-US"/>
        </a:p>
      </dgm:t>
    </dgm:pt>
    <dgm:pt modelId="{94AD1B52-A314-424A-979F-DA86F54A0353}">
      <dgm:prSet phldrT="[Text]" custT="1"/>
      <dgm:spPr/>
      <dgm:t>
        <a:bodyPr/>
        <a:lstStyle/>
        <a:p>
          <a:pPr algn="l"/>
          <a:r>
            <a:rPr lang="en-US" sz="1800" dirty="0" smtClean="0"/>
            <a:t>Non Spontaneous Sources</a:t>
          </a:r>
        </a:p>
        <a:p>
          <a:pPr algn="l"/>
          <a:r>
            <a:rPr lang="en-US" sz="1800" b="1" dirty="0" smtClean="0"/>
            <a:t>1. Bank Loan : </a:t>
          </a:r>
        </a:p>
        <a:p>
          <a:pPr algn="l"/>
          <a:r>
            <a:rPr lang="en-US" sz="1800" dirty="0" smtClean="0"/>
            <a:t>* Transaction Loan</a:t>
          </a:r>
        </a:p>
        <a:p>
          <a:pPr algn="l"/>
          <a:r>
            <a:rPr lang="en-US" sz="1800" dirty="0" smtClean="0"/>
            <a:t>* Line of Credit</a:t>
          </a:r>
        </a:p>
        <a:p>
          <a:pPr algn="l"/>
          <a:r>
            <a:rPr lang="en-US" sz="1800" dirty="0" smtClean="0"/>
            <a:t>* Revolving line of credit</a:t>
          </a:r>
        </a:p>
        <a:p>
          <a:pPr algn="l"/>
          <a:r>
            <a:rPr lang="en-US" sz="1800" b="1" dirty="0" smtClean="0"/>
            <a:t>2. Money Market Credit:</a:t>
          </a:r>
        </a:p>
        <a:p>
          <a:pPr algn="l"/>
          <a:r>
            <a:rPr lang="en-US" sz="1800" dirty="0" smtClean="0"/>
            <a:t>* Commercial Paper</a:t>
          </a:r>
        </a:p>
        <a:p>
          <a:pPr algn="l"/>
          <a:r>
            <a:rPr lang="en-US" sz="1800" dirty="0" smtClean="0"/>
            <a:t>* Bankers Acceptance</a:t>
          </a:r>
        </a:p>
      </dgm:t>
    </dgm:pt>
    <dgm:pt modelId="{37DF3BA6-9C6F-47A1-917E-38250CCB5138}" type="parTrans" cxnId="{B96D1363-3D7D-4083-8451-A59332C2C6DF}">
      <dgm:prSet/>
      <dgm:spPr/>
      <dgm:t>
        <a:bodyPr/>
        <a:lstStyle/>
        <a:p>
          <a:endParaRPr lang="en-US"/>
        </a:p>
      </dgm:t>
    </dgm:pt>
    <dgm:pt modelId="{F029E375-F0A8-4BB7-807C-2D288D19422C}" type="sibTrans" cxnId="{B96D1363-3D7D-4083-8451-A59332C2C6DF}">
      <dgm:prSet/>
      <dgm:spPr/>
      <dgm:t>
        <a:bodyPr/>
        <a:lstStyle/>
        <a:p>
          <a:endParaRPr lang="en-US"/>
        </a:p>
      </dgm:t>
    </dgm:pt>
    <dgm:pt modelId="{E9D72376-155E-4BED-9D47-B72328139666}">
      <dgm:prSet phldrT="[Text]"/>
      <dgm:spPr/>
      <dgm:t>
        <a:bodyPr/>
        <a:lstStyle/>
        <a:p>
          <a:r>
            <a:rPr lang="en-US" dirty="0" smtClean="0"/>
            <a:t>Secured Sources</a:t>
          </a:r>
          <a:endParaRPr lang="en-US" dirty="0"/>
        </a:p>
      </dgm:t>
    </dgm:pt>
    <dgm:pt modelId="{4980FB4C-4804-45C3-B003-A0A5B5112637}" type="parTrans" cxnId="{E2A9BF7B-DB19-454D-ACFA-5713EE222A97}">
      <dgm:prSet/>
      <dgm:spPr/>
      <dgm:t>
        <a:bodyPr/>
        <a:lstStyle/>
        <a:p>
          <a:endParaRPr lang="en-US"/>
        </a:p>
      </dgm:t>
    </dgm:pt>
    <dgm:pt modelId="{B887A4AE-1ECF-4958-8F8B-E001985DA774}" type="sibTrans" cxnId="{E2A9BF7B-DB19-454D-ACFA-5713EE222A97}">
      <dgm:prSet/>
      <dgm:spPr/>
      <dgm:t>
        <a:bodyPr/>
        <a:lstStyle/>
        <a:p>
          <a:endParaRPr lang="en-US"/>
        </a:p>
      </dgm:t>
    </dgm:pt>
    <dgm:pt modelId="{C7806451-9D51-4725-A5FC-3119A070B2F2}">
      <dgm:prSet phldrT="[Text]" custT="1"/>
      <dgm:spPr/>
      <dgm:t>
        <a:bodyPr/>
        <a:lstStyle/>
        <a:p>
          <a:pPr algn="l"/>
          <a:r>
            <a:rPr lang="en-US" sz="1800" b="1" dirty="0" smtClean="0"/>
            <a:t>Inventory Financing</a:t>
          </a:r>
        </a:p>
        <a:p>
          <a:pPr algn="l"/>
          <a:r>
            <a:rPr lang="en-US" sz="1800" dirty="0" smtClean="0"/>
            <a:t>* Floating Lien</a:t>
          </a:r>
        </a:p>
        <a:p>
          <a:pPr algn="l"/>
          <a:r>
            <a:rPr lang="en-US" sz="1800" dirty="0" smtClean="0"/>
            <a:t>* Chattel Mortgage </a:t>
          </a:r>
        </a:p>
        <a:p>
          <a:pPr algn="l"/>
          <a:r>
            <a:rPr lang="en-US" sz="1800" dirty="0" smtClean="0"/>
            <a:t>* Trust Receipt Loan</a:t>
          </a:r>
        </a:p>
        <a:p>
          <a:pPr algn="l"/>
          <a:r>
            <a:rPr lang="en-US" sz="1800" dirty="0" smtClean="0"/>
            <a:t>* Field warehouse receipt loan</a:t>
          </a:r>
        </a:p>
        <a:p>
          <a:pPr algn="l"/>
          <a:r>
            <a:rPr lang="en-US" sz="1800" dirty="0" smtClean="0"/>
            <a:t>* Terminal warehouse receipt loan</a:t>
          </a:r>
          <a:endParaRPr lang="en-US" sz="1800" dirty="0"/>
        </a:p>
      </dgm:t>
    </dgm:pt>
    <dgm:pt modelId="{62E6F9C2-2229-424C-88E3-F87C1267B49F}" type="parTrans" cxnId="{03FF1879-4937-4729-BC70-C0E904AF43D1}">
      <dgm:prSet/>
      <dgm:spPr/>
      <dgm:t>
        <a:bodyPr/>
        <a:lstStyle/>
        <a:p>
          <a:endParaRPr lang="en-US"/>
        </a:p>
      </dgm:t>
    </dgm:pt>
    <dgm:pt modelId="{9CE1949D-48B2-42FE-A156-A948A6CB3312}" type="sibTrans" cxnId="{03FF1879-4937-4729-BC70-C0E904AF43D1}">
      <dgm:prSet/>
      <dgm:spPr/>
      <dgm:t>
        <a:bodyPr/>
        <a:lstStyle/>
        <a:p>
          <a:endParaRPr lang="en-US"/>
        </a:p>
      </dgm:t>
    </dgm:pt>
    <dgm:pt modelId="{A966B5F5-CB4F-40FD-8733-1D7267452E9F}">
      <dgm:prSet phldrT="[Text]"/>
      <dgm:spPr/>
      <dgm:t>
        <a:bodyPr/>
        <a:lstStyle/>
        <a:p>
          <a:r>
            <a:rPr lang="en-US" b="1" dirty="0" smtClean="0"/>
            <a:t>Account Receivable Financing</a:t>
          </a:r>
        </a:p>
        <a:p>
          <a:r>
            <a:rPr lang="en-US" dirty="0" smtClean="0"/>
            <a:t>* Pledging Accounts Receivable</a:t>
          </a:r>
        </a:p>
        <a:p>
          <a:r>
            <a:rPr lang="en-US" dirty="0" smtClean="0"/>
            <a:t>* Factoring Accounts Receivables</a:t>
          </a:r>
          <a:endParaRPr lang="en-US" dirty="0"/>
        </a:p>
      </dgm:t>
    </dgm:pt>
    <dgm:pt modelId="{37AEAF74-29A2-4C54-A9AF-C5FB7CC5CD72}" type="parTrans" cxnId="{F47A1231-18F0-4D64-9E8B-F25DEC719128}">
      <dgm:prSet/>
      <dgm:spPr/>
      <dgm:t>
        <a:bodyPr/>
        <a:lstStyle/>
        <a:p>
          <a:endParaRPr lang="en-US"/>
        </a:p>
      </dgm:t>
    </dgm:pt>
    <dgm:pt modelId="{1C59C84D-10BB-44F0-A663-DE46409118EC}" type="sibTrans" cxnId="{F47A1231-18F0-4D64-9E8B-F25DEC719128}">
      <dgm:prSet/>
      <dgm:spPr/>
      <dgm:t>
        <a:bodyPr/>
        <a:lstStyle/>
        <a:p>
          <a:endParaRPr lang="en-US"/>
        </a:p>
      </dgm:t>
    </dgm:pt>
    <dgm:pt modelId="{261FE093-91CB-421A-A8DC-7F48470F0552}" type="pres">
      <dgm:prSet presAssocID="{74B0DDDB-954C-4CBD-9648-DCCBD4F4DA7D}" presName="diagram" presStyleCnt="0">
        <dgm:presLayoutVars>
          <dgm:chPref val="1"/>
          <dgm:dir/>
          <dgm:animOne val="branch"/>
          <dgm:animLvl val="lvl"/>
          <dgm:resizeHandles/>
        </dgm:presLayoutVars>
      </dgm:prSet>
      <dgm:spPr/>
      <dgm:t>
        <a:bodyPr/>
        <a:lstStyle/>
        <a:p>
          <a:endParaRPr lang="en-US"/>
        </a:p>
      </dgm:t>
    </dgm:pt>
    <dgm:pt modelId="{71959325-CB38-4520-85C0-628CD4E6389C}" type="pres">
      <dgm:prSet presAssocID="{B41AE769-0D0F-4568-BF96-7A3498668705}" presName="root" presStyleCnt="0"/>
      <dgm:spPr/>
    </dgm:pt>
    <dgm:pt modelId="{4ABDFAAE-A008-4897-8AA4-FE6D17310C7D}" type="pres">
      <dgm:prSet presAssocID="{B41AE769-0D0F-4568-BF96-7A3498668705}" presName="rootComposite" presStyleCnt="0"/>
      <dgm:spPr/>
    </dgm:pt>
    <dgm:pt modelId="{3C4E68AB-383D-4F0D-AA27-D88B68ED51BD}" type="pres">
      <dgm:prSet presAssocID="{B41AE769-0D0F-4568-BF96-7A3498668705}" presName="rootText" presStyleLbl="node1" presStyleIdx="0" presStyleCnt="2" custScaleY="43096"/>
      <dgm:spPr/>
      <dgm:t>
        <a:bodyPr/>
        <a:lstStyle/>
        <a:p>
          <a:endParaRPr lang="en-US"/>
        </a:p>
      </dgm:t>
    </dgm:pt>
    <dgm:pt modelId="{40A1042A-2CC3-49DB-98D1-CF7CBD8D64DF}" type="pres">
      <dgm:prSet presAssocID="{B41AE769-0D0F-4568-BF96-7A3498668705}" presName="rootConnector" presStyleLbl="node1" presStyleIdx="0" presStyleCnt="2"/>
      <dgm:spPr/>
      <dgm:t>
        <a:bodyPr/>
        <a:lstStyle/>
        <a:p>
          <a:endParaRPr lang="en-US"/>
        </a:p>
      </dgm:t>
    </dgm:pt>
    <dgm:pt modelId="{99B2F0E7-FEE1-4C6E-863C-5259B44EB64E}" type="pres">
      <dgm:prSet presAssocID="{B41AE769-0D0F-4568-BF96-7A3498668705}" presName="childShape" presStyleCnt="0"/>
      <dgm:spPr/>
    </dgm:pt>
    <dgm:pt modelId="{36C65EE0-B95C-4B01-9726-20085D6DD575}" type="pres">
      <dgm:prSet presAssocID="{E6C44924-E62C-4A3E-BED1-76874EDFDC0C}" presName="Name13" presStyleLbl="parChTrans1D2" presStyleIdx="0" presStyleCnt="4"/>
      <dgm:spPr/>
      <dgm:t>
        <a:bodyPr/>
        <a:lstStyle/>
        <a:p>
          <a:endParaRPr lang="en-US"/>
        </a:p>
      </dgm:t>
    </dgm:pt>
    <dgm:pt modelId="{9A23F5F3-923E-4635-ACDF-8306C133130E}" type="pres">
      <dgm:prSet presAssocID="{694F3B1A-ED58-4687-B639-E84FE69A5C6C}" presName="childText" presStyleLbl="bgAcc1" presStyleIdx="0" presStyleCnt="4" custScaleX="88011" custScaleY="58683">
        <dgm:presLayoutVars>
          <dgm:bulletEnabled val="1"/>
        </dgm:presLayoutVars>
      </dgm:prSet>
      <dgm:spPr/>
      <dgm:t>
        <a:bodyPr/>
        <a:lstStyle/>
        <a:p>
          <a:endParaRPr lang="en-US"/>
        </a:p>
      </dgm:t>
    </dgm:pt>
    <dgm:pt modelId="{585E07FF-9744-4B28-9E39-8BE631A7EACA}" type="pres">
      <dgm:prSet presAssocID="{37DF3BA6-9C6F-47A1-917E-38250CCB5138}" presName="Name13" presStyleLbl="parChTrans1D2" presStyleIdx="1" presStyleCnt="4"/>
      <dgm:spPr/>
      <dgm:t>
        <a:bodyPr/>
        <a:lstStyle/>
        <a:p>
          <a:endParaRPr lang="en-US"/>
        </a:p>
      </dgm:t>
    </dgm:pt>
    <dgm:pt modelId="{35102506-D1C1-4581-8E29-75BB657B6919}" type="pres">
      <dgm:prSet presAssocID="{94AD1B52-A314-424A-979F-DA86F54A0353}" presName="childText" presStyleLbl="bgAcc1" presStyleIdx="1" presStyleCnt="4" custScaleY="158901">
        <dgm:presLayoutVars>
          <dgm:bulletEnabled val="1"/>
        </dgm:presLayoutVars>
      </dgm:prSet>
      <dgm:spPr/>
      <dgm:t>
        <a:bodyPr/>
        <a:lstStyle/>
        <a:p>
          <a:endParaRPr lang="en-US"/>
        </a:p>
      </dgm:t>
    </dgm:pt>
    <dgm:pt modelId="{E8FC49B4-26B6-441D-AAEA-B04FE31ABCEB}" type="pres">
      <dgm:prSet presAssocID="{E9D72376-155E-4BED-9D47-B72328139666}" presName="root" presStyleCnt="0"/>
      <dgm:spPr/>
    </dgm:pt>
    <dgm:pt modelId="{F1FA85A5-53D8-46F4-97BC-6A99F7CCF6CF}" type="pres">
      <dgm:prSet presAssocID="{E9D72376-155E-4BED-9D47-B72328139666}" presName="rootComposite" presStyleCnt="0"/>
      <dgm:spPr/>
    </dgm:pt>
    <dgm:pt modelId="{FB1F3A67-2FE1-470B-915E-F09E444DE249}" type="pres">
      <dgm:prSet presAssocID="{E9D72376-155E-4BED-9D47-B72328139666}" presName="rootText" presStyleLbl="node1" presStyleIdx="1" presStyleCnt="2" custScaleY="32852"/>
      <dgm:spPr/>
      <dgm:t>
        <a:bodyPr/>
        <a:lstStyle/>
        <a:p>
          <a:endParaRPr lang="en-US"/>
        </a:p>
      </dgm:t>
    </dgm:pt>
    <dgm:pt modelId="{74C42679-A1AD-4AE3-BD6D-63F881D0A7CE}" type="pres">
      <dgm:prSet presAssocID="{E9D72376-155E-4BED-9D47-B72328139666}" presName="rootConnector" presStyleLbl="node1" presStyleIdx="1" presStyleCnt="2"/>
      <dgm:spPr/>
      <dgm:t>
        <a:bodyPr/>
        <a:lstStyle/>
        <a:p>
          <a:endParaRPr lang="en-US"/>
        </a:p>
      </dgm:t>
    </dgm:pt>
    <dgm:pt modelId="{36C72D08-AEB0-4E67-B07B-6C181F9BEAC8}" type="pres">
      <dgm:prSet presAssocID="{E9D72376-155E-4BED-9D47-B72328139666}" presName="childShape" presStyleCnt="0"/>
      <dgm:spPr/>
    </dgm:pt>
    <dgm:pt modelId="{DAD4ED7B-66FB-4123-A0DC-7A716A816070}" type="pres">
      <dgm:prSet presAssocID="{62E6F9C2-2229-424C-88E3-F87C1267B49F}" presName="Name13" presStyleLbl="parChTrans1D2" presStyleIdx="2" presStyleCnt="4"/>
      <dgm:spPr/>
      <dgm:t>
        <a:bodyPr/>
        <a:lstStyle/>
        <a:p>
          <a:endParaRPr lang="en-US"/>
        </a:p>
      </dgm:t>
    </dgm:pt>
    <dgm:pt modelId="{F5EB092A-63EF-472E-985C-43A0108156FB}" type="pres">
      <dgm:prSet presAssocID="{C7806451-9D51-4725-A5FC-3119A070B2F2}" presName="childText" presStyleLbl="bgAcc1" presStyleIdx="2" presStyleCnt="4" custScaleY="165471">
        <dgm:presLayoutVars>
          <dgm:bulletEnabled val="1"/>
        </dgm:presLayoutVars>
      </dgm:prSet>
      <dgm:spPr/>
      <dgm:t>
        <a:bodyPr/>
        <a:lstStyle/>
        <a:p>
          <a:endParaRPr lang="en-US"/>
        </a:p>
      </dgm:t>
    </dgm:pt>
    <dgm:pt modelId="{16DA20F6-B7A1-4D24-8612-3287E83B1DF8}" type="pres">
      <dgm:prSet presAssocID="{37AEAF74-29A2-4C54-A9AF-C5FB7CC5CD72}" presName="Name13" presStyleLbl="parChTrans1D2" presStyleIdx="3" presStyleCnt="4"/>
      <dgm:spPr/>
      <dgm:t>
        <a:bodyPr/>
        <a:lstStyle/>
        <a:p>
          <a:endParaRPr lang="en-US"/>
        </a:p>
      </dgm:t>
    </dgm:pt>
    <dgm:pt modelId="{88C7514D-1AD9-45F8-9437-9811CE9C194E}" type="pres">
      <dgm:prSet presAssocID="{A966B5F5-CB4F-40FD-8733-1D7267452E9F}" presName="childText" presStyleLbl="bgAcc1" presStyleIdx="3" presStyleCnt="4" custScaleY="91761">
        <dgm:presLayoutVars>
          <dgm:bulletEnabled val="1"/>
        </dgm:presLayoutVars>
      </dgm:prSet>
      <dgm:spPr/>
      <dgm:t>
        <a:bodyPr/>
        <a:lstStyle/>
        <a:p>
          <a:endParaRPr lang="en-US"/>
        </a:p>
      </dgm:t>
    </dgm:pt>
  </dgm:ptLst>
  <dgm:cxnLst>
    <dgm:cxn modelId="{21781399-42EB-412F-8AE3-3B14B4946733}" type="presOf" srcId="{E9D72376-155E-4BED-9D47-B72328139666}" destId="{FB1F3A67-2FE1-470B-915E-F09E444DE249}" srcOrd="0" destOrd="0" presId="urn:microsoft.com/office/officeart/2005/8/layout/hierarchy3"/>
    <dgm:cxn modelId="{03FF1879-4937-4729-BC70-C0E904AF43D1}" srcId="{E9D72376-155E-4BED-9D47-B72328139666}" destId="{C7806451-9D51-4725-A5FC-3119A070B2F2}" srcOrd="0" destOrd="0" parTransId="{62E6F9C2-2229-424C-88E3-F87C1267B49F}" sibTransId="{9CE1949D-48B2-42FE-A156-A948A6CB3312}"/>
    <dgm:cxn modelId="{B96D1363-3D7D-4083-8451-A59332C2C6DF}" srcId="{B41AE769-0D0F-4568-BF96-7A3498668705}" destId="{94AD1B52-A314-424A-979F-DA86F54A0353}" srcOrd="1" destOrd="0" parTransId="{37DF3BA6-9C6F-47A1-917E-38250CCB5138}" sibTransId="{F029E375-F0A8-4BB7-807C-2D288D19422C}"/>
    <dgm:cxn modelId="{18903309-9887-4997-AC76-B324712B074F}" type="presOf" srcId="{C7806451-9D51-4725-A5FC-3119A070B2F2}" destId="{F5EB092A-63EF-472E-985C-43A0108156FB}" srcOrd="0" destOrd="0" presId="urn:microsoft.com/office/officeart/2005/8/layout/hierarchy3"/>
    <dgm:cxn modelId="{F47A1231-18F0-4D64-9E8B-F25DEC719128}" srcId="{E9D72376-155E-4BED-9D47-B72328139666}" destId="{A966B5F5-CB4F-40FD-8733-1D7267452E9F}" srcOrd="1" destOrd="0" parTransId="{37AEAF74-29A2-4C54-A9AF-C5FB7CC5CD72}" sibTransId="{1C59C84D-10BB-44F0-A663-DE46409118EC}"/>
    <dgm:cxn modelId="{D777FDD4-CD51-40EE-BBF4-2B19CD7EC784}" type="presOf" srcId="{A966B5F5-CB4F-40FD-8733-1D7267452E9F}" destId="{88C7514D-1AD9-45F8-9437-9811CE9C194E}" srcOrd="0" destOrd="0" presId="urn:microsoft.com/office/officeart/2005/8/layout/hierarchy3"/>
    <dgm:cxn modelId="{358643AF-C4CE-4EA4-963A-968E7A98F118}" type="presOf" srcId="{37DF3BA6-9C6F-47A1-917E-38250CCB5138}" destId="{585E07FF-9744-4B28-9E39-8BE631A7EACA}" srcOrd="0" destOrd="0" presId="urn:microsoft.com/office/officeart/2005/8/layout/hierarchy3"/>
    <dgm:cxn modelId="{4660EE3E-11C6-4184-8D91-C580E3FAA87A}" type="presOf" srcId="{E6C44924-E62C-4A3E-BED1-76874EDFDC0C}" destId="{36C65EE0-B95C-4B01-9726-20085D6DD575}" srcOrd="0" destOrd="0" presId="urn:microsoft.com/office/officeart/2005/8/layout/hierarchy3"/>
    <dgm:cxn modelId="{F7A9DC9D-1A8B-4EC8-AE01-601CD525E3DD}" type="presOf" srcId="{37AEAF74-29A2-4C54-A9AF-C5FB7CC5CD72}" destId="{16DA20F6-B7A1-4D24-8612-3287E83B1DF8}" srcOrd="0" destOrd="0" presId="urn:microsoft.com/office/officeart/2005/8/layout/hierarchy3"/>
    <dgm:cxn modelId="{CB118AC8-A071-42B2-941D-747804561EBC}" type="presOf" srcId="{94AD1B52-A314-424A-979F-DA86F54A0353}" destId="{35102506-D1C1-4581-8E29-75BB657B6919}" srcOrd="0" destOrd="0" presId="urn:microsoft.com/office/officeart/2005/8/layout/hierarchy3"/>
    <dgm:cxn modelId="{EC3775E1-82F0-470F-9812-368BB6A19D34}" type="presOf" srcId="{62E6F9C2-2229-424C-88E3-F87C1267B49F}" destId="{DAD4ED7B-66FB-4123-A0DC-7A716A816070}" srcOrd="0" destOrd="0" presId="urn:microsoft.com/office/officeart/2005/8/layout/hierarchy3"/>
    <dgm:cxn modelId="{834B54DD-507A-4E48-86CD-3A082FE1B8A2}" type="presOf" srcId="{B41AE769-0D0F-4568-BF96-7A3498668705}" destId="{3C4E68AB-383D-4F0D-AA27-D88B68ED51BD}" srcOrd="0" destOrd="0" presId="urn:microsoft.com/office/officeart/2005/8/layout/hierarchy3"/>
    <dgm:cxn modelId="{A4AA757F-5615-4DFA-8814-1308E7DBC275}" type="presOf" srcId="{B41AE769-0D0F-4568-BF96-7A3498668705}" destId="{40A1042A-2CC3-49DB-98D1-CF7CBD8D64DF}" srcOrd="1" destOrd="0" presId="urn:microsoft.com/office/officeart/2005/8/layout/hierarchy3"/>
    <dgm:cxn modelId="{B2339D6A-882C-4702-894E-4E7A852AC0AE}" type="presOf" srcId="{694F3B1A-ED58-4687-B639-E84FE69A5C6C}" destId="{9A23F5F3-923E-4635-ACDF-8306C133130E}" srcOrd="0" destOrd="0" presId="urn:microsoft.com/office/officeart/2005/8/layout/hierarchy3"/>
    <dgm:cxn modelId="{E2A9BF7B-DB19-454D-ACFA-5713EE222A97}" srcId="{74B0DDDB-954C-4CBD-9648-DCCBD4F4DA7D}" destId="{E9D72376-155E-4BED-9D47-B72328139666}" srcOrd="1" destOrd="0" parTransId="{4980FB4C-4804-45C3-B003-A0A5B5112637}" sibTransId="{B887A4AE-1ECF-4958-8F8B-E001985DA774}"/>
    <dgm:cxn modelId="{012DEBDC-70DD-4A09-A85E-C83DB83E7DD5}" srcId="{74B0DDDB-954C-4CBD-9648-DCCBD4F4DA7D}" destId="{B41AE769-0D0F-4568-BF96-7A3498668705}" srcOrd="0" destOrd="0" parTransId="{48E29D86-79EF-45CF-AA5A-B81BDFE72EE8}" sibTransId="{E543E403-D89C-4B89-B36A-D091E1413E31}"/>
    <dgm:cxn modelId="{E484AB99-988F-4767-9937-1523FD3C9B2F}" type="presOf" srcId="{74B0DDDB-954C-4CBD-9648-DCCBD4F4DA7D}" destId="{261FE093-91CB-421A-A8DC-7F48470F0552}" srcOrd="0" destOrd="0" presId="urn:microsoft.com/office/officeart/2005/8/layout/hierarchy3"/>
    <dgm:cxn modelId="{99208E33-6D70-4B92-92E8-5265446441EA}" srcId="{B41AE769-0D0F-4568-BF96-7A3498668705}" destId="{694F3B1A-ED58-4687-B639-E84FE69A5C6C}" srcOrd="0" destOrd="0" parTransId="{E6C44924-E62C-4A3E-BED1-76874EDFDC0C}" sibTransId="{29AEDE07-5A76-4058-834B-3A8C06BA7029}"/>
    <dgm:cxn modelId="{A0535CE4-0211-44A9-B015-7FF4057D9318}" type="presOf" srcId="{E9D72376-155E-4BED-9D47-B72328139666}" destId="{74C42679-A1AD-4AE3-BD6D-63F881D0A7CE}" srcOrd="1" destOrd="0" presId="urn:microsoft.com/office/officeart/2005/8/layout/hierarchy3"/>
    <dgm:cxn modelId="{01006722-634B-4E07-AF16-5C2CB2CFA39D}" type="presParOf" srcId="{261FE093-91CB-421A-A8DC-7F48470F0552}" destId="{71959325-CB38-4520-85C0-628CD4E6389C}" srcOrd="0" destOrd="0" presId="urn:microsoft.com/office/officeart/2005/8/layout/hierarchy3"/>
    <dgm:cxn modelId="{A9F7BCD0-91D8-4D75-B55B-4343F8A05F25}" type="presParOf" srcId="{71959325-CB38-4520-85C0-628CD4E6389C}" destId="{4ABDFAAE-A008-4897-8AA4-FE6D17310C7D}" srcOrd="0" destOrd="0" presId="urn:microsoft.com/office/officeart/2005/8/layout/hierarchy3"/>
    <dgm:cxn modelId="{4593EF48-3A12-458D-820D-0700F3086469}" type="presParOf" srcId="{4ABDFAAE-A008-4897-8AA4-FE6D17310C7D}" destId="{3C4E68AB-383D-4F0D-AA27-D88B68ED51BD}" srcOrd="0" destOrd="0" presId="urn:microsoft.com/office/officeart/2005/8/layout/hierarchy3"/>
    <dgm:cxn modelId="{AD11C083-4D03-4D88-A5B8-38027FFE4507}" type="presParOf" srcId="{4ABDFAAE-A008-4897-8AA4-FE6D17310C7D}" destId="{40A1042A-2CC3-49DB-98D1-CF7CBD8D64DF}" srcOrd="1" destOrd="0" presId="urn:microsoft.com/office/officeart/2005/8/layout/hierarchy3"/>
    <dgm:cxn modelId="{BEC01046-A645-4439-8E3B-B3C543F2A3D4}" type="presParOf" srcId="{71959325-CB38-4520-85C0-628CD4E6389C}" destId="{99B2F0E7-FEE1-4C6E-863C-5259B44EB64E}" srcOrd="1" destOrd="0" presId="urn:microsoft.com/office/officeart/2005/8/layout/hierarchy3"/>
    <dgm:cxn modelId="{51611CBF-B4F8-43B6-B491-6895FE11084F}" type="presParOf" srcId="{99B2F0E7-FEE1-4C6E-863C-5259B44EB64E}" destId="{36C65EE0-B95C-4B01-9726-20085D6DD575}" srcOrd="0" destOrd="0" presId="urn:microsoft.com/office/officeart/2005/8/layout/hierarchy3"/>
    <dgm:cxn modelId="{96F7B3E5-DE94-47E4-A5B5-CF452C5A425C}" type="presParOf" srcId="{99B2F0E7-FEE1-4C6E-863C-5259B44EB64E}" destId="{9A23F5F3-923E-4635-ACDF-8306C133130E}" srcOrd="1" destOrd="0" presId="urn:microsoft.com/office/officeart/2005/8/layout/hierarchy3"/>
    <dgm:cxn modelId="{80DB01CB-C330-40AD-B637-3D8552A155D1}" type="presParOf" srcId="{99B2F0E7-FEE1-4C6E-863C-5259B44EB64E}" destId="{585E07FF-9744-4B28-9E39-8BE631A7EACA}" srcOrd="2" destOrd="0" presId="urn:microsoft.com/office/officeart/2005/8/layout/hierarchy3"/>
    <dgm:cxn modelId="{5E145C33-4669-47BD-9A94-BA38CC2C62DD}" type="presParOf" srcId="{99B2F0E7-FEE1-4C6E-863C-5259B44EB64E}" destId="{35102506-D1C1-4581-8E29-75BB657B6919}" srcOrd="3" destOrd="0" presId="urn:microsoft.com/office/officeart/2005/8/layout/hierarchy3"/>
    <dgm:cxn modelId="{B94E176F-92E9-4219-84DA-D1F0141E1810}" type="presParOf" srcId="{261FE093-91CB-421A-A8DC-7F48470F0552}" destId="{E8FC49B4-26B6-441D-AAEA-B04FE31ABCEB}" srcOrd="1" destOrd="0" presId="urn:microsoft.com/office/officeart/2005/8/layout/hierarchy3"/>
    <dgm:cxn modelId="{F2E07AA1-1929-4675-BD8C-D50FEB52D9D4}" type="presParOf" srcId="{E8FC49B4-26B6-441D-AAEA-B04FE31ABCEB}" destId="{F1FA85A5-53D8-46F4-97BC-6A99F7CCF6CF}" srcOrd="0" destOrd="0" presId="urn:microsoft.com/office/officeart/2005/8/layout/hierarchy3"/>
    <dgm:cxn modelId="{808F855C-5748-4E1B-9C9A-DF4E41A69E04}" type="presParOf" srcId="{F1FA85A5-53D8-46F4-97BC-6A99F7CCF6CF}" destId="{FB1F3A67-2FE1-470B-915E-F09E444DE249}" srcOrd="0" destOrd="0" presId="urn:microsoft.com/office/officeart/2005/8/layout/hierarchy3"/>
    <dgm:cxn modelId="{5D16F85D-5F9C-41E8-80F9-D7318A0F45F9}" type="presParOf" srcId="{F1FA85A5-53D8-46F4-97BC-6A99F7CCF6CF}" destId="{74C42679-A1AD-4AE3-BD6D-63F881D0A7CE}" srcOrd="1" destOrd="0" presId="urn:microsoft.com/office/officeart/2005/8/layout/hierarchy3"/>
    <dgm:cxn modelId="{E9C276BA-DBB0-42B6-AC09-D8D0ECD64277}" type="presParOf" srcId="{E8FC49B4-26B6-441D-AAEA-B04FE31ABCEB}" destId="{36C72D08-AEB0-4E67-B07B-6C181F9BEAC8}" srcOrd="1" destOrd="0" presId="urn:microsoft.com/office/officeart/2005/8/layout/hierarchy3"/>
    <dgm:cxn modelId="{C7E30B72-D402-4126-8E4A-ECFA676073E6}" type="presParOf" srcId="{36C72D08-AEB0-4E67-B07B-6C181F9BEAC8}" destId="{DAD4ED7B-66FB-4123-A0DC-7A716A816070}" srcOrd="0" destOrd="0" presId="urn:microsoft.com/office/officeart/2005/8/layout/hierarchy3"/>
    <dgm:cxn modelId="{D2367193-2051-42AF-8B62-724867D7A5F1}" type="presParOf" srcId="{36C72D08-AEB0-4E67-B07B-6C181F9BEAC8}" destId="{F5EB092A-63EF-472E-985C-43A0108156FB}" srcOrd="1" destOrd="0" presId="urn:microsoft.com/office/officeart/2005/8/layout/hierarchy3"/>
    <dgm:cxn modelId="{034E7F43-F93B-46CC-A15B-246A6B1414D4}" type="presParOf" srcId="{36C72D08-AEB0-4E67-B07B-6C181F9BEAC8}" destId="{16DA20F6-B7A1-4D24-8612-3287E83B1DF8}" srcOrd="2" destOrd="0" presId="urn:microsoft.com/office/officeart/2005/8/layout/hierarchy3"/>
    <dgm:cxn modelId="{136B7F98-FC41-45BF-A251-5FC3E16271CE}" type="presParOf" srcId="{36C72D08-AEB0-4E67-B07B-6C181F9BEAC8}" destId="{88C7514D-1AD9-45F8-9437-9811CE9C194E}"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E68AB-383D-4F0D-AA27-D88B68ED51BD}">
      <dsp:nvSpPr>
        <dsp:cNvPr id="0" name=""/>
        <dsp:cNvSpPr/>
      </dsp:nvSpPr>
      <dsp:spPr>
        <a:xfrm>
          <a:off x="461460" y="829"/>
          <a:ext cx="3315146" cy="7143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dirty="0" smtClean="0"/>
            <a:t>Unsecured Sources</a:t>
          </a:r>
          <a:endParaRPr lang="en-US" sz="3100" kern="1200" dirty="0"/>
        </a:p>
      </dsp:txBody>
      <dsp:txXfrm>
        <a:off x="482383" y="21752"/>
        <a:ext cx="3273300" cy="672501"/>
      </dsp:txXfrm>
    </dsp:sp>
    <dsp:sp modelId="{36C65EE0-B95C-4B01-9726-20085D6DD575}">
      <dsp:nvSpPr>
        <dsp:cNvPr id="0" name=""/>
        <dsp:cNvSpPr/>
      </dsp:nvSpPr>
      <dsp:spPr>
        <a:xfrm>
          <a:off x="792974" y="715177"/>
          <a:ext cx="331514" cy="900750"/>
        </a:xfrm>
        <a:custGeom>
          <a:avLst/>
          <a:gdLst/>
          <a:ahLst/>
          <a:cxnLst/>
          <a:rect l="0" t="0" r="0" b="0"/>
          <a:pathLst>
            <a:path>
              <a:moveTo>
                <a:pt x="0" y="0"/>
              </a:moveTo>
              <a:lnTo>
                <a:pt x="0" y="900750"/>
              </a:lnTo>
              <a:lnTo>
                <a:pt x="331514" y="9007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23F5F3-923E-4635-ACDF-8306C133130E}">
      <dsp:nvSpPr>
        <dsp:cNvPr id="0" name=""/>
        <dsp:cNvSpPr/>
      </dsp:nvSpPr>
      <dsp:spPr>
        <a:xfrm>
          <a:off x="1124489" y="1129570"/>
          <a:ext cx="2334154" cy="97271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Spontaneous Sources</a:t>
          </a:r>
        </a:p>
        <a:p>
          <a:pPr lvl="0" algn="l" defTabSz="800100">
            <a:lnSpc>
              <a:spcPct val="90000"/>
            </a:lnSpc>
            <a:spcBef>
              <a:spcPct val="0"/>
            </a:spcBef>
            <a:spcAft>
              <a:spcPct val="35000"/>
            </a:spcAft>
          </a:pPr>
          <a:r>
            <a:rPr lang="en-US" sz="1800" kern="1200" dirty="0" smtClean="0"/>
            <a:t>* Accruals</a:t>
          </a:r>
        </a:p>
        <a:p>
          <a:pPr lvl="0" algn="l" defTabSz="800100">
            <a:lnSpc>
              <a:spcPct val="90000"/>
            </a:lnSpc>
            <a:spcBef>
              <a:spcPct val="0"/>
            </a:spcBef>
            <a:spcAft>
              <a:spcPct val="35000"/>
            </a:spcAft>
          </a:pPr>
          <a:r>
            <a:rPr lang="en-US" sz="1800" kern="1200" dirty="0" smtClean="0"/>
            <a:t>* Trade Credit</a:t>
          </a:r>
          <a:endParaRPr lang="en-US" sz="1800" kern="1200" dirty="0"/>
        </a:p>
      </dsp:txBody>
      <dsp:txXfrm>
        <a:off x="1152979" y="1158060"/>
        <a:ext cx="2277174" cy="915733"/>
      </dsp:txXfrm>
    </dsp:sp>
    <dsp:sp modelId="{585E07FF-9744-4B28-9E39-8BE631A7EACA}">
      <dsp:nvSpPr>
        <dsp:cNvPr id="0" name=""/>
        <dsp:cNvSpPr/>
      </dsp:nvSpPr>
      <dsp:spPr>
        <a:xfrm>
          <a:off x="792974" y="715177"/>
          <a:ext cx="331514" cy="3118450"/>
        </a:xfrm>
        <a:custGeom>
          <a:avLst/>
          <a:gdLst/>
          <a:ahLst/>
          <a:cxnLst/>
          <a:rect l="0" t="0" r="0" b="0"/>
          <a:pathLst>
            <a:path>
              <a:moveTo>
                <a:pt x="0" y="0"/>
              </a:moveTo>
              <a:lnTo>
                <a:pt x="0" y="3118450"/>
              </a:lnTo>
              <a:lnTo>
                <a:pt x="331514" y="31184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102506-D1C1-4581-8E29-75BB657B6919}">
      <dsp:nvSpPr>
        <dsp:cNvPr id="0" name=""/>
        <dsp:cNvSpPr/>
      </dsp:nvSpPr>
      <dsp:spPr>
        <a:xfrm>
          <a:off x="1124489" y="2516677"/>
          <a:ext cx="2652117" cy="26339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sz="1800" kern="1200" dirty="0" smtClean="0"/>
            <a:t>Non Spontaneous Sources</a:t>
          </a:r>
        </a:p>
        <a:p>
          <a:pPr lvl="0" algn="l" defTabSz="800100">
            <a:lnSpc>
              <a:spcPct val="90000"/>
            </a:lnSpc>
            <a:spcBef>
              <a:spcPct val="0"/>
            </a:spcBef>
            <a:spcAft>
              <a:spcPct val="35000"/>
            </a:spcAft>
          </a:pPr>
          <a:r>
            <a:rPr lang="en-US" sz="1800" b="1" kern="1200" dirty="0" smtClean="0"/>
            <a:t>1. Bank Loan : </a:t>
          </a:r>
        </a:p>
        <a:p>
          <a:pPr lvl="0" algn="l" defTabSz="800100">
            <a:lnSpc>
              <a:spcPct val="90000"/>
            </a:lnSpc>
            <a:spcBef>
              <a:spcPct val="0"/>
            </a:spcBef>
            <a:spcAft>
              <a:spcPct val="35000"/>
            </a:spcAft>
          </a:pPr>
          <a:r>
            <a:rPr lang="en-US" sz="1800" kern="1200" dirty="0" smtClean="0"/>
            <a:t>* Transaction Loan</a:t>
          </a:r>
        </a:p>
        <a:p>
          <a:pPr lvl="0" algn="l" defTabSz="800100">
            <a:lnSpc>
              <a:spcPct val="90000"/>
            </a:lnSpc>
            <a:spcBef>
              <a:spcPct val="0"/>
            </a:spcBef>
            <a:spcAft>
              <a:spcPct val="35000"/>
            </a:spcAft>
          </a:pPr>
          <a:r>
            <a:rPr lang="en-US" sz="1800" kern="1200" dirty="0" smtClean="0"/>
            <a:t>* Line of Credit</a:t>
          </a:r>
        </a:p>
        <a:p>
          <a:pPr lvl="0" algn="l" defTabSz="800100">
            <a:lnSpc>
              <a:spcPct val="90000"/>
            </a:lnSpc>
            <a:spcBef>
              <a:spcPct val="0"/>
            </a:spcBef>
            <a:spcAft>
              <a:spcPct val="35000"/>
            </a:spcAft>
          </a:pPr>
          <a:r>
            <a:rPr lang="en-US" sz="1800" kern="1200" dirty="0" smtClean="0"/>
            <a:t>* Revolving line of credit</a:t>
          </a:r>
        </a:p>
        <a:p>
          <a:pPr lvl="0" algn="l" defTabSz="800100">
            <a:lnSpc>
              <a:spcPct val="90000"/>
            </a:lnSpc>
            <a:spcBef>
              <a:spcPct val="0"/>
            </a:spcBef>
            <a:spcAft>
              <a:spcPct val="35000"/>
            </a:spcAft>
          </a:pPr>
          <a:r>
            <a:rPr lang="en-US" sz="1800" b="1" kern="1200" dirty="0" smtClean="0"/>
            <a:t>2. Money Market Credit:</a:t>
          </a:r>
        </a:p>
        <a:p>
          <a:pPr lvl="0" algn="l" defTabSz="800100">
            <a:lnSpc>
              <a:spcPct val="90000"/>
            </a:lnSpc>
            <a:spcBef>
              <a:spcPct val="0"/>
            </a:spcBef>
            <a:spcAft>
              <a:spcPct val="35000"/>
            </a:spcAft>
          </a:pPr>
          <a:r>
            <a:rPr lang="en-US" sz="1800" kern="1200" dirty="0" smtClean="0"/>
            <a:t>* Commercial Paper</a:t>
          </a:r>
        </a:p>
        <a:p>
          <a:pPr lvl="0" algn="l" defTabSz="800100">
            <a:lnSpc>
              <a:spcPct val="90000"/>
            </a:lnSpc>
            <a:spcBef>
              <a:spcPct val="0"/>
            </a:spcBef>
            <a:spcAft>
              <a:spcPct val="35000"/>
            </a:spcAft>
          </a:pPr>
          <a:r>
            <a:rPr lang="en-US" sz="1800" kern="1200" dirty="0" smtClean="0"/>
            <a:t>* Bankers Acceptance</a:t>
          </a:r>
        </a:p>
      </dsp:txBody>
      <dsp:txXfrm>
        <a:off x="1201633" y="2593821"/>
        <a:ext cx="2497829" cy="2479612"/>
      </dsp:txXfrm>
    </dsp:sp>
    <dsp:sp modelId="{FB1F3A67-2FE1-470B-915E-F09E444DE249}">
      <dsp:nvSpPr>
        <dsp:cNvPr id="0" name=""/>
        <dsp:cNvSpPr/>
      </dsp:nvSpPr>
      <dsp:spPr>
        <a:xfrm>
          <a:off x="4605393" y="829"/>
          <a:ext cx="3315146" cy="5445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dirty="0" smtClean="0"/>
            <a:t>Secured Sources</a:t>
          </a:r>
          <a:endParaRPr lang="en-US" sz="3100" kern="1200" dirty="0"/>
        </a:p>
      </dsp:txBody>
      <dsp:txXfrm>
        <a:off x="4621342" y="16778"/>
        <a:ext cx="3283248" cy="512647"/>
      </dsp:txXfrm>
    </dsp:sp>
    <dsp:sp modelId="{DAD4ED7B-66FB-4123-A0DC-7A716A816070}">
      <dsp:nvSpPr>
        <dsp:cNvPr id="0" name=""/>
        <dsp:cNvSpPr/>
      </dsp:nvSpPr>
      <dsp:spPr>
        <a:xfrm>
          <a:off x="4936907" y="545375"/>
          <a:ext cx="331514" cy="1785794"/>
        </a:xfrm>
        <a:custGeom>
          <a:avLst/>
          <a:gdLst/>
          <a:ahLst/>
          <a:cxnLst/>
          <a:rect l="0" t="0" r="0" b="0"/>
          <a:pathLst>
            <a:path>
              <a:moveTo>
                <a:pt x="0" y="0"/>
              </a:moveTo>
              <a:lnTo>
                <a:pt x="0" y="1785794"/>
              </a:lnTo>
              <a:lnTo>
                <a:pt x="331514" y="17857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B092A-63EF-472E-985C-43A0108156FB}">
      <dsp:nvSpPr>
        <dsp:cNvPr id="0" name=""/>
        <dsp:cNvSpPr/>
      </dsp:nvSpPr>
      <dsp:spPr>
        <a:xfrm>
          <a:off x="5268422" y="959768"/>
          <a:ext cx="2652117" cy="27428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sz="1800" b="1" kern="1200" dirty="0" smtClean="0"/>
            <a:t>Inventory Financing</a:t>
          </a:r>
        </a:p>
        <a:p>
          <a:pPr lvl="0" algn="l" defTabSz="800100">
            <a:lnSpc>
              <a:spcPct val="90000"/>
            </a:lnSpc>
            <a:spcBef>
              <a:spcPct val="0"/>
            </a:spcBef>
            <a:spcAft>
              <a:spcPct val="35000"/>
            </a:spcAft>
          </a:pPr>
          <a:r>
            <a:rPr lang="en-US" sz="1800" kern="1200" dirty="0" smtClean="0"/>
            <a:t>* Floating Lien</a:t>
          </a:r>
        </a:p>
        <a:p>
          <a:pPr lvl="0" algn="l" defTabSz="800100">
            <a:lnSpc>
              <a:spcPct val="90000"/>
            </a:lnSpc>
            <a:spcBef>
              <a:spcPct val="0"/>
            </a:spcBef>
            <a:spcAft>
              <a:spcPct val="35000"/>
            </a:spcAft>
          </a:pPr>
          <a:r>
            <a:rPr lang="en-US" sz="1800" kern="1200" dirty="0" smtClean="0"/>
            <a:t>* Chattel Mortgage </a:t>
          </a:r>
        </a:p>
        <a:p>
          <a:pPr lvl="0" algn="l" defTabSz="800100">
            <a:lnSpc>
              <a:spcPct val="90000"/>
            </a:lnSpc>
            <a:spcBef>
              <a:spcPct val="0"/>
            </a:spcBef>
            <a:spcAft>
              <a:spcPct val="35000"/>
            </a:spcAft>
          </a:pPr>
          <a:r>
            <a:rPr lang="en-US" sz="1800" kern="1200" dirty="0" smtClean="0"/>
            <a:t>* Trust Receipt Loan</a:t>
          </a:r>
        </a:p>
        <a:p>
          <a:pPr lvl="0" algn="l" defTabSz="800100">
            <a:lnSpc>
              <a:spcPct val="90000"/>
            </a:lnSpc>
            <a:spcBef>
              <a:spcPct val="0"/>
            </a:spcBef>
            <a:spcAft>
              <a:spcPct val="35000"/>
            </a:spcAft>
          </a:pPr>
          <a:r>
            <a:rPr lang="en-US" sz="1800" kern="1200" dirty="0" smtClean="0"/>
            <a:t>* Field warehouse receipt loan</a:t>
          </a:r>
        </a:p>
        <a:p>
          <a:pPr lvl="0" algn="l" defTabSz="800100">
            <a:lnSpc>
              <a:spcPct val="90000"/>
            </a:lnSpc>
            <a:spcBef>
              <a:spcPct val="0"/>
            </a:spcBef>
            <a:spcAft>
              <a:spcPct val="35000"/>
            </a:spcAft>
          </a:pPr>
          <a:r>
            <a:rPr lang="en-US" sz="1800" kern="1200" dirty="0" smtClean="0"/>
            <a:t>* Terminal warehouse receipt loan</a:t>
          </a:r>
          <a:endParaRPr lang="en-US" sz="1800" kern="1200" dirty="0"/>
        </a:p>
      </dsp:txBody>
      <dsp:txXfrm>
        <a:off x="5346100" y="1037446"/>
        <a:ext cx="2496761" cy="2587447"/>
      </dsp:txXfrm>
    </dsp:sp>
    <dsp:sp modelId="{16DA20F6-B7A1-4D24-8612-3287E83B1DF8}">
      <dsp:nvSpPr>
        <dsp:cNvPr id="0" name=""/>
        <dsp:cNvSpPr/>
      </dsp:nvSpPr>
      <dsp:spPr>
        <a:xfrm>
          <a:off x="4936907" y="545375"/>
          <a:ext cx="331514" cy="4332092"/>
        </a:xfrm>
        <a:custGeom>
          <a:avLst/>
          <a:gdLst/>
          <a:ahLst/>
          <a:cxnLst/>
          <a:rect l="0" t="0" r="0" b="0"/>
          <a:pathLst>
            <a:path>
              <a:moveTo>
                <a:pt x="0" y="0"/>
              </a:moveTo>
              <a:lnTo>
                <a:pt x="0" y="4332092"/>
              </a:lnTo>
              <a:lnTo>
                <a:pt x="331514" y="43320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7514D-1AD9-45F8-9437-9811CE9C194E}">
      <dsp:nvSpPr>
        <dsp:cNvPr id="0" name=""/>
        <dsp:cNvSpPr/>
      </dsp:nvSpPr>
      <dsp:spPr>
        <a:xfrm>
          <a:off x="5268422" y="4116964"/>
          <a:ext cx="2652117" cy="15210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Account Receivable Financing</a:t>
          </a:r>
        </a:p>
        <a:p>
          <a:pPr lvl="0" algn="ctr" defTabSz="711200">
            <a:lnSpc>
              <a:spcPct val="90000"/>
            </a:lnSpc>
            <a:spcBef>
              <a:spcPct val="0"/>
            </a:spcBef>
            <a:spcAft>
              <a:spcPct val="35000"/>
            </a:spcAft>
          </a:pPr>
          <a:r>
            <a:rPr lang="en-US" sz="1600" kern="1200" dirty="0" smtClean="0"/>
            <a:t>* Pledging Accounts Receivable</a:t>
          </a:r>
        </a:p>
        <a:p>
          <a:pPr lvl="0" algn="ctr" defTabSz="711200">
            <a:lnSpc>
              <a:spcPct val="90000"/>
            </a:lnSpc>
            <a:spcBef>
              <a:spcPct val="0"/>
            </a:spcBef>
            <a:spcAft>
              <a:spcPct val="35000"/>
            </a:spcAft>
          </a:pPr>
          <a:r>
            <a:rPr lang="en-US" sz="1600" kern="1200" dirty="0" smtClean="0"/>
            <a:t>* Factoring Accounts Receivables</a:t>
          </a:r>
          <a:endParaRPr lang="en-US" sz="1600" kern="1200" dirty="0"/>
        </a:p>
      </dsp:txBody>
      <dsp:txXfrm>
        <a:off x="5312971" y="4161513"/>
        <a:ext cx="2563019" cy="14319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5D33FD-772E-407F-BFFD-3F411DA98DBF}" type="datetimeFigureOut">
              <a:rPr lang="en-US" smtClean="0">
                <a:solidFill>
                  <a:prstClr val="black">
                    <a:tint val="75000"/>
                  </a:prstClr>
                </a:solidFill>
              </a:rPr>
              <a:pPr/>
              <a:t>6/28/2022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C00678-248E-4F5B-AA39-075A4B75D8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429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5D33FD-772E-407F-BFFD-3F411DA98DBF}" type="datetimeFigureOut">
              <a:rPr lang="en-US" smtClean="0">
                <a:solidFill>
                  <a:prstClr val="black">
                    <a:tint val="75000"/>
                  </a:prstClr>
                </a:solidFill>
              </a:rPr>
              <a:pPr/>
              <a:t>6/28/2022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C00678-248E-4F5B-AA39-075A4B75D8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445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5D33FD-772E-407F-BFFD-3F411DA98DBF}" type="datetimeFigureOut">
              <a:rPr lang="en-US" smtClean="0">
                <a:solidFill>
                  <a:prstClr val="black">
                    <a:tint val="75000"/>
                  </a:prstClr>
                </a:solidFill>
              </a:rPr>
              <a:pPr/>
              <a:t>6/28/2022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C00678-248E-4F5B-AA39-075A4B75D8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2170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5D33FD-772E-407F-BFFD-3F411DA98DBF}" type="datetimeFigureOut">
              <a:rPr lang="en-US" smtClean="0">
                <a:solidFill>
                  <a:prstClr val="black">
                    <a:tint val="75000"/>
                  </a:prstClr>
                </a:solidFill>
              </a:rPr>
              <a:pPr/>
              <a:t>6/28/2022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C00678-248E-4F5B-AA39-075A4B75D8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4372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5D33FD-772E-407F-BFFD-3F411DA98DBF}" type="datetimeFigureOut">
              <a:rPr lang="en-US" smtClean="0">
                <a:solidFill>
                  <a:prstClr val="black">
                    <a:tint val="75000"/>
                  </a:prstClr>
                </a:solidFill>
              </a:rPr>
              <a:pPr/>
              <a:t>6/28/2022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C00678-248E-4F5B-AA39-075A4B75D8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7357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5D33FD-772E-407F-BFFD-3F411DA98DBF}" type="datetimeFigureOut">
              <a:rPr lang="en-US" smtClean="0">
                <a:solidFill>
                  <a:prstClr val="black">
                    <a:tint val="75000"/>
                  </a:prstClr>
                </a:solidFill>
              </a:rPr>
              <a:pPr/>
              <a:t>6/28/2022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C00678-248E-4F5B-AA39-075A4B75D8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82253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D33FD-772E-407F-BFFD-3F411DA98DBF}" type="datetimeFigureOut">
              <a:rPr lang="en-US" smtClean="0">
                <a:solidFill>
                  <a:prstClr val="black">
                    <a:tint val="75000"/>
                  </a:prstClr>
                </a:solidFill>
              </a:rPr>
              <a:pPr/>
              <a:t>6/28/2022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C00678-248E-4F5B-AA39-075A4B75D8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160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5D33FD-772E-407F-BFFD-3F411DA98DBF}" type="datetimeFigureOut">
              <a:rPr lang="en-US" smtClean="0">
                <a:solidFill>
                  <a:prstClr val="black">
                    <a:tint val="75000"/>
                  </a:prstClr>
                </a:solidFill>
              </a:rPr>
              <a:pPr/>
              <a:t>6/28/2022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C00678-248E-4F5B-AA39-075A4B75D8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939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5D33FD-772E-407F-BFFD-3F411DA98DBF}" type="datetimeFigureOut">
              <a:rPr lang="en-US" smtClean="0">
                <a:solidFill>
                  <a:prstClr val="black">
                    <a:tint val="75000"/>
                  </a:prstClr>
                </a:solidFill>
              </a:rPr>
              <a:pPr/>
              <a:t>6/28/2022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C00678-248E-4F5B-AA39-075A4B75D8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08274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5D33FD-772E-407F-BFFD-3F411DA98DBF}" type="datetimeFigureOut">
              <a:rPr lang="en-US" smtClean="0">
                <a:solidFill>
                  <a:prstClr val="black">
                    <a:tint val="75000"/>
                  </a:prstClr>
                </a:solidFill>
              </a:rPr>
              <a:pPr/>
              <a:t>6/28/2022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C00678-248E-4F5B-AA39-075A4B75D8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75154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5D33FD-772E-407F-BFFD-3F411DA98DBF}" type="datetimeFigureOut">
              <a:rPr lang="en-US" smtClean="0">
                <a:solidFill>
                  <a:prstClr val="black">
                    <a:tint val="75000"/>
                  </a:prstClr>
                </a:solidFill>
              </a:rPr>
              <a:pPr/>
              <a:t>6/28/2022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C00678-248E-4F5B-AA39-075A4B75D8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4069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D33FD-772E-407F-BFFD-3F411DA98DBF}" type="datetimeFigureOut">
              <a:rPr lang="en-US" smtClean="0">
                <a:solidFill>
                  <a:prstClr val="black">
                    <a:tint val="75000"/>
                  </a:prstClr>
                </a:solidFill>
              </a:rPr>
              <a:pPr/>
              <a:t>6/28/2022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00678-248E-4F5B-AA39-075A4B75D8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473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219199"/>
          </a:xfrm>
        </p:spPr>
        <p:txBody>
          <a:bodyPr/>
          <a:lstStyle/>
          <a:p>
            <a:r>
              <a:rPr lang="en-US" dirty="0" smtClean="0"/>
              <a:t>Short Term Financing</a:t>
            </a:r>
            <a:endParaRPr lang="en-US" dirty="0"/>
          </a:p>
        </p:txBody>
      </p:sp>
      <p:sp>
        <p:nvSpPr>
          <p:cNvPr id="3" name="Subtitle 2"/>
          <p:cNvSpPr>
            <a:spLocks noGrp="1"/>
          </p:cNvSpPr>
          <p:nvPr>
            <p:ph type="subTitle" idx="1"/>
          </p:nvPr>
        </p:nvSpPr>
        <p:spPr>
          <a:xfrm>
            <a:off x="1066800" y="1524000"/>
            <a:ext cx="7162800" cy="4724400"/>
          </a:xfrm>
        </p:spPr>
        <p:txBody>
          <a:bodyPr>
            <a:normAutofit fontScale="77500" lnSpcReduction="20000"/>
          </a:bodyPr>
          <a:lstStyle/>
          <a:p>
            <a:pPr marL="457200" indent="-457200" algn="l">
              <a:buFont typeface="Wingdings" pitchFamily="2" charset="2"/>
              <a:buChar char="Ø"/>
            </a:pPr>
            <a:r>
              <a:rPr lang="en-US" dirty="0">
                <a:solidFill>
                  <a:schemeClr val="tx1"/>
                </a:solidFill>
              </a:rPr>
              <a:t>Nature of short-term </a:t>
            </a:r>
            <a:r>
              <a:rPr lang="en-US" dirty="0" smtClean="0">
                <a:solidFill>
                  <a:schemeClr val="tx1"/>
                </a:solidFill>
              </a:rPr>
              <a:t>financing;</a:t>
            </a:r>
          </a:p>
          <a:p>
            <a:pPr marL="457200" indent="-457200" algn="l">
              <a:buFont typeface="Wingdings" pitchFamily="2" charset="2"/>
              <a:buChar char="Ø"/>
            </a:pPr>
            <a:r>
              <a:rPr lang="en-US" dirty="0" smtClean="0">
                <a:solidFill>
                  <a:schemeClr val="tx1"/>
                </a:solidFill>
              </a:rPr>
              <a:t>Advantages </a:t>
            </a:r>
            <a:r>
              <a:rPr lang="en-US" dirty="0">
                <a:solidFill>
                  <a:schemeClr val="tx1"/>
                </a:solidFill>
              </a:rPr>
              <a:t>and </a:t>
            </a:r>
            <a:r>
              <a:rPr lang="en-US" dirty="0" smtClean="0">
                <a:solidFill>
                  <a:schemeClr val="tx1"/>
                </a:solidFill>
              </a:rPr>
              <a:t>disadvantages;</a:t>
            </a:r>
          </a:p>
          <a:p>
            <a:pPr marL="457200" indent="-457200" algn="just">
              <a:buFont typeface="Wingdings" pitchFamily="2" charset="2"/>
              <a:buChar char="Ø"/>
            </a:pPr>
            <a:r>
              <a:rPr lang="en-US" dirty="0" smtClean="0">
                <a:solidFill>
                  <a:schemeClr val="tx1"/>
                </a:solidFill>
              </a:rPr>
              <a:t>Sources </a:t>
            </a:r>
            <a:r>
              <a:rPr lang="en-US" dirty="0">
                <a:solidFill>
                  <a:schemeClr val="tx1"/>
                </a:solidFill>
              </a:rPr>
              <a:t>of short-term financing: </a:t>
            </a:r>
            <a:r>
              <a:rPr lang="en-US" dirty="0" smtClean="0">
                <a:solidFill>
                  <a:schemeClr val="tx1"/>
                </a:solidFill>
              </a:rPr>
              <a:t>Accruals</a:t>
            </a:r>
            <a:r>
              <a:rPr lang="en-US" dirty="0">
                <a:solidFill>
                  <a:schemeClr val="tx1"/>
                </a:solidFill>
              </a:rPr>
              <a:t>, </a:t>
            </a:r>
            <a:r>
              <a:rPr lang="en-US" dirty="0" smtClean="0">
                <a:solidFill>
                  <a:schemeClr val="tx1"/>
                </a:solidFill>
              </a:rPr>
              <a:t>Accounts </a:t>
            </a:r>
            <a:r>
              <a:rPr lang="en-US" dirty="0">
                <a:solidFill>
                  <a:schemeClr val="tx1"/>
                </a:solidFill>
              </a:rPr>
              <a:t>P</a:t>
            </a:r>
            <a:r>
              <a:rPr lang="en-US" dirty="0" smtClean="0">
                <a:solidFill>
                  <a:schemeClr val="tx1"/>
                </a:solidFill>
              </a:rPr>
              <a:t>ayable (Trade </a:t>
            </a:r>
            <a:r>
              <a:rPr lang="en-US" dirty="0">
                <a:solidFill>
                  <a:schemeClr val="tx1"/>
                </a:solidFill>
              </a:rPr>
              <a:t>C</a:t>
            </a:r>
            <a:r>
              <a:rPr lang="en-US" dirty="0" smtClean="0">
                <a:solidFill>
                  <a:schemeClr val="tx1"/>
                </a:solidFill>
              </a:rPr>
              <a:t>redit</a:t>
            </a:r>
            <a:r>
              <a:rPr lang="en-US" dirty="0">
                <a:solidFill>
                  <a:schemeClr val="tx1"/>
                </a:solidFill>
              </a:rPr>
              <a:t>), </a:t>
            </a:r>
            <a:r>
              <a:rPr lang="en-US" dirty="0" smtClean="0">
                <a:solidFill>
                  <a:schemeClr val="tx1"/>
                </a:solidFill>
              </a:rPr>
              <a:t>Commercial </a:t>
            </a:r>
            <a:r>
              <a:rPr lang="en-US" dirty="0">
                <a:solidFill>
                  <a:schemeClr val="tx1"/>
                </a:solidFill>
              </a:rPr>
              <a:t>P</a:t>
            </a:r>
            <a:r>
              <a:rPr lang="en-US" dirty="0" smtClean="0">
                <a:solidFill>
                  <a:schemeClr val="tx1"/>
                </a:solidFill>
              </a:rPr>
              <a:t>aper</a:t>
            </a:r>
            <a:r>
              <a:rPr lang="en-US" dirty="0">
                <a:solidFill>
                  <a:schemeClr val="tx1"/>
                </a:solidFill>
              </a:rPr>
              <a:t>, </a:t>
            </a:r>
            <a:r>
              <a:rPr lang="en-US" dirty="0" smtClean="0">
                <a:solidFill>
                  <a:schemeClr val="tx1"/>
                </a:solidFill>
              </a:rPr>
              <a:t>Short-term </a:t>
            </a:r>
            <a:r>
              <a:rPr lang="en-US" dirty="0">
                <a:solidFill>
                  <a:schemeClr val="tx1"/>
                </a:solidFill>
              </a:rPr>
              <a:t>B</a:t>
            </a:r>
            <a:r>
              <a:rPr lang="en-US" dirty="0" smtClean="0">
                <a:solidFill>
                  <a:schemeClr val="tx1"/>
                </a:solidFill>
              </a:rPr>
              <a:t>ank Loans, </a:t>
            </a:r>
            <a:r>
              <a:rPr lang="en-US" dirty="0">
                <a:solidFill>
                  <a:schemeClr val="tx1"/>
                </a:solidFill>
              </a:rPr>
              <a:t>L</a:t>
            </a:r>
            <a:r>
              <a:rPr lang="en-US" dirty="0" smtClean="0">
                <a:solidFill>
                  <a:schemeClr val="tx1"/>
                </a:solidFill>
              </a:rPr>
              <a:t>ine </a:t>
            </a:r>
            <a:r>
              <a:rPr lang="en-US" dirty="0">
                <a:solidFill>
                  <a:schemeClr val="tx1"/>
                </a:solidFill>
              </a:rPr>
              <a:t>of </a:t>
            </a:r>
            <a:r>
              <a:rPr lang="en-US" dirty="0" smtClean="0">
                <a:solidFill>
                  <a:schemeClr val="tx1"/>
                </a:solidFill>
              </a:rPr>
              <a:t>Credit</a:t>
            </a:r>
            <a:r>
              <a:rPr lang="en-US" dirty="0">
                <a:solidFill>
                  <a:schemeClr val="tx1"/>
                </a:solidFill>
              </a:rPr>
              <a:t>, </a:t>
            </a:r>
            <a:r>
              <a:rPr lang="en-US" dirty="0" smtClean="0">
                <a:solidFill>
                  <a:schemeClr val="tx1"/>
                </a:solidFill>
              </a:rPr>
              <a:t>Revolving </a:t>
            </a:r>
            <a:r>
              <a:rPr lang="en-US" dirty="0">
                <a:solidFill>
                  <a:schemeClr val="tx1"/>
                </a:solidFill>
              </a:rPr>
              <a:t>C</a:t>
            </a:r>
            <a:r>
              <a:rPr lang="en-US" dirty="0" smtClean="0">
                <a:solidFill>
                  <a:schemeClr val="tx1"/>
                </a:solidFill>
              </a:rPr>
              <a:t>redit </a:t>
            </a:r>
            <a:r>
              <a:rPr lang="en-US" dirty="0">
                <a:solidFill>
                  <a:schemeClr val="tx1"/>
                </a:solidFill>
              </a:rPr>
              <a:t>A</a:t>
            </a:r>
            <a:r>
              <a:rPr lang="en-US" dirty="0" smtClean="0">
                <a:solidFill>
                  <a:schemeClr val="tx1"/>
                </a:solidFill>
              </a:rPr>
              <a:t>rrangement</a:t>
            </a:r>
            <a:r>
              <a:rPr lang="en-US" dirty="0">
                <a:solidFill>
                  <a:schemeClr val="tx1"/>
                </a:solidFill>
              </a:rPr>
              <a:t>, </a:t>
            </a:r>
            <a:r>
              <a:rPr lang="en-US" dirty="0" smtClean="0">
                <a:solidFill>
                  <a:schemeClr val="tx1"/>
                </a:solidFill>
              </a:rPr>
              <a:t>Transaction </a:t>
            </a:r>
            <a:r>
              <a:rPr lang="en-US" dirty="0">
                <a:solidFill>
                  <a:schemeClr val="tx1"/>
                </a:solidFill>
              </a:rPr>
              <a:t>L</a:t>
            </a:r>
            <a:r>
              <a:rPr lang="en-US" dirty="0" smtClean="0">
                <a:solidFill>
                  <a:schemeClr val="tx1"/>
                </a:solidFill>
              </a:rPr>
              <a:t>oans;</a:t>
            </a:r>
          </a:p>
          <a:p>
            <a:pPr marL="457200" indent="-457200" algn="l">
              <a:buFont typeface="Wingdings" pitchFamily="2" charset="2"/>
              <a:buChar char="Ø"/>
            </a:pPr>
            <a:r>
              <a:rPr lang="en-US" dirty="0" smtClean="0">
                <a:solidFill>
                  <a:schemeClr val="tx1"/>
                </a:solidFill>
              </a:rPr>
              <a:t>Choosing </a:t>
            </a:r>
            <a:r>
              <a:rPr lang="en-US" dirty="0">
                <a:solidFill>
                  <a:schemeClr val="tx1"/>
                </a:solidFill>
              </a:rPr>
              <a:t>a </a:t>
            </a:r>
            <a:r>
              <a:rPr lang="en-US" dirty="0" smtClean="0">
                <a:solidFill>
                  <a:schemeClr val="tx1"/>
                </a:solidFill>
              </a:rPr>
              <a:t>bank;</a:t>
            </a:r>
          </a:p>
          <a:p>
            <a:pPr marL="457200" indent="-457200" algn="l">
              <a:buFont typeface="Wingdings" pitchFamily="2" charset="2"/>
              <a:buChar char="Ø"/>
            </a:pPr>
            <a:r>
              <a:rPr lang="en-US" dirty="0" smtClean="0">
                <a:solidFill>
                  <a:schemeClr val="tx1"/>
                </a:solidFill>
              </a:rPr>
              <a:t>Comparison </a:t>
            </a:r>
            <a:r>
              <a:rPr lang="en-US" dirty="0">
                <a:solidFill>
                  <a:schemeClr val="tx1"/>
                </a:solidFill>
              </a:rPr>
              <a:t>of cost of trade credit, commercial paper, and short-term bank </a:t>
            </a:r>
            <a:r>
              <a:rPr lang="en-US" dirty="0" smtClean="0">
                <a:solidFill>
                  <a:schemeClr val="tx1"/>
                </a:solidFill>
              </a:rPr>
              <a:t>loan;</a:t>
            </a:r>
          </a:p>
          <a:p>
            <a:pPr marL="457200" indent="-457200" algn="l">
              <a:buFont typeface="Wingdings" pitchFamily="2" charset="2"/>
              <a:buChar char="Ø"/>
            </a:pPr>
            <a:r>
              <a:rPr lang="en-US" dirty="0" smtClean="0">
                <a:solidFill>
                  <a:schemeClr val="tx1"/>
                </a:solidFill>
              </a:rPr>
              <a:t>Use </a:t>
            </a:r>
            <a:r>
              <a:rPr lang="en-US" dirty="0">
                <a:solidFill>
                  <a:schemeClr val="tx1"/>
                </a:solidFill>
              </a:rPr>
              <a:t>of security in short-term financing: inventory financing and accounts receivable </a:t>
            </a:r>
            <a:r>
              <a:rPr lang="en-US" dirty="0" smtClean="0">
                <a:solidFill>
                  <a:schemeClr val="tx1"/>
                </a:solidFill>
              </a:rPr>
              <a:t>financing;</a:t>
            </a:r>
          </a:p>
          <a:p>
            <a:pPr marL="457200" indent="-457200" algn="l">
              <a:buFont typeface="Wingdings" pitchFamily="2" charset="2"/>
              <a:buChar char="Ø"/>
            </a:pPr>
            <a:r>
              <a:rPr lang="en-US" dirty="0" smtClean="0">
                <a:solidFill>
                  <a:schemeClr val="tx1"/>
                </a:solidFill>
              </a:rPr>
              <a:t>Factors </a:t>
            </a:r>
            <a:r>
              <a:rPr lang="en-US" dirty="0">
                <a:solidFill>
                  <a:schemeClr val="tx1"/>
                </a:solidFill>
              </a:rPr>
              <a:t>affecting in choosing the appropriate sources of short-term financing</a:t>
            </a:r>
          </a:p>
        </p:txBody>
      </p:sp>
    </p:spTree>
    <p:extLst>
      <p:ext uri="{BB962C8B-B14F-4D97-AF65-F5344CB8AC3E}">
        <p14:creationId xmlns:p14="http://schemas.microsoft.com/office/powerpoint/2010/main" val="1126713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Trade Credit (Account Payable)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364163"/>
              </a:xfrm>
            </p:spPr>
            <p:txBody>
              <a:bodyPr>
                <a:normAutofit/>
              </a:bodyPr>
              <a:lstStyle/>
              <a:p>
                <a:pPr marL="0" indent="0" algn="just">
                  <a:buNone/>
                </a:pPr>
                <a:r>
                  <a:rPr lang="en-US" sz="2000" b="1" dirty="0" smtClean="0"/>
                  <a:t>Free Trade Credit versus Costly (non free ) Trade Credit</a:t>
                </a:r>
              </a:p>
              <a:p>
                <a:pPr marL="0" indent="0" algn="just">
                  <a:buNone/>
                </a:pPr>
                <a:r>
                  <a:rPr lang="en-US" sz="2000" dirty="0" smtClean="0"/>
                  <a:t>Free Trade Credit : does not have discount term   for example “net 40”</a:t>
                </a:r>
              </a:p>
              <a:p>
                <a:pPr marL="0" indent="0" algn="just">
                  <a:buNone/>
                </a:pPr>
                <a:r>
                  <a:rPr lang="en-US" sz="2000" b="1" dirty="0" smtClean="0"/>
                  <a:t>Costly Trade Credit </a:t>
                </a:r>
                <a:r>
                  <a:rPr lang="en-US" sz="2000" dirty="0" smtClean="0"/>
                  <a:t>: Cash discount is offered and buyer forgoes the cash discount </a:t>
                </a:r>
              </a:p>
              <a:p>
                <a:pPr marL="0" indent="0" algn="just">
                  <a:buNone/>
                </a:pPr>
                <a:r>
                  <a:rPr lang="en-US" sz="2000" dirty="0" smtClean="0"/>
                  <a:t>Does not involve explicit interest charges, involves implicit cost if cash discount is given</a:t>
                </a:r>
              </a:p>
              <a:p>
                <a:pPr marL="0" indent="0" algn="just">
                  <a:buNone/>
                </a:pPr>
                <a:r>
                  <a:rPr lang="en-US" sz="2000" dirty="0" smtClean="0"/>
                  <a:t>Rupee cost of forgoing discount = Invoice Price  × Discount rate</a:t>
                </a:r>
              </a:p>
              <a:p>
                <a:pPr marL="0" indent="0" algn="just">
                  <a:buNone/>
                </a:pPr>
                <a:r>
                  <a:rPr lang="en-US" sz="2000" dirty="0" smtClean="0"/>
                  <a:t>The effective rate of loosing trade discount (also known as annual percentage cost (APC) ) is computed as follows:</a:t>
                </a:r>
              </a:p>
              <a:p>
                <a:pPr marL="0" indent="0" algn="just">
                  <a:buNone/>
                </a:pPr>
                <a:r>
                  <a:rPr lang="en-US" sz="1900" dirty="0" smtClean="0"/>
                  <a:t>Nominal cost of trade credit= </a:t>
                </a:r>
                <a14:m>
                  <m:oMath xmlns:m="http://schemas.openxmlformats.org/officeDocument/2006/math">
                    <m:f>
                      <m:fPr>
                        <m:ctrlPr>
                          <a:rPr lang="en-US" sz="1900" i="1" smtClean="0">
                            <a:latin typeface="Cambria Math"/>
                          </a:rPr>
                        </m:ctrlPr>
                      </m:fPr>
                      <m:num>
                        <m:r>
                          <a:rPr lang="en-US" sz="1900" b="0" i="1" smtClean="0">
                            <a:latin typeface="Cambria Math"/>
                          </a:rPr>
                          <m:t>𝐷𝑖𝑠𝑐𝑜𝑢𝑛𝑡</m:t>
                        </m:r>
                        <m:r>
                          <a:rPr lang="en-US" sz="1900" b="0" i="1" smtClean="0">
                            <a:latin typeface="Cambria Math"/>
                          </a:rPr>
                          <m:t> </m:t>
                        </m:r>
                        <m:r>
                          <a:rPr lang="en-US" sz="1900" b="0" i="1" smtClean="0">
                            <a:latin typeface="Cambria Math"/>
                          </a:rPr>
                          <m:t>𝑟𝑎𝑡𝑒</m:t>
                        </m:r>
                      </m:num>
                      <m:den>
                        <m:r>
                          <a:rPr lang="en-US" sz="1900" b="0" i="1" smtClean="0">
                            <a:latin typeface="Cambria Math"/>
                          </a:rPr>
                          <m:t>100 −</m:t>
                        </m:r>
                        <m:r>
                          <a:rPr lang="en-US" sz="1900" b="0" i="1" smtClean="0">
                            <a:latin typeface="Cambria Math"/>
                          </a:rPr>
                          <m:t>𝐷𝑖𝑠𝑐𝑜𝑢𝑛𝑡</m:t>
                        </m:r>
                        <m:r>
                          <a:rPr lang="en-US" sz="1900" b="0" i="1" smtClean="0">
                            <a:latin typeface="Cambria Math"/>
                          </a:rPr>
                          <m:t> </m:t>
                        </m:r>
                        <m:r>
                          <a:rPr lang="en-US" sz="1900" b="0" i="1" smtClean="0">
                            <a:latin typeface="Cambria Math"/>
                          </a:rPr>
                          <m:t>𝑟𝑎𝑡𝑒</m:t>
                        </m:r>
                      </m:den>
                    </m:f>
                    <m:r>
                      <a:rPr lang="en-US" sz="1900" b="0" i="1" smtClean="0">
                        <a:latin typeface="Cambria Math"/>
                      </a:rPr>
                      <m:t> </m:t>
                    </m:r>
                    <m:r>
                      <a:rPr lang="en-US" sz="1900" b="0" i="1" smtClean="0">
                        <a:latin typeface="Cambria Math"/>
                        <a:ea typeface="Cambria Math"/>
                      </a:rPr>
                      <m:t>×</m:t>
                    </m:r>
                    <m:f>
                      <m:fPr>
                        <m:ctrlPr>
                          <a:rPr lang="en-US" sz="1900" b="0" i="1" smtClean="0">
                            <a:latin typeface="Cambria Math"/>
                            <a:ea typeface="Cambria Math"/>
                          </a:rPr>
                        </m:ctrlPr>
                      </m:fPr>
                      <m:num>
                        <m:r>
                          <a:rPr lang="en-US" sz="1900" b="0" i="1" smtClean="0">
                            <a:latin typeface="Cambria Math"/>
                            <a:ea typeface="Cambria Math"/>
                          </a:rPr>
                          <m:t>𝐷𝑎𝑦𝑠</m:t>
                        </m:r>
                        <m:r>
                          <a:rPr lang="en-US" sz="1900" b="0" i="1" smtClean="0">
                            <a:latin typeface="Cambria Math"/>
                            <a:ea typeface="Cambria Math"/>
                          </a:rPr>
                          <m:t> </m:t>
                        </m:r>
                        <m:r>
                          <a:rPr lang="en-US" sz="1900" b="0" i="1" smtClean="0">
                            <a:latin typeface="Cambria Math"/>
                            <a:ea typeface="Cambria Math"/>
                          </a:rPr>
                          <m:t>𝑖𝑛</m:t>
                        </m:r>
                        <m:r>
                          <a:rPr lang="en-US" sz="1900" b="0" i="1" smtClean="0">
                            <a:latin typeface="Cambria Math"/>
                            <a:ea typeface="Cambria Math"/>
                          </a:rPr>
                          <m:t> </m:t>
                        </m:r>
                        <m:r>
                          <a:rPr lang="en-US" sz="1900" b="0" i="1" smtClean="0">
                            <a:latin typeface="Cambria Math"/>
                            <a:ea typeface="Cambria Math"/>
                          </a:rPr>
                          <m:t>𝑎</m:t>
                        </m:r>
                        <m:r>
                          <a:rPr lang="en-US" sz="1900" b="0" i="1" smtClean="0">
                            <a:latin typeface="Cambria Math"/>
                            <a:ea typeface="Cambria Math"/>
                          </a:rPr>
                          <m:t> </m:t>
                        </m:r>
                        <m:r>
                          <a:rPr lang="en-US" sz="1900" b="0" i="1" smtClean="0">
                            <a:latin typeface="Cambria Math"/>
                            <a:ea typeface="Cambria Math"/>
                          </a:rPr>
                          <m:t>𝑦𝑒𝑎𝑟</m:t>
                        </m:r>
                      </m:num>
                      <m:den>
                        <m:r>
                          <a:rPr lang="en-US" sz="1900" b="0" i="1" smtClean="0">
                            <a:latin typeface="Cambria Math"/>
                            <a:ea typeface="Cambria Math"/>
                          </a:rPr>
                          <m:t>𝐶𝑟𝑒𝑑𝑖𝑡</m:t>
                        </m:r>
                        <m:r>
                          <a:rPr lang="en-US" sz="1900" b="0" i="1" smtClean="0">
                            <a:latin typeface="Cambria Math"/>
                            <a:ea typeface="Cambria Math"/>
                          </a:rPr>
                          <m:t> </m:t>
                        </m:r>
                        <m:r>
                          <a:rPr lang="en-US" sz="1900" b="0" i="1" smtClean="0">
                            <a:latin typeface="Cambria Math"/>
                            <a:ea typeface="Cambria Math"/>
                          </a:rPr>
                          <m:t>𝑃𝑒𝑟𝑖𝑜𝑑</m:t>
                        </m:r>
                        <m:r>
                          <a:rPr lang="en-US" sz="1900" b="0" i="1" smtClean="0">
                            <a:latin typeface="Cambria Math"/>
                            <a:ea typeface="Cambria Math"/>
                          </a:rPr>
                          <m:t> −</m:t>
                        </m:r>
                        <m:r>
                          <a:rPr lang="en-US" sz="1900" b="0" i="1" smtClean="0">
                            <a:latin typeface="Cambria Math"/>
                            <a:ea typeface="Cambria Math"/>
                          </a:rPr>
                          <m:t>𝐷𝑖𝑠𝑐𝑜𝑢𝑛𝑡</m:t>
                        </m:r>
                        <m:r>
                          <a:rPr lang="en-US" sz="1900" b="0" i="1" smtClean="0">
                            <a:latin typeface="Cambria Math"/>
                            <a:ea typeface="Cambria Math"/>
                          </a:rPr>
                          <m:t> </m:t>
                        </m:r>
                        <m:r>
                          <a:rPr lang="en-US" sz="1900" b="0" i="1" smtClean="0">
                            <a:latin typeface="Cambria Math"/>
                            <a:ea typeface="Cambria Math"/>
                          </a:rPr>
                          <m:t>𝑃𝑒𝑟𝑖𝑜𝑑</m:t>
                        </m:r>
                      </m:den>
                    </m:f>
                  </m:oMath>
                </a14:m>
                <a:endParaRPr lang="en-US" sz="1900" dirty="0" smtClean="0"/>
              </a:p>
              <a:p>
                <a:pPr marL="0" indent="0" algn="just">
                  <a:buNone/>
                </a:pPr>
                <a:r>
                  <a:rPr lang="en-US" sz="1900" dirty="0" smtClean="0"/>
                  <a:t>APC = </a:t>
                </a:r>
                <a14:m>
                  <m:oMath xmlns:m="http://schemas.openxmlformats.org/officeDocument/2006/math">
                    <m:f>
                      <m:fPr>
                        <m:ctrlPr>
                          <a:rPr lang="en-US" sz="1900" i="1">
                            <a:latin typeface="Cambria Math"/>
                          </a:rPr>
                        </m:ctrlPr>
                      </m:fPr>
                      <m:num>
                        <m:r>
                          <a:rPr lang="en-US" sz="1900" i="1">
                            <a:latin typeface="Cambria Math"/>
                          </a:rPr>
                          <m:t>𝐷𝑖𝑠𝑐𝑜𝑢𝑛𝑡</m:t>
                        </m:r>
                        <m:r>
                          <a:rPr lang="en-US" sz="1900" i="1">
                            <a:latin typeface="Cambria Math"/>
                          </a:rPr>
                          <m:t> </m:t>
                        </m:r>
                        <m:r>
                          <a:rPr lang="en-US" sz="1900" i="1">
                            <a:latin typeface="Cambria Math"/>
                          </a:rPr>
                          <m:t>𝑟𝑎𝑡𝑒</m:t>
                        </m:r>
                        <m:r>
                          <a:rPr lang="en-US" sz="1900" b="0" i="1" smtClean="0">
                            <a:latin typeface="Cambria Math"/>
                          </a:rPr>
                          <m:t> (</m:t>
                        </m:r>
                        <m:r>
                          <a:rPr lang="en-US" sz="1900" b="0" i="1" smtClean="0">
                            <a:latin typeface="Cambria Math"/>
                          </a:rPr>
                          <m:t>𝑓𝑟𝑎𝑐𝑡𝑖𝑜𝑛</m:t>
                        </m:r>
                        <m:r>
                          <a:rPr lang="en-US" sz="1900" b="0" i="1" smtClean="0">
                            <a:latin typeface="Cambria Math"/>
                          </a:rPr>
                          <m:t>)</m:t>
                        </m:r>
                      </m:num>
                      <m:den>
                        <m:r>
                          <a:rPr lang="en-US" sz="1900" i="1">
                            <a:latin typeface="Cambria Math"/>
                          </a:rPr>
                          <m:t>1 −</m:t>
                        </m:r>
                        <m:r>
                          <a:rPr lang="en-US" sz="1900" i="1">
                            <a:latin typeface="Cambria Math"/>
                          </a:rPr>
                          <m:t>𝐷𝑖𝑠𝑐𝑜𝑢𝑛𝑡</m:t>
                        </m:r>
                        <m:r>
                          <a:rPr lang="en-US" sz="1900" i="1">
                            <a:latin typeface="Cambria Math"/>
                          </a:rPr>
                          <m:t> </m:t>
                        </m:r>
                        <m:r>
                          <a:rPr lang="en-US" sz="1900" i="1">
                            <a:latin typeface="Cambria Math"/>
                          </a:rPr>
                          <m:t>𝑟𝑎𝑡𝑒</m:t>
                        </m:r>
                        <m:r>
                          <a:rPr lang="en-US" sz="1900" b="0" i="1" smtClean="0">
                            <a:latin typeface="Cambria Math"/>
                          </a:rPr>
                          <m:t> (</m:t>
                        </m:r>
                        <m:r>
                          <a:rPr lang="en-US" sz="1900" b="0" i="1" smtClean="0">
                            <a:latin typeface="Cambria Math"/>
                          </a:rPr>
                          <m:t>𝑓𝑟𝑎𝑐𝑡𝑖𝑜𝑛</m:t>
                        </m:r>
                        <m:r>
                          <a:rPr lang="en-US" sz="1900" b="0" i="1" smtClean="0">
                            <a:latin typeface="Cambria Math"/>
                          </a:rPr>
                          <m:t>)</m:t>
                        </m:r>
                      </m:den>
                    </m:f>
                    <m:r>
                      <a:rPr lang="en-US" sz="1900" i="1">
                        <a:latin typeface="Cambria Math"/>
                      </a:rPr>
                      <m:t> </m:t>
                    </m:r>
                    <m:r>
                      <a:rPr lang="en-US" sz="1900" i="1">
                        <a:latin typeface="Cambria Math"/>
                        <a:ea typeface="Cambria Math"/>
                      </a:rPr>
                      <m:t>×</m:t>
                    </m:r>
                    <m:f>
                      <m:fPr>
                        <m:ctrlPr>
                          <a:rPr lang="en-US" sz="1900" i="1">
                            <a:latin typeface="Cambria Math"/>
                            <a:ea typeface="Cambria Math"/>
                          </a:rPr>
                        </m:ctrlPr>
                      </m:fPr>
                      <m:num>
                        <m:r>
                          <a:rPr lang="en-US" sz="1900" i="1">
                            <a:latin typeface="Cambria Math"/>
                            <a:ea typeface="Cambria Math"/>
                          </a:rPr>
                          <m:t>𝐷𝑎𝑦𝑠</m:t>
                        </m:r>
                        <m:r>
                          <a:rPr lang="en-US" sz="1900" i="1">
                            <a:latin typeface="Cambria Math"/>
                            <a:ea typeface="Cambria Math"/>
                          </a:rPr>
                          <m:t> </m:t>
                        </m:r>
                        <m:r>
                          <a:rPr lang="en-US" sz="1900" i="1">
                            <a:latin typeface="Cambria Math"/>
                            <a:ea typeface="Cambria Math"/>
                          </a:rPr>
                          <m:t>𝑖𝑛</m:t>
                        </m:r>
                        <m:r>
                          <a:rPr lang="en-US" sz="1900" i="1">
                            <a:latin typeface="Cambria Math"/>
                            <a:ea typeface="Cambria Math"/>
                          </a:rPr>
                          <m:t> </m:t>
                        </m:r>
                        <m:r>
                          <a:rPr lang="en-US" sz="1900" i="1">
                            <a:latin typeface="Cambria Math"/>
                            <a:ea typeface="Cambria Math"/>
                          </a:rPr>
                          <m:t>𝑎</m:t>
                        </m:r>
                        <m:r>
                          <a:rPr lang="en-US" sz="1900" i="1">
                            <a:latin typeface="Cambria Math"/>
                            <a:ea typeface="Cambria Math"/>
                          </a:rPr>
                          <m:t> </m:t>
                        </m:r>
                        <m:r>
                          <a:rPr lang="en-US" sz="1900" i="1">
                            <a:latin typeface="Cambria Math"/>
                            <a:ea typeface="Cambria Math"/>
                          </a:rPr>
                          <m:t>𝑦𝑒𝑎𝑟</m:t>
                        </m:r>
                      </m:num>
                      <m:den>
                        <m:r>
                          <a:rPr lang="en-US" sz="1900" i="1">
                            <a:latin typeface="Cambria Math"/>
                            <a:ea typeface="Cambria Math"/>
                          </a:rPr>
                          <m:t>𝐶𝑟𝑒𝑑𝑖𝑡</m:t>
                        </m:r>
                        <m:r>
                          <a:rPr lang="en-US" sz="1900" i="1">
                            <a:latin typeface="Cambria Math"/>
                            <a:ea typeface="Cambria Math"/>
                          </a:rPr>
                          <m:t> </m:t>
                        </m:r>
                        <m:r>
                          <a:rPr lang="en-US" sz="1900" i="1">
                            <a:latin typeface="Cambria Math"/>
                            <a:ea typeface="Cambria Math"/>
                          </a:rPr>
                          <m:t>𝑃𝑒𝑟𝑖𝑜𝑑</m:t>
                        </m:r>
                        <m:r>
                          <a:rPr lang="en-US" sz="1900" i="1">
                            <a:latin typeface="Cambria Math"/>
                            <a:ea typeface="Cambria Math"/>
                          </a:rPr>
                          <m:t> −</m:t>
                        </m:r>
                        <m:r>
                          <a:rPr lang="en-US" sz="1900" i="1">
                            <a:latin typeface="Cambria Math"/>
                            <a:ea typeface="Cambria Math"/>
                          </a:rPr>
                          <m:t>𝐷𝑖𝑠𝑐𝑜𝑢𝑛𝑡</m:t>
                        </m:r>
                        <m:r>
                          <a:rPr lang="en-US" sz="1900" i="1">
                            <a:latin typeface="Cambria Math"/>
                            <a:ea typeface="Cambria Math"/>
                          </a:rPr>
                          <m:t> </m:t>
                        </m:r>
                        <m:r>
                          <a:rPr lang="en-US" sz="1900" i="1">
                            <a:latin typeface="Cambria Math"/>
                            <a:ea typeface="Cambria Math"/>
                          </a:rPr>
                          <m:t>𝑃𝑒𝑟𝑖𝑜𝑑</m:t>
                        </m:r>
                      </m:den>
                    </m:f>
                  </m:oMath>
                </a14:m>
                <a:endParaRPr lang="en-US" sz="1900" dirty="0" smtClean="0"/>
              </a:p>
              <a:p>
                <a:pPr marL="0" indent="0" algn="just">
                  <a:buNone/>
                </a:pPr>
                <a:r>
                  <a:rPr lang="en-US" sz="1800" dirty="0" smtClean="0"/>
                  <a:t>Cost of trade credit = </a:t>
                </a:r>
                <a14:m>
                  <m:oMath xmlns:m="http://schemas.openxmlformats.org/officeDocument/2006/math">
                    <m:f>
                      <m:fPr>
                        <m:ctrlPr>
                          <a:rPr lang="en-US" sz="1800" i="1">
                            <a:latin typeface="Cambria Math"/>
                          </a:rPr>
                        </m:ctrlPr>
                      </m:fPr>
                      <m:num>
                        <m:r>
                          <a:rPr lang="en-US" sz="1800" i="1">
                            <a:latin typeface="Cambria Math"/>
                          </a:rPr>
                          <m:t>𝐷𝑖𝑠𝑐𝑜𝑢𝑛𝑡</m:t>
                        </m:r>
                        <m:r>
                          <a:rPr lang="en-US" sz="1800" i="1">
                            <a:latin typeface="Cambria Math"/>
                          </a:rPr>
                          <m:t> </m:t>
                        </m:r>
                        <m:r>
                          <a:rPr lang="en-US" sz="1800" b="0" i="1" smtClean="0">
                            <a:latin typeface="Cambria Math"/>
                          </a:rPr>
                          <m:t>𝐴𝑚𝑜𝑢𝑛𝑡</m:t>
                        </m:r>
                      </m:num>
                      <m:den>
                        <m:r>
                          <a:rPr lang="en-US" sz="1800" b="0" i="1" smtClean="0">
                            <a:latin typeface="Cambria Math"/>
                          </a:rPr>
                          <m:t>𝐼𝑛𝑣𝑜𝑖𝑐𝑒</m:t>
                        </m:r>
                        <m:r>
                          <a:rPr lang="en-US" sz="1800" b="0" i="1" smtClean="0">
                            <a:latin typeface="Cambria Math"/>
                          </a:rPr>
                          <m:t> </m:t>
                        </m:r>
                        <m:r>
                          <a:rPr lang="en-US" sz="1800" b="0" i="1" smtClean="0">
                            <a:latin typeface="Cambria Math"/>
                          </a:rPr>
                          <m:t>𝐴𝑚𝑜𝑢𝑛𝑡</m:t>
                        </m:r>
                        <m:r>
                          <a:rPr lang="en-US" sz="1800" i="1">
                            <a:latin typeface="Cambria Math"/>
                          </a:rPr>
                          <m:t> −</m:t>
                        </m:r>
                        <m:r>
                          <a:rPr lang="en-US" sz="1800" i="1">
                            <a:latin typeface="Cambria Math"/>
                          </a:rPr>
                          <m:t>𝐷𝑖𝑠𝑐𝑜𝑢𝑛𝑡</m:t>
                        </m:r>
                        <m:r>
                          <a:rPr lang="en-US" sz="1800" i="1">
                            <a:latin typeface="Cambria Math"/>
                          </a:rPr>
                          <m:t> </m:t>
                        </m:r>
                        <m:r>
                          <a:rPr lang="en-US" sz="1800" b="0" i="1" smtClean="0">
                            <a:latin typeface="Cambria Math"/>
                          </a:rPr>
                          <m:t>𝐴𝑚𝑜𝑢𝑛𝑡</m:t>
                        </m:r>
                      </m:den>
                    </m:f>
                    <m:r>
                      <a:rPr lang="en-US" sz="1800" i="1">
                        <a:latin typeface="Cambria Math"/>
                      </a:rPr>
                      <m:t> </m:t>
                    </m:r>
                    <m:r>
                      <a:rPr lang="en-US" sz="1800" i="1">
                        <a:latin typeface="Cambria Math"/>
                        <a:ea typeface="Cambria Math"/>
                      </a:rPr>
                      <m:t>×</m:t>
                    </m:r>
                    <m:f>
                      <m:fPr>
                        <m:ctrlPr>
                          <a:rPr lang="en-US" sz="1800" i="1">
                            <a:latin typeface="Cambria Math"/>
                            <a:ea typeface="Cambria Math"/>
                          </a:rPr>
                        </m:ctrlPr>
                      </m:fPr>
                      <m:num>
                        <m:r>
                          <a:rPr lang="en-US" sz="1800" i="1">
                            <a:latin typeface="Cambria Math"/>
                            <a:ea typeface="Cambria Math"/>
                          </a:rPr>
                          <m:t>𝐷𝑎𝑦𝑠</m:t>
                        </m:r>
                        <m:r>
                          <a:rPr lang="en-US" sz="1800" i="1">
                            <a:latin typeface="Cambria Math"/>
                            <a:ea typeface="Cambria Math"/>
                          </a:rPr>
                          <m:t> </m:t>
                        </m:r>
                        <m:r>
                          <a:rPr lang="en-US" sz="1800" i="1">
                            <a:latin typeface="Cambria Math"/>
                            <a:ea typeface="Cambria Math"/>
                          </a:rPr>
                          <m:t>𝑖𝑛</m:t>
                        </m:r>
                        <m:r>
                          <a:rPr lang="en-US" sz="1800" i="1">
                            <a:latin typeface="Cambria Math"/>
                            <a:ea typeface="Cambria Math"/>
                          </a:rPr>
                          <m:t> </m:t>
                        </m:r>
                        <m:r>
                          <a:rPr lang="en-US" sz="1800" i="1">
                            <a:latin typeface="Cambria Math"/>
                            <a:ea typeface="Cambria Math"/>
                          </a:rPr>
                          <m:t>𝑎</m:t>
                        </m:r>
                        <m:r>
                          <a:rPr lang="en-US" sz="1800" i="1">
                            <a:latin typeface="Cambria Math"/>
                            <a:ea typeface="Cambria Math"/>
                          </a:rPr>
                          <m:t> </m:t>
                        </m:r>
                        <m:r>
                          <a:rPr lang="en-US" sz="1800" i="1">
                            <a:latin typeface="Cambria Math"/>
                            <a:ea typeface="Cambria Math"/>
                          </a:rPr>
                          <m:t>𝑦𝑒𝑎𝑟</m:t>
                        </m:r>
                      </m:num>
                      <m:den>
                        <m:r>
                          <a:rPr lang="en-US" sz="1800" i="1">
                            <a:latin typeface="Cambria Math"/>
                            <a:ea typeface="Cambria Math"/>
                          </a:rPr>
                          <m:t>𝐶𝑟𝑒𝑑𝑖𝑡</m:t>
                        </m:r>
                        <m:r>
                          <a:rPr lang="en-US" sz="1800" i="1">
                            <a:latin typeface="Cambria Math"/>
                            <a:ea typeface="Cambria Math"/>
                          </a:rPr>
                          <m:t> </m:t>
                        </m:r>
                        <m:r>
                          <a:rPr lang="en-US" sz="1800" i="1">
                            <a:latin typeface="Cambria Math"/>
                            <a:ea typeface="Cambria Math"/>
                          </a:rPr>
                          <m:t>𝑃𝑒𝑟𝑖𝑜𝑑</m:t>
                        </m:r>
                        <m:r>
                          <a:rPr lang="en-US" sz="1800" i="1">
                            <a:latin typeface="Cambria Math"/>
                            <a:ea typeface="Cambria Math"/>
                          </a:rPr>
                          <m:t> −</m:t>
                        </m:r>
                        <m:r>
                          <a:rPr lang="en-US" sz="1800" i="1">
                            <a:latin typeface="Cambria Math"/>
                            <a:ea typeface="Cambria Math"/>
                          </a:rPr>
                          <m:t>𝐷𝑖𝑠𝑐𝑜𝑢𝑛𝑡</m:t>
                        </m:r>
                        <m:r>
                          <a:rPr lang="en-US" sz="1800" i="1">
                            <a:latin typeface="Cambria Math"/>
                            <a:ea typeface="Cambria Math"/>
                          </a:rPr>
                          <m:t> </m:t>
                        </m:r>
                        <m:r>
                          <a:rPr lang="en-US" sz="1800" i="1">
                            <a:latin typeface="Cambria Math"/>
                            <a:ea typeface="Cambria Math"/>
                          </a:rPr>
                          <m:t>𝑃𝑒𝑟𝑖𝑜𝑑</m:t>
                        </m:r>
                      </m:den>
                    </m:f>
                  </m:oMath>
                </a14:m>
                <a:endParaRPr lang="en-US" sz="1800" dirty="0" smtClean="0"/>
              </a:p>
              <a:p>
                <a:pPr marL="0" indent="0" algn="just">
                  <a:buNone/>
                </a:pPr>
                <a:r>
                  <a:rPr lang="en-US" sz="1800" dirty="0" smtClean="0"/>
                  <a:t>Discount amount = Invoice Amount × Discount Rate</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364163"/>
              </a:xfrm>
              <a:blipFill rotWithShape="1">
                <a:blip r:embed="rId2"/>
                <a:stretch>
                  <a:fillRect l="-741" t="-569" r="-1407"/>
                </a:stretch>
              </a:blipFill>
            </p:spPr>
            <p:txBody>
              <a:bodyPr/>
              <a:lstStyle/>
              <a:p>
                <a:r>
                  <a:rPr lang="en-US">
                    <a:noFill/>
                  </a:rPr>
                  <a:t> </a:t>
                </a:r>
              </a:p>
            </p:txBody>
          </p:sp>
        </mc:Fallback>
      </mc:AlternateContent>
    </p:spTree>
    <p:extLst>
      <p:ext uri="{BB962C8B-B14F-4D97-AF65-F5344CB8AC3E}">
        <p14:creationId xmlns:p14="http://schemas.microsoft.com/office/powerpoint/2010/main" val="2361106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Trade Credit (Account Payable)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715000"/>
              </a:xfrm>
            </p:spPr>
            <p:txBody>
              <a:bodyPr>
                <a:normAutofit lnSpcReduction="10000"/>
              </a:bodyPr>
              <a:lstStyle/>
              <a:p>
                <a:r>
                  <a:rPr lang="en-US" sz="2000" dirty="0" smtClean="0"/>
                  <a:t>Nominal annual cost formula does not consider the compounding of interest.</a:t>
                </a:r>
              </a:p>
              <a:p>
                <a:r>
                  <a:rPr lang="en-US" sz="2000" dirty="0" smtClean="0"/>
                  <a:t>Effective Annual Rate (EAR) = (1 + Periodic rate)</a:t>
                </a:r>
                <a:r>
                  <a:rPr lang="en-US" sz="2000" baseline="30000" dirty="0" smtClean="0"/>
                  <a:t>m</a:t>
                </a:r>
                <a:r>
                  <a:rPr lang="en-US" sz="2000" dirty="0" smtClean="0"/>
                  <a:t> – 1</a:t>
                </a:r>
              </a:p>
              <a:p>
                <a:r>
                  <a:rPr lang="en-US" sz="2000" dirty="0"/>
                  <a:t>Effective Annual Rate (EAR) </a:t>
                </a:r>
                <a:r>
                  <a:rPr lang="en-US" sz="2000" dirty="0" smtClean="0"/>
                  <a:t>= ( 1 + </a:t>
                </a:r>
                <a14:m>
                  <m:oMath xmlns:m="http://schemas.openxmlformats.org/officeDocument/2006/math">
                    <m:f>
                      <m:fPr>
                        <m:ctrlPr>
                          <a:rPr lang="en-US" sz="2000" i="1" smtClean="0">
                            <a:latin typeface="Cambria Math"/>
                          </a:rPr>
                        </m:ctrlPr>
                      </m:fPr>
                      <m:num>
                        <m:r>
                          <a:rPr lang="en-US" sz="2000" b="0" i="1" smtClean="0">
                            <a:latin typeface="Cambria Math"/>
                          </a:rPr>
                          <m:t>𝐷𝑖𝑠𝑐𝑜𝑢𝑛𝑡</m:t>
                        </m:r>
                        <m:r>
                          <a:rPr lang="en-US" sz="2000" b="0" i="1" smtClean="0">
                            <a:latin typeface="Cambria Math"/>
                          </a:rPr>
                          <m:t> </m:t>
                        </m:r>
                        <m:r>
                          <a:rPr lang="en-US" sz="2000" b="0" i="1" smtClean="0">
                            <a:latin typeface="Cambria Math"/>
                          </a:rPr>
                          <m:t>𝑟𝑎𝑡𝑒</m:t>
                        </m:r>
                      </m:num>
                      <m:den>
                        <m:r>
                          <a:rPr lang="en-US" sz="2000" b="0" i="1" smtClean="0">
                            <a:latin typeface="Cambria Math"/>
                          </a:rPr>
                          <m:t>100 −</m:t>
                        </m:r>
                        <m:r>
                          <a:rPr lang="en-US" sz="2000" b="0" i="1" smtClean="0">
                            <a:latin typeface="Cambria Math"/>
                          </a:rPr>
                          <m:t>𝐷𝑖𝑠𝑐𝑜𝑢𝑛𝑡</m:t>
                        </m:r>
                        <m:r>
                          <a:rPr lang="en-US" sz="2000" b="0" i="1" smtClean="0">
                            <a:latin typeface="Cambria Math"/>
                          </a:rPr>
                          <m:t> </m:t>
                        </m:r>
                        <m:r>
                          <a:rPr lang="en-US" sz="2000" b="0" i="1" smtClean="0">
                            <a:latin typeface="Cambria Math"/>
                          </a:rPr>
                          <m:t>𝑟𝑎𝑡𝑒</m:t>
                        </m:r>
                      </m:den>
                    </m:f>
                    <m:r>
                      <a:rPr lang="en-US" sz="2000" b="0" i="1" smtClean="0">
                        <a:latin typeface="Cambria Math"/>
                      </a:rPr>
                      <m:t> )</m:t>
                    </m:r>
                    <m:r>
                      <a:rPr lang="en-US" sz="2000" b="0" i="1" baseline="30000" smtClean="0">
                        <a:latin typeface="Cambria Math"/>
                      </a:rPr>
                      <m:t>𝑚</m:t>
                    </m:r>
                  </m:oMath>
                </a14:m>
                <a:r>
                  <a:rPr lang="en-US" sz="2000" dirty="0" smtClean="0"/>
                  <a:t> – 1</a:t>
                </a:r>
              </a:p>
              <a:p>
                <a:pPr marL="0" indent="0">
                  <a:buNone/>
                </a:pPr>
                <a:r>
                  <a:rPr lang="en-US" sz="2000" dirty="0"/>
                  <a:t>	</a:t>
                </a:r>
                <a:r>
                  <a:rPr lang="en-US" sz="2000" dirty="0" smtClean="0"/>
                  <a:t>	Where, m = </a:t>
                </a:r>
                <a14:m>
                  <m:oMath xmlns:m="http://schemas.openxmlformats.org/officeDocument/2006/math">
                    <m:f>
                      <m:fPr>
                        <m:ctrlPr>
                          <a:rPr lang="en-US" sz="2000" i="1" smtClean="0">
                            <a:latin typeface="Cambria Math"/>
                          </a:rPr>
                        </m:ctrlPr>
                      </m:fPr>
                      <m:num>
                        <m:r>
                          <a:rPr lang="en-US" sz="2000" b="0" i="1" smtClean="0">
                            <a:latin typeface="Cambria Math"/>
                          </a:rPr>
                          <m:t>𝐷𝑎𝑦𝑠</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𝑎</m:t>
                        </m:r>
                        <m:r>
                          <a:rPr lang="en-US" sz="2000" b="0" i="1" smtClean="0">
                            <a:latin typeface="Cambria Math"/>
                          </a:rPr>
                          <m:t> </m:t>
                        </m:r>
                        <m:r>
                          <a:rPr lang="en-US" sz="2000" b="0" i="1" smtClean="0">
                            <a:latin typeface="Cambria Math"/>
                          </a:rPr>
                          <m:t>𝑦𝑒𝑎𝑟</m:t>
                        </m:r>
                      </m:num>
                      <m:den>
                        <m:r>
                          <a:rPr lang="en-US" sz="2000" b="0" i="1" smtClean="0">
                            <a:latin typeface="Cambria Math"/>
                          </a:rPr>
                          <m:t>𝐶𝑟𝑒𝑑𝑖𝑡</m:t>
                        </m:r>
                        <m:r>
                          <a:rPr lang="en-US" sz="2000" b="0" i="1" smtClean="0">
                            <a:latin typeface="Cambria Math"/>
                          </a:rPr>
                          <m:t> </m:t>
                        </m:r>
                        <m:r>
                          <a:rPr lang="en-US" sz="2000" b="0" i="1" smtClean="0">
                            <a:latin typeface="Cambria Math"/>
                          </a:rPr>
                          <m:t>𝑃𝑒𝑟𝑖𝑜𝑑</m:t>
                        </m:r>
                        <m:r>
                          <a:rPr lang="en-US" sz="2000" b="0" i="1" smtClean="0">
                            <a:latin typeface="Cambria Math"/>
                          </a:rPr>
                          <m:t> −</m:t>
                        </m:r>
                        <m:r>
                          <a:rPr lang="en-US" sz="2000" b="0" i="1" smtClean="0">
                            <a:latin typeface="Cambria Math"/>
                          </a:rPr>
                          <m:t>𝐷𝑖𝑠𝑐𝑜𝑢𝑛𝑡</m:t>
                        </m:r>
                        <m:r>
                          <a:rPr lang="en-US" sz="2000" b="0" i="1" smtClean="0">
                            <a:latin typeface="Cambria Math"/>
                          </a:rPr>
                          <m:t> </m:t>
                        </m:r>
                        <m:r>
                          <a:rPr lang="en-US" sz="2000" b="0" i="1" smtClean="0">
                            <a:latin typeface="Cambria Math"/>
                          </a:rPr>
                          <m:t>𝑃𝑒𝑟𝑖𝑜𝑑</m:t>
                        </m:r>
                      </m:den>
                    </m:f>
                  </m:oMath>
                </a14:m>
                <a:endParaRPr lang="en-US" sz="2000" dirty="0" smtClean="0"/>
              </a:p>
              <a:p>
                <a:pPr marL="0" indent="0">
                  <a:buNone/>
                </a:pPr>
                <a:r>
                  <a:rPr lang="en-US" sz="2000" dirty="0" smtClean="0"/>
                  <a:t>Can be written as :</a:t>
                </a:r>
              </a:p>
              <a:p>
                <a:pPr marL="0" indent="0">
                  <a:buNone/>
                </a:pPr>
                <a:r>
                  <a:rPr lang="en-US" sz="2000" dirty="0" smtClean="0"/>
                  <a:t>EAR = (1 + </a:t>
                </a:r>
                <a14:m>
                  <m:oMath xmlns:m="http://schemas.openxmlformats.org/officeDocument/2006/math">
                    <m:f>
                      <m:fPr>
                        <m:ctrlPr>
                          <a:rPr lang="en-US" sz="2000" i="1" smtClean="0">
                            <a:latin typeface="Cambria Math"/>
                          </a:rPr>
                        </m:ctrlPr>
                      </m:fPr>
                      <m:num>
                        <m:r>
                          <a:rPr lang="en-US" sz="2000" b="0" i="1" smtClean="0">
                            <a:latin typeface="Cambria Math"/>
                          </a:rPr>
                          <m:t>𝐷𝑖𝑠𝑐𝑜𝑢𝑛𝑡</m:t>
                        </m:r>
                        <m:r>
                          <a:rPr lang="en-US" sz="2000" b="0" i="1" smtClean="0">
                            <a:latin typeface="Cambria Math"/>
                          </a:rPr>
                          <m:t> </m:t>
                        </m:r>
                        <m:r>
                          <a:rPr lang="en-US" sz="2000" b="0" i="1" smtClean="0">
                            <a:latin typeface="Cambria Math"/>
                          </a:rPr>
                          <m:t>𝑟𝑎𝑡𝑒</m:t>
                        </m:r>
                      </m:num>
                      <m:den>
                        <m:r>
                          <a:rPr lang="en-US" sz="2000" b="0" i="1" smtClean="0">
                            <a:latin typeface="Cambria Math"/>
                          </a:rPr>
                          <m:t>100 −</m:t>
                        </m:r>
                        <m:r>
                          <a:rPr lang="en-US" sz="2000" b="0" i="1" smtClean="0">
                            <a:latin typeface="Cambria Math"/>
                          </a:rPr>
                          <m:t>𝐷𝑖𝑠𝑐𝑜𝑢𝑛𝑡</m:t>
                        </m:r>
                        <m:r>
                          <a:rPr lang="en-US" sz="2000" b="0" i="1" smtClean="0">
                            <a:latin typeface="Cambria Math"/>
                          </a:rPr>
                          <m:t> </m:t>
                        </m:r>
                        <m:r>
                          <a:rPr lang="en-US" sz="2000" b="0" i="1" smtClean="0">
                            <a:latin typeface="Cambria Math"/>
                          </a:rPr>
                          <m:t>𝑟𝑎𝑡𝑒</m:t>
                        </m:r>
                      </m:den>
                    </m:f>
                    <m:r>
                      <a:rPr lang="en-US" sz="2000" b="0" i="1" smtClean="0">
                        <a:latin typeface="Cambria Math"/>
                      </a:rPr>
                      <m:t> )</m:t>
                    </m:r>
                  </m:oMath>
                </a14:m>
                <a:r>
                  <a:rPr lang="en-US" sz="2000" dirty="0" smtClean="0"/>
                  <a:t> </a:t>
                </a:r>
                <a:r>
                  <a:rPr lang="en-US" sz="2000" baseline="30000" dirty="0" smtClean="0"/>
                  <a:t>Days in a year/ (CP-DP)</a:t>
                </a:r>
                <a:r>
                  <a:rPr lang="en-US" sz="2000" dirty="0" smtClean="0"/>
                  <a:t> -1</a:t>
                </a:r>
              </a:p>
              <a:p>
                <a:pPr marL="0" indent="0">
                  <a:buNone/>
                </a:pPr>
                <a:r>
                  <a:rPr lang="en-US" sz="2000" b="1" dirty="0" smtClean="0"/>
                  <a:t>Example Problem</a:t>
                </a:r>
              </a:p>
              <a:p>
                <a:pPr marL="0" indent="0" algn="just">
                  <a:buNone/>
                </a:pPr>
                <a:r>
                  <a:rPr lang="en-US" sz="2000" dirty="0" smtClean="0"/>
                  <a:t>Suppose this is the credit term of </a:t>
                </a:r>
                <a:r>
                  <a:rPr lang="en-US" sz="2000" dirty="0" err="1" smtClean="0"/>
                  <a:t>Sulex</a:t>
                </a:r>
                <a:r>
                  <a:rPr lang="en-US" sz="2000" dirty="0" smtClean="0"/>
                  <a:t> International Trading House : 2/10 net 30; based on this credit term determine annual percentage cost of trade credit and effective annual rate.</a:t>
                </a:r>
              </a:p>
              <a:p>
                <a:pPr marL="0" indent="0" algn="just">
                  <a:buNone/>
                </a:pPr>
                <a:r>
                  <a:rPr lang="en-US" sz="2000" b="1" dirty="0" smtClean="0"/>
                  <a:t>Stretching Account Payable</a:t>
                </a:r>
              </a:p>
              <a:p>
                <a:pPr marL="0" indent="0" algn="just">
                  <a:buNone/>
                </a:pPr>
                <a:r>
                  <a:rPr lang="en-US" sz="2000" dirty="0" smtClean="0"/>
                  <a:t>If a firm may postpone payments beyond credit period</a:t>
                </a:r>
              </a:p>
              <a:p>
                <a:pPr marL="0" indent="0" algn="just">
                  <a:buNone/>
                </a:pPr>
                <a:r>
                  <a:rPr lang="en-US" sz="2000" dirty="0" smtClean="0"/>
                  <a:t>Reduce the cost of giving up a cash discount. However, additional credit obtained by stretching credit payable may not be cost free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715000"/>
              </a:xfrm>
              <a:blipFill rotWithShape="1">
                <a:blip r:embed="rId2"/>
                <a:stretch>
                  <a:fillRect l="-741" t="-1066" r="-1407"/>
                </a:stretch>
              </a:blipFill>
            </p:spPr>
            <p:txBody>
              <a:bodyPr/>
              <a:lstStyle/>
              <a:p>
                <a:r>
                  <a:rPr lang="en-US">
                    <a:noFill/>
                  </a:rPr>
                  <a:t> </a:t>
                </a:r>
              </a:p>
            </p:txBody>
          </p:sp>
        </mc:Fallback>
      </mc:AlternateContent>
    </p:spTree>
    <p:extLst>
      <p:ext uri="{BB962C8B-B14F-4D97-AF65-F5344CB8AC3E}">
        <p14:creationId xmlns:p14="http://schemas.microsoft.com/office/powerpoint/2010/main" val="279047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sz="2600" dirty="0" smtClean="0"/>
                  <a:t>Credit Term : </a:t>
                </a:r>
                <a14:m>
                  <m:oMath xmlns:m="http://schemas.openxmlformats.org/officeDocument/2006/math">
                    <m:f>
                      <m:fPr>
                        <m:ctrlPr>
                          <a:rPr lang="en-US" sz="2600" i="1">
                            <a:latin typeface="Cambria Math"/>
                          </a:rPr>
                        </m:ctrlPr>
                      </m:fPr>
                      <m:num>
                        <m:r>
                          <a:rPr lang="en-US" sz="2600" b="0" i="1" smtClean="0">
                            <a:latin typeface="Cambria Math"/>
                          </a:rPr>
                          <m:t>2</m:t>
                        </m:r>
                      </m:num>
                      <m:den>
                        <m:r>
                          <a:rPr lang="en-US" sz="2600" i="1">
                            <a:latin typeface="Cambria Math"/>
                          </a:rPr>
                          <m:t>10</m:t>
                        </m:r>
                      </m:den>
                    </m:f>
                    <m:r>
                      <a:rPr lang="en-US" sz="2600" i="1">
                        <a:latin typeface="Cambria Math"/>
                      </a:rPr>
                      <m:t> </m:t>
                    </m:r>
                  </m:oMath>
                </a14:m>
                <a:r>
                  <a:rPr lang="en-US" sz="2600" dirty="0" smtClean="0"/>
                  <a:t>Net 30, 	Daily purchase: </a:t>
                </a:r>
                <a:r>
                  <a:rPr lang="en-US" sz="2600" dirty="0" err="1" smtClean="0"/>
                  <a:t>Rs</a:t>
                </a:r>
                <a:r>
                  <a:rPr lang="en-US" sz="2600" dirty="0" smtClean="0"/>
                  <a:t> 1000</a:t>
                </a:r>
              </a:p>
              <a:p>
                <a:pPr lvl="1"/>
                <a:r>
                  <a:rPr lang="en-US" sz="2200" dirty="0" smtClean="0"/>
                  <a:t>2 % discount i.e. </a:t>
                </a:r>
                <a:r>
                  <a:rPr lang="en-US" sz="2200" dirty="0" err="1" smtClean="0"/>
                  <a:t>Rs</a:t>
                </a:r>
                <a:r>
                  <a:rPr lang="en-US" sz="2200" dirty="0" smtClean="0"/>
                  <a:t> 20 is </a:t>
                </a:r>
                <a:r>
                  <a:rPr lang="en-US" sz="2200" smtClean="0"/>
                  <a:t>taken if </a:t>
                </a:r>
                <a:r>
                  <a:rPr lang="en-US" sz="2200" dirty="0" smtClean="0"/>
                  <a:t>paid within 10 days</a:t>
                </a:r>
              </a:p>
              <a:p>
                <a:pPr lvl="1"/>
                <a:r>
                  <a:rPr lang="en-US" sz="2200" dirty="0" smtClean="0"/>
                  <a:t>When the firm decides to take discount it will have to pay </a:t>
                </a:r>
                <a:r>
                  <a:rPr lang="en-US" sz="2200" dirty="0" err="1" smtClean="0"/>
                  <a:t>Rs</a:t>
                </a:r>
                <a:r>
                  <a:rPr lang="en-US" sz="2200" dirty="0" smtClean="0"/>
                  <a:t> 980 at the end of discount period i.e. day 10 by taking </a:t>
                </a:r>
                <a:r>
                  <a:rPr lang="en-US" sz="2200" dirty="0" err="1" smtClean="0"/>
                  <a:t>Rs</a:t>
                </a:r>
                <a:r>
                  <a:rPr lang="en-US" sz="2200" dirty="0" smtClean="0"/>
                  <a:t> 20 cash discount. But when the firm forgoes cash discount it will have to pay full amount i.e. </a:t>
                </a:r>
                <a:r>
                  <a:rPr lang="en-US" sz="2200" dirty="0" err="1" smtClean="0"/>
                  <a:t>Rs</a:t>
                </a:r>
                <a:r>
                  <a:rPr lang="en-US" sz="2200" dirty="0" smtClean="0"/>
                  <a:t> 1000 at the end of credit period</a:t>
                </a:r>
              </a:p>
              <a:p>
                <a:pPr lvl="1"/>
                <a:r>
                  <a:rPr lang="en-US" sz="2200" dirty="0" smtClean="0"/>
                  <a:t>What is the benefit and cost associated with trade credit when the firm forgoes cash discount?</a:t>
                </a:r>
              </a:p>
              <a:p>
                <a:pPr lvl="2"/>
                <a:r>
                  <a:rPr lang="en-US" sz="1800" dirty="0" smtClean="0"/>
                  <a:t>Benefits: Firm can use </a:t>
                </a:r>
                <a:r>
                  <a:rPr lang="en-US" sz="1800" dirty="0" err="1" smtClean="0"/>
                  <a:t>Rs</a:t>
                </a:r>
                <a:r>
                  <a:rPr lang="en-US" sz="1800" dirty="0" smtClean="0"/>
                  <a:t> 980 for additional 20 days</a:t>
                </a:r>
              </a:p>
              <a:p>
                <a:pPr lvl="2"/>
                <a:r>
                  <a:rPr lang="en-US" sz="1800" dirty="0" smtClean="0"/>
                  <a:t>Cost: </a:t>
                </a:r>
                <a:r>
                  <a:rPr lang="en-US" sz="1800" dirty="0" err="1" smtClean="0"/>
                  <a:t>Rs</a:t>
                </a:r>
                <a:r>
                  <a:rPr lang="en-US" sz="1800" dirty="0" smtClean="0"/>
                  <a:t> 20 cash discount foregone stands as interest cost for loan </a:t>
                </a:r>
                <a:r>
                  <a:rPr lang="en-US" sz="1800" dirty="0" err="1" smtClean="0"/>
                  <a:t>Rs</a:t>
                </a:r>
                <a:r>
                  <a:rPr lang="en-US" sz="1800" dirty="0" smtClean="0"/>
                  <a:t> 980</a:t>
                </a:r>
              </a:p>
              <a:p>
                <a:pPr marL="280988" lvl="2" indent="0">
                  <a:buNone/>
                </a:pPr>
                <a:r>
                  <a:rPr lang="en-US" sz="1800" dirty="0" smtClean="0"/>
                  <a:t>Cost for 20 days i.e. periodic rate :</a:t>
                </a:r>
              </a:p>
              <a:p>
                <a:pPr marL="280988" lvl="2" indent="0">
                  <a:buNone/>
                </a:pPr>
                <a:r>
                  <a:rPr lang="en-US" sz="1800" dirty="0" smtClean="0"/>
                  <a:t>= </a:t>
                </a:r>
                <a14:m>
                  <m:oMath xmlns:m="http://schemas.openxmlformats.org/officeDocument/2006/math">
                    <m:f>
                      <m:fPr>
                        <m:ctrlPr>
                          <a:rPr lang="en-US" sz="1800" i="1" smtClean="0">
                            <a:latin typeface="Cambria Math"/>
                          </a:rPr>
                        </m:ctrlPr>
                      </m:fPr>
                      <m:num>
                        <m:r>
                          <a:rPr lang="en-US" sz="1800" b="0" i="1" smtClean="0">
                            <a:latin typeface="Cambria Math"/>
                          </a:rPr>
                          <m:t>𝐼𝑛𝑡𝑒𝑟𝑒𝑠𝑡</m:t>
                        </m:r>
                        <m:r>
                          <a:rPr lang="en-US" sz="1800" b="0" i="1" smtClean="0">
                            <a:latin typeface="Cambria Math"/>
                          </a:rPr>
                          <m:t> </m:t>
                        </m:r>
                      </m:num>
                      <m:den>
                        <m:r>
                          <a:rPr lang="en-US" sz="1800" b="0" i="1" smtClean="0">
                            <a:latin typeface="Cambria Math"/>
                          </a:rPr>
                          <m:t>𝐿𝑜𝑎𝑛</m:t>
                        </m:r>
                      </m:den>
                    </m:f>
                    <m:r>
                      <a:rPr lang="en-US" sz="1800" i="1">
                        <a:latin typeface="Cambria Math"/>
                      </a:rPr>
                      <m:t> </m:t>
                    </m:r>
                    <m:r>
                      <a:rPr lang="en-US" sz="1800" b="0" i="0" smtClean="0">
                        <a:latin typeface="Cambria Math"/>
                      </a:rPr>
                      <m:t>   =</m:t>
                    </m:r>
                    <m:f>
                      <m:fPr>
                        <m:ctrlPr>
                          <a:rPr lang="en-US" sz="1800" i="1">
                            <a:latin typeface="Cambria Math"/>
                          </a:rPr>
                        </m:ctrlPr>
                      </m:fPr>
                      <m:num>
                        <m:r>
                          <a:rPr lang="en-US" sz="1800" b="0" i="1" smtClean="0">
                            <a:latin typeface="Cambria Math"/>
                          </a:rPr>
                          <m:t>20</m:t>
                        </m:r>
                      </m:num>
                      <m:den>
                        <m:r>
                          <a:rPr lang="en-US" sz="1800" b="0" i="1" smtClean="0">
                            <a:latin typeface="Cambria Math"/>
                          </a:rPr>
                          <m:t>980</m:t>
                        </m:r>
                      </m:den>
                    </m:f>
                  </m:oMath>
                </a14:m>
                <a:r>
                  <a:rPr lang="en-US" sz="1800" dirty="0" smtClean="0"/>
                  <a:t>            =  2.04%</a:t>
                </a:r>
              </a:p>
              <a:p>
                <a:pPr marL="280988" lvl="2" indent="0">
                  <a:buNone/>
                </a:pPr>
                <a:endParaRPr lang="en-US" sz="1800" dirty="0" smtClean="0"/>
              </a:p>
              <a:p>
                <a:pPr marL="280988" lvl="2" indent="0">
                  <a:buNone/>
                </a:pPr>
                <a:r>
                  <a:rPr lang="en-US" sz="1800" dirty="0" smtClean="0"/>
                  <a:t>Cost for 365 days </a:t>
                </a:r>
              </a:p>
              <a:p>
                <a:pPr marL="280988" lvl="2" indent="0">
                  <a:buNone/>
                </a:pPr>
                <a:r>
                  <a:rPr lang="en-US" sz="1800" dirty="0" smtClean="0"/>
                  <a:t>= 2.04% × </a:t>
                </a:r>
                <a14:m>
                  <m:oMath xmlns:m="http://schemas.openxmlformats.org/officeDocument/2006/math">
                    <m:f>
                      <m:fPr>
                        <m:ctrlPr>
                          <a:rPr lang="en-US" sz="1800" i="1">
                            <a:latin typeface="Cambria Math"/>
                          </a:rPr>
                        </m:ctrlPr>
                      </m:fPr>
                      <m:num>
                        <m:r>
                          <a:rPr lang="en-US" sz="1800" b="0" i="1" smtClean="0">
                            <a:latin typeface="Cambria Math"/>
                          </a:rPr>
                          <m:t>365</m:t>
                        </m:r>
                      </m:num>
                      <m:den>
                        <m:r>
                          <a:rPr lang="en-US" sz="1800" b="0" i="1" smtClean="0">
                            <a:latin typeface="Cambria Math"/>
                          </a:rPr>
                          <m:t>20</m:t>
                        </m:r>
                      </m:den>
                    </m:f>
                    <m:r>
                      <a:rPr lang="en-US" sz="1800" i="1">
                        <a:latin typeface="Cambria Math"/>
                      </a:rPr>
                      <m:t> </m:t>
                    </m:r>
                  </m:oMath>
                </a14:m>
                <a:r>
                  <a:rPr lang="en-US" sz="1800" dirty="0" smtClean="0"/>
                  <a:t>  =  37.23%</a:t>
                </a:r>
              </a:p>
              <a:p>
                <a:pPr marL="457200" lvl="1"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rotWithShape="1">
                <a:blip r:embed="rId2"/>
                <a:stretch>
                  <a:fillRect l="-963" t="-238" r="-1037" b="-4038"/>
                </a:stretch>
              </a:blipFill>
            </p:spPr>
            <p:txBody>
              <a:bodyPr/>
              <a:lstStyle/>
              <a:p>
                <a:r>
                  <a:rPr lang="en-US">
                    <a:noFill/>
                  </a:rPr>
                  <a:t> </a:t>
                </a:r>
              </a:p>
            </p:txBody>
          </p:sp>
        </mc:Fallback>
      </mc:AlternateContent>
    </p:spTree>
    <p:extLst>
      <p:ext uri="{BB962C8B-B14F-4D97-AF65-F5344CB8AC3E}">
        <p14:creationId xmlns:p14="http://schemas.microsoft.com/office/powerpoint/2010/main" val="2964638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600" dirty="0" smtClean="0"/>
              <a:t>Approximate nominal Cost (non-free) of Trade Credit</a:t>
            </a:r>
            <a:endParaRPr lang="en-US" sz="2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762000"/>
                <a:ext cx="8229600" cy="5364163"/>
              </a:xfrm>
            </p:spPr>
            <p:txBody>
              <a:bodyPr>
                <a:normAutofit fontScale="77500" lnSpcReduction="20000"/>
              </a:bodyPr>
              <a:lstStyle/>
              <a:p>
                <a:pPr marL="0" indent="0">
                  <a:buNone/>
                </a:pPr>
                <a14:m>
                  <m:oMath xmlns:m="http://schemas.openxmlformats.org/officeDocument/2006/math">
                    <m:f>
                      <m:fPr>
                        <m:ctrlPr>
                          <a:rPr lang="en-US" i="1" smtClean="0">
                            <a:latin typeface="Cambria Math"/>
                          </a:rPr>
                        </m:ctrlPr>
                      </m:fPr>
                      <m:num>
                        <m:r>
                          <a:rPr lang="en-US" i="1">
                            <a:latin typeface="Cambria Math"/>
                          </a:rPr>
                          <m:t>𝐷𝑖𝑠𝑐𝑜𝑢𝑛𝑡</m:t>
                        </m:r>
                        <m:r>
                          <a:rPr lang="en-US" i="1">
                            <a:latin typeface="Cambria Math"/>
                          </a:rPr>
                          <m:t> %</m:t>
                        </m:r>
                      </m:num>
                      <m:den>
                        <m:r>
                          <a:rPr lang="en-US" i="1">
                            <a:latin typeface="Cambria Math"/>
                          </a:rPr>
                          <m:t>100−</m:t>
                        </m:r>
                        <m:r>
                          <a:rPr lang="en-US" i="1">
                            <a:latin typeface="Cambria Math"/>
                          </a:rPr>
                          <m:t>𝐷𝑖𝑠𝑐𝑜𝑢𝑛𝑡</m:t>
                        </m:r>
                        <m:r>
                          <a:rPr lang="en-US" i="1">
                            <a:latin typeface="Cambria Math"/>
                          </a:rPr>
                          <m:t> %</m:t>
                        </m:r>
                      </m:den>
                    </m:f>
                    <m:r>
                      <a:rPr lang="en-US" i="1">
                        <a:latin typeface="Cambria Math"/>
                      </a:rPr>
                      <m:t> ×</m:t>
                    </m:r>
                  </m:oMath>
                </a14:m>
                <a:r>
                  <a:rPr lang="en-US" dirty="0"/>
                  <a:t> </a:t>
                </a:r>
                <a14:m>
                  <m:oMath xmlns:m="http://schemas.openxmlformats.org/officeDocument/2006/math">
                    <m:f>
                      <m:fPr>
                        <m:ctrlPr>
                          <a:rPr lang="en-US" i="1">
                            <a:latin typeface="Cambria Math"/>
                          </a:rPr>
                        </m:ctrlPr>
                      </m:fPr>
                      <m:num>
                        <m:r>
                          <a:rPr lang="en-US" i="1">
                            <a:latin typeface="Cambria Math"/>
                          </a:rPr>
                          <m:t>𝐷𝑎𝑦𝑠</m:t>
                        </m:r>
                        <m:r>
                          <a:rPr lang="en-US" i="1">
                            <a:latin typeface="Cambria Math"/>
                          </a:rPr>
                          <m:t> </m:t>
                        </m:r>
                        <m:r>
                          <a:rPr lang="en-US" i="1">
                            <a:latin typeface="Cambria Math"/>
                          </a:rPr>
                          <m:t>𝑖𝑛</m:t>
                        </m:r>
                        <m:r>
                          <a:rPr lang="en-US" i="1">
                            <a:latin typeface="Cambria Math"/>
                          </a:rPr>
                          <m:t> </m:t>
                        </m:r>
                        <m:r>
                          <a:rPr lang="en-US" i="1">
                            <a:latin typeface="Cambria Math"/>
                          </a:rPr>
                          <m:t>𝑎</m:t>
                        </m:r>
                        <m:r>
                          <a:rPr lang="en-US" i="1">
                            <a:latin typeface="Cambria Math"/>
                          </a:rPr>
                          <m:t> </m:t>
                        </m:r>
                        <m:r>
                          <a:rPr lang="en-US" i="1">
                            <a:latin typeface="Cambria Math"/>
                          </a:rPr>
                          <m:t>𝑦𝑒𝑎𝑟</m:t>
                        </m:r>
                      </m:num>
                      <m:den>
                        <m:r>
                          <a:rPr lang="en-US" i="1">
                            <a:latin typeface="Cambria Math"/>
                          </a:rPr>
                          <m:t>𝐶𝑟𝑒𝑑𝑖𝑡</m:t>
                        </m:r>
                        <m:r>
                          <a:rPr lang="en-US" i="1">
                            <a:latin typeface="Cambria Math"/>
                          </a:rPr>
                          <m:t> </m:t>
                        </m:r>
                        <m:r>
                          <a:rPr lang="en-US" i="1">
                            <a:latin typeface="Cambria Math"/>
                          </a:rPr>
                          <m:t>𝑃𝑒𝑟𝑖𝑜𝑑</m:t>
                        </m:r>
                        <m:r>
                          <a:rPr lang="en-US" i="1">
                            <a:latin typeface="Cambria Math"/>
                          </a:rPr>
                          <m:t> −</m:t>
                        </m:r>
                        <m:r>
                          <a:rPr lang="en-US" i="1">
                            <a:latin typeface="Cambria Math"/>
                          </a:rPr>
                          <m:t>𝐷𝑖𝑠𝑐𝑜𝑢𝑛𝑡</m:t>
                        </m:r>
                        <m:r>
                          <a:rPr lang="en-US" i="1">
                            <a:latin typeface="Cambria Math"/>
                          </a:rPr>
                          <m:t> </m:t>
                        </m:r>
                        <m:r>
                          <a:rPr lang="en-US" i="1">
                            <a:latin typeface="Cambria Math"/>
                          </a:rPr>
                          <m:t>𝑃𝑒𝑟𝑖𝑜𝑑</m:t>
                        </m:r>
                      </m:den>
                    </m:f>
                  </m:oMath>
                </a14:m>
                <a:endParaRPr lang="en-US" dirty="0" smtClean="0"/>
              </a:p>
              <a:p>
                <a:pPr marL="0" indent="0">
                  <a:buNone/>
                </a:pPr>
                <a:r>
                  <a:rPr lang="en-US" dirty="0" smtClean="0"/>
                  <a:t>= </a:t>
                </a:r>
                <a14:m>
                  <m:oMath xmlns:m="http://schemas.openxmlformats.org/officeDocument/2006/math">
                    <m:f>
                      <m:fPr>
                        <m:ctrlPr>
                          <a:rPr lang="en-US" i="1">
                            <a:latin typeface="Cambria Math"/>
                          </a:rPr>
                        </m:ctrlPr>
                      </m:fPr>
                      <m:num>
                        <m:r>
                          <a:rPr lang="en-US" b="0" i="1" smtClean="0">
                            <a:latin typeface="Cambria Math"/>
                          </a:rPr>
                          <m:t>2</m:t>
                        </m:r>
                      </m:num>
                      <m:den>
                        <m:r>
                          <a:rPr lang="en-US" b="0" i="1" smtClean="0">
                            <a:latin typeface="Cambria Math"/>
                          </a:rPr>
                          <m:t>100 −2</m:t>
                        </m:r>
                      </m:den>
                    </m:f>
                    <m:r>
                      <a:rPr lang="en-US" i="1">
                        <a:latin typeface="Cambria Math"/>
                      </a:rPr>
                      <m:t> ×</m:t>
                    </m:r>
                  </m:oMath>
                </a14:m>
                <a:r>
                  <a:rPr lang="en-US" dirty="0"/>
                  <a:t> </a:t>
                </a:r>
                <a14:m>
                  <m:oMath xmlns:m="http://schemas.openxmlformats.org/officeDocument/2006/math">
                    <m:f>
                      <m:fPr>
                        <m:ctrlPr>
                          <a:rPr lang="en-US" i="1">
                            <a:latin typeface="Cambria Math"/>
                          </a:rPr>
                        </m:ctrlPr>
                      </m:fPr>
                      <m:num>
                        <m:r>
                          <a:rPr lang="en-US" b="0" i="1" smtClean="0">
                            <a:latin typeface="Cambria Math"/>
                          </a:rPr>
                          <m:t>365</m:t>
                        </m:r>
                      </m:num>
                      <m:den>
                        <m:r>
                          <a:rPr lang="en-US" b="0" i="1" smtClean="0">
                            <a:latin typeface="Cambria Math"/>
                          </a:rPr>
                          <m:t>30 −10</m:t>
                        </m:r>
                      </m:den>
                    </m:f>
                  </m:oMath>
                </a14:m>
                <a:endParaRPr lang="en-US" dirty="0" smtClean="0"/>
              </a:p>
              <a:p>
                <a:pPr marL="0" indent="0">
                  <a:buNone/>
                </a:pPr>
                <a:r>
                  <a:rPr lang="en-US" dirty="0" smtClean="0"/>
                  <a:t>= 0.024 × 18.25</a:t>
                </a:r>
              </a:p>
              <a:p>
                <a:pPr marL="0" indent="0">
                  <a:buNone/>
                </a:pPr>
                <a:r>
                  <a:rPr lang="en-US" dirty="0" smtClean="0"/>
                  <a:t>=37.23%</a:t>
                </a:r>
              </a:p>
              <a:p>
                <a:pPr marL="0" indent="0">
                  <a:buNone/>
                </a:pPr>
                <a:r>
                  <a:rPr lang="en-US" dirty="0" smtClean="0"/>
                  <a:t>Note: Size of purchase does not affect the cost of trade credit. Cost of trade credit remain same no matter whether the purchase amount is Rs1000 or 50,000.</a:t>
                </a:r>
              </a:p>
              <a:p>
                <a:pPr marL="0" indent="0">
                  <a:buNone/>
                </a:pPr>
                <a:r>
                  <a:rPr lang="en-US" dirty="0" smtClean="0"/>
                  <a:t>What is the effective cost if we consider compounding effect?</a:t>
                </a:r>
              </a:p>
              <a:p>
                <a:pPr marL="0" lvl="1" indent="0">
                  <a:buNone/>
                </a:pPr>
                <a:r>
                  <a:rPr lang="en-US" sz="4000" dirty="0" smtClean="0"/>
                  <a:t>= [ </a:t>
                </a:r>
                <a:r>
                  <a:rPr lang="en-US" dirty="0"/>
                  <a:t>1+ </a:t>
                </a:r>
                <a14:m>
                  <m:oMath xmlns:m="http://schemas.openxmlformats.org/officeDocument/2006/math">
                    <m:f>
                      <m:fPr>
                        <m:ctrlPr>
                          <a:rPr lang="en-US" i="1">
                            <a:latin typeface="Cambria Math"/>
                          </a:rPr>
                        </m:ctrlPr>
                      </m:fPr>
                      <m:num>
                        <m:r>
                          <a:rPr lang="en-US" i="1">
                            <a:latin typeface="Cambria Math"/>
                          </a:rPr>
                          <m:t>𝑁𝑜𝑚𝑖𝑛𝑎𝑙</m:t>
                        </m:r>
                        <m:r>
                          <a:rPr lang="en-US" i="1">
                            <a:latin typeface="Cambria Math"/>
                          </a:rPr>
                          <m:t> </m:t>
                        </m:r>
                        <m:r>
                          <a:rPr lang="en-US" b="0" i="1" smtClean="0">
                            <a:latin typeface="Cambria Math"/>
                          </a:rPr>
                          <m:t>𝑟𝑎𝑡𝑒</m:t>
                        </m:r>
                      </m:num>
                      <m:den>
                        <m:r>
                          <a:rPr lang="en-US" i="1">
                            <a:latin typeface="Cambria Math"/>
                          </a:rPr>
                          <m:t>𝑀</m:t>
                        </m:r>
                      </m:den>
                    </m:f>
                    <m:r>
                      <a:rPr lang="en-US" i="1">
                        <a:latin typeface="Cambria Math"/>
                      </a:rPr>
                      <m:t> </m:t>
                    </m:r>
                  </m:oMath>
                </a14:m>
                <a:r>
                  <a:rPr lang="en-US" sz="4000" dirty="0"/>
                  <a:t>]</a:t>
                </a:r>
                <a:r>
                  <a:rPr lang="en-US" baseline="62000" dirty="0"/>
                  <a:t>M</a:t>
                </a:r>
                <a:r>
                  <a:rPr lang="en-US" dirty="0"/>
                  <a:t> </a:t>
                </a:r>
                <a:r>
                  <a:rPr lang="en-US" dirty="0" smtClean="0"/>
                  <a:t>– 1</a:t>
                </a:r>
              </a:p>
              <a:p>
                <a:pPr marL="0" lvl="1" indent="0">
                  <a:buNone/>
                </a:pPr>
                <a:r>
                  <a:rPr lang="en-US" sz="4000" dirty="0" smtClean="0"/>
                  <a:t>= [ </a:t>
                </a:r>
                <a:r>
                  <a:rPr lang="en-US" dirty="0"/>
                  <a:t>1+ </a:t>
                </a:r>
                <a14:m>
                  <m:oMath xmlns:m="http://schemas.openxmlformats.org/officeDocument/2006/math">
                    <m:f>
                      <m:fPr>
                        <m:ctrlPr>
                          <a:rPr lang="en-US" i="1">
                            <a:latin typeface="Cambria Math"/>
                          </a:rPr>
                        </m:ctrlPr>
                      </m:fPr>
                      <m:num>
                        <m:r>
                          <a:rPr lang="en-US" b="0" i="1" smtClean="0">
                            <a:latin typeface="Cambria Math"/>
                          </a:rPr>
                          <m:t>0.3723</m:t>
                        </m:r>
                      </m:num>
                      <m:den>
                        <m:r>
                          <a:rPr lang="en-US" b="0" i="1" smtClean="0">
                            <a:latin typeface="Cambria Math"/>
                          </a:rPr>
                          <m:t>18.25</m:t>
                        </m:r>
                      </m:den>
                    </m:f>
                    <m:r>
                      <a:rPr lang="en-US" i="1">
                        <a:latin typeface="Cambria Math"/>
                      </a:rPr>
                      <m:t> </m:t>
                    </m:r>
                  </m:oMath>
                </a14:m>
                <a:r>
                  <a:rPr lang="en-US" sz="4000" dirty="0" smtClean="0"/>
                  <a:t>]</a:t>
                </a:r>
                <a:r>
                  <a:rPr lang="en-US" baseline="62000" dirty="0" smtClean="0"/>
                  <a:t>18.25</a:t>
                </a:r>
                <a:r>
                  <a:rPr lang="en-US" dirty="0" smtClean="0"/>
                  <a:t> – 1</a:t>
                </a:r>
              </a:p>
              <a:p>
                <a:pPr marL="0" lvl="1" indent="0">
                  <a:buNone/>
                </a:pPr>
                <a:endParaRPr lang="en-US" dirty="0" smtClean="0"/>
              </a:p>
              <a:p>
                <a:pPr marL="0" lvl="1" indent="0">
                  <a:buNone/>
                </a:pPr>
                <a:r>
                  <a:rPr lang="en-US" dirty="0" smtClean="0"/>
                  <a:t>=?%</a:t>
                </a:r>
                <a:endParaRPr lang="en-US" dirty="0"/>
              </a:p>
              <a:p>
                <a:pPr marL="0" lvl="1" indent="0">
                  <a:buNone/>
                </a:pPr>
                <a:endParaRPr lang="en-US" dirty="0"/>
              </a:p>
              <a:p>
                <a:pPr marL="0" indent="0">
                  <a:buNone/>
                </a:pPr>
                <a:endParaRPr lang="en-US" dirty="0" smtClean="0"/>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762000"/>
                <a:ext cx="8229600" cy="5364163"/>
              </a:xfrm>
              <a:blipFill rotWithShape="1">
                <a:blip r:embed="rId2"/>
                <a:stretch>
                  <a:fillRect l="-1852" t="-682" r="-1037" b="-21023"/>
                </a:stretch>
              </a:blipFill>
            </p:spPr>
            <p:txBody>
              <a:bodyPr/>
              <a:lstStyle/>
              <a:p>
                <a:r>
                  <a:rPr lang="en-US">
                    <a:noFill/>
                  </a:rPr>
                  <a:t> </a:t>
                </a:r>
              </a:p>
            </p:txBody>
          </p:sp>
        </mc:Fallback>
      </mc:AlternateContent>
    </p:spTree>
    <p:extLst>
      <p:ext uri="{BB962C8B-B14F-4D97-AF65-F5344CB8AC3E}">
        <p14:creationId xmlns:p14="http://schemas.microsoft.com/office/powerpoint/2010/main" val="823855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 Commercial Paper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486400"/>
              </a:xfrm>
            </p:spPr>
            <p:txBody>
              <a:bodyPr>
                <a:normAutofit/>
              </a:bodyPr>
              <a:lstStyle/>
              <a:p>
                <a:pPr algn="just"/>
                <a:r>
                  <a:rPr lang="en-US" sz="2200" dirty="0" smtClean="0"/>
                  <a:t>Commercial paper is an unsecured and short term negotiable instrument issued by the large and well established firm.</a:t>
                </a:r>
              </a:p>
              <a:p>
                <a:pPr algn="just"/>
                <a:r>
                  <a:rPr lang="en-US" sz="2200" dirty="0" smtClean="0"/>
                  <a:t>Commercial paper is issued in denomination of $1,00,000 or more</a:t>
                </a:r>
              </a:p>
              <a:p>
                <a:pPr algn="just"/>
                <a:r>
                  <a:rPr lang="en-US" sz="2200" dirty="0" smtClean="0"/>
                  <a:t>Maturity period of commercial paper generally vary from a few days to a maximum of 270 days.</a:t>
                </a:r>
              </a:p>
              <a:p>
                <a:pPr algn="just"/>
                <a:r>
                  <a:rPr lang="en-US" sz="2200" dirty="0" smtClean="0"/>
                  <a:t>Generally , commercial paper is sold at discount and redeemed at par . But, it can be issued by specifying fixed interest rate also.</a:t>
                </a:r>
              </a:p>
              <a:p>
                <a:pPr algn="just"/>
                <a:r>
                  <a:rPr lang="en-US" sz="2200" dirty="0" smtClean="0"/>
                  <a:t>Terms and conditions are vary from one issue to another issue.</a:t>
                </a:r>
              </a:p>
              <a:p>
                <a:pPr marL="0" indent="0">
                  <a:buNone/>
                </a:pPr>
                <a:r>
                  <a:rPr lang="en-US" sz="2200" b="1" dirty="0" smtClean="0"/>
                  <a:t>Annual percentage cost of commercial paper:</a:t>
                </a:r>
              </a:p>
              <a:p>
                <a:pPr marL="457200" lvl="1" indent="0">
                  <a:buNone/>
                </a:pPr>
                <a14:m>
                  <m:oMath xmlns:m="http://schemas.openxmlformats.org/officeDocument/2006/math">
                    <m:f>
                      <m:fPr>
                        <m:ctrlPr>
                          <a:rPr lang="en-US" sz="2200" i="1">
                            <a:latin typeface="Cambria Math"/>
                          </a:rPr>
                        </m:ctrlPr>
                      </m:fPr>
                      <m:num>
                        <m:r>
                          <a:rPr lang="en-US" sz="2200" b="0" i="1" smtClean="0">
                            <a:latin typeface="Cambria Math"/>
                          </a:rPr>
                          <m:t>𝐼𝑛𝑡𝑒𝑟𝑒𝑠𝑡</m:t>
                        </m:r>
                        <m:r>
                          <a:rPr lang="en-US" sz="2200" b="0" i="1" smtClean="0">
                            <a:latin typeface="Cambria Math"/>
                          </a:rPr>
                          <m:t> </m:t>
                        </m:r>
                        <m:r>
                          <a:rPr lang="en-US" sz="2200" b="0" i="1" smtClean="0">
                            <a:latin typeface="Cambria Math"/>
                          </a:rPr>
                          <m:t>𝑐𝑜𝑠𝑡</m:t>
                        </m:r>
                        <m:r>
                          <a:rPr lang="en-US" sz="2200" b="0" i="1" smtClean="0">
                            <a:latin typeface="Cambria Math"/>
                          </a:rPr>
                          <m:t> +</m:t>
                        </m:r>
                        <m:r>
                          <a:rPr lang="en-US" sz="2200" b="0" i="1" smtClean="0">
                            <a:latin typeface="Cambria Math"/>
                          </a:rPr>
                          <m:t>𝑃𝑙𝑎𝑐𝑒𝑚𝑒𝑛𝑡</m:t>
                        </m:r>
                        <m:r>
                          <a:rPr lang="en-US" sz="2200" b="0" i="1" smtClean="0">
                            <a:latin typeface="Cambria Math"/>
                          </a:rPr>
                          <m:t> </m:t>
                        </m:r>
                        <m:r>
                          <a:rPr lang="en-US" sz="2200" b="0" i="1" smtClean="0">
                            <a:latin typeface="Cambria Math"/>
                          </a:rPr>
                          <m:t>𝑐𝑜𝑠𝑡</m:t>
                        </m:r>
                      </m:num>
                      <m:den>
                        <m:r>
                          <a:rPr lang="en-US" sz="2200" b="0" i="1" smtClean="0">
                            <a:latin typeface="Cambria Math"/>
                          </a:rPr>
                          <m:t>𝑁𝑒𝑡</m:t>
                        </m:r>
                        <m:r>
                          <a:rPr lang="en-US" sz="2200" b="0" i="1" smtClean="0">
                            <a:latin typeface="Cambria Math"/>
                          </a:rPr>
                          <m:t> </m:t>
                        </m:r>
                        <m:r>
                          <a:rPr lang="en-US" sz="2200" b="0" i="1" smtClean="0">
                            <a:latin typeface="Cambria Math"/>
                          </a:rPr>
                          <m:t>𝑎𝑚𝑜𝑢𝑛𝑡</m:t>
                        </m:r>
                        <m:r>
                          <a:rPr lang="en-US" sz="2200" b="0" i="1" smtClean="0">
                            <a:latin typeface="Cambria Math"/>
                          </a:rPr>
                          <m:t> </m:t>
                        </m:r>
                        <m:r>
                          <a:rPr lang="en-US" sz="2200" b="0" i="1" smtClean="0">
                            <a:latin typeface="Cambria Math"/>
                          </a:rPr>
                          <m:t>𝑢𝑠𝑒𝑑</m:t>
                        </m:r>
                      </m:den>
                    </m:f>
                    <m:r>
                      <a:rPr lang="en-US" sz="2200" i="1">
                        <a:latin typeface="Cambria Math"/>
                      </a:rPr>
                      <m:t> ×</m:t>
                    </m:r>
                  </m:oMath>
                </a14:m>
                <a:r>
                  <a:rPr lang="en-US" sz="2200" dirty="0"/>
                  <a:t> </a:t>
                </a:r>
                <a14:m>
                  <m:oMath xmlns:m="http://schemas.openxmlformats.org/officeDocument/2006/math">
                    <m:f>
                      <m:fPr>
                        <m:ctrlPr>
                          <a:rPr lang="en-US" sz="2200" i="1" smtClean="0">
                            <a:latin typeface="Cambria Math"/>
                          </a:rPr>
                        </m:ctrlPr>
                      </m:fPr>
                      <m:num>
                        <m:r>
                          <a:rPr lang="en-US" sz="2200" i="1">
                            <a:latin typeface="Cambria Math"/>
                          </a:rPr>
                          <m:t>𝐷𝑎𝑦𝑠</m:t>
                        </m:r>
                        <m:r>
                          <a:rPr lang="en-US" sz="2200" i="1">
                            <a:latin typeface="Cambria Math"/>
                          </a:rPr>
                          <m:t> </m:t>
                        </m:r>
                        <m:r>
                          <a:rPr lang="en-US" sz="2200" i="1">
                            <a:latin typeface="Cambria Math"/>
                          </a:rPr>
                          <m:t>𝑖𝑛</m:t>
                        </m:r>
                        <m:r>
                          <a:rPr lang="en-US" sz="2200" i="1">
                            <a:latin typeface="Cambria Math"/>
                          </a:rPr>
                          <m:t> </m:t>
                        </m:r>
                        <m:r>
                          <a:rPr lang="en-US" sz="2200" i="1">
                            <a:latin typeface="Cambria Math"/>
                          </a:rPr>
                          <m:t>𝑎</m:t>
                        </m:r>
                        <m:r>
                          <a:rPr lang="en-US" sz="2200" i="1">
                            <a:latin typeface="Cambria Math"/>
                          </a:rPr>
                          <m:t> </m:t>
                        </m:r>
                        <m:r>
                          <a:rPr lang="en-US" sz="2200" i="1">
                            <a:latin typeface="Cambria Math"/>
                          </a:rPr>
                          <m:t>𝑦𝑒𝑎𝑟</m:t>
                        </m:r>
                      </m:num>
                      <m:den>
                        <m:r>
                          <a:rPr lang="en-US" sz="2200" b="0" i="1" smtClean="0">
                            <a:latin typeface="Cambria Math"/>
                          </a:rPr>
                          <m:t>𝑀𝑎𝑡𝑢𝑟𝑖𝑡𝑦</m:t>
                        </m:r>
                        <m:r>
                          <a:rPr lang="en-US" sz="2200" b="0" i="1" smtClean="0">
                            <a:latin typeface="Cambria Math"/>
                          </a:rPr>
                          <m:t> </m:t>
                        </m:r>
                        <m:r>
                          <a:rPr lang="en-US" sz="2200" b="0" i="1" smtClean="0">
                            <a:latin typeface="Cambria Math"/>
                          </a:rPr>
                          <m:t>𝑝𝑒𝑟𝑖𝑜𝑑</m:t>
                        </m:r>
                      </m:den>
                    </m:f>
                  </m:oMath>
                </a14:m>
                <a:endParaRPr lang="en-US" sz="2200" b="0" dirty="0" smtClean="0"/>
              </a:p>
              <a:p>
                <a:pPr marL="457200" lvl="1" indent="0">
                  <a:buNone/>
                </a:pPr>
                <a:r>
                  <a:rPr lang="en-US" sz="2200" dirty="0" smtClean="0"/>
                  <a:t>Placement cost = flotation cost or issue cost</a:t>
                </a:r>
              </a:p>
              <a:p>
                <a:pPr marL="457200" lvl="1" indent="0">
                  <a:buNone/>
                </a:pPr>
                <a:r>
                  <a:rPr lang="en-US" sz="2200" dirty="0" smtClean="0"/>
                  <a:t>Net amount used = Face amount – interest cost (if paid in advance) 			– placement cost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486400"/>
              </a:xfrm>
              <a:blipFill rotWithShape="1">
                <a:blip r:embed="rId2"/>
                <a:stretch>
                  <a:fillRect l="-889" t="-667" r="-1704"/>
                </a:stretch>
              </a:blipFill>
            </p:spPr>
            <p:txBody>
              <a:bodyPr/>
              <a:lstStyle/>
              <a:p>
                <a:r>
                  <a:rPr lang="en-US">
                    <a:noFill/>
                  </a:rPr>
                  <a:t> </a:t>
                </a:r>
              </a:p>
            </p:txBody>
          </p:sp>
        </mc:Fallback>
      </mc:AlternateContent>
    </p:spTree>
    <p:extLst>
      <p:ext uri="{BB962C8B-B14F-4D97-AF65-F5344CB8AC3E}">
        <p14:creationId xmlns:p14="http://schemas.microsoft.com/office/powerpoint/2010/main" val="4142532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Commercial paper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287963"/>
              </a:xfrm>
            </p:spPr>
            <p:txBody>
              <a:bodyPr>
                <a:normAutofit fontScale="92500"/>
              </a:bodyPr>
              <a:lstStyle/>
              <a:p>
                <a:pPr marL="342900" lvl="1" indent="-342900">
                  <a:buFont typeface="Arial" pitchFamily="34" charset="0"/>
                  <a:buChar char="•"/>
                </a:pPr>
                <a:r>
                  <a:rPr lang="en-US" sz="2200" dirty="0" smtClean="0"/>
                  <a:t>Effective Annual rate = </a:t>
                </a:r>
                <a:r>
                  <a:rPr lang="en-US" sz="2200" dirty="0"/>
                  <a:t>[ 1+ </a:t>
                </a:r>
                <a14:m>
                  <m:oMath xmlns:m="http://schemas.openxmlformats.org/officeDocument/2006/math">
                    <m:f>
                      <m:fPr>
                        <m:ctrlPr>
                          <a:rPr lang="en-US" sz="2200" i="1">
                            <a:latin typeface="Cambria Math"/>
                          </a:rPr>
                        </m:ctrlPr>
                      </m:fPr>
                      <m:num>
                        <m:r>
                          <a:rPr lang="en-US" sz="2200" b="0" i="1" smtClean="0">
                            <a:latin typeface="Cambria Math"/>
                          </a:rPr>
                          <m:t>𝑖𝑛𝑡𝑒𝑟𝑒𝑠𝑡</m:t>
                        </m:r>
                      </m:num>
                      <m:den>
                        <m:r>
                          <a:rPr lang="en-US" sz="2200" b="0" i="1" smtClean="0">
                            <a:latin typeface="Cambria Math"/>
                          </a:rPr>
                          <m:t>𝑢𝑠𝑎𝑏𝑙𝑒</m:t>
                        </m:r>
                        <m:r>
                          <a:rPr lang="en-US" sz="2200" b="0" i="1" smtClean="0">
                            <a:latin typeface="Cambria Math"/>
                          </a:rPr>
                          <m:t> </m:t>
                        </m:r>
                        <m:r>
                          <a:rPr lang="en-US" sz="2200" b="0" i="1" smtClean="0">
                            <a:latin typeface="Cambria Math"/>
                          </a:rPr>
                          <m:t>𝑓𝑢𝑛𝑑𝑠</m:t>
                        </m:r>
                      </m:den>
                    </m:f>
                    <m:r>
                      <a:rPr lang="en-US" sz="2200" i="1">
                        <a:latin typeface="Cambria Math"/>
                      </a:rPr>
                      <m:t> </m:t>
                    </m:r>
                  </m:oMath>
                </a14:m>
                <a:r>
                  <a:rPr lang="en-US" sz="2200" dirty="0"/>
                  <a:t>]</a:t>
                </a:r>
                <a:r>
                  <a:rPr lang="en-US" sz="2200" baseline="62000" dirty="0"/>
                  <a:t>M</a:t>
                </a:r>
                <a:r>
                  <a:rPr lang="en-US" sz="2200" dirty="0"/>
                  <a:t> – </a:t>
                </a:r>
                <a:r>
                  <a:rPr lang="en-US" sz="2200" dirty="0" smtClean="0"/>
                  <a:t>1</a:t>
                </a:r>
              </a:p>
              <a:p>
                <a:pPr marL="0" lvl="1" indent="0">
                  <a:buNone/>
                </a:pPr>
                <a:r>
                  <a:rPr lang="en-US" sz="2200" dirty="0" smtClean="0"/>
                  <a:t>Where, m = </a:t>
                </a:r>
                <a14:m>
                  <m:oMath xmlns:m="http://schemas.openxmlformats.org/officeDocument/2006/math">
                    <m:f>
                      <m:fPr>
                        <m:ctrlPr>
                          <a:rPr lang="en-US" sz="2200" i="1">
                            <a:latin typeface="Cambria Math"/>
                          </a:rPr>
                        </m:ctrlPr>
                      </m:fPr>
                      <m:num>
                        <m:r>
                          <a:rPr lang="en-US" sz="2200" b="0" i="1" smtClean="0">
                            <a:latin typeface="Cambria Math"/>
                          </a:rPr>
                          <m:t>𝐷𝑎𝑦𝑠</m:t>
                        </m:r>
                        <m:r>
                          <a:rPr lang="en-US" sz="2200" b="0" i="1" smtClean="0">
                            <a:latin typeface="Cambria Math"/>
                          </a:rPr>
                          <m:t> </m:t>
                        </m:r>
                        <m:r>
                          <a:rPr lang="en-US" sz="2200" b="0" i="1" smtClean="0">
                            <a:latin typeface="Cambria Math"/>
                          </a:rPr>
                          <m:t>𝑖𝑛</m:t>
                        </m:r>
                        <m:r>
                          <a:rPr lang="en-US" sz="2200" b="0" i="1" smtClean="0">
                            <a:latin typeface="Cambria Math"/>
                          </a:rPr>
                          <m:t> </m:t>
                        </m:r>
                        <m:r>
                          <a:rPr lang="en-US" sz="2200" b="0" i="1" smtClean="0">
                            <a:latin typeface="Cambria Math"/>
                          </a:rPr>
                          <m:t>𝑎</m:t>
                        </m:r>
                        <m:r>
                          <a:rPr lang="en-US" sz="2200" b="0" i="1" smtClean="0">
                            <a:latin typeface="Cambria Math"/>
                          </a:rPr>
                          <m:t> </m:t>
                        </m:r>
                        <m:r>
                          <a:rPr lang="en-US" sz="2200" b="0" i="1" smtClean="0">
                            <a:latin typeface="Cambria Math"/>
                          </a:rPr>
                          <m:t>𝑦𝑒𝑎𝑟</m:t>
                        </m:r>
                      </m:num>
                      <m:den>
                        <m:r>
                          <a:rPr lang="en-US" sz="2200" b="0" i="1" smtClean="0">
                            <a:latin typeface="Cambria Math"/>
                          </a:rPr>
                          <m:t>𝑀𝑎𝑡𝑢𝑟𝑖𝑡𝑦</m:t>
                        </m:r>
                        <m:r>
                          <a:rPr lang="en-US" sz="2200" b="0" i="1" smtClean="0">
                            <a:latin typeface="Cambria Math"/>
                          </a:rPr>
                          <m:t> </m:t>
                        </m:r>
                        <m:r>
                          <a:rPr lang="en-US" sz="2200" b="0" i="1" smtClean="0">
                            <a:latin typeface="Cambria Math"/>
                          </a:rPr>
                          <m:t>𝐷𝑎𝑦𝑠</m:t>
                        </m:r>
                      </m:den>
                    </m:f>
                  </m:oMath>
                </a14:m>
                <a:endParaRPr lang="en-US" sz="2200" dirty="0" smtClean="0"/>
              </a:p>
              <a:p>
                <a:pPr marL="0" lvl="1" indent="0">
                  <a:buNone/>
                </a:pPr>
                <a:endParaRPr lang="en-US" sz="2200" dirty="0"/>
              </a:p>
              <a:p>
                <a:r>
                  <a:rPr lang="en-US" sz="2200" dirty="0" smtClean="0"/>
                  <a:t>Commercial paper market consists of two types:</a:t>
                </a:r>
              </a:p>
              <a:p>
                <a:pPr marL="514350" indent="-514350">
                  <a:buAutoNum type="alphaLcPeriod"/>
                </a:pPr>
                <a:r>
                  <a:rPr lang="en-US" sz="2200" b="1" dirty="0" smtClean="0"/>
                  <a:t>Dealer market:</a:t>
                </a:r>
              </a:p>
              <a:p>
                <a:pPr>
                  <a:buFont typeface="Wingdings" pitchFamily="2" charset="2"/>
                  <a:buChar char="ü"/>
                </a:pPr>
                <a:r>
                  <a:rPr lang="en-US" sz="2200" dirty="0" smtClean="0"/>
                  <a:t>Dealer purchase commercial paper from the issuer and , in turn , sell it to investors</a:t>
                </a:r>
              </a:p>
              <a:p>
                <a:pPr>
                  <a:buFont typeface="Wingdings" pitchFamily="2" charset="2"/>
                  <a:buChar char="ü"/>
                </a:pPr>
                <a:r>
                  <a:rPr lang="en-US" sz="2200" dirty="0" smtClean="0"/>
                  <a:t>Maturity period of the paper generally range from 30 to 90 days.</a:t>
                </a:r>
              </a:p>
              <a:p>
                <a:pPr>
                  <a:buFont typeface="Wingdings" pitchFamily="2" charset="2"/>
                  <a:buChar char="ü"/>
                </a:pPr>
                <a:r>
                  <a:rPr lang="en-US" sz="2200" dirty="0" smtClean="0"/>
                  <a:t>Dealer get commission normally 0.08% to 1%</a:t>
                </a:r>
              </a:p>
              <a:p>
                <a:pPr marL="0" indent="0">
                  <a:buNone/>
                </a:pPr>
                <a:r>
                  <a:rPr lang="en-US" sz="2200" b="1" dirty="0" smtClean="0"/>
                  <a:t>b. Direct placement </a:t>
                </a:r>
              </a:p>
              <a:p>
                <a:pPr algn="just">
                  <a:buFont typeface="Wingdings" pitchFamily="2" charset="2"/>
                  <a:buChar char="ü"/>
                </a:pPr>
                <a:r>
                  <a:rPr lang="en-US" sz="2200" dirty="0" smtClean="0"/>
                  <a:t>Issuer directly sell commercial paper to investors without taking the help of dealer organization.</a:t>
                </a:r>
              </a:p>
              <a:p>
                <a:pPr algn="just">
                  <a:buFont typeface="Wingdings" pitchFamily="2" charset="2"/>
                  <a:buChar char="ü"/>
                </a:pPr>
                <a:r>
                  <a:rPr lang="en-US" sz="2200" dirty="0" smtClean="0"/>
                  <a:t>Maturity period of the paper is quite flexible </a:t>
                </a:r>
                <a:r>
                  <a:rPr lang="en-US" sz="2200" dirty="0" err="1" smtClean="0"/>
                  <a:t>i.e</a:t>
                </a:r>
                <a:r>
                  <a:rPr lang="en-US" sz="2200" dirty="0" smtClean="0"/>
                  <a:t> few days to 9 months.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287963"/>
              </a:xfrm>
              <a:blipFill rotWithShape="1">
                <a:blip r:embed="rId2"/>
                <a:stretch>
                  <a:fillRect l="-741" t="-115" r="-1407"/>
                </a:stretch>
              </a:blipFill>
            </p:spPr>
            <p:txBody>
              <a:bodyPr/>
              <a:lstStyle/>
              <a:p>
                <a:r>
                  <a:rPr lang="en-US">
                    <a:noFill/>
                  </a:rPr>
                  <a:t> </a:t>
                </a:r>
              </a:p>
            </p:txBody>
          </p:sp>
        </mc:Fallback>
      </mc:AlternateContent>
    </p:spTree>
    <p:extLst>
      <p:ext uri="{BB962C8B-B14F-4D97-AF65-F5344CB8AC3E}">
        <p14:creationId xmlns:p14="http://schemas.microsoft.com/office/powerpoint/2010/main" val="3637404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Commercial paper </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marL="0" indent="0">
              <a:buNone/>
            </a:pPr>
            <a:r>
              <a:rPr lang="en-US" dirty="0" smtClean="0"/>
              <a:t>Advantages :</a:t>
            </a:r>
          </a:p>
          <a:p>
            <a:r>
              <a:rPr lang="en-US" dirty="0" smtClean="0"/>
              <a:t>It is generally cheaper than a short term bank loan.</a:t>
            </a:r>
          </a:p>
          <a:p>
            <a:r>
              <a:rPr lang="en-US" dirty="0" smtClean="0"/>
              <a:t>Dealer provides useful information</a:t>
            </a:r>
          </a:p>
          <a:p>
            <a:r>
              <a:rPr lang="en-US" dirty="0" smtClean="0"/>
              <a:t>No pledge of collateral</a:t>
            </a:r>
          </a:p>
          <a:p>
            <a:r>
              <a:rPr lang="en-US" dirty="0" smtClean="0"/>
              <a:t>Publicity and prestige to issuing company</a:t>
            </a:r>
          </a:p>
          <a:p>
            <a:pPr marL="0" indent="0">
              <a:buNone/>
            </a:pPr>
            <a:r>
              <a:rPr lang="en-US" dirty="0" smtClean="0"/>
              <a:t>Disadvantages :</a:t>
            </a:r>
          </a:p>
          <a:p>
            <a:r>
              <a:rPr lang="en-US" dirty="0" smtClean="0"/>
              <a:t>Large sum of money can not be raised </a:t>
            </a:r>
          </a:p>
          <a:p>
            <a:r>
              <a:rPr lang="en-US" dirty="0" smtClean="0"/>
              <a:t>Unsuitable for small firm</a:t>
            </a:r>
          </a:p>
          <a:p>
            <a:r>
              <a:rPr lang="en-US" dirty="0" smtClean="0"/>
              <a:t>Lack of flexibility. </a:t>
            </a:r>
            <a:endParaRPr lang="en-US" dirty="0"/>
          </a:p>
        </p:txBody>
      </p:sp>
    </p:spTree>
    <p:extLst>
      <p:ext uri="{BB962C8B-B14F-4D97-AF65-F5344CB8AC3E}">
        <p14:creationId xmlns:p14="http://schemas.microsoft.com/office/powerpoint/2010/main" val="3542719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sz="2700" dirty="0" err="1" smtClean="0"/>
              <a:t>Softtech</a:t>
            </a:r>
            <a:r>
              <a:rPr lang="en-US" sz="2700" dirty="0" smtClean="0"/>
              <a:t> Company, a large shipbuilder has just issued </a:t>
            </a:r>
            <a:r>
              <a:rPr lang="en-US" sz="2700" dirty="0" err="1" smtClean="0"/>
              <a:t>Rs</a:t>
            </a:r>
            <a:r>
              <a:rPr lang="en-US" sz="2700" dirty="0" smtClean="0"/>
              <a:t> 1 million worth of commercial paper that has a 90 day maturity and sells for </a:t>
            </a:r>
            <a:r>
              <a:rPr lang="en-US" sz="2700" dirty="0" err="1" smtClean="0"/>
              <a:t>Rs</a:t>
            </a:r>
            <a:r>
              <a:rPr lang="en-US" sz="2700" dirty="0" smtClean="0"/>
              <a:t> 980,000. At the end of the 90 days, the purchaser of this paper will receive </a:t>
            </a:r>
            <a:r>
              <a:rPr lang="en-US" sz="2700" dirty="0" err="1" smtClean="0"/>
              <a:t>Rs</a:t>
            </a:r>
            <a:r>
              <a:rPr lang="en-US" sz="2700" dirty="0" smtClean="0"/>
              <a:t> 1 million for its </a:t>
            </a:r>
            <a:r>
              <a:rPr lang="en-US" sz="2700" dirty="0" err="1" smtClean="0"/>
              <a:t>Rs</a:t>
            </a:r>
            <a:r>
              <a:rPr lang="en-US" sz="2700" dirty="0" smtClean="0"/>
              <a:t> 980,000 investment. Compute annual percentage cost and effective annual rate on this commercial paper.</a:t>
            </a:r>
          </a:p>
          <a:p>
            <a:pPr marL="0" indent="0">
              <a:buNone/>
            </a:pPr>
            <a:endParaRPr lang="en-US" sz="2700" dirty="0"/>
          </a:p>
        </p:txBody>
      </p:sp>
    </p:spTree>
    <p:extLst>
      <p:ext uri="{BB962C8B-B14F-4D97-AF65-F5344CB8AC3E}">
        <p14:creationId xmlns:p14="http://schemas.microsoft.com/office/powerpoint/2010/main" val="4103502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 . Short term bank loan/ Bank credit</a:t>
            </a:r>
            <a:endParaRPr lang="en-US" dirty="0"/>
          </a:p>
        </p:txBody>
      </p:sp>
      <p:sp>
        <p:nvSpPr>
          <p:cNvPr id="3" name="Content Placeholder 2"/>
          <p:cNvSpPr>
            <a:spLocks noGrp="1"/>
          </p:cNvSpPr>
          <p:nvPr>
            <p:ph idx="1"/>
          </p:nvPr>
        </p:nvSpPr>
        <p:spPr>
          <a:xfrm>
            <a:off x="457200" y="1417637"/>
            <a:ext cx="8229600" cy="4906963"/>
          </a:xfrm>
        </p:spPr>
        <p:txBody>
          <a:bodyPr>
            <a:normAutofit fontScale="70000" lnSpcReduction="20000"/>
          </a:bodyPr>
          <a:lstStyle/>
          <a:p>
            <a:pPr algn="just"/>
            <a:r>
              <a:rPr lang="en-US" dirty="0" smtClean="0"/>
              <a:t>Short term bank loan is non-spontaneous, interest paying and negotiated credit. Short term bank loan appears on balance sheet as notes payable</a:t>
            </a:r>
          </a:p>
          <a:p>
            <a:pPr algn="just"/>
            <a:r>
              <a:rPr lang="en-US" dirty="0" smtClean="0"/>
              <a:t>Short term bank loan is generally </a:t>
            </a:r>
            <a:r>
              <a:rPr lang="en-US" u="sng" dirty="0" smtClean="0"/>
              <a:t>unsecured and self liquidating </a:t>
            </a:r>
            <a:r>
              <a:rPr lang="en-US" dirty="0" smtClean="0"/>
              <a:t>in nature.</a:t>
            </a:r>
          </a:p>
          <a:p>
            <a:pPr marL="0" indent="0" algn="just">
              <a:buNone/>
            </a:pPr>
            <a:r>
              <a:rPr lang="en-US" dirty="0" smtClean="0"/>
              <a:t>Characteristics:</a:t>
            </a:r>
          </a:p>
          <a:p>
            <a:pPr marL="571500" indent="-571500" algn="just">
              <a:buAutoNum type="romanLcPeriod"/>
            </a:pPr>
            <a:r>
              <a:rPr lang="en-US" sz="3700" b="1" dirty="0" smtClean="0"/>
              <a:t>Forms of loan:</a:t>
            </a:r>
          </a:p>
          <a:p>
            <a:pPr marL="514350" indent="-514350" algn="just">
              <a:buAutoNum type="alphaLcPeriod"/>
            </a:pPr>
            <a:r>
              <a:rPr lang="en-US" b="1" dirty="0" smtClean="0"/>
              <a:t>Transaction loan</a:t>
            </a:r>
            <a:r>
              <a:rPr lang="en-US" dirty="0" smtClean="0"/>
              <a:t>: Transaction loan is taken for a specific purpose for a certain period of time. Transaction loan is repaid either lump sum at maturity or in installment basis through out the loan period</a:t>
            </a:r>
          </a:p>
          <a:p>
            <a:pPr marL="514350" indent="-514350" algn="just">
              <a:buAutoNum type="alphaLcPeriod"/>
            </a:pPr>
            <a:r>
              <a:rPr lang="en-US" b="1" dirty="0"/>
              <a:t>L</a:t>
            </a:r>
            <a:r>
              <a:rPr lang="en-US" b="1" dirty="0" smtClean="0"/>
              <a:t>ine of credit: </a:t>
            </a:r>
            <a:r>
              <a:rPr lang="en-US" dirty="0" smtClean="0"/>
              <a:t>It is an informal agreement between borrower and the bank under which the bank agrees to lend up to a specified maximum amount of funds at any time during a specified period. </a:t>
            </a:r>
            <a:r>
              <a:rPr lang="en-US" dirty="0"/>
              <a:t>B</a:t>
            </a:r>
            <a:r>
              <a:rPr lang="en-US" dirty="0" smtClean="0"/>
              <a:t>orrower  has to pay interest on borrowed(used) amount.</a:t>
            </a:r>
          </a:p>
        </p:txBody>
      </p:sp>
    </p:spTree>
    <p:extLst>
      <p:ext uri="{BB962C8B-B14F-4D97-AF65-F5344CB8AC3E}">
        <p14:creationId xmlns:p14="http://schemas.microsoft.com/office/powerpoint/2010/main" val="300307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pPr marL="0" indent="0" algn="just">
              <a:buNone/>
            </a:pPr>
            <a:r>
              <a:rPr lang="en-US" sz="4000" b="1" dirty="0" smtClean="0"/>
              <a:t>c. Revolving line of credit: </a:t>
            </a:r>
            <a:r>
              <a:rPr lang="en-US" dirty="0"/>
              <a:t>I</a:t>
            </a:r>
            <a:r>
              <a:rPr lang="en-US" dirty="0" smtClean="0"/>
              <a:t>t is a formal and legal commitment by the bank under which the bank agrees to lend up to a specified maximum amount of funds at any time up to a specified period of time.</a:t>
            </a:r>
          </a:p>
          <a:p>
            <a:pPr algn="just"/>
            <a:r>
              <a:rPr lang="en-US" dirty="0" smtClean="0"/>
              <a:t>The firm has to pay interest on used amount and commitment fee on unused amount.</a:t>
            </a:r>
          </a:p>
          <a:p>
            <a:pPr marL="0" indent="0">
              <a:buNone/>
            </a:pPr>
            <a:endParaRPr lang="en-US" dirty="0" smtClean="0"/>
          </a:p>
          <a:p>
            <a:pPr marL="0" indent="0" algn="just">
              <a:buNone/>
            </a:pPr>
            <a:r>
              <a:rPr lang="en-US" sz="4200" b="1" dirty="0" smtClean="0"/>
              <a:t>ii. Compensating balance: </a:t>
            </a:r>
            <a:r>
              <a:rPr lang="en-US" dirty="0" smtClean="0"/>
              <a:t>Minimum balance of loan that must be maintained by the borrower with a bank throughout the loan period to obtain loan and other service.</a:t>
            </a:r>
          </a:p>
          <a:p>
            <a:pPr marL="0" indent="0">
              <a:buNone/>
            </a:pPr>
            <a:r>
              <a:rPr lang="en-US" dirty="0" smtClean="0"/>
              <a:t>For eg:</a:t>
            </a:r>
          </a:p>
          <a:p>
            <a:r>
              <a:rPr lang="en-US" dirty="0" smtClean="0"/>
              <a:t>Loan amount </a:t>
            </a:r>
            <a:r>
              <a:rPr lang="en-US" dirty="0" err="1" smtClean="0"/>
              <a:t>Rs</a:t>
            </a:r>
            <a:r>
              <a:rPr lang="en-US" dirty="0" smtClean="0"/>
              <a:t> 1,00,000</a:t>
            </a:r>
          </a:p>
          <a:p>
            <a:r>
              <a:rPr lang="en-US" dirty="0" smtClean="0"/>
              <a:t>Compensating balance 10%</a:t>
            </a:r>
          </a:p>
          <a:p>
            <a:pPr marL="0" indent="0">
              <a:buNone/>
            </a:pPr>
            <a:r>
              <a:rPr lang="en-US" dirty="0" smtClean="0"/>
              <a:t>Net amount available for use=  Rs1,00,000- 10% of  1,00,000</a:t>
            </a:r>
          </a:p>
          <a:p>
            <a:pPr marL="0" indent="0">
              <a:buNone/>
            </a:pPr>
            <a:r>
              <a:rPr lang="en-US" dirty="0" smtClean="0"/>
              <a:t>                                                        Rs90,000</a:t>
            </a:r>
          </a:p>
          <a:p>
            <a:pPr marL="0" indent="0">
              <a:buNone/>
            </a:pPr>
            <a:r>
              <a:rPr lang="en-US" dirty="0" smtClean="0"/>
              <a:t>Interest cost:10% of 100,000= Rs10,000</a:t>
            </a:r>
          </a:p>
          <a:p>
            <a:pPr marL="0" indent="0">
              <a:buNone/>
            </a:pPr>
            <a:r>
              <a:rPr lang="en-US" dirty="0" smtClean="0"/>
              <a:t>Effective cost: 10,000/90,000= ?</a:t>
            </a:r>
            <a:endParaRPr lang="en-US" dirty="0"/>
          </a:p>
        </p:txBody>
      </p:sp>
    </p:spTree>
    <p:extLst>
      <p:ext uri="{BB962C8B-B14F-4D97-AF65-F5344CB8AC3E}">
        <p14:creationId xmlns:p14="http://schemas.microsoft.com/office/powerpoint/2010/main" val="3671139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Nature of Short Term Financing</a:t>
            </a:r>
            <a:endParaRPr lang="en-US" dirty="0"/>
          </a:p>
        </p:txBody>
      </p:sp>
      <p:sp>
        <p:nvSpPr>
          <p:cNvPr id="3" name="Content Placeholder 2"/>
          <p:cNvSpPr>
            <a:spLocks noGrp="1"/>
          </p:cNvSpPr>
          <p:nvPr>
            <p:ph idx="1"/>
          </p:nvPr>
        </p:nvSpPr>
        <p:spPr>
          <a:xfrm>
            <a:off x="457200" y="838200"/>
            <a:ext cx="8229600" cy="5638800"/>
          </a:xfrm>
        </p:spPr>
        <p:txBody>
          <a:bodyPr>
            <a:normAutofit/>
          </a:bodyPr>
          <a:lstStyle/>
          <a:p>
            <a:pPr algn="just"/>
            <a:r>
              <a:rPr lang="en-US" sz="2000" dirty="0" smtClean="0"/>
              <a:t>Liabilities or obligation that are originally schedule for repayment within one year</a:t>
            </a:r>
          </a:p>
          <a:p>
            <a:pPr algn="just"/>
            <a:r>
              <a:rPr lang="en-US" sz="2000" dirty="0" smtClean="0"/>
              <a:t>Funds are used to:</a:t>
            </a:r>
          </a:p>
          <a:p>
            <a:pPr lvl="1" algn="just"/>
            <a:r>
              <a:rPr lang="en-US" sz="2000" dirty="0" smtClean="0"/>
              <a:t>support current assets such as cash, marketable securities, inventories and others current assets</a:t>
            </a:r>
          </a:p>
          <a:p>
            <a:pPr lvl="1" algn="just"/>
            <a:r>
              <a:rPr lang="en-US" sz="2000" dirty="0" smtClean="0"/>
              <a:t>Meet regular expenses like wages, salary, repair and maintenance, taxes and so on</a:t>
            </a:r>
          </a:p>
          <a:p>
            <a:pPr lvl="1" algn="just"/>
            <a:r>
              <a:rPr lang="en-US" sz="2000" dirty="0" smtClean="0"/>
              <a:t>Take advantage of cash discount and off season purchase</a:t>
            </a:r>
          </a:p>
          <a:p>
            <a:pPr lvl="1" algn="just"/>
            <a:r>
              <a:rPr lang="en-US" sz="2000" dirty="0" smtClean="0"/>
              <a:t>Short term bridge loan to finance purchase of new equipment</a:t>
            </a:r>
          </a:p>
          <a:p>
            <a:pPr marL="400050" algn="just">
              <a:buFont typeface="Wingdings" pitchFamily="2" charset="2"/>
              <a:buChar char="Ø"/>
            </a:pPr>
            <a:r>
              <a:rPr lang="en-US" sz="2000" dirty="0" smtClean="0"/>
              <a:t>Quantity of funds needed depends on nature, size of business, time and cost of production, terms of sales and purchase </a:t>
            </a:r>
            <a:r>
              <a:rPr lang="en-US" sz="2000" dirty="0" err="1" smtClean="0"/>
              <a:t>etc</a:t>
            </a:r>
            <a:endParaRPr lang="en-US" sz="2000" dirty="0" smtClean="0"/>
          </a:p>
          <a:p>
            <a:pPr marL="400050" algn="just">
              <a:buFont typeface="Wingdings" pitchFamily="2" charset="2"/>
              <a:buChar char="Ø"/>
            </a:pPr>
            <a:r>
              <a:rPr lang="en-US" sz="2000" dirty="0" smtClean="0"/>
              <a:t>Comparatively cheaper than other sources of financing</a:t>
            </a:r>
          </a:p>
          <a:p>
            <a:pPr marL="400050" algn="just">
              <a:buFont typeface="Wingdings" pitchFamily="2" charset="2"/>
              <a:buChar char="Ø"/>
            </a:pPr>
            <a:r>
              <a:rPr lang="en-US" sz="2000" dirty="0" smtClean="0"/>
              <a:t>Short term financing does not always correspond exactly to the current liabilities shown on the firms balance sheet </a:t>
            </a:r>
          </a:p>
          <a:p>
            <a:pPr algn="just"/>
            <a:endParaRPr lang="en-US" sz="2000" dirty="0"/>
          </a:p>
        </p:txBody>
      </p:sp>
    </p:spTree>
    <p:extLst>
      <p:ext uri="{BB962C8B-B14F-4D97-AF65-F5344CB8AC3E}">
        <p14:creationId xmlns:p14="http://schemas.microsoft.com/office/powerpoint/2010/main" val="1072157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marL="0" indent="0">
              <a:buNone/>
            </a:pPr>
            <a:r>
              <a:rPr lang="en-US" dirty="0" smtClean="0"/>
              <a:t>iii. </a:t>
            </a:r>
            <a:r>
              <a:rPr lang="en-US" b="1" dirty="0" smtClean="0"/>
              <a:t>Agreement paper </a:t>
            </a:r>
          </a:p>
          <a:p>
            <a:pPr algn="just"/>
            <a:r>
              <a:rPr lang="en-US" dirty="0" smtClean="0"/>
              <a:t>A document in which all the terms and conditions are specified such as loan amount, interest  rate, modes of payment and other terms and conditions.</a:t>
            </a:r>
          </a:p>
          <a:p>
            <a:pPr marL="0" indent="0">
              <a:buNone/>
            </a:pPr>
            <a:r>
              <a:rPr lang="en-US" b="1" dirty="0" smtClean="0"/>
              <a:t>iv. Maturity </a:t>
            </a:r>
          </a:p>
          <a:p>
            <a:r>
              <a:rPr lang="en-US" dirty="0" smtClean="0"/>
              <a:t>Less than one year maturity period</a:t>
            </a:r>
          </a:p>
          <a:p>
            <a:pPr marL="0" indent="0">
              <a:buNone/>
            </a:pPr>
            <a:r>
              <a:rPr lang="en-US" b="1" dirty="0" smtClean="0"/>
              <a:t>v. Security </a:t>
            </a:r>
          </a:p>
          <a:p>
            <a:r>
              <a:rPr lang="en-US" dirty="0" smtClean="0"/>
              <a:t>Loan can be obtained with or without keeping assets as collateral.</a:t>
            </a:r>
            <a:endParaRPr lang="en-US" dirty="0"/>
          </a:p>
        </p:txBody>
      </p:sp>
    </p:spTree>
    <p:extLst>
      <p:ext uri="{BB962C8B-B14F-4D97-AF65-F5344CB8AC3E}">
        <p14:creationId xmlns:p14="http://schemas.microsoft.com/office/powerpoint/2010/main" val="1310355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Methods of computing cost of </a:t>
            </a:r>
            <a:r>
              <a:rPr lang="en-US" sz="3200" dirty="0"/>
              <a:t>B</a:t>
            </a:r>
            <a:r>
              <a:rPr lang="en-US" sz="3200" dirty="0" smtClean="0"/>
              <a:t>ank loan </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5410200"/>
              </a:xfrm>
            </p:spPr>
            <p:txBody>
              <a:bodyPr>
                <a:normAutofit/>
              </a:bodyPr>
              <a:lstStyle/>
              <a:p>
                <a:pPr marL="514350" indent="-514350">
                  <a:buAutoNum type="alphaUcPeriod"/>
                </a:pPr>
                <a:r>
                  <a:rPr lang="en-US" sz="2400" b="1" dirty="0" smtClean="0"/>
                  <a:t>For transaction loan</a:t>
                </a:r>
                <a:r>
                  <a:rPr lang="en-US" sz="2400" dirty="0" smtClean="0"/>
                  <a:t>: Cost of transaction loan is generally calculated in one of the following ways:</a:t>
                </a:r>
              </a:p>
              <a:p>
                <a:pPr marL="571500" indent="-571500">
                  <a:buAutoNum type="romanLcPeriod"/>
                </a:pPr>
                <a:r>
                  <a:rPr lang="en-US" sz="2400" b="1" i="1" dirty="0" smtClean="0"/>
                  <a:t>Simple interest loan( collect basis loan): </a:t>
                </a:r>
                <a:r>
                  <a:rPr lang="en-US" sz="2400" dirty="0" smtClean="0"/>
                  <a:t>Interest as well principal is paid at the end of maturity period.</a:t>
                </a:r>
              </a:p>
              <a:p>
                <a:pPr marL="0" indent="0">
                  <a:buNone/>
                </a:pPr>
                <a:r>
                  <a:rPr lang="en-US" sz="2400" i="1" dirty="0" smtClean="0"/>
                  <a:t>	Cost of bank loan/Effective annual interest rate	</a:t>
                </a:r>
                <a14:m>
                  <m:oMath xmlns:m="http://schemas.openxmlformats.org/officeDocument/2006/math">
                    <m:f>
                      <m:fPr>
                        <m:ctrlPr>
                          <a:rPr lang="en-US" sz="2400" i="1" smtClean="0">
                            <a:latin typeface="Cambria Math"/>
                          </a:rPr>
                        </m:ctrlPr>
                      </m:fPr>
                      <m:num>
                        <m:r>
                          <a:rPr lang="en-US" sz="2400" b="0" i="1" smtClean="0">
                            <a:latin typeface="Cambria Math"/>
                          </a:rPr>
                          <m:t>𝐼𝑛𝑡𝑒𝑟𝑒𝑠𝑡</m:t>
                        </m:r>
                        <m:r>
                          <a:rPr lang="en-US" sz="2400" b="0" i="1" smtClean="0">
                            <a:latin typeface="Cambria Math"/>
                          </a:rPr>
                          <m:t> </m:t>
                        </m:r>
                        <m:r>
                          <a:rPr lang="en-US" sz="2400" b="0" i="1" smtClean="0">
                            <a:latin typeface="Cambria Math"/>
                          </a:rPr>
                          <m:t>𝑎𝑚𝑜𝑢𝑛𝑡</m:t>
                        </m:r>
                      </m:num>
                      <m:den>
                        <m:r>
                          <a:rPr lang="en-US" sz="2400" b="0" i="1" smtClean="0">
                            <a:latin typeface="Cambria Math"/>
                          </a:rPr>
                          <m:t>𝑈𝑠𝑎𝑏𝑙𝑒</m:t>
                        </m:r>
                        <m:r>
                          <a:rPr lang="en-US" sz="2400" b="0" i="1" smtClean="0">
                            <a:latin typeface="Cambria Math"/>
                          </a:rPr>
                          <m:t> </m:t>
                        </m:r>
                        <m:r>
                          <a:rPr lang="en-US" sz="2400" b="0" i="1" smtClean="0">
                            <a:latin typeface="Cambria Math"/>
                          </a:rPr>
                          <m:t>𝐹𝑢𝑛𝑑</m:t>
                        </m:r>
                      </m:den>
                    </m:f>
                  </m:oMath>
                </a14:m>
                <a:r>
                  <a:rPr lang="en-US" sz="2400" dirty="0" smtClean="0"/>
                  <a:t>     OR        </a:t>
                </a:r>
                <a14:m>
                  <m:oMath xmlns:m="http://schemas.openxmlformats.org/officeDocument/2006/math">
                    <m:f>
                      <m:fPr>
                        <m:ctrlPr>
                          <a:rPr lang="en-US" sz="2400" i="1">
                            <a:latin typeface="Cambria Math"/>
                          </a:rPr>
                        </m:ctrlPr>
                      </m:fPr>
                      <m:num>
                        <m:r>
                          <a:rPr lang="en-US" sz="2400" i="1">
                            <a:latin typeface="Cambria Math"/>
                          </a:rPr>
                          <m:t>𝐼𝑛𝑡𝑒𝑟𝑒𝑠𝑡</m:t>
                        </m:r>
                        <m:r>
                          <a:rPr lang="en-US" sz="2400" b="0" i="1" smtClean="0">
                            <a:latin typeface="Cambria Math"/>
                          </a:rPr>
                          <m:t> </m:t>
                        </m:r>
                        <m:r>
                          <a:rPr lang="en-US" sz="2400" b="0" i="1" smtClean="0">
                            <a:latin typeface="Cambria Math"/>
                          </a:rPr>
                          <m:t>𝑅𝑎𝑡𝑒</m:t>
                        </m:r>
                      </m:num>
                      <m:den>
                        <m:r>
                          <a:rPr lang="en-US" sz="2400" b="0" i="1" smtClean="0">
                            <a:latin typeface="Cambria Math"/>
                          </a:rPr>
                          <m:t>1 − </m:t>
                        </m:r>
                        <m:r>
                          <a:rPr lang="en-US" sz="2400" b="0" i="1" smtClean="0">
                            <a:latin typeface="Cambria Math"/>
                          </a:rPr>
                          <m:t>𝐶𝐵</m:t>
                        </m:r>
                        <m:r>
                          <a:rPr lang="en-US" sz="2400" b="0" i="1" smtClean="0">
                            <a:latin typeface="Cambria Math"/>
                          </a:rPr>
                          <m:t>  </m:t>
                        </m:r>
                        <m:r>
                          <a:rPr lang="en-US" sz="2400" b="0" i="1" smtClean="0">
                            <a:latin typeface="Cambria Math"/>
                          </a:rPr>
                          <m:t>𝑖𝑛</m:t>
                        </m:r>
                        <m:r>
                          <a:rPr lang="en-US" sz="2400" b="0" i="1" smtClean="0">
                            <a:latin typeface="Cambria Math"/>
                          </a:rPr>
                          <m:t> </m:t>
                        </m:r>
                        <m:r>
                          <a:rPr lang="en-US" sz="2400" b="0" i="1" smtClean="0">
                            <a:latin typeface="Cambria Math"/>
                          </a:rPr>
                          <m:t>𝑓𝑟𝑎𝑐𝑡𝑖𝑜𝑛</m:t>
                        </m:r>
                      </m:den>
                    </m:f>
                  </m:oMath>
                </a14:m>
                <a:endParaRPr lang="en-US" sz="2400" dirty="0" smtClean="0"/>
              </a:p>
              <a:p>
                <a:pPr marL="0" indent="0">
                  <a:buNone/>
                </a:pPr>
                <a:r>
                  <a:rPr lang="en-US" sz="2400" dirty="0" smtClean="0"/>
                  <a:t>Usable fund: loan amount – compensating </a:t>
                </a:r>
                <a:r>
                  <a:rPr lang="en-US" sz="2400" dirty="0"/>
                  <a:t> </a:t>
                </a:r>
                <a:r>
                  <a:rPr lang="en-US" sz="2400" dirty="0" smtClean="0"/>
                  <a:t>balance   </a:t>
                </a:r>
              </a:p>
              <a:p>
                <a:pPr marL="0" indent="0">
                  <a:buNone/>
                </a:pPr>
                <a:r>
                  <a:rPr lang="en-US" sz="2400" dirty="0" smtClean="0"/>
                  <a:t>Required loan amount:</a:t>
                </a:r>
                <a:r>
                  <a:rPr lang="en-US" sz="2400" dirty="0"/>
                  <a:t> </a:t>
                </a:r>
                <a14:m>
                  <m:oMath xmlns:m="http://schemas.openxmlformats.org/officeDocument/2006/math">
                    <m:f>
                      <m:fPr>
                        <m:ctrlPr>
                          <a:rPr lang="en-US" sz="2400" i="1">
                            <a:latin typeface="Cambria Math"/>
                          </a:rPr>
                        </m:ctrlPr>
                      </m:fPr>
                      <m:num>
                        <m:r>
                          <a:rPr lang="en-US" sz="2400" b="0" i="1" smtClean="0">
                            <a:latin typeface="Cambria Math"/>
                          </a:rPr>
                          <m:t>𝑈𝑠𝑎𝑏𝑙𝑒</m:t>
                        </m:r>
                        <m:r>
                          <a:rPr lang="en-US" sz="2400" b="0" i="1" smtClean="0">
                            <a:latin typeface="Cambria Math"/>
                          </a:rPr>
                          <m:t> </m:t>
                        </m:r>
                        <m:r>
                          <a:rPr lang="en-US" sz="2400" b="0" i="1" smtClean="0">
                            <a:latin typeface="Cambria Math"/>
                          </a:rPr>
                          <m:t>𝐹𝑢𝑛𝑑</m:t>
                        </m:r>
                      </m:num>
                      <m:den>
                        <m:r>
                          <a:rPr lang="en-US" sz="2400" b="0" i="1" smtClean="0">
                            <a:latin typeface="Cambria Math"/>
                          </a:rPr>
                          <m:t>1 −</m:t>
                        </m:r>
                        <m:r>
                          <a:rPr lang="en-US" sz="2400" b="0" i="1" smtClean="0">
                            <a:latin typeface="Cambria Math"/>
                          </a:rPr>
                          <m:t>𝐶𝐵</m:t>
                        </m:r>
                        <m:r>
                          <a:rPr lang="en-US" sz="2400" b="0" i="1" smtClean="0">
                            <a:latin typeface="Cambria Math"/>
                          </a:rPr>
                          <m:t> </m:t>
                        </m:r>
                        <m:r>
                          <a:rPr lang="en-US" sz="2400" b="0" i="1" smtClean="0">
                            <a:latin typeface="Cambria Math"/>
                          </a:rPr>
                          <m:t>𝑖𝑛</m:t>
                        </m:r>
                        <m:r>
                          <a:rPr lang="en-US" sz="2400" b="0" i="1" smtClean="0">
                            <a:latin typeface="Cambria Math"/>
                          </a:rPr>
                          <m:t> </m:t>
                        </m:r>
                        <m:r>
                          <a:rPr lang="en-US" sz="2400" b="0" i="1" smtClean="0">
                            <a:latin typeface="Cambria Math"/>
                          </a:rPr>
                          <m:t>𝑓𝑟𝑎𝑐𝑡𝑖𝑜𝑛</m:t>
                        </m:r>
                      </m:den>
                    </m:f>
                  </m:oMath>
                </a14:m>
                <a:endParaRPr lang="en-US" sz="2400" dirty="0" smtClean="0"/>
              </a:p>
              <a:p>
                <a:pPr marL="0" indent="0">
                  <a:buNone/>
                </a:pPr>
                <a:r>
                  <a:rPr lang="en-US" sz="2400" dirty="0" smtClean="0"/>
                  <a:t>If compounding period is less than one year,</a:t>
                </a:r>
              </a:p>
              <a:p>
                <a:pPr marL="0" lvl="1" indent="0">
                  <a:buNone/>
                </a:pPr>
                <a:r>
                  <a:rPr lang="en-US" sz="2400" dirty="0" smtClean="0"/>
                  <a:t>EAR = </a:t>
                </a:r>
                <a:r>
                  <a:rPr lang="en-US" sz="2200" dirty="0"/>
                  <a:t>[ 1+ </a:t>
                </a:r>
                <a14:m>
                  <m:oMath xmlns:m="http://schemas.openxmlformats.org/officeDocument/2006/math">
                    <m:f>
                      <m:fPr>
                        <m:ctrlPr>
                          <a:rPr lang="en-US" sz="2200" i="1">
                            <a:latin typeface="Cambria Math"/>
                          </a:rPr>
                        </m:ctrlPr>
                      </m:fPr>
                      <m:num>
                        <m:f>
                          <m:fPr>
                            <m:ctrlPr>
                              <a:rPr lang="en-US" sz="2200" b="0" i="1" smtClean="0">
                                <a:latin typeface="Cambria Math"/>
                              </a:rPr>
                            </m:ctrlPr>
                          </m:fPr>
                          <m:num>
                            <m:r>
                              <a:rPr lang="en-US" sz="2200" b="0" i="1" smtClean="0">
                                <a:latin typeface="Cambria Math"/>
                              </a:rPr>
                              <m:t>𝐴𝑛𝑛𝑢𝑎𝑙</m:t>
                            </m:r>
                            <m:r>
                              <a:rPr lang="en-US" sz="2200" b="0" i="1" smtClean="0">
                                <a:latin typeface="Cambria Math"/>
                              </a:rPr>
                              <m:t> </m:t>
                            </m:r>
                            <m:r>
                              <a:rPr lang="en-US" sz="2200" i="1">
                                <a:latin typeface="Cambria Math"/>
                              </a:rPr>
                              <m:t>𝑖𝑛𝑡𝑒𝑟𝑒𝑠𝑡</m:t>
                            </m:r>
                          </m:num>
                          <m:den>
                            <m:r>
                              <a:rPr lang="en-US" sz="2200" b="0" i="1" smtClean="0">
                                <a:latin typeface="Cambria Math"/>
                              </a:rPr>
                              <m:t>𝑚</m:t>
                            </m:r>
                          </m:den>
                        </m:f>
                      </m:num>
                      <m:den>
                        <m:r>
                          <a:rPr lang="en-US" sz="2200" b="0" i="1" smtClean="0">
                            <a:latin typeface="Cambria Math"/>
                          </a:rPr>
                          <m:t>𝑁𝑒𝑡</m:t>
                        </m:r>
                        <m:r>
                          <a:rPr lang="en-US" sz="2200" b="0" i="1" smtClean="0">
                            <a:latin typeface="Cambria Math"/>
                          </a:rPr>
                          <m:t> </m:t>
                        </m:r>
                        <m:r>
                          <a:rPr lang="en-US" sz="2200" b="0" i="1" smtClean="0">
                            <a:latin typeface="Cambria Math"/>
                          </a:rPr>
                          <m:t>𝑢𝑠𝑎𝑏𝑙𝑒</m:t>
                        </m:r>
                        <m:r>
                          <a:rPr lang="en-US" sz="2200" b="0" i="1" smtClean="0">
                            <a:latin typeface="Cambria Math"/>
                          </a:rPr>
                          <m:t> </m:t>
                        </m:r>
                        <m:r>
                          <a:rPr lang="en-US" sz="2200" b="0" i="1" smtClean="0">
                            <a:latin typeface="Cambria Math"/>
                          </a:rPr>
                          <m:t>𝑎𝑚𝑜𝑢𝑛𝑡</m:t>
                        </m:r>
                      </m:den>
                    </m:f>
                    <m:r>
                      <a:rPr lang="en-US" sz="2200" i="1">
                        <a:latin typeface="Cambria Math"/>
                      </a:rPr>
                      <m:t> </m:t>
                    </m:r>
                  </m:oMath>
                </a14:m>
                <a:r>
                  <a:rPr lang="en-US" sz="2200" dirty="0"/>
                  <a:t>]</a:t>
                </a:r>
                <a:r>
                  <a:rPr lang="en-US" sz="2200" baseline="62000" dirty="0"/>
                  <a:t>M</a:t>
                </a:r>
                <a:r>
                  <a:rPr lang="en-US" sz="2200" dirty="0"/>
                  <a:t> – </a:t>
                </a:r>
                <a:r>
                  <a:rPr lang="en-US" sz="2200" dirty="0" smtClean="0"/>
                  <a:t>1    OR  (1 + Periodic rate )</a:t>
                </a:r>
                <a:r>
                  <a:rPr lang="en-US" sz="2200" baseline="30000" dirty="0" smtClean="0"/>
                  <a:t>m</a:t>
                </a:r>
                <a:r>
                  <a:rPr lang="en-US" sz="2200" dirty="0" smtClean="0"/>
                  <a:t> - 1</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5410200"/>
              </a:xfrm>
              <a:blipFill rotWithShape="1">
                <a:blip r:embed="rId2"/>
                <a:stretch>
                  <a:fillRect l="-1111" t="-1014"/>
                </a:stretch>
              </a:blipFill>
            </p:spPr>
            <p:txBody>
              <a:bodyPr/>
              <a:lstStyle/>
              <a:p>
                <a:r>
                  <a:rPr lang="en-US">
                    <a:noFill/>
                  </a:rPr>
                  <a:t> </a:t>
                </a:r>
              </a:p>
            </p:txBody>
          </p:sp>
        </mc:Fallback>
      </mc:AlternateContent>
    </p:spTree>
    <p:extLst>
      <p:ext uri="{BB962C8B-B14F-4D97-AF65-F5344CB8AC3E}">
        <p14:creationId xmlns:p14="http://schemas.microsoft.com/office/powerpoint/2010/main" val="4217329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3200" b="1" dirty="0" smtClean="0"/>
              <a:t>Transaction </a:t>
            </a:r>
            <a:r>
              <a:rPr lang="en-US" sz="3200" b="1" dirty="0"/>
              <a:t>loan</a:t>
            </a:r>
            <a:r>
              <a:rPr lang="en-US" sz="3200"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791200"/>
              </a:xfrm>
            </p:spPr>
            <p:txBody>
              <a:bodyPr>
                <a:normAutofit fontScale="92500" lnSpcReduction="20000"/>
              </a:bodyPr>
              <a:lstStyle/>
              <a:p>
                <a:pPr marL="0" indent="0">
                  <a:buNone/>
                </a:pPr>
                <a:r>
                  <a:rPr lang="en-US" b="1" dirty="0" smtClean="0"/>
                  <a:t>ii. </a:t>
                </a:r>
                <a:r>
                  <a:rPr lang="en-US" b="1" i="1" dirty="0"/>
                  <a:t>Discount interest loan (Discount loan): </a:t>
                </a:r>
                <a:r>
                  <a:rPr lang="en-US" dirty="0"/>
                  <a:t>Interest is paid at the beginning of loan period </a:t>
                </a:r>
                <a:endParaRPr lang="en-US" dirty="0" smtClean="0"/>
              </a:p>
              <a:p>
                <a:pPr marL="0" indent="0">
                  <a:buNone/>
                </a:pPr>
                <a:r>
                  <a:rPr lang="en-US" dirty="0" smtClean="0"/>
                  <a:t>Effective annual rate :  </a:t>
                </a:r>
                <a14:m>
                  <m:oMath xmlns:m="http://schemas.openxmlformats.org/officeDocument/2006/math">
                    <m:f>
                      <m:fPr>
                        <m:ctrlPr>
                          <a:rPr lang="en-US" i="1">
                            <a:latin typeface="Cambria Math"/>
                          </a:rPr>
                        </m:ctrlPr>
                      </m:fPr>
                      <m:num>
                        <m:r>
                          <a:rPr lang="en-US" i="1">
                            <a:latin typeface="Cambria Math"/>
                          </a:rPr>
                          <m:t>𝐼𝑛𝑡𝑒𝑟𝑒𝑠𝑡</m:t>
                        </m:r>
                        <m:r>
                          <a:rPr lang="en-US" i="1">
                            <a:latin typeface="Cambria Math"/>
                          </a:rPr>
                          <m:t> </m:t>
                        </m:r>
                        <m:r>
                          <a:rPr lang="en-US" i="1">
                            <a:latin typeface="Cambria Math"/>
                          </a:rPr>
                          <m:t>𝑎𝑚𝑜𝑢𝑛𝑡</m:t>
                        </m:r>
                      </m:num>
                      <m:den>
                        <m:r>
                          <a:rPr lang="en-US" i="1">
                            <a:latin typeface="Cambria Math"/>
                          </a:rPr>
                          <m:t>𝑈𝑠𝑎𝑏𝑙𝑒</m:t>
                        </m:r>
                        <m:r>
                          <a:rPr lang="en-US" i="1">
                            <a:latin typeface="Cambria Math"/>
                          </a:rPr>
                          <m:t> </m:t>
                        </m:r>
                        <m:r>
                          <a:rPr lang="en-US" i="1">
                            <a:latin typeface="Cambria Math"/>
                          </a:rPr>
                          <m:t>𝐹𝑢𝑛𝑑</m:t>
                        </m:r>
                      </m:den>
                    </m:f>
                  </m:oMath>
                </a14:m>
                <a:r>
                  <a:rPr lang="en-US" dirty="0" smtClean="0"/>
                  <a:t> OR 	</a:t>
                </a:r>
              </a:p>
              <a:p>
                <a:pPr marL="0" indent="0">
                  <a:buNone/>
                </a:pPr>
                <a:r>
                  <a:rPr lang="en-US" dirty="0" smtClean="0"/>
                  <a:t>	</a:t>
                </a:r>
                <a14:m>
                  <m:oMath xmlns:m="http://schemas.openxmlformats.org/officeDocument/2006/math">
                    <m:f>
                      <m:fPr>
                        <m:ctrlPr>
                          <a:rPr lang="en-US" i="1">
                            <a:latin typeface="Cambria Math"/>
                          </a:rPr>
                        </m:ctrlPr>
                      </m:fPr>
                      <m:num>
                        <m:r>
                          <a:rPr lang="en-US" i="1">
                            <a:latin typeface="Cambria Math"/>
                          </a:rPr>
                          <m:t>𝐼𝑛𝑡𝑒𝑟𝑒𝑠𝑡</m:t>
                        </m:r>
                        <m:r>
                          <a:rPr lang="en-US" i="1">
                            <a:latin typeface="Cambria Math"/>
                          </a:rPr>
                          <m:t> </m:t>
                        </m:r>
                        <m:r>
                          <a:rPr lang="en-US" i="1">
                            <a:latin typeface="Cambria Math"/>
                          </a:rPr>
                          <m:t>𝑅𝑎𝑡𝑒</m:t>
                        </m:r>
                      </m:num>
                      <m:den>
                        <m:r>
                          <a:rPr lang="en-US" i="1">
                            <a:latin typeface="Cambria Math"/>
                          </a:rPr>
                          <m:t>1 −</m:t>
                        </m:r>
                        <m:r>
                          <a:rPr lang="en-US" b="0" i="1" smtClean="0">
                            <a:latin typeface="Cambria Math"/>
                          </a:rPr>
                          <m:t>𝑖𝑛𝑡𝑒𝑟𝑒𝑠𝑡</m:t>
                        </m:r>
                        <m:r>
                          <a:rPr lang="en-US" b="0" i="1" smtClean="0">
                            <a:latin typeface="Cambria Math"/>
                          </a:rPr>
                          <m:t> </m:t>
                        </m:r>
                        <m:r>
                          <a:rPr lang="en-US" b="0" i="1" smtClean="0">
                            <a:latin typeface="Cambria Math"/>
                          </a:rPr>
                          <m:t>𝑟𝑎𝑡𝑒</m:t>
                        </m:r>
                        <m:r>
                          <a:rPr lang="en-US" b="0" i="1" smtClean="0">
                            <a:latin typeface="Cambria Math"/>
                          </a:rPr>
                          <m:t> − </m:t>
                        </m:r>
                        <m:r>
                          <a:rPr lang="en-US" i="1">
                            <a:latin typeface="Cambria Math"/>
                          </a:rPr>
                          <m:t>𝐶𝐵</m:t>
                        </m:r>
                        <m:r>
                          <a:rPr lang="en-US" i="1">
                            <a:latin typeface="Cambria Math"/>
                          </a:rPr>
                          <m:t>  </m:t>
                        </m:r>
                        <m:r>
                          <a:rPr lang="en-US" i="1">
                            <a:latin typeface="Cambria Math"/>
                          </a:rPr>
                          <m:t>𝑖𝑛</m:t>
                        </m:r>
                        <m:r>
                          <a:rPr lang="en-US" i="1">
                            <a:latin typeface="Cambria Math"/>
                          </a:rPr>
                          <m:t> </m:t>
                        </m:r>
                        <m:r>
                          <a:rPr lang="en-US" i="1">
                            <a:latin typeface="Cambria Math"/>
                          </a:rPr>
                          <m:t>𝑓𝑟𝑎𝑐𝑡𝑖𝑜𝑛</m:t>
                        </m:r>
                      </m:den>
                    </m:f>
                  </m:oMath>
                </a14:m>
                <a:endParaRPr lang="en-US" dirty="0" smtClean="0"/>
              </a:p>
              <a:p>
                <a:pPr marL="0" indent="0">
                  <a:buNone/>
                </a:pPr>
                <a:r>
                  <a:rPr lang="en-US" sz="2600" dirty="0" smtClean="0"/>
                  <a:t>Usable fund: Loan amount – interest – compensating balance</a:t>
                </a:r>
              </a:p>
              <a:p>
                <a:pPr marL="0" indent="0">
                  <a:buNone/>
                </a:pPr>
                <a:r>
                  <a:rPr lang="en-US" sz="2600" dirty="0" smtClean="0"/>
                  <a:t>Required loan amount: </a:t>
                </a:r>
                <a14:m>
                  <m:oMath xmlns:m="http://schemas.openxmlformats.org/officeDocument/2006/math">
                    <m:f>
                      <m:fPr>
                        <m:ctrlPr>
                          <a:rPr lang="en-US" sz="2800" i="1">
                            <a:latin typeface="Cambria Math"/>
                          </a:rPr>
                        </m:ctrlPr>
                      </m:fPr>
                      <m:num>
                        <m:r>
                          <a:rPr lang="en-US" sz="2800" b="0" i="1" smtClean="0">
                            <a:latin typeface="Cambria Math"/>
                          </a:rPr>
                          <m:t>𝑈𝑠𝑎𝑏𝑙𝑒</m:t>
                        </m:r>
                        <m:r>
                          <a:rPr lang="en-US" sz="2800" b="0" i="1" smtClean="0">
                            <a:latin typeface="Cambria Math"/>
                          </a:rPr>
                          <m:t> </m:t>
                        </m:r>
                        <m:r>
                          <a:rPr lang="en-US" sz="2800" b="0" i="1" smtClean="0">
                            <a:latin typeface="Cambria Math"/>
                          </a:rPr>
                          <m:t>𝑓𝑢𝑛𝑑</m:t>
                        </m:r>
                      </m:num>
                      <m:den>
                        <m:r>
                          <a:rPr lang="en-US" sz="2800" i="1">
                            <a:latin typeface="Cambria Math"/>
                          </a:rPr>
                          <m:t>1 −</m:t>
                        </m:r>
                        <m:r>
                          <a:rPr lang="en-US" sz="2800" b="0" i="1" smtClean="0">
                            <a:latin typeface="Cambria Math"/>
                          </a:rPr>
                          <m:t>𝑖𝑛𝑡𝑒𝑟𝑒𝑠𝑡</m:t>
                        </m:r>
                        <m:r>
                          <a:rPr lang="en-US" sz="2800" b="0" i="1" smtClean="0">
                            <a:latin typeface="Cambria Math"/>
                          </a:rPr>
                          <m:t> </m:t>
                        </m:r>
                        <m:r>
                          <a:rPr lang="en-US" sz="2800" b="0" i="1" smtClean="0">
                            <a:latin typeface="Cambria Math"/>
                          </a:rPr>
                          <m:t>𝑟𝑎𝑡𝑒</m:t>
                        </m:r>
                        <m:r>
                          <a:rPr lang="en-US" sz="2800" b="0" i="1" smtClean="0">
                            <a:latin typeface="Cambria Math"/>
                          </a:rPr>
                          <m:t> −</m:t>
                        </m:r>
                        <m:r>
                          <a:rPr lang="en-US" sz="2800" b="0" i="1" smtClean="0">
                            <a:latin typeface="Cambria Math"/>
                          </a:rPr>
                          <m:t>𝐶𝐵</m:t>
                        </m:r>
                        <m:r>
                          <a:rPr lang="en-US" sz="2800" b="0" i="1" smtClean="0">
                            <a:latin typeface="Cambria Math"/>
                          </a:rPr>
                          <m:t> </m:t>
                        </m:r>
                        <m:r>
                          <a:rPr lang="en-US" sz="2800" b="0" i="1" smtClean="0">
                            <a:latin typeface="Cambria Math"/>
                          </a:rPr>
                          <m:t>𝑖𝑛</m:t>
                        </m:r>
                        <m:r>
                          <a:rPr lang="en-US" sz="2800" b="0" i="1" smtClean="0">
                            <a:latin typeface="Cambria Math"/>
                          </a:rPr>
                          <m:t> </m:t>
                        </m:r>
                        <m:r>
                          <a:rPr lang="en-US" sz="2800" b="0" i="1" smtClean="0">
                            <a:latin typeface="Cambria Math"/>
                          </a:rPr>
                          <m:t>𝑓𝑟𝑎𝑐𝑡𝑖𝑜𝑛</m:t>
                        </m:r>
                      </m:den>
                    </m:f>
                  </m:oMath>
                </a14:m>
                <a:endParaRPr lang="en-US" sz="2600" dirty="0" smtClean="0"/>
              </a:p>
              <a:p>
                <a:pPr marL="0" indent="0">
                  <a:buNone/>
                </a:pPr>
                <a:r>
                  <a:rPr lang="en-US" sz="2600" dirty="0" smtClean="0"/>
                  <a:t>If compounding period is less than 1 year than</a:t>
                </a:r>
              </a:p>
              <a:p>
                <a:pPr marL="0" indent="0">
                  <a:buNone/>
                </a:pPr>
                <a:r>
                  <a:rPr lang="en-US" sz="2600" dirty="0" smtClean="0"/>
                  <a:t>EAR = </a:t>
                </a:r>
                <a:r>
                  <a:rPr lang="en-US" sz="2800" dirty="0"/>
                  <a:t>= [ 1+ </a:t>
                </a:r>
                <a14:m>
                  <m:oMath xmlns:m="http://schemas.openxmlformats.org/officeDocument/2006/math">
                    <m:f>
                      <m:fPr>
                        <m:ctrlPr>
                          <a:rPr lang="en-US" sz="2800" i="1">
                            <a:latin typeface="Cambria Math"/>
                          </a:rPr>
                        </m:ctrlPr>
                      </m:fPr>
                      <m:num>
                        <m:f>
                          <m:fPr>
                            <m:ctrlPr>
                              <a:rPr lang="en-US" sz="2800" i="1">
                                <a:latin typeface="Cambria Math"/>
                              </a:rPr>
                            </m:ctrlPr>
                          </m:fPr>
                          <m:num>
                            <m:r>
                              <a:rPr lang="en-US" sz="2800" i="1">
                                <a:latin typeface="Cambria Math"/>
                              </a:rPr>
                              <m:t>𝐴𝑛𝑛𝑢𝑎𝑙</m:t>
                            </m:r>
                            <m:r>
                              <a:rPr lang="en-US" sz="2800" i="1">
                                <a:latin typeface="Cambria Math"/>
                              </a:rPr>
                              <m:t> </m:t>
                            </m:r>
                            <m:r>
                              <a:rPr lang="en-US" sz="2800" i="1">
                                <a:latin typeface="Cambria Math"/>
                              </a:rPr>
                              <m:t>𝑖𝑛𝑡𝑒𝑟𝑒𝑠𝑡</m:t>
                            </m:r>
                          </m:num>
                          <m:den>
                            <m:r>
                              <a:rPr lang="en-US" sz="2800" i="1">
                                <a:latin typeface="Cambria Math"/>
                              </a:rPr>
                              <m:t>𝑚</m:t>
                            </m:r>
                          </m:den>
                        </m:f>
                      </m:num>
                      <m:den>
                        <m:r>
                          <a:rPr lang="en-US" sz="2800" i="1">
                            <a:latin typeface="Cambria Math"/>
                          </a:rPr>
                          <m:t>𝑁𝑒𝑡</m:t>
                        </m:r>
                        <m:r>
                          <a:rPr lang="en-US" sz="2800" i="1">
                            <a:latin typeface="Cambria Math"/>
                          </a:rPr>
                          <m:t> </m:t>
                        </m:r>
                        <m:r>
                          <a:rPr lang="en-US" sz="2800" i="1">
                            <a:latin typeface="Cambria Math"/>
                          </a:rPr>
                          <m:t>𝑢𝑠𝑎𝑏𝑙𝑒</m:t>
                        </m:r>
                        <m:r>
                          <a:rPr lang="en-US" sz="2800" i="1">
                            <a:latin typeface="Cambria Math"/>
                          </a:rPr>
                          <m:t> </m:t>
                        </m:r>
                        <m:r>
                          <a:rPr lang="en-US" sz="2800" i="1">
                            <a:latin typeface="Cambria Math"/>
                          </a:rPr>
                          <m:t>𝑎𝑚𝑜𝑢𝑛𝑡</m:t>
                        </m:r>
                      </m:den>
                    </m:f>
                    <m:r>
                      <a:rPr lang="en-US" sz="2800" i="1">
                        <a:latin typeface="Cambria Math"/>
                      </a:rPr>
                      <m:t> </m:t>
                    </m:r>
                  </m:oMath>
                </a14:m>
                <a:r>
                  <a:rPr lang="en-US" sz="2800" dirty="0"/>
                  <a:t>]</a:t>
                </a:r>
                <a:r>
                  <a:rPr lang="en-US" sz="2800" baseline="62000" dirty="0"/>
                  <a:t>M</a:t>
                </a:r>
                <a:r>
                  <a:rPr lang="en-US" sz="2800" dirty="0"/>
                  <a:t> – 1 </a:t>
                </a:r>
                <a:endParaRPr lang="en-US" sz="2600" dirty="0" smtClean="0"/>
              </a:p>
              <a:p>
                <a:pPr marL="0" indent="0" algn="just">
                  <a:buNone/>
                </a:pPr>
                <a:r>
                  <a:rPr lang="en-US" sz="2800" dirty="0" smtClean="0"/>
                  <a:t>Note: Compensating balance is calculated on the basis of loan regardless of loan period . But, when the loan is taken less than one year interest amount represents only interest during that period.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791200"/>
              </a:xfrm>
              <a:blipFill rotWithShape="1">
                <a:blip r:embed="rId2"/>
                <a:stretch>
                  <a:fillRect l="-1704" t="-2737" r="-2296"/>
                </a:stretch>
              </a:blipFill>
            </p:spPr>
            <p:txBody>
              <a:bodyPr/>
              <a:lstStyle/>
              <a:p>
                <a:r>
                  <a:rPr lang="en-US">
                    <a:noFill/>
                  </a:rPr>
                  <a:t> </a:t>
                </a:r>
              </a:p>
            </p:txBody>
          </p:sp>
        </mc:Fallback>
      </mc:AlternateContent>
    </p:spTree>
    <p:extLst>
      <p:ext uri="{BB962C8B-B14F-4D97-AF65-F5344CB8AC3E}">
        <p14:creationId xmlns:p14="http://schemas.microsoft.com/office/powerpoint/2010/main" val="973750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Transaction loan</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364163"/>
              </a:xfrm>
            </p:spPr>
            <p:txBody>
              <a:bodyPr>
                <a:normAutofit/>
              </a:bodyPr>
              <a:lstStyle/>
              <a:p>
                <a:pPr marL="0" indent="0" algn="just">
                  <a:buNone/>
                </a:pPr>
                <a:r>
                  <a:rPr lang="en-US" sz="2200" b="1" dirty="0" smtClean="0"/>
                  <a:t>Example 1: </a:t>
                </a:r>
                <a:r>
                  <a:rPr lang="en-US" sz="2200" dirty="0" smtClean="0"/>
                  <a:t>On a 1-year, </a:t>
                </a:r>
                <a:r>
                  <a:rPr lang="en-US" sz="2200" dirty="0" err="1" smtClean="0"/>
                  <a:t>Rs</a:t>
                </a:r>
                <a:r>
                  <a:rPr lang="en-US" sz="2200" dirty="0" smtClean="0"/>
                  <a:t> 400,000 loan with a 15 percent simple (quoted) rate, the interest is </a:t>
                </a:r>
                <a:r>
                  <a:rPr lang="en-US" sz="2200" dirty="0" err="1" smtClean="0"/>
                  <a:t>Rs</a:t>
                </a:r>
                <a:r>
                  <a:rPr lang="en-US" sz="2200" dirty="0" smtClean="0"/>
                  <a:t> 60,000 (i.e. </a:t>
                </a:r>
                <a:r>
                  <a:rPr lang="en-US" sz="2200" dirty="0" err="1" smtClean="0"/>
                  <a:t>Rs</a:t>
                </a:r>
                <a:r>
                  <a:rPr lang="en-US" sz="2200" dirty="0" smtClean="0"/>
                  <a:t> 400,000 × 15%). The borrower receives the use of only </a:t>
                </a:r>
                <a:r>
                  <a:rPr lang="en-US" sz="2200" dirty="0" err="1" smtClean="0"/>
                  <a:t>Rs</a:t>
                </a:r>
                <a:r>
                  <a:rPr lang="en-US" sz="2200" dirty="0" smtClean="0"/>
                  <a:t> 340,000 (i.e. </a:t>
                </a:r>
                <a:r>
                  <a:rPr lang="en-US" sz="2200" dirty="0" err="1" smtClean="0"/>
                  <a:t>Rs</a:t>
                </a:r>
                <a:r>
                  <a:rPr lang="en-US" sz="2200" dirty="0" smtClean="0"/>
                  <a:t> 400,000 – </a:t>
                </a:r>
                <a:r>
                  <a:rPr lang="en-US" sz="2200" dirty="0" err="1" smtClean="0"/>
                  <a:t>Rs</a:t>
                </a:r>
                <a:r>
                  <a:rPr lang="en-US" sz="2200" dirty="0" smtClean="0"/>
                  <a:t> 60,000). If the loan is a 180-day discount loan, then m = </a:t>
                </a:r>
                <a14:m>
                  <m:oMath xmlns:m="http://schemas.openxmlformats.org/officeDocument/2006/math">
                    <m:f>
                      <m:fPr>
                        <m:ctrlPr>
                          <a:rPr lang="en-US" sz="2200" i="1" smtClean="0">
                            <a:latin typeface="Cambria Math"/>
                          </a:rPr>
                        </m:ctrlPr>
                      </m:fPr>
                      <m:num>
                        <m:r>
                          <a:rPr lang="en-US" sz="2200" b="0" i="1" smtClean="0">
                            <a:latin typeface="Cambria Math"/>
                          </a:rPr>
                          <m:t>360</m:t>
                        </m:r>
                      </m:num>
                      <m:den>
                        <m:r>
                          <a:rPr lang="en-US" sz="2200" b="0" i="1" smtClean="0">
                            <a:latin typeface="Cambria Math"/>
                          </a:rPr>
                          <m:t>180 </m:t>
                        </m:r>
                      </m:den>
                    </m:f>
                  </m:oMath>
                </a14:m>
                <a:r>
                  <a:rPr lang="en-US" sz="2200" dirty="0" smtClean="0"/>
                  <a:t>  = 2, the effective rate is computed as:</a:t>
                </a:r>
              </a:p>
              <a:p>
                <a:pPr marL="0" indent="0" algn="just">
                  <a:buNone/>
                </a:pPr>
                <a:endParaRPr lang="en-US" sz="2200" dirty="0"/>
              </a:p>
              <a:p>
                <a:pPr marL="0" indent="0" algn="just">
                  <a:buNone/>
                </a:pPr>
                <a:r>
                  <a:rPr lang="en-US" sz="2200" b="1" dirty="0" smtClean="0"/>
                  <a:t>Example 2:</a:t>
                </a:r>
              </a:p>
              <a:p>
                <a:pPr marL="0" indent="0" algn="just">
                  <a:buNone/>
                </a:pPr>
                <a:r>
                  <a:rPr lang="en-US" sz="2200" dirty="0" smtClean="0"/>
                  <a:t>Another example, if a firm borrows </a:t>
                </a:r>
                <a:r>
                  <a:rPr lang="en-US" sz="2200" dirty="0" err="1" smtClean="0"/>
                  <a:t>Rs</a:t>
                </a:r>
                <a:r>
                  <a:rPr lang="en-US" sz="2200" dirty="0" smtClean="0"/>
                  <a:t> 1,000,000 at a simple rate of 10 percent on discount basis for 3 months, the m = </a:t>
                </a:r>
                <a14:m>
                  <m:oMath xmlns:m="http://schemas.openxmlformats.org/officeDocument/2006/math">
                    <m:f>
                      <m:fPr>
                        <m:ctrlPr>
                          <a:rPr lang="en-US" sz="2200" i="1">
                            <a:latin typeface="Cambria Math"/>
                          </a:rPr>
                        </m:ctrlPr>
                      </m:fPr>
                      <m:num>
                        <m:r>
                          <a:rPr lang="en-US" sz="2200" b="0" i="1" smtClean="0">
                            <a:latin typeface="Cambria Math"/>
                          </a:rPr>
                          <m:t>12</m:t>
                        </m:r>
                      </m:num>
                      <m:den>
                        <m:r>
                          <a:rPr lang="en-US" sz="2200" b="0" i="1" smtClean="0">
                            <a:latin typeface="Cambria Math"/>
                          </a:rPr>
                          <m:t>3</m:t>
                        </m:r>
                        <m:r>
                          <a:rPr lang="en-US" sz="2200" i="1">
                            <a:latin typeface="Cambria Math"/>
                          </a:rPr>
                          <m:t> </m:t>
                        </m:r>
                      </m:den>
                    </m:f>
                  </m:oMath>
                </a14:m>
                <a:r>
                  <a:rPr lang="en-US" sz="2200" dirty="0" smtClean="0"/>
                  <a:t>  = 4 , and the annual interest is </a:t>
                </a:r>
                <a:r>
                  <a:rPr lang="en-US" sz="2200" dirty="0" err="1" smtClean="0"/>
                  <a:t>Rs</a:t>
                </a:r>
                <a:r>
                  <a:rPr lang="en-US" sz="2200" dirty="0" smtClean="0"/>
                  <a:t> 100,000 (i.e. </a:t>
                </a:r>
                <a:r>
                  <a:rPr lang="en-US" sz="2200" dirty="0" err="1" smtClean="0"/>
                  <a:t>Rs</a:t>
                </a:r>
                <a:r>
                  <a:rPr lang="en-US" sz="2200" dirty="0" smtClean="0"/>
                  <a:t> 1,000,000 × 10%). The effective rate is ????</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2"/>
                <a:stretch>
                  <a:fillRect l="-889" t="-682" r="-1778"/>
                </a:stretch>
              </a:blipFill>
            </p:spPr>
            <p:txBody>
              <a:bodyPr/>
              <a:lstStyle/>
              <a:p>
                <a:r>
                  <a:rPr lang="en-US">
                    <a:noFill/>
                  </a:rPr>
                  <a:t> </a:t>
                </a:r>
              </a:p>
            </p:txBody>
          </p:sp>
        </mc:Fallback>
      </mc:AlternateContent>
    </p:spTree>
    <p:extLst>
      <p:ext uri="{BB962C8B-B14F-4D97-AF65-F5344CB8AC3E}">
        <p14:creationId xmlns:p14="http://schemas.microsoft.com/office/powerpoint/2010/main" val="2784171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smtClean="0"/>
              <a:t>Transaction </a:t>
            </a:r>
            <a:r>
              <a:rPr lang="en-US" sz="2800" b="1" dirty="0"/>
              <a:t>loan</a:t>
            </a:r>
            <a:r>
              <a:rPr lang="en-US" sz="2800" dirty="0"/>
              <a:t>:</a:t>
            </a:r>
            <a:endParaRPr lang="en-US" sz="2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b="1" i="1" dirty="0"/>
                  <a:t>iii. Installment loan ( Add on interest): </a:t>
                </a:r>
                <a:r>
                  <a:rPr lang="en-US" dirty="0"/>
                  <a:t>Interest is first calculated and then it is added to the principal amount to be paid back in equal installment. </a:t>
                </a:r>
              </a:p>
              <a:p>
                <a:pPr marL="0" indent="0">
                  <a:buNone/>
                </a:pPr>
                <a:r>
                  <a:rPr lang="en-US" b="1" dirty="0" smtClean="0"/>
                  <a:t>e.g</a:t>
                </a:r>
                <a:r>
                  <a:rPr lang="en-US" b="1" dirty="0"/>
                  <a:t>. Loan amount </a:t>
                </a:r>
                <a:r>
                  <a:rPr lang="en-US" b="1" dirty="0" err="1"/>
                  <a:t>Rs</a:t>
                </a:r>
                <a:r>
                  <a:rPr lang="en-US" b="1" dirty="0"/>
                  <a:t> 1000 @ 12%, Monthly installment</a:t>
                </a:r>
              </a:p>
              <a:p>
                <a:r>
                  <a:rPr lang="en-US" dirty="0" smtClean="0"/>
                  <a:t>Interest = </a:t>
                </a:r>
                <a:r>
                  <a:rPr lang="en-US" dirty="0" err="1" smtClean="0"/>
                  <a:t>Rs</a:t>
                </a:r>
                <a:r>
                  <a:rPr lang="en-US" dirty="0" smtClean="0"/>
                  <a:t> 120</a:t>
                </a:r>
              </a:p>
              <a:p>
                <a:r>
                  <a:rPr lang="en-US" dirty="0" smtClean="0"/>
                  <a:t>Loan = </a:t>
                </a:r>
                <a:r>
                  <a:rPr lang="en-US" dirty="0" err="1" smtClean="0"/>
                  <a:t>Rs</a:t>
                </a:r>
                <a:r>
                  <a:rPr lang="en-US" dirty="0" smtClean="0"/>
                  <a:t> 1000</a:t>
                </a:r>
              </a:p>
              <a:p>
                <a:r>
                  <a:rPr lang="en-US" dirty="0" smtClean="0"/>
                  <a:t>Total = </a:t>
                </a:r>
                <a:r>
                  <a:rPr lang="en-US" dirty="0" err="1" smtClean="0"/>
                  <a:t>Rs</a:t>
                </a:r>
                <a:r>
                  <a:rPr lang="en-US" dirty="0" smtClean="0"/>
                  <a:t> 1120</a:t>
                </a:r>
              </a:p>
              <a:p>
                <a:r>
                  <a:rPr lang="en-US" dirty="0" smtClean="0"/>
                  <a:t>Monthly installment : 1120 / 12  = </a:t>
                </a:r>
                <a:r>
                  <a:rPr lang="en-US" dirty="0" err="1" smtClean="0"/>
                  <a:t>Rs</a:t>
                </a:r>
                <a:r>
                  <a:rPr lang="en-US" dirty="0" smtClean="0"/>
                  <a:t>  93.33</a:t>
                </a:r>
              </a:p>
              <a:p>
                <a:r>
                  <a:rPr lang="en-US" dirty="0" smtClean="0"/>
                  <a:t>PVA = </a:t>
                </a:r>
                <a:r>
                  <a:rPr lang="en-US" dirty="0" err="1" smtClean="0"/>
                  <a:t>Rs</a:t>
                </a:r>
                <a:r>
                  <a:rPr lang="en-US" dirty="0" smtClean="0"/>
                  <a:t> 1000, PMT </a:t>
                </a:r>
                <a:r>
                  <a:rPr lang="en-US" dirty="0" err="1" smtClean="0"/>
                  <a:t>Rs</a:t>
                </a:r>
                <a:r>
                  <a:rPr lang="en-US" dirty="0" smtClean="0"/>
                  <a:t> 93.33, N= 1 year, m=12 times k= ?</a:t>
                </a:r>
              </a:p>
              <a:p>
                <a:r>
                  <a:rPr lang="en-US" sz="2800" dirty="0" smtClean="0"/>
                  <a:t>Periodic Rate (K/12) = </a:t>
                </a:r>
                <a:r>
                  <a:rPr lang="en-US" sz="2200" dirty="0" smtClean="0"/>
                  <a:t>LR + </a:t>
                </a:r>
                <a14:m>
                  <m:oMath xmlns:m="http://schemas.openxmlformats.org/officeDocument/2006/math">
                    <m:f>
                      <m:fPr>
                        <m:ctrlPr>
                          <a:rPr lang="en-US" sz="2200" i="1">
                            <a:latin typeface="Cambria Math"/>
                          </a:rPr>
                        </m:ctrlPr>
                      </m:fPr>
                      <m:num>
                        <m:r>
                          <a:rPr lang="en-US" sz="2200" b="0" i="1" smtClean="0">
                            <a:latin typeface="Cambria Math"/>
                          </a:rPr>
                          <m:t>𝑃𝑉𝐼𝐹𝐴</m:t>
                        </m:r>
                        <m:r>
                          <a:rPr lang="en-US" sz="2200" b="0" i="1" smtClean="0">
                            <a:latin typeface="Cambria Math"/>
                          </a:rPr>
                          <m:t> </m:t>
                        </m:r>
                        <m:r>
                          <a:rPr lang="en-US" sz="2200" b="0" i="1" smtClean="0">
                            <a:latin typeface="Cambria Math"/>
                          </a:rPr>
                          <m:t>𝑎𝑡</m:t>
                        </m:r>
                        <m:r>
                          <a:rPr lang="en-US" sz="2200" b="0" i="1" smtClean="0">
                            <a:latin typeface="Cambria Math"/>
                          </a:rPr>
                          <m:t> </m:t>
                        </m:r>
                        <m:r>
                          <a:rPr lang="en-US" sz="2200" b="0" i="1" baseline="-25000" smtClean="0">
                            <a:latin typeface="Cambria Math"/>
                          </a:rPr>
                          <m:t>𝐿𝑅</m:t>
                        </m:r>
                        <m:r>
                          <a:rPr lang="en-US" sz="2200" b="0" i="1" smtClean="0">
                            <a:latin typeface="Cambria Math"/>
                          </a:rPr>
                          <m:t> −</m:t>
                        </m:r>
                        <m:r>
                          <a:rPr lang="en-US" sz="2200" b="0" i="1" smtClean="0">
                            <a:latin typeface="Cambria Math"/>
                          </a:rPr>
                          <m:t>𝐹𝑎𝑐𝑡𝑜𝑟</m:t>
                        </m:r>
                      </m:num>
                      <m:den>
                        <m:r>
                          <a:rPr lang="en-US" sz="2200" b="0" i="1" smtClean="0">
                            <a:latin typeface="Cambria Math"/>
                          </a:rPr>
                          <m:t>𝑃𝑉𝐼𝐹𝐴</m:t>
                        </m:r>
                        <m:r>
                          <a:rPr lang="en-US" sz="2200" b="0" i="1" smtClean="0">
                            <a:latin typeface="Cambria Math"/>
                          </a:rPr>
                          <m:t> </m:t>
                        </m:r>
                        <m:r>
                          <a:rPr lang="en-US" sz="2200" b="0" i="1" smtClean="0">
                            <a:latin typeface="Cambria Math"/>
                          </a:rPr>
                          <m:t>𝑎𝑡</m:t>
                        </m:r>
                        <m:r>
                          <a:rPr lang="en-US" sz="2200" b="0" i="1" smtClean="0">
                            <a:latin typeface="Cambria Math"/>
                          </a:rPr>
                          <m:t> </m:t>
                        </m:r>
                        <m:r>
                          <a:rPr lang="en-US" sz="2200" b="0" i="1" baseline="-25000" smtClean="0">
                            <a:latin typeface="Cambria Math"/>
                          </a:rPr>
                          <m:t>𝐿𝑅</m:t>
                        </m:r>
                        <m:r>
                          <a:rPr lang="en-US" sz="2200" b="0" i="1" smtClean="0">
                            <a:latin typeface="Cambria Math"/>
                          </a:rPr>
                          <m:t> −</m:t>
                        </m:r>
                        <m:r>
                          <a:rPr lang="en-US" sz="2200" b="0" i="1" smtClean="0">
                            <a:latin typeface="Cambria Math"/>
                          </a:rPr>
                          <m:t>𝑃𝑉𝐼𝐹𝐴</m:t>
                        </m:r>
                        <m:r>
                          <a:rPr lang="en-US" sz="2200" b="0" i="1" smtClean="0">
                            <a:latin typeface="Cambria Math"/>
                          </a:rPr>
                          <m:t> </m:t>
                        </m:r>
                        <m:r>
                          <a:rPr lang="en-US" sz="2200" b="0" i="1" smtClean="0">
                            <a:latin typeface="Cambria Math"/>
                          </a:rPr>
                          <m:t>𝑎𝑡</m:t>
                        </m:r>
                        <m:r>
                          <a:rPr lang="en-US" sz="2200" b="0" i="1" baseline="-25000" smtClean="0">
                            <a:latin typeface="Cambria Math"/>
                          </a:rPr>
                          <m:t> </m:t>
                        </m:r>
                        <m:r>
                          <a:rPr lang="en-US" sz="2200" b="0" i="1" baseline="-25000" smtClean="0">
                            <a:latin typeface="Cambria Math"/>
                          </a:rPr>
                          <m:t>𝐻𝑅</m:t>
                        </m:r>
                      </m:den>
                    </m:f>
                  </m:oMath>
                </a14:m>
                <a:r>
                  <a:rPr lang="en-US" sz="2200" dirty="0" smtClean="0"/>
                  <a:t> (HR – LR)</a:t>
                </a:r>
              </a:p>
              <a:p>
                <a:endParaRPr lang="en-US" sz="2200" dirty="0"/>
              </a:p>
              <a:p>
                <a:r>
                  <a:rPr lang="en-US" sz="2200" b="1" dirty="0" smtClean="0"/>
                  <a:t>Effective Annual Rate = [1 + Periodic Rate]</a:t>
                </a:r>
                <a:r>
                  <a:rPr lang="en-US" sz="2200" b="1" baseline="44000" dirty="0" smtClean="0"/>
                  <a:t>m </a:t>
                </a:r>
                <a:r>
                  <a:rPr lang="en-US" sz="2200" b="1" dirty="0" smtClean="0"/>
                  <a:t>-1</a:t>
                </a:r>
                <a:endParaRPr lang="en-US"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rotWithShape="1">
                <a:blip r:embed="rId2"/>
                <a:stretch>
                  <a:fillRect l="-1333" t="-2339" r="-2222"/>
                </a:stretch>
              </a:blipFill>
            </p:spPr>
            <p:txBody>
              <a:bodyPr/>
              <a:lstStyle/>
              <a:p>
                <a:r>
                  <a:rPr lang="en-US">
                    <a:noFill/>
                  </a:rPr>
                  <a:t> </a:t>
                </a:r>
              </a:p>
            </p:txBody>
          </p:sp>
        </mc:Fallback>
      </mc:AlternateContent>
    </p:spTree>
    <p:extLst>
      <p:ext uri="{BB962C8B-B14F-4D97-AF65-F5344CB8AC3E}">
        <p14:creationId xmlns:p14="http://schemas.microsoft.com/office/powerpoint/2010/main" val="2619421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i="1" dirty="0"/>
              <a:t>Installment loan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287963"/>
              </a:xfrm>
            </p:spPr>
            <p:txBody>
              <a:bodyPr>
                <a:normAutofit lnSpcReduction="10000"/>
              </a:bodyPr>
              <a:lstStyle/>
              <a:p>
                <a:pPr marL="0" indent="0">
                  <a:buNone/>
                </a:pPr>
                <a:r>
                  <a:rPr lang="en-US" dirty="0" smtClean="0"/>
                  <a:t>Alternative solution:</a:t>
                </a:r>
              </a:p>
              <a:p>
                <a:pPr marL="0" indent="0">
                  <a:buNone/>
                </a:pPr>
                <a:r>
                  <a:rPr lang="en-US" dirty="0" smtClean="0"/>
                  <a:t>Approximate cost of loan: </a:t>
                </a:r>
                <a14:m>
                  <m:oMath xmlns:m="http://schemas.openxmlformats.org/officeDocument/2006/math">
                    <m:f>
                      <m:fPr>
                        <m:ctrlPr>
                          <a:rPr lang="en-US" i="1">
                            <a:latin typeface="Cambria Math"/>
                          </a:rPr>
                        </m:ctrlPr>
                      </m:fPr>
                      <m:num>
                        <m:r>
                          <a:rPr lang="en-US" b="0" i="1" smtClean="0">
                            <a:latin typeface="Cambria Math"/>
                          </a:rPr>
                          <m:t>𝐼𝑛𝑡𝑒𝑟𝑒𝑠𝑡</m:t>
                        </m:r>
                        <m:r>
                          <a:rPr lang="en-US" b="0" i="1" smtClean="0">
                            <a:latin typeface="Cambria Math"/>
                          </a:rPr>
                          <m:t> </m:t>
                        </m:r>
                      </m:num>
                      <m:den>
                        <m:f>
                          <m:fPr>
                            <m:ctrlPr>
                              <a:rPr lang="en-US" i="1">
                                <a:latin typeface="Cambria Math"/>
                              </a:rPr>
                            </m:ctrlPr>
                          </m:fPr>
                          <m:num>
                            <m:r>
                              <a:rPr lang="en-US" b="0" i="1" smtClean="0">
                                <a:latin typeface="Cambria Math"/>
                              </a:rPr>
                              <m:t>𝐿𝑜𝑎𝑛</m:t>
                            </m:r>
                            <m:r>
                              <a:rPr lang="en-US" b="0" i="1" smtClean="0">
                                <a:latin typeface="Cambria Math"/>
                              </a:rPr>
                              <m:t> </m:t>
                            </m:r>
                            <m:r>
                              <a:rPr lang="en-US" b="0" i="1" smtClean="0">
                                <a:latin typeface="Cambria Math"/>
                              </a:rPr>
                              <m:t>𝐴𝑚𝑜𝑢𝑛𝑡</m:t>
                            </m:r>
                          </m:num>
                          <m:den>
                            <m:r>
                              <a:rPr lang="en-US" b="0" i="1" smtClean="0">
                                <a:latin typeface="Cambria Math"/>
                              </a:rPr>
                              <m:t>2</m:t>
                            </m:r>
                          </m:den>
                        </m:f>
                      </m:den>
                    </m:f>
                  </m:oMath>
                </a14:m>
                <a:endParaRPr lang="en-US" dirty="0" smtClean="0"/>
              </a:p>
              <a:p>
                <a:pPr marL="0" indent="0" algn="just">
                  <a:buNone/>
                </a:pPr>
                <a:r>
                  <a:rPr lang="en-US" b="1" dirty="0" smtClean="0"/>
                  <a:t>In a discounted installment loan</a:t>
                </a:r>
                <a:r>
                  <a:rPr lang="en-US" dirty="0" smtClean="0"/>
                  <a:t>, interest is subtracted from the loan amount to obtain the net proceeds while installments are based on the full face value of the loan</a:t>
                </a:r>
              </a:p>
              <a:p>
                <a:pPr marL="0" indent="0">
                  <a:buNone/>
                </a:pPr>
                <a:r>
                  <a:rPr lang="en-US" dirty="0" smtClean="0"/>
                  <a:t> </a:t>
                </a:r>
              </a:p>
              <a:p>
                <a:pPr marL="0" indent="0">
                  <a:buNone/>
                </a:pPr>
                <a:r>
                  <a:rPr lang="en-US" dirty="0" smtClean="0"/>
                  <a:t>PVA = Rs880 (i.e. 1000 -120 ), PMT = 83.33, N=1 year , M=12times, K=?</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287963"/>
              </a:xfrm>
              <a:blipFill rotWithShape="1">
                <a:blip r:embed="rId2"/>
                <a:stretch>
                  <a:fillRect l="-1852" t="-2422" r="-3037"/>
                </a:stretch>
              </a:blipFill>
            </p:spPr>
            <p:txBody>
              <a:bodyPr/>
              <a:lstStyle/>
              <a:p>
                <a:r>
                  <a:rPr lang="en-US">
                    <a:noFill/>
                  </a:rPr>
                  <a:t> </a:t>
                </a:r>
              </a:p>
            </p:txBody>
          </p:sp>
        </mc:Fallback>
      </mc:AlternateContent>
    </p:spTree>
    <p:extLst>
      <p:ext uri="{BB962C8B-B14F-4D97-AF65-F5344CB8AC3E}">
        <p14:creationId xmlns:p14="http://schemas.microsoft.com/office/powerpoint/2010/main" val="1945658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i="1" dirty="0"/>
              <a:t>Installment loan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135563"/>
              </a:xfrm>
            </p:spPr>
            <p:txBody>
              <a:bodyPr>
                <a:normAutofit fontScale="70000" lnSpcReduction="20000"/>
              </a:bodyPr>
              <a:lstStyle/>
              <a:p>
                <a:pPr marL="0" indent="0" algn="just">
                  <a:buNone/>
                </a:pPr>
                <a:r>
                  <a:rPr lang="en-US" dirty="0" smtClean="0"/>
                  <a:t>Similarly, if the interest is paid at the end of period but the principal is repayable in equal installments, interest rate can be computed from the following :</a:t>
                </a:r>
              </a:p>
              <a:p>
                <a:pPr marL="0" indent="0" algn="just">
                  <a:buNone/>
                </a:pPr>
                <a:r>
                  <a:rPr lang="en-US" dirty="0" smtClean="0"/>
                  <a:t>PVA </a:t>
                </a:r>
                <a:r>
                  <a:rPr lang="en-US" dirty="0"/>
                  <a:t>= </a:t>
                </a:r>
                <a:r>
                  <a:rPr lang="en-US" dirty="0" err="1" smtClean="0"/>
                  <a:t>Rs</a:t>
                </a:r>
                <a:r>
                  <a:rPr lang="en-US" dirty="0" smtClean="0"/>
                  <a:t> 1000, PMT up to 11 months </a:t>
                </a:r>
                <a:r>
                  <a:rPr lang="en-US" dirty="0"/>
                  <a:t>= 83.33</a:t>
                </a:r>
                <a:r>
                  <a:rPr lang="en-US" dirty="0" smtClean="0"/>
                  <a:t>, Payment on 12</a:t>
                </a:r>
                <a:r>
                  <a:rPr lang="en-US" baseline="30000" dirty="0" smtClean="0"/>
                  <a:t>th</a:t>
                </a:r>
                <a:r>
                  <a:rPr lang="en-US" dirty="0" smtClean="0"/>
                  <a:t> month =  203.33 (i.e. 83.33 +120) </a:t>
                </a:r>
                <a:r>
                  <a:rPr lang="en-US" dirty="0"/>
                  <a:t>N=1 year , M=12times, K</a:t>
                </a:r>
                <a:r>
                  <a:rPr lang="en-US" dirty="0" smtClean="0"/>
                  <a:t>=?</a:t>
                </a:r>
              </a:p>
              <a:p>
                <a:pPr marL="0" indent="0" algn="just">
                  <a:buNone/>
                </a:pPr>
                <a:endParaRPr lang="en-US" dirty="0" smtClean="0"/>
              </a:p>
              <a:p>
                <a:pPr marL="0" indent="0" algn="just">
                  <a:buNone/>
                </a:pPr>
                <a:r>
                  <a:rPr lang="en-US" b="1" dirty="0" smtClean="0"/>
                  <a:t>Example Problem:</a:t>
                </a:r>
              </a:p>
              <a:p>
                <a:pPr marL="0" indent="0" algn="just">
                  <a:buNone/>
                </a:pPr>
                <a:r>
                  <a:rPr lang="en-US" dirty="0" smtClean="0"/>
                  <a:t>Suppose, Miss </a:t>
                </a:r>
                <a:r>
                  <a:rPr lang="en-US" dirty="0" err="1" smtClean="0"/>
                  <a:t>Meera</a:t>
                </a:r>
                <a:r>
                  <a:rPr lang="en-US" dirty="0" smtClean="0"/>
                  <a:t> </a:t>
                </a:r>
                <a:r>
                  <a:rPr lang="en-US" dirty="0" err="1" smtClean="0"/>
                  <a:t>Rai</a:t>
                </a:r>
                <a:r>
                  <a:rPr lang="en-US" dirty="0" smtClean="0"/>
                  <a:t> on the basis of add on interest took </a:t>
                </a:r>
                <a:r>
                  <a:rPr lang="en-US" dirty="0" err="1" smtClean="0"/>
                  <a:t>Rs</a:t>
                </a:r>
                <a:r>
                  <a:rPr lang="en-US" dirty="0" smtClean="0"/>
                  <a:t> 50,000 at 12 percent nominal interest rate. The annual interest is </a:t>
                </a:r>
                <a:r>
                  <a:rPr lang="en-US" dirty="0" err="1" smtClean="0"/>
                  <a:t>Rs</a:t>
                </a:r>
                <a:r>
                  <a:rPr lang="en-US" dirty="0" smtClean="0"/>
                  <a:t> 6000 (i.e. </a:t>
                </a:r>
                <a:r>
                  <a:rPr lang="en-US" dirty="0" err="1" smtClean="0"/>
                  <a:t>Rs</a:t>
                </a:r>
                <a:r>
                  <a:rPr lang="en-US" dirty="0" smtClean="0"/>
                  <a:t> 50,000 × 12%). The loan should be paid in installment in 12 months. The approximate effective rate on this loan is ???</a:t>
                </a:r>
              </a:p>
              <a:p>
                <a:pPr marL="0" indent="0">
                  <a:buNone/>
                </a:pPr>
                <a:r>
                  <a:rPr lang="en-US" dirty="0" smtClean="0"/>
                  <a:t> </a:t>
                </a:r>
              </a:p>
              <a:p>
                <a:pPr marL="0" indent="0">
                  <a:buNone/>
                </a:pPr>
                <a:r>
                  <a:rPr lang="en-US" dirty="0" smtClean="0"/>
                  <a:t>B. For line of credit: </a:t>
                </a:r>
              </a:p>
              <a:p>
                <a:pPr marL="0" indent="0">
                  <a:buNone/>
                </a:pPr>
                <a:r>
                  <a:rPr lang="en-US" dirty="0" smtClean="0"/>
                  <a:t>Annual percentage cost on revolving credit :</a:t>
                </a:r>
              </a:p>
              <a:p>
                <a:pPr marL="0" lvl="1" indent="0">
                  <a:buNone/>
                </a:pPr>
                <a14:m>
                  <m:oMath xmlns:m="http://schemas.openxmlformats.org/officeDocument/2006/math">
                    <m:f>
                      <m:fPr>
                        <m:ctrlPr>
                          <a:rPr lang="en-US" i="1">
                            <a:latin typeface="Cambria Math"/>
                          </a:rPr>
                        </m:ctrlPr>
                      </m:fPr>
                      <m:num>
                        <m:r>
                          <a:rPr lang="en-US" i="1">
                            <a:latin typeface="Cambria Math"/>
                          </a:rPr>
                          <m:t>𝐼𝑛𝑡𝑒𝑟𝑒𝑠𝑡</m:t>
                        </m:r>
                        <m:r>
                          <a:rPr lang="en-US" i="1">
                            <a:latin typeface="Cambria Math"/>
                          </a:rPr>
                          <m:t> </m:t>
                        </m:r>
                        <m:r>
                          <a:rPr lang="en-US" i="1">
                            <a:latin typeface="Cambria Math"/>
                          </a:rPr>
                          <m:t>𝑐𝑜𝑠𝑡</m:t>
                        </m:r>
                        <m:r>
                          <a:rPr lang="en-US" i="1">
                            <a:latin typeface="Cambria Math"/>
                          </a:rPr>
                          <m:t> +</m:t>
                        </m:r>
                        <m:r>
                          <a:rPr lang="en-US" b="0" i="1" smtClean="0">
                            <a:latin typeface="Cambria Math"/>
                          </a:rPr>
                          <m:t>𝐶𝑜𝑚𝑚𝑖𝑡𝑚𝑒𝑛𝑡</m:t>
                        </m:r>
                        <m:r>
                          <a:rPr lang="en-US" b="0" i="1" smtClean="0">
                            <a:latin typeface="Cambria Math"/>
                          </a:rPr>
                          <m:t> </m:t>
                        </m:r>
                        <m:r>
                          <a:rPr lang="en-US" b="0" i="1" smtClean="0">
                            <a:latin typeface="Cambria Math"/>
                          </a:rPr>
                          <m:t>𝑓𝑒𝑒</m:t>
                        </m:r>
                      </m:num>
                      <m:den>
                        <m:r>
                          <a:rPr lang="en-US" b="0" i="1" smtClean="0">
                            <a:latin typeface="Cambria Math"/>
                          </a:rPr>
                          <m:t>𝑈𝑠𝑎𝑏𝑙𝑒</m:t>
                        </m:r>
                        <m:r>
                          <a:rPr lang="en-US" b="0" i="1" smtClean="0">
                            <a:latin typeface="Cambria Math"/>
                          </a:rPr>
                          <m:t> </m:t>
                        </m:r>
                        <m:r>
                          <a:rPr lang="en-US" b="0" i="1" smtClean="0">
                            <a:latin typeface="Cambria Math"/>
                          </a:rPr>
                          <m:t>𝑓𝑢𝑛𝑑</m:t>
                        </m:r>
                      </m:den>
                    </m:f>
                    <m:r>
                      <a:rPr lang="en-US" i="1">
                        <a:latin typeface="Cambria Math"/>
                      </a:rPr>
                      <m:t> ×</m:t>
                    </m:r>
                  </m:oMath>
                </a14:m>
                <a:r>
                  <a:rPr lang="en-US" dirty="0"/>
                  <a:t> </a:t>
                </a:r>
                <a14:m>
                  <m:oMath xmlns:m="http://schemas.openxmlformats.org/officeDocument/2006/math">
                    <m:f>
                      <m:fPr>
                        <m:ctrlPr>
                          <a:rPr lang="en-US" i="1">
                            <a:latin typeface="Cambria Math"/>
                          </a:rPr>
                        </m:ctrlPr>
                      </m:fPr>
                      <m:num>
                        <m:r>
                          <a:rPr lang="en-US" i="1">
                            <a:latin typeface="Cambria Math"/>
                          </a:rPr>
                          <m:t>𝐷𝑎𝑦𝑠</m:t>
                        </m:r>
                        <m:r>
                          <a:rPr lang="en-US" i="1">
                            <a:latin typeface="Cambria Math"/>
                          </a:rPr>
                          <m:t> </m:t>
                        </m:r>
                        <m:r>
                          <a:rPr lang="en-US" i="1">
                            <a:latin typeface="Cambria Math"/>
                          </a:rPr>
                          <m:t>𝑖𝑛</m:t>
                        </m:r>
                        <m:r>
                          <a:rPr lang="en-US" i="1">
                            <a:latin typeface="Cambria Math"/>
                          </a:rPr>
                          <m:t> </m:t>
                        </m:r>
                        <m:r>
                          <a:rPr lang="en-US" i="1">
                            <a:latin typeface="Cambria Math"/>
                          </a:rPr>
                          <m:t>𝑎</m:t>
                        </m:r>
                        <m:r>
                          <a:rPr lang="en-US" i="1">
                            <a:latin typeface="Cambria Math"/>
                          </a:rPr>
                          <m:t> </m:t>
                        </m:r>
                        <m:r>
                          <a:rPr lang="en-US" i="1">
                            <a:latin typeface="Cambria Math"/>
                          </a:rPr>
                          <m:t>𝑦𝑒𝑎𝑟</m:t>
                        </m:r>
                      </m:num>
                      <m:den>
                        <m:r>
                          <a:rPr lang="en-US" i="1">
                            <a:latin typeface="Cambria Math"/>
                          </a:rPr>
                          <m:t>𝑀𝑎𝑡𝑢𝑟𝑖𝑡𝑦</m:t>
                        </m:r>
                        <m:r>
                          <a:rPr lang="en-US" i="1">
                            <a:latin typeface="Cambria Math"/>
                          </a:rPr>
                          <m:t> </m:t>
                        </m:r>
                        <m:r>
                          <a:rPr lang="en-US" i="1">
                            <a:latin typeface="Cambria Math"/>
                          </a:rPr>
                          <m:t>𝑝𝑒𝑟𝑖𝑜𝑑</m:t>
                        </m:r>
                      </m:den>
                    </m:f>
                  </m:oMath>
                </a14:m>
                <a:endParaRPr lang="en-US" dirty="0"/>
              </a:p>
              <a:p>
                <a:pPr marL="0" indent="0">
                  <a:buNone/>
                </a:pPr>
                <a:endParaRPr lang="en-US" dirty="0" smtClean="0">
                  <a:solidFill>
                    <a:srgbClr val="FFFF00"/>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rotWithShape="1">
                <a:blip r:embed="rId2"/>
                <a:stretch>
                  <a:fillRect l="-889" t="-1900" r="-1778" b="-8789"/>
                </a:stretch>
              </a:blipFill>
            </p:spPr>
            <p:txBody>
              <a:bodyPr/>
              <a:lstStyle/>
              <a:p>
                <a:r>
                  <a:rPr lang="en-US">
                    <a:noFill/>
                  </a:rPr>
                  <a:t> </a:t>
                </a:r>
              </a:p>
            </p:txBody>
          </p:sp>
        </mc:Fallback>
      </mc:AlternateContent>
    </p:spTree>
    <p:extLst>
      <p:ext uri="{BB962C8B-B14F-4D97-AF65-F5344CB8AC3E}">
        <p14:creationId xmlns:p14="http://schemas.microsoft.com/office/powerpoint/2010/main" val="4150346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Secured lending Arrangement:</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pPr algn="just"/>
            <a:r>
              <a:rPr lang="en-US" dirty="0" smtClean="0"/>
              <a:t>Is there any guarantee that all firms can get credit(loan) on an unsecured basis?</a:t>
            </a:r>
          </a:p>
          <a:p>
            <a:pPr algn="just"/>
            <a:r>
              <a:rPr lang="en-US" dirty="0" smtClean="0"/>
              <a:t>No , if the firms are new, bank will demand collateral from the borrower. Not only this, beyond a point in risk, each and every lender will demand security. If the borrower default the loan, the lender sell the collateral and recover the loan.</a:t>
            </a:r>
          </a:p>
          <a:p>
            <a:pPr algn="just"/>
            <a:r>
              <a:rPr lang="en-US" dirty="0" smtClean="0"/>
              <a:t>Sometimes sale proceeds may be greater than loan. In such a situation the differences should be remitted to the borrower but if the sales proceeds are less than that of loan, the difference will be treated as unsecured  creditor.</a:t>
            </a:r>
            <a:endParaRPr lang="en-US" dirty="0"/>
          </a:p>
        </p:txBody>
      </p:sp>
    </p:spTree>
    <p:extLst>
      <p:ext uri="{BB962C8B-B14F-4D97-AF65-F5344CB8AC3E}">
        <p14:creationId xmlns:p14="http://schemas.microsoft.com/office/powerpoint/2010/main" val="2842101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secured short term financing:</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Accounts </a:t>
            </a:r>
            <a:r>
              <a:rPr lang="en-US" dirty="0"/>
              <a:t>R</a:t>
            </a:r>
            <a:r>
              <a:rPr lang="en-US" dirty="0" smtClean="0"/>
              <a:t>eceivable Financing : Accounts receivable financing consists of ;</a:t>
            </a:r>
          </a:p>
          <a:p>
            <a:pPr marL="571500" indent="-571500">
              <a:buAutoNum type="romanLcPeriod"/>
            </a:pPr>
            <a:r>
              <a:rPr lang="en-US" dirty="0" smtClean="0"/>
              <a:t>Pledging ( Assignment) of Receivable  </a:t>
            </a:r>
          </a:p>
          <a:p>
            <a:pPr marL="571500" indent="-571500">
              <a:buAutoNum type="romanLcPeriod"/>
            </a:pPr>
            <a:r>
              <a:rPr lang="en-US" dirty="0" smtClean="0"/>
              <a:t>Factoring of Receivable </a:t>
            </a:r>
          </a:p>
          <a:p>
            <a:pPr marL="0" indent="0">
              <a:buNone/>
            </a:pPr>
            <a:r>
              <a:rPr lang="en-US" dirty="0" smtClean="0"/>
              <a:t>i. Pledging of Receivable:</a:t>
            </a:r>
          </a:p>
          <a:p>
            <a:pPr algn="just"/>
            <a:r>
              <a:rPr lang="en-US" dirty="0" smtClean="0"/>
              <a:t>Accounts receivable represents one of the most liquid assets of the firm therefore they make good security for a loan . The lender has to face two major problems such as </a:t>
            </a:r>
            <a:r>
              <a:rPr lang="en-US" b="1" dirty="0" smtClean="0"/>
              <a:t>cost of processing receivable </a:t>
            </a:r>
            <a:r>
              <a:rPr lang="en-US" dirty="0" smtClean="0"/>
              <a:t>and </a:t>
            </a:r>
            <a:r>
              <a:rPr lang="en-US" b="1" dirty="0" smtClean="0"/>
              <a:t>risk  of fraud</a:t>
            </a:r>
            <a:r>
              <a:rPr lang="en-US" dirty="0" smtClean="0"/>
              <a:t>.</a:t>
            </a:r>
          </a:p>
          <a:p>
            <a:pPr marL="0" indent="0" algn="just">
              <a:buNone/>
            </a:pPr>
            <a:r>
              <a:rPr lang="en-US" dirty="0" smtClean="0"/>
              <a:t>How much to lend against receivable? </a:t>
            </a:r>
          </a:p>
        </p:txBody>
      </p:sp>
    </p:spTree>
    <p:extLst>
      <p:ext uri="{BB962C8B-B14F-4D97-AF65-F5344CB8AC3E}">
        <p14:creationId xmlns:p14="http://schemas.microsoft.com/office/powerpoint/2010/main" val="1715577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Pledging of Receivable </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r>
              <a:rPr lang="en-US" dirty="0" smtClean="0"/>
              <a:t>It depends upon quality and size of receivable. If the  quality of receivable is good, there may be higher amount of loan against receivable. There is no compulsory to accept all the receivable by the lender. Lender may reject that type of receivable whose credit rating is poor.</a:t>
            </a:r>
          </a:p>
          <a:p>
            <a:pPr algn="just"/>
            <a:r>
              <a:rPr lang="en-US" dirty="0" smtClean="0"/>
              <a:t>Depending upon quality of receivable, lender typically advances  between 50 and 80 percent of their face value.</a:t>
            </a:r>
          </a:p>
          <a:p>
            <a:pPr algn="just"/>
            <a:r>
              <a:rPr lang="en-US" dirty="0" smtClean="0"/>
              <a:t>If the size of receivable is small, administrative cost will be high. So that lender may reject to provide loan. If accept, the  lender will provide loan against receivable based on </a:t>
            </a:r>
            <a:r>
              <a:rPr lang="en-US" b="1" dirty="0" smtClean="0"/>
              <a:t>bulk assignment basis. </a:t>
            </a:r>
            <a:r>
              <a:rPr lang="en-US" dirty="0" smtClean="0"/>
              <a:t>(adding small bills and providing certain percent of bulk amount)</a:t>
            </a:r>
            <a:endParaRPr lang="en-US" dirty="0"/>
          </a:p>
        </p:txBody>
      </p:sp>
    </p:spTree>
    <p:extLst>
      <p:ext uri="{BB962C8B-B14F-4D97-AF65-F5344CB8AC3E}">
        <p14:creationId xmlns:p14="http://schemas.microsoft.com/office/powerpoint/2010/main" val="81342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Autofit/>
          </a:bodyPr>
          <a:lstStyle/>
          <a:p>
            <a:r>
              <a:rPr lang="en-US" sz="3600" dirty="0" smtClean="0"/>
              <a:t>Advantages/ Disadvantages of Short Term Financing</a:t>
            </a:r>
            <a:endParaRPr lang="en-US" sz="3600" dirty="0"/>
          </a:p>
        </p:txBody>
      </p:sp>
      <p:sp>
        <p:nvSpPr>
          <p:cNvPr id="3" name="Content Placeholder 2"/>
          <p:cNvSpPr>
            <a:spLocks noGrp="1"/>
          </p:cNvSpPr>
          <p:nvPr>
            <p:ph idx="1"/>
          </p:nvPr>
        </p:nvSpPr>
        <p:spPr>
          <a:xfrm>
            <a:off x="457200" y="1295400"/>
            <a:ext cx="8229600" cy="5181600"/>
          </a:xfrm>
        </p:spPr>
        <p:txBody>
          <a:bodyPr>
            <a:normAutofit/>
          </a:bodyPr>
          <a:lstStyle/>
          <a:p>
            <a:pPr marL="0" indent="0">
              <a:buNone/>
            </a:pPr>
            <a:r>
              <a:rPr lang="en-US" sz="2600" b="1" dirty="0" smtClean="0"/>
              <a:t>Advantages:</a:t>
            </a:r>
          </a:p>
          <a:p>
            <a:pPr marL="514350" indent="-514350">
              <a:buFont typeface="+mj-lt"/>
              <a:buAutoNum type="arabicPeriod"/>
            </a:pPr>
            <a:r>
              <a:rPr lang="en-US" sz="2600" dirty="0" smtClean="0"/>
              <a:t>Less costly</a:t>
            </a:r>
          </a:p>
          <a:p>
            <a:pPr marL="514350" indent="-514350">
              <a:buFont typeface="+mj-lt"/>
              <a:buAutoNum type="arabicPeriod"/>
            </a:pPr>
            <a:r>
              <a:rPr lang="en-US" sz="2600" dirty="0" smtClean="0"/>
              <a:t>Speed</a:t>
            </a:r>
          </a:p>
          <a:p>
            <a:pPr marL="514350" indent="-514350">
              <a:buFont typeface="+mj-lt"/>
              <a:buAutoNum type="arabicPeriod"/>
            </a:pPr>
            <a:r>
              <a:rPr lang="en-US" sz="2600" dirty="0" smtClean="0"/>
              <a:t>Less Restriction</a:t>
            </a:r>
          </a:p>
          <a:p>
            <a:pPr marL="514350" indent="-514350">
              <a:buFont typeface="+mj-lt"/>
              <a:buAutoNum type="arabicPeriod"/>
            </a:pPr>
            <a:r>
              <a:rPr lang="en-US" sz="2600" dirty="0" smtClean="0"/>
              <a:t>Collateral</a:t>
            </a:r>
          </a:p>
          <a:p>
            <a:pPr marL="514350" indent="-514350">
              <a:buFont typeface="+mj-lt"/>
              <a:buAutoNum type="arabicPeriod"/>
            </a:pPr>
            <a:r>
              <a:rPr lang="en-US" sz="2600" dirty="0" smtClean="0"/>
              <a:t>Flexibility</a:t>
            </a:r>
          </a:p>
          <a:p>
            <a:pPr marL="0" indent="0">
              <a:buNone/>
            </a:pPr>
            <a:r>
              <a:rPr lang="en-US" sz="2600" b="1" dirty="0" smtClean="0"/>
              <a:t>Disadvantages:</a:t>
            </a:r>
          </a:p>
          <a:p>
            <a:pPr marL="514350" indent="-514350">
              <a:buAutoNum type="arabicPeriod"/>
            </a:pPr>
            <a:r>
              <a:rPr lang="en-US" sz="2600" dirty="0" smtClean="0"/>
              <a:t>High Risk</a:t>
            </a:r>
          </a:p>
          <a:p>
            <a:pPr marL="514350" indent="-514350">
              <a:buAutoNum type="arabicPeriod"/>
            </a:pPr>
            <a:r>
              <a:rPr lang="en-US" sz="2600" dirty="0" smtClean="0"/>
              <a:t>Limited Use of Funds</a:t>
            </a:r>
          </a:p>
          <a:p>
            <a:pPr marL="514350" indent="-514350">
              <a:buAutoNum type="arabicPeriod"/>
            </a:pPr>
            <a:r>
              <a:rPr lang="en-US" sz="2600" dirty="0" smtClean="0"/>
              <a:t>Limited Amount of Financing</a:t>
            </a:r>
            <a:endParaRPr lang="en-US" sz="2600" dirty="0"/>
          </a:p>
        </p:txBody>
      </p:sp>
    </p:spTree>
    <p:extLst>
      <p:ext uri="{BB962C8B-B14F-4D97-AF65-F5344CB8AC3E}">
        <p14:creationId xmlns:p14="http://schemas.microsoft.com/office/powerpoint/2010/main" val="1323987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Pledging of receivable </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dirty="0" smtClean="0"/>
              <a:t>Borrower and lender sit together </a:t>
            </a:r>
          </a:p>
          <a:p>
            <a:r>
              <a:rPr lang="en-US" dirty="0" smtClean="0"/>
              <a:t>Schedule of receivable must be submitted to the lender</a:t>
            </a:r>
          </a:p>
          <a:p>
            <a:r>
              <a:rPr lang="en-US" dirty="0" smtClean="0"/>
              <a:t>Lender evaluates the receivable and finally provide loan against receivable.</a:t>
            </a:r>
          </a:p>
          <a:p>
            <a:pPr marL="0" indent="0">
              <a:buNone/>
            </a:pPr>
            <a:endParaRPr lang="en-US" dirty="0" smtClean="0"/>
          </a:p>
          <a:p>
            <a:r>
              <a:rPr lang="en-US" b="1" dirty="0" smtClean="0"/>
              <a:t>Receivable financing may be;</a:t>
            </a:r>
          </a:p>
          <a:p>
            <a:pPr marL="571500" indent="-571500" algn="just">
              <a:buAutoNum type="romanLcPeriod"/>
            </a:pPr>
            <a:r>
              <a:rPr lang="en-US" dirty="0" smtClean="0"/>
              <a:t>Non notification basis: customers of the firm are not informed that their receivables are played as collateral.</a:t>
            </a:r>
          </a:p>
          <a:p>
            <a:pPr marL="0" indent="0">
              <a:buNone/>
            </a:pPr>
            <a:r>
              <a:rPr lang="en-US" dirty="0" smtClean="0"/>
              <a:t>What will happen when the due date come ?</a:t>
            </a:r>
          </a:p>
          <a:p>
            <a:r>
              <a:rPr lang="en-US" dirty="0" smtClean="0"/>
              <a:t>When the firm receives payment that must be submitted to the lender as soon as possible. </a:t>
            </a:r>
            <a:endParaRPr lang="en-US" dirty="0"/>
          </a:p>
        </p:txBody>
      </p:sp>
    </p:spTree>
    <p:extLst>
      <p:ext uri="{BB962C8B-B14F-4D97-AF65-F5344CB8AC3E}">
        <p14:creationId xmlns:p14="http://schemas.microsoft.com/office/powerpoint/2010/main" val="1739697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Pledging of Receivable </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smtClean="0"/>
              <a:t>ii. Notification basis: customers of the firm are informed that their receivables are played as collateral.</a:t>
            </a:r>
          </a:p>
          <a:p>
            <a:pPr algn="just"/>
            <a:r>
              <a:rPr lang="en-US" dirty="0" smtClean="0"/>
              <a:t>Borrower prefer non notification basis but the lender prefer notification basis.</a:t>
            </a:r>
          </a:p>
          <a:p>
            <a:pPr marL="0" indent="0" algn="just">
              <a:buNone/>
            </a:pPr>
            <a:r>
              <a:rPr lang="en-US" dirty="0" smtClean="0"/>
              <a:t>What will happen when the customers do not make payment on the due date?</a:t>
            </a:r>
          </a:p>
          <a:p>
            <a:pPr algn="just"/>
            <a:r>
              <a:rPr lang="en-US" dirty="0" smtClean="0"/>
              <a:t>The lender can seek payment from the borrower when the pledged receivables is uncollectible , called </a:t>
            </a:r>
            <a:r>
              <a:rPr lang="en-US" b="1" dirty="0" smtClean="0"/>
              <a:t>recourse.</a:t>
            </a:r>
            <a:r>
              <a:rPr lang="en-US" dirty="0" smtClean="0"/>
              <a:t> Therefore , </a:t>
            </a:r>
            <a:r>
              <a:rPr lang="en-US" i="1" dirty="0" smtClean="0"/>
              <a:t>the risk of default remains with the borrower. </a:t>
            </a:r>
            <a:endParaRPr lang="en-US" i="1" dirty="0"/>
          </a:p>
        </p:txBody>
      </p:sp>
    </p:spTree>
    <p:extLst>
      <p:ext uri="{BB962C8B-B14F-4D97-AF65-F5344CB8AC3E}">
        <p14:creationId xmlns:p14="http://schemas.microsoft.com/office/powerpoint/2010/main" val="216809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Factoring Receivable </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lgn="just"/>
            <a:r>
              <a:rPr lang="en-US" dirty="0" smtClean="0"/>
              <a:t>In the assignment of receivable, the firm retains title to the receivables but when a firm factor its receivables, it actually sells them to a factor generally without recourse to the borrower , which means that if the buyer of goods does not pay for them , the lender(factor) rather than the seller(borrower) takes the loss.</a:t>
            </a:r>
          </a:p>
          <a:p>
            <a:pPr marL="0" indent="0">
              <a:buNone/>
            </a:pPr>
            <a:r>
              <a:rPr lang="en-US" dirty="0" smtClean="0"/>
              <a:t>Who are factors?</a:t>
            </a:r>
          </a:p>
          <a:p>
            <a:pPr algn="just"/>
            <a:r>
              <a:rPr lang="en-US" dirty="0" smtClean="0"/>
              <a:t>Factors are : financial institution or a professional that purchase receivables of other firms.</a:t>
            </a:r>
          </a:p>
          <a:p>
            <a:pPr algn="just"/>
            <a:r>
              <a:rPr lang="en-US" dirty="0" smtClean="0"/>
              <a:t>When the firm sells receivables to the factor, the selling firm is free from the expense of maintaining credit department and making collections. </a:t>
            </a:r>
          </a:p>
        </p:txBody>
      </p:sp>
    </p:spTree>
    <p:extLst>
      <p:ext uri="{BB962C8B-B14F-4D97-AF65-F5344CB8AC3E}">
        <p14:creationId xmlns:p14="http://schemas.microsoft.com/office/powerpoint/2010/main" val="724150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Factoring Receivable </a:t>
            </a:r>
            <a:endParaRPr lang="en-US"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lgn="just"/>
            <a:r>
              <a:rPr lang="en-US" dirty="0" smtClean="0"/>
              <a:t>Factor may reject those receivables particularly whose credit ratings are poor.</a:t>
            </a:r>
          </a:p>
          <a:p>
            <a:pPr algn="just"/>
            <a:r>
              <a:rPr lang="en-US" dirty="0" smtClean="0"/>
              <a:t>Factoring arrangements are governed  by a contract between factor and the client. The contract frequently is for 1 year with an automatic provision for renewal and can be cancelled only with prior notice of 30 to 60 days</a:t>
            </a:r>
          </a:p>
          <a:p>
            <a:pPr algn="just"/>
            <a:r>
              <a:rPr lang="en-US" dirty="0" smtClean="0"/>
              <a:t>Under factoring, the customer who purchase the goods typically is notified and is asked to make payment directly to the lending institution</a:t>
            </a:r>
          </a:p>
          <a:p>
            <a:pPr marL="0" indent="0" algn="just">
              <a:buNone/>
            </a:pPr>
            <a:r>
              <a:rPr lang="en-US" b="1" dirty="0"/>
              <a:t> </a:t>
            </a:r>
            <a:r>
              <a:rPr lang="en-US" b="1" dirty="0" smtClean="0"/>
              <a:t>         Factoring costs :</a:t>
            </a:r>
          </a:p>
          <a:p>
            <a:pPr algn="just"/>
            <a:r>
              <a:rPr lang="en-US" dirty="0" smtClean="0"/>
              <a:t>For bearing risk and servicing the receivables, the factor receives a commission i.e. factoring fee , typically somewhat over 1 % of the face value of the receivables</a:t>
            </a:r>
          </a:p>
          <a:p>
            <a:pPr marL="0" indent="0" algn="just">
              <a:buNone/>
            </a:pPr>
            <a:r>
              <a:rPr lang="en-US" dirty="0" smtClean="0"/>
              <a:t> </a:t>
            </a:r>
            <a:endParaRPr lang="en-US" dirty="0"/>
          </a:p>
        </p:txBody>
      </p:sp>
    </p:spTree>
    <p:extLst>
      <p:ext uri="{BB962C8B-B14F-4D97-AF65-F5344CB8AC3E}">
        <p14:creationId xmlns:p14="http://schemas.microsoft.com/office/powerpoint/2010/main" val="152663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Factoring Receivable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If the firm wish to receive payment for the sale of receivable before they are actually collected, the firm has to pay interest to the factor.</a:t>
            </a:r>
          </a:p>
          <a:p>
            <a:pPr marL="0" indent="0">
              <a:buNone/>
            </a:pPr>
            <a:r>
              <a:rPr lang="en-US" dirty="0" err="1" smtClean="0"/>
              <a:t>E.g</a:t>
            </a:r>
            <a:r>
              <a:rPr lang="en-US" dirty="0" smtClean="0"/>
              <a:t>  Total value of receivable = Rs10,000</a:t>
            </a:r>
          </a:p>
          <a:p>
            <a:pPr marL="0" indent="0">
              <a:buNone/>
            </a:pPr>
            <a:r>
              <a:rPr lang="en-US" dirty="0"/>
              <a:t> </a:t>
            </a:r>
            <a:r>
              <a:rPr lang="en-US" dirty="0" smtClean="0"/>
              <a:t>     Factoring fee= 2%</a:t>
            </a:r>
          </a:p>
          <a:p>
            <a:pPr marL="0" indent="0">
              <a:buNone/>
            </a:pPr>
            <a:r>
              <a:rPr lang="en-US" dirty="0" smtClean="0"/>
              <a:t>Amount credited to the firms a/c = Rs9,800</a:t>
            </a:r>
          </a:p>
          <a:p>
            <a:pPr algn="just"/>
            <a:r>
              <a:rPr lang="en-US" dirty="0" smtClean="0"/>
              <a:t>If the firm want to draw on this account before the receivables are collected, it will have to pay interest charge. If the interest rate is 1% per month, the interest cost will be Rs98</a:t>
            </a:r>
          </a:p>
          <a:p>
            <a:pPr algn="just"/>
            <a:r>
              <a:rPr lang="en-US" dirty="0" smtClean="0"/>
              <a:t>The total cost of factoring  is composed of factoring fee and interest charge.</a:t>
            </a:r>
            <a:endParaRPr lang="en-US" dirty="0"/>
          </a:p>
        </p:txBody>
      </p:sp>
    </p:spTree>
    <p:extLst>
      <p:ext uri="{BB962C8B-B14F-4D97-AF65-F5344CB8AC3E}">
        <p14:creationId xmlns:p14="http://schemas.microsoft.com/office/powerpoint/2010/main" val="2576940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457200" y="762000"/>
            <a:ext cx="8229600" cy="5791200"/>
          </a:xfrm>
        </p:spPr>
        <p:txBody>
          <a:bodyPr>
            <a:normAutofit fontScale="92500"/>
          </a:bodyPr>
          <a:lstStyle/>
          <a:p>
            <a:pPr algn="just"/>
            <a:r>
              <a:rPr lang="en-US" sz="2200" dirty="0" smtClean="0"/>
              <a:t>Kathmandu Dairy Product Limited is considering the following two methods of raising working capital</a:t>
            </a:r>
          </a:p>
          <a:p>
            <a:pPr marL="800100" lvl="1" indent="-342900" algn="just">
              <a:buAutoNum type="alphaLcPeriod"/>
            </a:pPr>
            <a:r>
              <a:rPr lang="en-US" sz="1800" dirty="0" smtClean="0"/>
              <a:t>A commercial bank loan secured by account receivable</a:t>
            </a:r>
          </a:p>
          <a:p>
            <a:pPr marL="800100" lvl="1" indent="-342900" algn="just">
              <a:buAutoNum type="alphaLcPeriod"/>
            </a:pPr>
            <a:r>
              <a:rPr lang="en-US" sz="1800" dirty="0" smtClean="0"/>
              <a:t>Factoring account receivable</a:t>
            </a:r>
          </a:p>
          <a:p>
            <a:pPr marL="57150" indent="0" algn="just">
              <a:buNone/>
            </a:pPr>
            <a:r>
              <a:rPr lang="en-US" sz="2200" dirty="0" smtClean="0"/>
              <a:t>The company’s bank has agreed to lend the company 80% of its average monthly accounts receivable balance of </a:t>
            </a:r>
            <a:r>
              <a:rPr lang="en-US" sz="2200" dirty="0" err="1" smtClean="0"/>
              <a:t>Rs</a:t>
            </a:r>
            <a:r>
              <a:rPr lang="en-US" sz="2200" dirty="0" smtClean="0"/>
              <a:t> 10,00,000 at an annual interest rate of 18%. The bank loan is in the form of a series of 30 day loan. The loan would be discounted, and a 15% compensating balance would also be required.</a:t>
            </a:r>
          </a:p>
          <a:p>
            <a:pPr marL="57150" indent="0" algn="just">
              <a:buNone/>
            </a:pPr>
            <a:r>
              <a:rPr lang="en-US" sz="2200" dirty="0" smtClean="0"/>
              <a:t>A factor has agreed to purchase company’s account receivable and to advance 90% of the balance to the company. The factor would charge 2% factoring commission and annual interest rate of 18% on the invoice price, less both the factoring would be deducted from the advance. The 10% of receivables not loaned to the firm under the factoring arrangement is held in the reserve account. The company can reduce an operating cost of </a:t>
            </a:r>
            <a:r>
              <a:rPr lang="en-US" sz="2200" dirty="0" err="1" smtClean="0"/>
              <a:t>Rs</a:t>
            </a:r>
            <a:r>
              <a:rPr lang="en-US" sz="2200" dirty="0" smtClean="0"/>
              <a:t> 4,000 per month by selecting factoring arrangement. In addition, bad debt losses of 2% of the monthly receivable will be avoided.</a:t>
            </a:r>
          </a:p>
          <a:p>
            <a:pPr marL="57150" indent="0" algn="just">
              <a:buNone/>
            </a:pPr>
            <a:r>
              <a:rPr lang="en-US" sz="2200" b="1" dirty="0" smtClean="0"/>
              <a:t>Which alternative should Kathmandu Dairy Product Limited select?</a:t>
            </a:r>
            <a:endParaRPr lang="en-US" sz="2200" b="1" dirty="0"/>
          </a:p>
        </p:txBody>
      </p:sp>
    </p:spTree>
    <p:extLst>
      <p:ext uri="{BB962C8B-B14F-4D97-AF65-F5344CB8AC3E}">
        <p14:creationId xmlns:p14="http://schemas.microsoft.com/office/powerpoint/2010/main" val="4017809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 Problem</a:t>
            </a:r>
            <a:endParaRPr lang="en-US" dirty="0"/>
          </a:p>
        </p:txBody>
      </p:sp>
      <p:sp>
        <p:nvSpPr>
          <p:cNvPr id="3" name="Content Placeholder 2"/>
          <p:cNvSpPr>
            <a:spLocks noGrp="1"/>
          </p:cNvSpPr>
          <p:nvPr>
            <p:ph idx="1"/>
          </p:nvPr>
        </p:nvSpPr>
        <p:spPr>
          <a:xfrm>
            <a:off x="457200" y="838200"/>
            <a:ext cx="8229600" cy="5791200"/>
          </a:xfrm>
        </p:spPr>
        <p:txBody>
          <a:bodyPr>
            <a:normAutofit/>
          </a:bodyPr>
          <a:lstStyle/>
          <a:p>
            <a:pPr algn="just"/>
            <a:r>
              <a:rPr lang="en-US" sz="2200" dirty="0" smtClean="0"/>
              <a:t>XYZ industries needs an additional </a:t>
            </a:r>
            <a:r>
              <a:rPr lang="en-US" sz="2200" dirty="0" err="1" smtClean="0"/>
              <a:t>Rs</a:t>
            </a:r>
            <a:r>
              <a:rPr lang="en-US" sz="2200" dirty="0" smtClean="0"/>
              <a:t> 250,000, which it plans to obtain through a factoring arrangement. The factor would purchase XYZ accounts receivable and advance the invoice amount less a 2 percent commission, on the invoices purchased each month. XYZ sells on the terms of net 30 days. In addition, the factor changes a 16 percent annual interest rate on the total invoice amount, to be deducted in advance.</a:t>
            </a:r>
          </a:p>
          <a:p>
            <a:pPr marL="457200" indent="-457200" algn="just">
              <a:buFont typeface="+mj-lt"/>
              <a:buAutoNum type="alphaLcPeriod"/>
            </a:pPr>
            <a:r>
              <a:rPr lang="en-US" sz="2200" dirty="0" smtClean="0"/>
              <a:t>What amount of account receivable must be factored to net </a:t>
            </a:r>
            <a:r>
              <a:rPr lang="en-US" sz="2200" dirty="0" err="1" smtClean="0"/>
              <a:t>Rs</a:t>
            </a:r>
            <a:r>
              <a:rPr lang="en-US" sz="2200" dirty="0" smtClean="0"/>
              <a:t> 250,000</a:t>
            </a:r>
          </a:p>
          <a:p>
            <a:pPr marL="457200" indent="-457200" algn="just">
              <a:buFont typeface="+mj-lt"/>
              <a:buAutoNum type="alphaLcPeriod"/>
            </a:pPr>
            <a:r>
              <a:rPr lang="en-US" sz="2200" dirty="0" smtClean="0"/>
              <a:t>If XYZ can reduce credit expenses by </a:t>
            </a:r>
            <a:r>
              <a:rPr lang="en-US" sz="2200" dirty="0" err="1" smtClean="0"/>
              <a:t>Rs</a:t>
            </a:r>
            <a:r>
              <a:rPr lang="en-US" sz="2200" dirty="0" smtClean="0"/>
              <a:t> 1,500 per month and avoid bad debt losses of 3 percent on the factored amount, what is the total rupee cost of factoring arrangement ?</a:t>
            </a:r>
          </a:p>
          <a:p>
            <a:pPr marL="0" indent="0" algn="just">
              <a:buNone/>
            </a:pPr>
            <a:endParaRPr lang="en-US" sz="2200" dirty="0"/>
          </a:p>
        </p:txBody>
      </p:sp>
    </p:spTree>
    <p:extLst>
      <p:ext uri="{BB962C8B-B14F-4D97-AF65-F5344CB8AC3E}">
        <p14:creationId xmlns:p14="http://schemas.microsoft.com/office/powerpoint/2010/main" val="1801972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Inventory Financing</a:t>
            </a:r>
            <a:endParaRPr lang="en-US" dirty="0"/>
          </a:p>
        </p:txBody>
      </p:sp>
      <p:sp>
        <p:nvSpPr>
          <p:cNvPr id="3" name="Content Placeholder 2"/>
          <p:cNvSpPr>
            <a:spLocks noGrp="1"/>
          </p:cNvSpPr>
          <p:nvPr>
            <p:ph idx="1"/>
          </p:nvPr>
        </p:nvSpPr>
        <p:spPr>
          <a:xfrm>
            <a:off x="457200" y="838200"/>
            <a:ext cx="8229600" cy="5638800"/>
          </a:xfrm>
        </p:spPr>
        <p:txBody>
          <a:bodyPr>
            <a:normAutofit lnSpcReduction="10000"/>
          </a:bodyPr>
          <a:lstStyle/>
          <a:p>
            <a:pPr marL="0" indent="0">
              <a:buNone/>
            </a:pPr>
            <a:r>
              <a:rPr lang="en-US" dirty="0" smtClean="0"/>
              <a:t>Floating </a:t>
            </a:r>
            <a:r>
              <a:rPr lang="en-US" dirty="0" smtClean="0"/>
              <a:t>Lien (Inventory Blanket Lien)</a:t>
            </a:r>
            <a:endParaRPr lang="en-US" dirty="0" smtClean="0"/>
          </a:p>
          <a:p>
            <a:pPr algn="just">
              <a:buFont typeface="Wingdings" pitchFamily="2" charset="2"/>
              <a:buChar char="Ø"/>
            </a:pPr>
            <a:r>
              <a:rPr lang="en-US" sz="2200" dirty="0"/>
              <a:t>In a business world, a loan or debt is usually against </a:t>
            </a:r>
            <a:r>
              <a:rPr lang="en-US" sz="2200" dirty="0" smtClean="0"/>
              <a:t>a fixed asset, </a:t>
            </a:r>
            <a:r>
              <a:rPr lang="en-US" sz="2200" dirty="0"/>
              <a:t>such as land, equipment or any other. In a floating lien, however, the underlying collateral could be </a:t>
            </a:r>
            <a:r>
              <a:rPr lang="en-US" sz="2200" dirty="0" smtClean="0"/>
              <a:t>a current asset</a:t>
            </a:r>
            <a:r>
              <a:rPr lang="en-US" sz="2200" dirty="0"/>
              <a:t> or a short term asset. Generally, the underlying asset in </a:t>
            </a:r>
            <a:r>
              <a:rPr lang="en-US" sz="2200" dirty="0" smtClean="0"/>
              <a:t>the floating charge</a:t>
            </a:r>
            <a:r>
              <a:rPr lang="en-US" sz="2200" dirty="0"/>
              <a:t> could change in value from one period to another</a:t>
            </a:r>
            <a:r>
              <a:rPr lang="en-US" sz="2200" dirty="0" smtClean="0"/>
              <a:t>.</a:t>
            </a:r>
          </a:p>
          <a:p>
            <a:pPr algn="just">
              <a:buFont typeface="Wingdings" pitchFamily="2" charset="2"/>
              <a:buChar char="Ø"/>
            </a:pPr>
            <a:r>
              <a:rPr lang="en-US" sz="2200" dirty="0"/>
              <a:t>Floating Lien, or the floating charge, is a </a:t>
            </a:r>
            <a:r>
              <a:rPr lang="en-US" sz="2200" dirty="0" smtClean="0"/>
              <a:t>lien </a:t>
            </a:r>
            <a:r>
              <a:rPr lang="en-US" sz="2200" dirty="0"/>
              <a:t>not on any specific asset, rather a set of assets or an asset class. We can say that such a lien allows a company to get a loan by keeping a set of assets as collateral. In this lien, the lender and the borrower doesn’t specify the asset, rather agree on a set of assets that are collateral</a:t>
            </a:r>
            <a:r>
              <a:rPr lang="en-US" sz="2200" dirty="0" smtClean="0"/>
              <a:t>.</a:t>
            </a:r>
          </a:p>
          <a:p>
            <a:pPr algn="just">
              <a:buFont typeface="Wingdings" pitchFamily="2" charset="2"/>
              <a:buChar char="Ø"/>
            </a:pPr>
            <a:r>
              <a:rPr lang="en-US" sz="2200" dirty="0"/>
              <a:t>The assets under this lien are usually those whose quantity and value may change regularly, such as inventory, accounts receivables and more</a:t>
            </a:r>
            <a:r>
              <a:rPr lang="en-US" sz="2200" dirty="0" smtClean="0"/>
              <a:t>.</a:t>
            </a:r>
          </a:p>
          <a:p>
            <a:pPr algn="just">
              <a:buFont typeface="Wingdings" pitchFamily="2" charset="2"/>
              <a:buChar char="Ø"/>
            </a:pPr>
            <a:r>
              <a:rPr lang="en-US" sz="2200" dirty="0" smtClean="0"/>
              <a:t>Borrowers maintain full control of inventories and is free to sell and replace these inventories. </a:t>
            </a:r>
            <a:endParaRPr lang="en-US" sz="2200" dirty="0"/>
          </a:p>
        </p:txBody>
      </p:sp>
    </p:spTree>
    <p:extLst>
      <p:ext uri="{BB962C8B-B14F-4D97-AF65-F5344CB8AC3E}">
        <p14:creationId xmlns:p14="http://schemas.microsoft.com/office/powerpoint/2010/main" val="1196142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Inventory Financing</a:t>
            </a:r>
          </a:p>
        </p:txBody>
      </p:sp>
      <p:sp>
        <p:nvSpPr>
          <p:cNvPr id="3" name="Content Placeholder 2"/>
          <p:cNvSpPr>
            <a:spLocks noGrp="1"/>
          </p:cNvSpPr>
          <p:nvPr>
            <p:ph idx="1"/>
          </p:nvPr>
        </p:nvSpPr>
        <p:spPr>
          <a:xfrm>
            <a:off x="457200" y="914400"/>
            <a:ext cx="8229600" cy="5211763"/>
          </a:xfrm>
        </p:spPr>
        <p:txBody>
          <a:bodyPr/>
          <a:lstStyle/>
          <a:p>
            <a:pPr marL="0" indent="0">
              <a:buNone/>
            </a:pPr>
            <a:r>
              <a:rPr lang="en-US" dirty="0" smtClean="0"/>
              <a:t>Chattel Mortgage</a:t>
            </a:r>
          </a:p>
          <a:p>
            <a:pPr algn="just">
              <a:buFont typeface="Wingdings" pitchFamily="2" charset="2"/>
              <a:buChar char="ü"/>
            </a:pPr>
            <a:r>
              <a:rPr lang="en-US" sz="2200" dirty="0" smtClean="0"/>
              <a:t>Inventory defined by serial number or any other means</a:t>
            </a:r>
          </a:p>
          <a:p>
            <a:pPr algn="just">
              <a:buFont typeface="Wingdings" pitchFamily="2" charset="2"/>
              <a:buChar char="ü"/>
            </a:pPr>
            <a:r>
              <a:rPr lang="en-US" sz="2200" dirty="0" smtClean="0"/>
              <a:t>Borrower has ownership over goods however lender has lien on inventory</a:t>
            </a:r>
          </a:p>
          <a:p>
            <a:pPr algn="just">
              <a:buFont typeface="Wingdings" pitchFamily="2" charset="2"/>
              <a:buChar char="ü"/>
            </a:pPr>
            <a:r>
              <a:rPr lang="en-US" sz="2200" dirty="0" smtClean="0"/>
              <a:t>Cannot be sold without consent of the lender</a:t>
            </a:r>
          </a:p>
          <a:p>
            <a:pPr algn="just">
              <a:buFont typeface="Wingdings" pitchFamily="2" charset="2"/>
              <a:buChar char="ü"/>
            </a:pPr>
            <a:r>
              <a:rPr lang="en-US" sz="2200" dirty="0" smtClean="0"/>
              <a:t>Not appropriate for inventories that cannot be identified easily but is considered more appropriate for capital goods like machinery, equipment </a:t>
            </a:r>
            <a:r>
              <a:rPr lang="en-US" sz="2200" dirty="0" err="1" smtClean="0"/>
              <a:t>etc</a:t>
            </a:r>
            <a:r>
              <a:rPr lang="en-US" sz="2200" dirty="0" smtClean="0"/>
              <a:t> </a:t>
            </a:r>
            <a:endParaRPr lang="en-US" sz="2200" dirty="0"/>
          </a:p>
        </p:txBody>
      </p:sp>
    </p:spTree>
    <p:extLst>
      <p:ext uri="{BB962C8B-B14F-4D97-AF65-F5344CB8AC3E}">
        <p14:creationId xmlns:p14="http://schemas.microsoft.com/office/powerpoint/2010/main" val="1858597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Inventory Financing</a:t>
            </a:r>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marL="0" indent="0">
              <a:buNone/>
            </a:pPr>
            <a:r>
              <a:rPr lang="en-US" dirty="0" smtClean="0"/>
              <a:t>Trust Receipt</a:t>
            </a:r>
          </a:p>
          <a:p>
            <a:pPr algn="just">
              <a:buFont typeface="Wingdings" pitchFamily="2" charset="2"/>
              <a:buChar char="Ø"/>
            </a:pPr>
            <a:r>
              <a:rPr lang="en-US" sz="2400" dirty="0"/>
              <a:t>A document executed by a buyer in </a:t>
            </a:r>
            <a:r>
              <a:rPr lang="en-US" sz="2400" dirty="0" err="1"/>
              <a:t>favour</a:t>
            </a:r>
            <a:r>
              <a:rPr lang="en-US" sz="2400" dirty="0"/>
              <a:t> of a bank financing an important transaction, whereby the bank receives a security interest in the goods in exchange for releasing the documents required by </a:t>
            </a:r>
            <a:r>
              <a:rPr lang="en-US" sz="2400" dirty="0" smtClean="0"/>
              <a:t>the carrier for delivery. </a:t>
            </a:r>
            <a:r>
              <a:rPr lang="en-US" sz="2400" dirty="0"/>
              <a:t>The buyer is obligated to maintain the goods or to proceeds from their resale at the disposal of the bank. Trust receipts are used under letters of credit or collections so that the buyer may receive the goods before paying </a:t>
            </a:r>
            <a:r>
              <a:rPr lang="en-US" sz="2400" dirty="0" smtClean="0"/>
              <a:t>the issuing bank or collecting bank.</a:t>
            </a:r>
          </a:p>
          <a:p>
            <a:pPr algn="just">
              <a:buFont typeface="Wingdings" pitchFamily="2" charset="2"/>
              <a:buChar char="Ø"/>
            </a:pPr>
            <a:r>
              <a:rPr lang="en-US" sz="2400" dirty="0"/>
              <a:t>In an arrangement involving a trust receipt, the bank remains the owner of the merchandise, but the buyer is allowed to hold the merchandise in trust for the bank, for manufacturing or sales purposes</a:t>
            </a:r>
            <a:r>
              <a:rPr lang="en-US" sz="2400" dirty="0" smtClean="0"/>
              <a:t>.</a:t>
            </a:r>
          </a:p>
          <a:p>
            <a:pPr algn="just">
              <a:buFont typeface="Wingdings" pitchFamily="2" charset="2"/>
              <a:buChar char="Ø"/>
            </a:pPr>
            <a:r>
              <a:rPr lang="en-US" sz="2400" dirty="0"/>
              <a:t>The trust receipt serves as a promissory note to the bank that the loan amount will be repaid upon sale of the goods</a:t>
            </a:r>
          </a:p>
        </p:txBody>
      </p:sp>
    </p:spTree>
    <p:extLst>
      <p:ext uri="{BB962C8B-B14F-4D97-AF65-F5344CB8AC3E}">
        <p14:creationId xmlns:p14="http://schemas.microsoft.com/office/powerpoint/2010/main" val="78094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Sources of Short Term Financing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2427738"/>
              </p:ext>
            </p:extLst>
          </p:nvPr>
        </p:nvGraphicFramePr>
        <p:xfrm>
          <a:off x="381000" y="914400"/>
          <a:ext cx="83820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09834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Inventory Financing</a:t>
            </a:r>
          </a:p>
        </p:txBody>
      </p:sp>
      <p:sp>
        <p:nvSpPr>
          <p:cNvPr id="3" name="Content Placeholder 2"/>
          <p:cNvSpPr>
            <a:spLocks noGrp="1"/>
          </p:cNvSpPr>
          <p:nvPr>
            <p:ph idx="1"/>
          </p:nvPr>
        </p:nvSpPr>
        <p:spPr>
          <a:xfrm>
            <a:off x="457200" y="914400"/>
            <a:ext cx="8229600" cy="5715000"/>
          </a:xfrm>
        </p:spPr>
        <p:txBody>
          <a:bodyPr>
            <a:normAutofit fontScale="92500" lnSpcReduction="20000"/>
          </a:bodyPr>
          <a:lstStyle/>
          <a:p>
            <a:pPr marL="0" indent="0">
              <a:buNone/>
            </a:pPr>
            <a:r>
              <a:rPr lang="en-US" sz="2800" b="1" dirty="0" smtClean="0"/>
              <a:t>Warehousing</a:t>
            </a:r>
          </a:p>
          <a:p>
            <a:pPr marL="0" indent="0" algn="just">
              <a:buNone/>
            </a:pPr>
            <a:r>
              <a:rPr lang="en-US" sz="2000" dirty="0"/>
              <a:t>Warehousing is the process of storing physical goods before they are sold or further distributed. Warehouses safely and securely store products in an organized way to track where items are located, when they arrived, how long they have been there, and the quantity on hand</a:t>
            </a:r>
            <a:r>
              <a:rPr lang="en-US" sz="2000" dirty="0" smtClean="0"/>
              <a:t>.</a:t>
            </a:r>
          </a:p>
          <a:p>
            <a:pPr marL="0" indent="0" algn="just">
              <a:buNone/>
            </a:pPr>
            <a:r>
              <a:rPr lang="en-US" sz="2000" b="1" dirty="0" smtClean="0"/>
              <a:t>3 key parts of warehousing logistic are:</a:t>
            </a:r>
          </a:p>
          <a:p>
            <a:pPr marL="457200" indent="-457200" algn="just">
              <a:buFont typeface="+mj-lt"/>
              <a:buAutoNum type="arabicPeriod"/>
            </a:pPr>
            <a:r>
              <a:rPr lang="en-US" sz="2000" dirty="0" smtClean="0"/>
              <a:t>Warehouse Management</a:t>
            </a:r>
          </a:p>
          <a:p>
            <a:pPr marL="400050" lvl="1" indent="0" algn="just">
              <a:buNone/>
            </a:pPr>
            <a:r>
              <a:rPr lang="en-US" sz="2000" dirty="0"/>
              <a:t>Warehouse management is the strategic day-to-day running of operations in a warehouse to promote, improve, and ensure operational excellence.</a:t>
            </a:r>
            <a:endParaRPr lang="en-US" sz="2000" dirty="0" smtClean="0"/>
          </a:p>
          <a:p>
            <a:pPr marL="457200" indent="-457200" algn="just">
              <a:buFont typeface="+mj-lt"/>
              <a:buAutoNum type="arabicPeriod"/>
            </a:pPr>
            <a:r>
              <a:rPr lang="en-US" sz="2000" dirty="0" smtClean="0"/>
              <a:t>Warehouse Operation</a:t>
            </a:r>
          </a:p>
          <a:p>
            <a:pPr marL="400050" lvl="1" indent="0" algn="just">
              <a:buNone/>
            </a:pPr>
            <a:r>
              <a:rPr lang="en-US" sz="2000" dirty="0" smtClean="0"/>
              <a:t>Warehousing </a:t>
            </a:r>
            <a:r>
              <a:rPr lang="en-US" sz="2000" dirty="0"/>
              <a:t>operations refers to the processes that take place in a warehouse revolving around the movement of goods </a:t>
            </a:r>
            <a:r>
              <a:rPr lang="en-US" sz="2000" dirty="0" smtClean="0"/>
              <a:t>and tracking inventory.</a:t>
            </a:r>
          </a:p>
          <a:p>
            <a:pPr algn="just">
              <a:buFont typeface="+mj-lt"/>
              <a:buAutoNum type="arabicPeriod"/>
            </a:pPr>
            <a:r>
              <a:rPr lang="en-US" sz="2000" dirty="0" smtClean="0"/>
              <a:t>Warehouse Management Systems</a:t>
            </a:r>
          </a:p>
          <a:p>
            <a:pPr marL="457200" lvl="1" indent="0" algn="just">
              <a:buNone/>
            </a:pPr>
            <a:r>
              <a:rPr lang="en-US" sz="2000" dirty="0" smtClean="0"/>
              <a:t>Warehouse Management System is </a:t>
            </a:r>
            <a:r>
              <a:rPr lang="en-US" sz="2000" dirty="0"/>
              <a:t>a type of software that provides the tools necessary to manage warehouse operations and inventory movement to save time and eliminate manual processes. </a:t>
            </a:r>
            <a:endParaRPr lang="en-US" sz="2000" dirty="0" smtClean="0"/>
          </a:p>
          <a:p>
            <a:pPr marL="457200" lvl="1" indent="0" algn="just">
              <a:buNone/>
            </a:pPr>
            <a:r>
              <a:rPr lang="en-US" sz="2000" b="1" dirty="0" smtClean="0"/>
              <a:t>Two Types:</a:t>
            </a:r>
          </a:p>
          <a:p>
            <a:pPr marL="971550" lvl="1" indent="-514350" algn="just">
              <a:buFont typeface="+mj-lt"/>
              <a:buAutoNum type="romanUcPeriod"/>
            </a:pPr>
            <a:r>
              <a:rPr lang="en-US" sz="2000" dirty="0" smtClean="0"/>
              <a:t>Field Warehouse Receipt loan</a:t>
            </a:r>
          </a:p>
          <a:p>
            <a:pPr marL="971550" lvl="1" indent="-514350" algn="just">
              <a:buFont typeface="+mj-lt"/>
              <a:buAutoNum type="romanUcPeriod"/>
            </a:pPr>
            <a:r>
              <a:rPr lang="en-US" sz="2000" dirty="0" smtClean="0"/>
              <a:t>Terminal </a:t>
            </a:r>
            <a:r>
              <a:rPr lang="en-US" sz="2000" dirty="0"/>
              <a:t>W</a:t>
            </a:r>
            <a:r>
              <a:rPr lang="en-US" sz="2000" dirty="0" smtClean="0"/>
              <a:t>arehouse Receipt Loan</a:t>
            </a:r>
            <a:endParaRPr lang="en-US" sz="2000" dirty="0" smtClean="0"/>
          </a:p>
          <a:p>
            <a:pPr marL="0" indent="0">
              <a:buNone/>
            </a:pPr>
            <a:endParaRPr lang="en-US" dirty="0"/>
          </a:p>
        </p:txBody>
      </p:sp>
    </p:spTree>
    <p:extLst>
      <p:ext uri="{BB962C8B-B14F-4D97-AF65-F5344CB8AC3E}">
        <p14:creationId xmlns:p14="http://schemas.microsoft.com/office/powerpoint/2010/main" val="295774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 fund based source:</a:t>
            </a:r>
            <a:endParaRPr lang="en-US" dirty="0"/>
          </a:p>
        </p:txBody>
      </p:sp>
      <p:sp>
        <p:nvSpPr>
          <p:cNvPr id="3" name="Content Placeholder 2"/>
          <p:cNvSpPr>
            <a:spLocks noGrp="1"/>
          </p:cNvSpPr>
          <p:nvPr>
            <p:ph idx="1"/>
          </p:nvPr>
        </p:nvSpPr>
        <p:spPr/>
        <p:txBody>
          <a:bodyPr/>
          <a:lstStyle/>
          <a:p>
            <a:pPr marL="0" indent="0" algn="just">
              <a:buNone/>
            </a:pPr>
            <a:r>
              <a:rPr lang="en-US" dirty="0" smtClean="0"/>
              <a:t>Non –fund based financing : Credit facilities provided by the bank where actual bank`s funds are not involved. It can be;</a:t>
            </a:r>
          </a:p>
          <a:p>
            <a:pPr marL="571500" indent="-571500">
              <a:buAutoNum type="romanLcPeriod"/>
            </a:pPr>
            <a:r>
              <a:rPr lang="en-US" dirty="0" smtClean="0"/>
              <a:t>Guarantees </a:t>
            </a:r>
          </a:p>
          <a:p>
            <a:pPr marL="571500" indent="-571500">
              <a:buAutoNum type="romanLcPeriod"/>
            </a:pPr>
            <a:r>
              <a:rPr lang="en-US" dirty="0" smtClean="0"/>
              <a:t>Letter of credit</a:t>
            </a:r>
          </a:p>
          <a:p>
            <a:pPr marL="571500" indent="-571500">
              <a:buAutoNum type="romanLcPeriod"/>
            </a:pPr>
            <a:r>
              <a:rPr lang="en-US" dirty="0" smtClean="0"/>
              <a:t>Deferred payment guarantees</a:t>
            </a:r>
            <a:endParaRPr lang="en-US" dirty="0"/>
          </a:p>
        </p:txBody>
      </p:sp>
    </p:spTree>
    <p:extLst>
      <p:ext uri="{BB962C8B-B14F-4D97-AF65-F5344CB8AC3E}">
        <p14:creationId xmlns:p14="http://schemas.microsoft.com/office/powerpoint/2010/main" val="2697863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Choosing a short term financing source</a:t>
            </a:r>
            <a:endParaRPr lang="en-US" sz="3600"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marL="0" indent="0" algn="just">
              <a:buNone/>
            </a:pPr>
            <a:r>
              <a:rPr lang="en-US" dirty="0" smtClean="0"/>
              <a:t>What sort of factors to be considered while selecting appropriate sources of short term ?</a:t>
            </a:r>
          </a:p>
          <a:p>
            <a:pPr marL="514350" indent="-514350" algn="just">
              <a:buFont typeface="+mj-lt"/>
              <a:buAutoNum type="arabicPeriod"/>
            </a:pPr>
            <a:r>
              <a:rPr lang="en-US" dirty="0" smtClean="0"/>
              <a:t>Cost : Others things held constant, it is better to go for that source which has low cost.</a:t>
            </a:r>
          </a:p>
          <a:p>
            <a:pPr marL="514350" indent="-514350" algn="just">
              <a:buFont typeface="+mj-lt"/>
              <a:buAutoNum type="arabicPeriod"/>
            </a:pPr>
            <a:r>
              <a:rPr lang="en-US" dirty="0" smtClean="0"/>
              <a:t>Reliability: Reliability associated with each other source should be considered. It is a great matter whether the firm can get required fund at the time of requirement or not.</a:t>
            </a:r>
          </a:p>
          <a:p>
            <a:pPr marL="514350" indent="-514350" algn="just">
              <a:buFont typeface="+mj-lt"/>
              <a:buAutoNum type="arabicPeriod"/>
            </a:pPr>
            <a:r>
              <a:rPr lang="en-US" dirty="0" smtClean="0"/>
              <a:t>Restrictions : So far possible, it is better to go for that source which has less restrictive covenants that limit the company`s activities.</a:t>
            </a:r>
          </a:p>
          <a:p>
            <a:pPr marL="514350" indent="-514350" algn="just">
              <a:buFont typeface="+mj-lt"/>
              <a:buAutoNum type="arabicPeriod"/>
            </a:pPr>
            <a:r>
              <a:rPr lang="en-US" dirty="0" smtClean="0"/>
              <a:t>Flexibility : Sources having  greater flexibility helps to reduce cost and grasp market opportunity.</a:t>
            </a:r>
          </a:p>
        </p:txBody>
      </p:sp>
    </p:spTree>
    <p:extLst>
      <p:ext uri="{BB962C8B-B14F-4D97-AF65-F5344CB8AC3E}">
        <p14:creationId xmlns:p14="http://schemas.microsoft.com/office/powerpoint/2010/main" val="2925594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Choosing a short term financing sources</a:t>
            </a:r>
            <a:endParaRPr lang="en-US" sz="3600" dirty="0"/>
          </a:p>
        </p:txBody>
      </p:sp>
      <p:sp>
        <p:nvSpPr>
          <p:cNvPr id="3" name="Content Placeholder 2"/>
          <p:cNvSpPr>
            <a:spLocks noGrp="1"/>
          </p:cNvSpPr>
          <p:nvPr>
            <p:ph idx="1"/>
          </p:nvPr>
        </p:nvSpPr>
        <p:spPr>
          <a:xfrm>
            <a:off x="457200" y="1066800"/>
            <a:ext cx="8229600" cy="5059363"/>
          </a:xfrm>
        </p:spPr>
        <p:txBody>
          <a:bodyPr/>
          <a:lstStyle/>
          <a:p>
            <a:pPr marL="0" indent="0" algn="just">
              <a:buNone/>
            </a:pPr>
            <a:r>
              <a:rPr lang="en-US" dirty="0" smtClean="0"/>
              <a:t>5. Collateral : </a:t>
            </a:r>
            <a:r>
              <a:rPr lang="en-US" dirty="0"/>
              <a:t>I</a:t>
            </a:r>
            <a:r>
              <a:rPr lang="en-US" dirty="0" smtClean="0"/>
              <a:t>t is better to go for that sources that do not require collateral.</a:t>
            </a:r>
          </a:p>
          <a:p>
            <a:pPr marL="0" indent="0" algn="just">
              <a:buNone/>
            </a:pPr>
            <a:r>
              <a:rPr lang="en-US" dirty="0" smtClean="0"/>
              <a:t>6. Impact on credit rating: The firm should not sacrifice its goodwill in the name of reducing cost.</a:t>
            </a:r>
          </a:p>
          <a:p>
            <a:pPr marL="0" indent="0" algn="just">
              <a:buNone/>
            </a:pPr>
            <a:r>
              <a:rPr lang="en-US" dirty="0" smtClean="0"/>
              <a:t>7. Period of time : Try to match the financing requirement and maturity period of debt.  </a:t>
            </a:r>
            <a:endParaRPr lang="en-US" dirty="0"/>
          </a:p>
        </p:txBody>
      </p:sp>
    </p:spTree>
    <p:extLst>
      <p:ext uri="{BB962C8B-B14F-4D97-AF65-F5344CB8AC3E}">
        <p14:creationId xmlns:p14="http://schemas.microsoft.com/office/powerpoint/2010/main" val="125723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Accruals</a:t>
            </a:r>
            <a:endParaRPr lang="en-US" dirty="0"/>
          </a:p>
        </p:txBody>
      </p:sp>
      <p:sp>
        <p:nvSpPr>
          <p:cNvPr id="3" name="Content Placeholder 2"/>
          <p:cNvSpPr>
            <a:spLocks noGrp="1"/>
          </p:cNvSpPr>
          <p:nvPr>
            <p:ph idx="1"/>
          </p:nvPr>
        </p:nvSpPr>
        <p:spPr>
          <a:xfrm>
            <a:off x="457200" y="838200"/>
            <a:ext cx="8229600" cy="5715000"/>
          </a:xfrm>
        </p:spPr>
        <p:txBody>
          <a:bodyPr>
            <a:normAutofit/>
          </a:bodyPr>
          <a:lstStyle/>
          <a:p>
            <a:r>
              <a:rPr lang="en-US" sz="2000" dirty="0" smtClean="0"/>
              <a:t>Spontaneous Sources of Financing</a:t>
            </a:r>
          </a:p>
          <a:p>
            <a:r>
              <a:rPr lang="en-US" sz="2000" dirty="0" smtClean="0"/>
              <a:t>Liability for services received for which payment has yet to be made</a:t>
            </a:r>
          </a:p>
          <a:p>
            <a:r>
              <a:rPr lang="en-US" sz="2000" dirty="0" smtClean="0"/>
              <a:t>Most common accruals are wages and taxes payable</a:t>
            </a:r>
          </a:p>
          <a:p>
            <a:r>
              <a:rPr lang="en-US" sz="2000" dirty="0" smtClean="0"/>
              <a:t>Accruals of wages can be manipulated by firm but not accruals of taxes</a:t>
            </a:r>
          </a:p>
          <a:p>
            <a:r>
              <a:rPr lang="en-US" sz="2000" dirty="0" smtClean="0"/>
              <a:t>No interest is paid on the fund raised from this source</a:t>
            </a:r>
          </a:p>
          <a:p>
            <a:pPr marL="0" indent="0">
              <a:buNone/>
            </a:pPr>
            <a:r>
              <a:rPr lang="en-US" sz="2000" b="1" dirty="0" smtClean="0"/>
              <a:t>Example</a:t>
            </a:r>
            <a:r>
              <a:rPr lang="en-US" sz="2000" dirty="0" smtClean="0"/>
              <a:t>:</a:t>
            </a:r>
          </a:p>
          <a:p>
            <a:pPr marL="0" indent="0" algn="just">
              <a:buNone/>
            </a:pPr>
            <a:r>
              <a:rPr lang="en-US" sz="2000" dirty="0" err="1" smtClean="0"/>
              <a:t>Jayanti</a:t>
            </a:r>
            <a:r>
              <a:rPr lang="en-US" sz="2000" dirty="0" smtClean="0"/>
              <a:t> Trading Company currently pays its employees at the end of each work week. The weekly payroll totals </a:t>
            </a:r>
            <a:r>
              <a:rPr lang="en-US" sz="2000" dirty="0" err="1" smtClean="0"/>
              <a:t>Rs</a:t>
            </a:r>
            <a:r>
              <a:rPr lang="en-US" sz="2000" dirty="0" smtClean="0"/>
              <a:t> 400,000. If the firm were to extend the pay periods so as to pay its employees 1 week later throughout an entire year, the employees would in effect be lending the firm </a:t>
            </a:r>
            <a:r>
              <a:rPr lang="en-US" sz="2000" dirty="0" err="1" smtClean="0"/>
              <a:t>Rs</a:t>
            </a:r>
            <a:r>
              <a:rPr lang="en-US" sz="2000" dirty="0" smtClean="0"/>
              <a:t> 400,000 for a year. If the firm could earn 10% annually on invested funds, such a strategy would be worth </a:t>
            </a:r>
            <a:r>
              <a:rPr lang="en-US" sz="2000" dirty="0" err="1" smtClean="0"/>
              <a:t>Rs</a:t>
            </a:r>
            <a:r>
              <a:rPr lang="en-US" sz="2000" dirty="0" smtClean="0"/>
              <a:t> 40,000 per year (0.10 × </a:t>
            </a:r>
            <a:r>
              <a:rPr lang="en-US" sz="2000" dirty="0" err="1" smtClean="0"/>
              <a:t>Rs</a:t>
            </a:r>
            <a:r>
              <a:rPr lang="en-US" sz="2000" dirty="0" smtClean="0"/>
              <a:t> 400,000)</a:t>
            </a:r>
          </a:p>
          <a:p>
            <a:pPr marL="0" indent="0" algn="just">
              <a:buNone/>
            </a:pPr>
            <a:endParaRPr lang="en-US" sz="2000" dirty="0"/>
          </a:p>
          <a:p>
            <a:pPr marL="0" indent="0" algn="just">
              <a:buNone/>
            </a:pPr>
            <a:r>
              <a:rPr lang="en-US" sz="2000" b="1" dirty="0" smtClean="0"/>
              <a:t>Deferred Income: </a:t>
            </a:r>
            <a:r>
              <a:rPr lang="en-US" sz="2000" dirty="0" smtClean="0"/>
              <a:t>Funds received by the firm for goods and services which it has agreed to supply in future.</a:t>
            </a:r>
          </a:p>
        </p:txBody>
      </p:sp>
    </p:spTree>
    <p:extLst>
      <p:ext uri="{BB962C8B-B14F-4D97-AF65-F5344CB8AC3E}">
        <p14:creationId xmlns:p14="http://schemas.microsoft.com/office/powerpoint/2010/main" val="406882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Trade Credit (Account Payable)</a:t>
            </a:r>
            <a:endParaRPr lang="en-US" dirty="0"/>
          </a:p>
        </p:txBody>
      </p:sp>
      <p:sp>
        <p:nvSpPr>
          <p:cNvPr id="3" name="Content Placeholder 2"/>
          <p:cNvSpPr>
            <a:spLocks noGrp="1"/>
          </p:cNvSpPr>
          <p:nvPr>
            <p:ph idx="1"/>
          </p:nvPr>
        </p:nvSpPr>
        <p:spPr>
          <a:xfrm>
            <a:off x="457200" y="838200"/>
            <a:ext cx="8229600" cy="5638800"/>
          </a:xfrm>
        </p:spPr>
        <p:txBody>
          <a:bodyPr>
            <a:normAutofit lnSpcReduction="10000"/>
          </a:bodyPr>
          <a:lstStyle/>
          <a:p>
            <a:pPr algn="just"/>
            <a:r>
              <a:rPr lang="en-US" sz="2000" dirty="0" smtClean="0"/>
              <a:t>Credit that a firm gets from its suppliers of goods</a:t>
            </a:r>
          </a:p>
          <a:p>
            <a:pPr algn="just"/>
            <a:r>
              <a:rPr lang="en-US" sz="2000" dirty="0" smtClean="0"/>
              <a:t>Spontaneous </a:t>
            </a:r>
          </a:p>
          <a:p>
            <a:pPr algn="just"/>
            <a:r>
              <a:rPr lang="en-US" sz="2000" dirty="0" smtClean="0"/>
              <a:t>Main source of unsecured sources of financing</a:t>
            </a:r>
          </a:p>
          <a:p>
            <a:pPr algn="just"/>
            <a:r>
              <a:rPr lang="en-US" sz="2000" dirty="0" smtClean="0"/>
              <a:t>Credit by one business to another</a:t>
            </a:r>
          </a:p>
          <a:p>
            <a:pPr algn="just"/>
            <a:r>
              <a:rPr lang="en-US" sz="2000" dirty="0" smtClean="0"/>
              <a:t>Amount of credit depends upon per day purchase and credit period</a:t>
            </a:r>
          </a:p>
          <a:p>
            <a:pPr marL="0" indent="0">
              <a:buNone/>
            </a:pPr>
            <a:r>
              <a:rPr lang="en-US" sz="2000" b="1" dirty="0" smtClean="0"/>
              <a:t>Advantages:</a:t>
            </a:r>
          </a:p>
          <a:p>
            <a:pPr>
              <a:buFont typeface="Wingdings" pitchFamily="2" charset="2"/>
              <a:buChar char="Ø"/>
            </a:pPr>
            <a:r>
              <a:rPr lang="en-US" sz="2000" dirty="0" smtClean="0"/>
              <a:t>Easy Availability</a:t>
            </a:r>
          </a:p>
          <a:p>
            <a:pPr>
              <a:buFont typeface="Wingdings" pitchFamily="2" charset="2"/>
              <a:buChar char="Ø"/>
            </a:pPr>
            <a:r>
              <a:rPr lang="en-US" sz="2000" dirty="0" smtClean="0"/>
              <a:t>Virtual Subsidy</a:t>
            </a:r>
          </a:p>
          <a:p>
            <a:pPr>
              <a:buFont typeface="Wingdings" pitchFamily="2" charset="2"/>
              <a:buChar char="Ø"/>
            </a:pPr>
            <a:r>
              <a:rPr lang="en-US" sz="2000" dirty="0" smtClean="0"/>
              <a:t>Flexibility</a:t>
            </a:r>
          </a:p>
          <a:p>
            <a:pPr>
              <a:buFont typeface="Wingdings" pitchFamily="2" charset="2"/>
              <a:buChar char="Ø"/>
            </a:pPr>
            <a:r>
              <a:rPr lang="en-US" sz="2000" dirty="0" smtClean="0"/>
              <a:t>Informality</a:t>
            </a:r>
          </a:p>
          <a:p>
            <a:pPr>
              <a:buFont typeface="Wingdings" pitchFamily="2" charset="2"/>
              <a:buChar char="Ø"/>
            </a:pPr>
            <a:r>
              <a:rPr lang="en-US" sz="2000" dirty="0" smtClean="0"/>
              <a:t>Less Costly</a:t>
            </a:r>
          </a:p>
          <a:p>
            <a:pPr marL="0" indent="0">
              <a:buNone/>
            </a:pPr>
            <a:r>
              <a:rPr lang="en-US" sz="2000" b="1" dirty="0" smtClean="0"/>
              <a:t>Disadvantage:</a:t>
            </a:r>
          </a:p>
          <a:p>
            <a:pPr>
              <a:buFont typeface="Wingdings" pitchFamily="2" charset="2"/>
              <a:buChar char="Ø"/>
            </a:pPr>
            <a:r>
              <a:rPr lang="en-US" sz="2000" dirty="0" smtClean="0"/>
              <a:t>Limited Amount</a:t>
            </a:r>
          </a:p>
          <a:p>
            <a:pPr>
              <a:buFont typeface="Wingdings" pitchFamily="2" charset="2"/>
              <a:buChar char="Ø"/>
            </a:pPr>
            <a:r>
              <a:rPr lang="en-US" sz="2000" dirty="0" smtClean="0"/>
              <a:t>Not source of cash</a:t>
            </a:r>
          </a:p>
          <a:p>
            <a:pPr>
              <a:buFont typeface="Wingdings" pitchFamily="2" charset="2"/>
              <a:buChar char="Ø"/>
            </a:pPr>
            <a:r>
              <a:rPr lang="en-US" sz="2000" dirty="0" smtClean="0"/>
              <a:t>May be costly</a:t>
            </a:r>
          </a:p>
          <a:p>
            <a:pPr>
              <a:buFont typeface="Wingdings" pitchFamily="2" charset="2"/>
              <a:buChar char="Ø"/>
            </a:pPr>
            <a:r>
              <a:rPr lang="en-US" sz="2000" dirty="0" smtClean="0"/>
              <a:t>Poor Credit Rating</a:t>
            </a:r>
          </a:p>
          <a:p>
            <a:endParaRPr lang="en-US" sz="2000" dirty="0"/>
          </a:p>
        </p:txBody>
      </p:sp>
    </p:spTree>
    <p:extLst>
      <p:ext uri="{BB962C8B-B14F-4D97-AF65-F5344CB8AC3E}">
        <p14:creationId xmlns:p14="http://schemas.microsoft.com/office/powerpoint/2010/main" val="3506704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Trade Credit or Account Payable</a:t>
            </a:r>
            <a:endParaRPr lang="en-US" dirty="0"/>
          </a:p>
        </p:txBody>
      </p:sp>
      <p:sp>
        <p:nvSpPr>
          <p:cNvPr id="3" name="Content Placeholder 2"/>
          <p:cNvSpPr>
            <a:spLocks noGrp="1"/>
          </p:cNvSpPr>
          <p:nvPr>
            <p:ph idx="1"/>
          </p:nvPr>
        </p:nvSpPr>
        <p:spPr>
          <a:xfrm>
            <a:off x="457200" y="990600"/>
            <a:ext cx="8229600" cy="5410200"/>
          </a:xfrm>
        </p:spPr>
        <p:txBody>
          <a:bodyPr>
            <a:normAutofit/>
          </a:bodyPr>
          <a:lstStyle/>
          <a:p>
            <a:pPr marL="514350" indent="-514350">
              <a:buFont typeface="+mj-lt"/>
              <a:buAutoNum type="arabicPeriod"/>
            </a:pPr>
            <a:r>
              <a:rPr lang="en-US" dirty="0" smtClean="0"/>
              <a:t>Open account credit</a:t>
            </a:r>
          </a:p>
          <a:p>
            <a:pPr marL="400050" lvl="1" indent="0" algn="just">
              <a:buNone/>
            </a:pPr>
            <a:r>
              <a:rPr lang="en-US" dirty="0" smtClean="0"/>
              <a:t>Seller simply records the name and amount of transaction and buyer does not sign in any paper. This type of transaction is made where degree of certainty is very high.</a:t>
            </a:r>
          </a:p>
          <a:p>
            <a:pPr marL="514350" indent="-514350">
              <a:buFont typeface="+mj-lt"/>
              <a:buAutoNum type="arabicPeriod"/>
            </a:pPr>
            <a:r>
              <a:rPr lang="en-US" dirty="0" smtClean="0"/>
              <a:t>Promissory note</a:t>
            </a:r>
          </a:p>
          <a:p>
            <a:pPr marL="515938" indent="0" algn="just">
              <a:buNone/>
            </a:pPr>
            <a:r>
              <a:rPr lang="en-US" sz="2800" dirty="0" smtClean="0"/>
              <a:t>The Buyer signs a note to ensures to make payment in due date. The seller delivers goods only after sign is made by the buyer. When the buyer is unable to pay due on time, seller recovers the amount with the help of promissory note</a:t>
            </a:r>
          </a:p>
          <a:p>
            <a:pPr marL="0" indent="0">
              <a:buNone/>
            </a:pPr>
            <a:endParaRPr lang="en-US" dirty="0"/>
          </a:p>
        </p:txBody>
      </p:sp>
    </p:spTree>
    <p:extLst>
      <p:ext uri="{BB962C8B-B14F-4D97-AF65-F5344CB8AC3E}">
        <p14:creationId xmlns:p14="http://schemas.microsoft.com/office/powerpoint/2010/main" val="2795721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Terms of sale</a:t>
            </a:r>
            <a:endParaRPr lang="en-US" dirty="0"/>
          </a:p>
        </p:txBody>
      </p:sp>
      <p:sp>
        <p:nvSpPr>
          <p:cNvPr id="3" name="Content Placeholder 2"/>
          <p:cNvSpPr>
            <a:spLocks noGrp="1"/>
          </p:cNvSpPr>
          <p:nvPr>
            <p:ph idx="1"/>
          </p:nvPr>
        </p:nvSpPr>
        <p:spPr>
          <a:xfrm>
            <a:off x="457200" y="914400"/>
            <a:ext cx="8229600" cy="5715000"/>
          </a:xfrm>
        </p:spPr>
        <p:txBody>
          <a:bodyPr>
            <a:normAutofit fontScale="77500" lnSpcReduction="20000"/>
          </a:bodyPr>
          <a:lstStyle/>
          <a:p>
            <a:pPr marL="514350" indent="-514350" algn="just">
              <a:buFont typeface="+mj-lt"/>
              <a:buAutoNum type="arabicPeriod" startAt="4"/>
            </a:pPr>
            <a:r>
              <a:rPr lang="en-US" dirty="0" smtClean="0"/>
              <a:t>Net 30</a:t>
            </a:r>
          </a:p>
          <a:p>
            <a:pPr marL="400050" lvl="1" indent="0" algn="just">
              <a:buNone/>
            </a:pPr>
            <a:r>
              <a:rPr lang="en-US" dirty="0" smtClean="0"/>
              <a:t>The bill must be paid within 30 days from the invoice date</a:t>
            </a:r>
          </a:p>
          <a:p>
            <a:pPr marL="514350" indent="-514350" algn="just">
              <a:buFont typeface="+mj-lt"/>
              <a:buAutoNum type="arabicPeriod" startAt="4"/>
            </a:pPr>
            <a:r>
              <a:rPr lang="en-US" dirty="0" smtClean="0"/>
              <a:t>2/10 net 30</a:t>
            </a:r>
          </a:p>
          <a:p>
            <a:pPr marL="400050" lvl="1" indent="0" algn="just">
              <a:buNone/>
            </a:pPr>
            <a:r>
              <a:rPr lang="en-US" dirty="0" smtClean="0"/>
              <a:t>2 percent discount can be obtained if the payment is made within 10 days; otherwise, whole payment should be made within 30 days.</a:t>
            </a:r>
          </a:p>
          <a:p>
            <a:pPr marL="514350" indent="-514350" algn="just">
              <a:buFont typeface="+mj-lt"/>
              <a:buAutoNum type="arabicPeriod" startAt="4"/>
            </a:pPr>
            <a:r>
              <a:rPr lang="en-US" dirty="0" smtClean="0"/>
              <a:t>Net 10 EOM</a:t>
            </a:r>
          </a:p>
          <a:p>
            <a:pPr marL="400050" lvl="1" indent="0" algn="just">
              <a:buNone/>
            </a:pPr>
            <a:r>
              <a:rPr lang="en-US" dirty="0" smtClean="0"/>
              <a:t>All goods shipped before the end of month must be paid10</a:t>
            </a:r>
            <a:r>
              <a:rPr lang="en-US" baseline="30000" dirty="0" smtClean="0"/>
              <a:t>th</a:t>
            </a:r>
            <a:r>
              <a:rPr lang="en-US" dirty="0" smtClean="0"/>
              <a:t> of the following month. In other words, credit period begins from the end of month</a:t>
            </a:r>
          </a:p>
          <a:p>
            <a:pPr marL="514350" indent="-514350" algn="just">
              <a:buFont typeface="+mj-lt"/>
              <a:buAutoNum type="arabicPeriod" startAt="4"/>
            </a:pPr>
            <a:r>
              <a:rPr lang="en-US" dirty="0" smtClean="0"/>
              <a:t>2/10 net 30 EOM</a:t>
            </a:r>
          </a:p>
          <a:p>
            <a:pPr marL="400050" lvl="1" indent="0" algn="just">
              <a:buNone/>
            </a:pPr>
            <a:r>
              <a:rPr lang="en-US" dirty="0" smtClean="0"/>
              <a:t>Time of discount and credit period begins from the end of month</a:t>
            </a:r>
          </a:p>
          <a:p>
            <a:pPr marL="514350" indent="-514350" algn="just">
              <a:buFont typeface="+mj-lt"/>
              <a:buAutoNum type="arabicPeriod" startAt="4"/>
            </a:pPr>
            <a:r>
              <a:rPr lang="en-US" dirty="0" smtClean="0"/>
              <a:t>2/10 net 30 MOM</a:t>
            </a:r>
          </a:p>
          <a:p>
            <a:pPr marL="400050" lvl="1" indent="0" algn="just">
              <a:buNone/>
            </a:pPr>
            <a:r>
              <a:rPr lang="en-US" dirty="0" smtClean="0"/>
              <a:t>Discount period and credit period begins from the middle of the month if the invoice date lies between 1 to 15 and begins from the end of the month if the invoice date lies between 15</a:t>
            </a:r>
            <a:r>
              <a:rPr lang="en-US" baseline="30000" dirty="0" smtClean="0"/>
              <a:t>th</a:t>
            </a:r>
            <a:r>
              <a:rPr lang="en-US" dirty="0" smtClean="0"/>
              <a:t> to last date of the month.</a:t>
            </a:r>
            <a:endParaRPr lang="en-US" baseline="30000" dirty="0"/>
          </a:p>
        </p:txBody>
      </p:sp>
    </p:spTree>
    <p:extLst>
      <p:ext uri="{BB962C8B-B14F-4D97-AF65-F5344CB8AC3E}">
        <p14:creationId xmlns:p14="http://schemas.microsoft.com/office/powerpoint/2010/main" val="2159153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Credit Terms and Payment Date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9509709"/>
              </p:ext>
            </p:extLst>
          </p:nvPr>
        </p:nvGraphicFramePr>
        <p:xfrm>
          <a:off x="457200" y="914400"/>
          <a:ext cx="8229600" cy="29667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Invoice Date</a:t>
                      </a:r>
                      <a:endParaRPr lang="en-US" dirty="0"/>
                    </a:p>
                  </a:txBody>
                  <a:tcPr/>
                </a:tc>
                <a:tc>
                  <a:txBody>
                    <a:bodyPr/>
                    <a:lstStyle/>
                    <a:p>
                      <a:r>
                        <a:rPr lang="en-US" dirty="0" smtClean="0"/>
                        <a:t>Credit Term</a:t>
                      </a:r>
                      <a:endParaRPr lang="en-US" dirty="0"/>
                    </a:p>
                  </a:txBody>
                  <a:tcPr/>
                </a:tc>
                <a:tc gridSpan="2">
                  <a:txBody>
                    <a:bodyPr/>
                    <a:lstStyle/>
                    <a:p>
                      <a:pPr algn="ctr"/>
                      <a:r>
                        <a:rPr lang="en-US" dirty="0" smtClean="0"/>
                        <a:t>Payment</a:t>
                      </a:r>
                      <a:r>
                        <a:rPr lang="en-US" baseline="0" dirty="0" smtClean="0"/>
                        <a:t> dates</a:t>
                      </a:r>
                      <a:endParaRPr lang="en-US" dirty="0"/>
                    </a:p>
                  </a:txBody>
                  <a:tcPr/>
                </a:tc>
                <a:tc hMerge="1">
                  <a:txBody>
                    <a:bodyPr/>
                    <a:lstStyle/>
                    <a:p>
                      <a:endParaRPr lang="en-US" dirty="0"/>
                    </a:p>
                  </a:txBody>
                  <a:tcPr/>
                </a:tc>
              </a:tr>
              <a:tr h="370840">
                <a:tc>
                  <a:txBody>
                    <a:bodyPr/>
                    <a:lstStyle/>
                    <a:p>
                      <a:endParaRPr lang="en-US"/>
                    </a:p>
                  </a:txBody>
                  <a:tcPr/>
                </a:tc>
                <a:tc>
                  <a:txBody>
                    <a:bodyPr/>
                    <a:lstStyle/>
                    <a:p>
                      <a:endParaRPr lang="en-US"/>
                    </a:p>
                  </a:txBody>
                  <a:tcPr/>
                </a:tc>
                <a:tc>
                  <a:txBody>
                    <a:bodyPr/>
                    <a:lstStyle/>
                    <a:p>
                      <a:r>
                        <a:rPr lang="en-US" dirty="0" smtClean="0"/>
                        <a:t>Discount Taken</a:t>
                      </a:r>
                      <a:endParaRPr lang="en-US" dirty="0"/>
                    </a:p>
                  </a:txBody>
                  <a:tcPr/>
                </a:tc>
                <a:tc>
                  <a:txBody>
                    <a:bodyPr/>
                    <a:lstStyle/>
                    <a:p>
                      <a:r>
                        <a:rPr lang="en-US" dirty="0" smtClean="0"/>
                        <a:t>Discount Forgone</a:t>
                      </a:r>
                      <a:endParaRPr lang="en-US" dirty="0"/>
                    </a:p>
                  </a:txBody>
                  <a:tcPr/>
                </a:tc>
              </a:tr>
              <a:tr h="370840">
                <a:tc>
                  <a:txBody>
                    <a:bodyPr/>
                    <a:lstStyle/>
                    <a:p>
                      <a:r>
                        <a:rPr lang="en-US" dirty="0" smtClean="0"/>
                        <a:t>May 10</a:t>
                      </a:r>
                      <a:endParaRPr lang="en-US" dirty="0"/>
                    </a:p>
                  </a:txBody>
                  <a:tcPr/>
                </a:tc>
                <a:tc>
                  <a:txBody>
                    <a:bodyPr/>
                    <a:lstStyle/>
                    <a:p>
                      <a:r>
                        <a:rPr lang="en-US" dirty="0" smtClean="0"/>
                        <a:t>2 / 10</a:t>
                      </a:r>
                      <a:r>
                        <a:rPr lang="en-US" baseline="0" dirty="0" smtClean="0"/>
                        <a:t> net 30</a:t>
                      </a:r>
                      <a:endParaRPr lang="en-US" dirty="0"/>
                    </a:p>
                  </a:txBody>
                  <a:tcPr/>
                </a:tc>
                <a:tc>
                  <a:txBody>
                    <a:bodyPr/>
                    <a:lstStyle/>
                    <a:p>
                      <a:r>
                        <a:rPr lang="en-US" dirty="0" smtClean="0"/>
                        <a:t>May 20</a:t>
                      </a:r>
                      <a:endParaRPr lang="en-US" dirty="0"/>
                    </a:p>
                  </a:txBody>
                  <a:tcPr/>
                </a:tc>
                <a:tc>
                  <a:txBody>
                    <a:bodyPr/>
                    <a:lstStyle/>
                    <a:p>
                      <a:r>
                        <a:rPr lang="en-US" dirty="0" smtClean="0"/>
                        <a:t>June 10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 10</a:t>
                      </a:r>
                    </a:p>
                  </a:txBody>
                  <a:tcPr/>
                </a:tc>
                <a:tc>
                  <a:txBody>
                    <a:bodyPr/>
                    <a:lstStyle/>
                    <a:p>
                      <a:r>
                        <a:rPr lang="en-US" dirty="0" smtClean="0"/>
                        <a:t>2/ 10 net 30 EOM</a:t>
                      </a:r>
                      <a:endParaRPr lang="en-US" dirty="0"/>
                    </a:p>
                  </a:txBody>
                  <a:tcPr/>
                </a:tc>
                <a:tc>
                  <a:txBody>
                    <a:bodyPr/>
                    <a:lstStyle/>
                    <a:p>
                      <a:r>
                        <a:rPr lang="en-US" dirty="0" smtClean="0"/>
                        <a:t>June 10</a:t>
                      </a:r>
                      <a:endParaRPr lang="en-US" dirty="0"/>
                    </a:p>
                  </a:txBody>
                  <a:tcPr/>
                </a:tc>
                <a:tc>
                  <a:txBody>
                    <a:bodyPr/>
                    <a:lstStyle/>
                    <a:p>
                      <a:r>
                        <a:rPr lang="en-US" dirty="0" smtClean="0"/>
                        <a:t>June 30</a:t>
                      </a:r>
                      <a:endParaRPr lang="en-US" dirty="0"/>
                    </a:p>
                  </a:txBody>
                  <a:tcPr/>
                </a:tc>
              </a:tr>
              <a:tr h="370840">
                <a:tc>
                  <a:txBody>
                    <a:bodyPr/>
                    <a:lstStyle/>
                    <a:p>
                      <a:r>
                        <a:rPr lang="en-US" dirty="0" smtClean="0"/>
                        <a:t>May 10</a:t>
                      </a:r>
                      <a:endParaRPr lang="en-US" dirty="0"/>
                    </a:p>
                  </a:txBody>
                  <a:tcPr/>
                </a:tc>
                <a:tc>
                  <a:txBody>
                    <a:bodyPr/>
                    <a:lstStyle/>
                    <a:p>
                      <a:r>
                        <a:rPr lang="en-US" dirty="0" smtClean="0"/>
                        <a:t>2/10 net 30 MOM</a:t>
                      </a:r>
                      <a:endParaRPr lang="en-US" dirty="0"/>
                    </a:p>
                  </a:txBody>
                  <a:tcPr/>
                </a:tc>
                <a:tc>
                  <a:txBody>
                    <a:bodyPr/>
                    <a:lstStyle/>
                    <a:p>
                      <a:r>
                        <a:rPr lang="en-US" dirty="0" smtClean="0"/>
                        <a:t>May 25</a:t>
                      </a:r>
                      <a:endParaRPr lang="en-US" dirty="0"/>
                    </a:p>
                  </a:txBody>
                  <a:tcPr/>
                </a:tc>
                <a:tc>
                  <a:txBody>
                    <a:bodyPr/>
                    <a:lstStyle/>
                    <a:p>
                      <a:r>
                        <a:rPr lang="en-US" dirty="0" smtClean="0"/>
                        <a:t>June</a:t>
                      </a:r>
                      <a:r>
                        <a:rPr lang="en-US" baseline="0" dirty="0" smtClean="0"/>
                        <a:t> 15</a:t>
                      </a:r>
                      <a:endParaRPr lang="en-US" dirty="0"/>
                    </a:p>
                  </a:txBody>
                  <a:tcPr/>
                </a:tc>
              </a:tr>
              <a:tr h="370840">
                <a:tc>
                  <a:txBody>
                    <a:bodyPr/>
                    <a:lstStyle/>
                    <a:p>
                      <a:r>
                        <a:rPr lang="en-US" dirty="0" smtClean="0"/>
                        <a:t>May 20</a:t>
                      </a:r>
                      <a:endParaRPr lang="en-US" dirty="0"/>
                    </a:p>
                  </a:txBody>
                  <a:tcPr/>
                </a:tc>
                <a:tc>
                  <a:txBody>
                    <a:bodyPr/>
                    <a:lstStyle/>
                    <a:p>
                      <a:r>
                        <a:rPr lang="en-US" dirty="0" smtClean="0"/>
                        <a:t>2/10 net 30 MOM</a:t>
                      </a:r>
                      <a:endParaRPr lang="en-US" dirty="0"/>
                    </a:p>
                  </a:txBody>
                  <a:tcPr/>
                </a:tc>
                <a:tc>
                  <a:txBody>
                    <a:bodyPr/>
                    <a:lstStyle/>
                    <a:p>
                      <a:r>
                        <a:rPr lang="en-US" dirty="0" smtClean="0"/>
                        <a:t>June 10</a:t>
                      </a:r>
                      <a:endParaRPr lang="en-US" dirty="0"/>
                    </a:p>
                  </a:txBody>
                  <a:tcPr/>
                </a:tc>
                <a:tc>
                  <a:txBody>
                    <a:bodyPr/>
                    <a:lstStyle/>
                    <a:p>
                      <a:r>
                        <a:rPr lang="en-US" dirty="0" smtClean="0"/>
                        <a:t>June 30</a:t>
                      </a:r>
                      <a:endParaRPr lang="en-US" dirty="0"/>
                    </a:p>
                  </a:txBody>
                  <a:tcPr/>
                </a:tc>
              </a:tr>
              <a:tr h="370840">
                <a:tc>
                  <a:txBody>
                    <a:bodyPr/>
                    <a:lstStyle/>
                    <a:p>
                      <a:r>
                        <a:rPr lang="en-US" dirty="0" smtClean="0"/>
                        <a:t>May 10</a:t>
                      </a:r>
                      <a:endParaRPr lang="en-US" dirty="0"/>
                    </a:p>
                  </a:txBody>
                  <a:tcPr/>
                </a:tc>
                <a:tc>
                  <a:txBody>
                    <a:bodyPr/>
                    <a:lstStyle/>
                    <a:p>
                      <a:r>
                        <a:rPr lang="en-US" dirty="0" smtClean="0"/>
                        <a:t>Net 30</a:t>
                      </a:r>
                      <a:endParaRPr lang="en-US" dirty="0"/>
                    </a:p>
                  </a:txBody>
                  <a:tcPr/>
                </a:tc>
                <a:tc>
                  <a:txBody>
                    <a:bodyPr/>
                    <a:lstStyle/>
                    <a:p>
                      <a:r>
                        <a:rPr lang="en-US" dirty="0" smtClean="0"/>
                        <a:t>-</a:t>
                      </a:r>
                      <a:endParaRPr lang="en-US" dirty="0"/>
                    </a:p>
                  </a:txBody>
                  <a:tcPr/>
                </a:tc>
                <a:tc>
                  <a:txBody>
                    <a:bodyPr/>
                    <a:lstStyle/>
                    <a:p>
                      <a:r>
                        <a:rPr lang="en-US" dirty="0" smtClean="0"/>
                        <a:t>June 10</a:t>
                      </a:r>
                      <a:endParaRPr lang="en-US" dirty="0"/>
                    </a:p>
                  </a:txBody>
                  <a:tcPr/>
                </a:tc>
              </a:tr>
              <a:tr h="370840">
                <a:tc>
                  <a:txBody>
                    <a:bodyPr/>
                    <a:lstStyle/>
                    <a:p>
                      <a:r>
                        <a:rPr lang="en-US" dirty="0" smtClean="0"/>
                        <a:t>May 10</a:t>
                      </a:r>
                      <a:endParaRPr lang="en-US" dirty="0"/>
                    </a:p>
                  </a:txBody>
                  <a:tcPr/>
                </a:tc>
                <a:tc>
                  <a:txBody>
                    <a:bodyPr/>
                    <a:lstStyle/>
                    <a:p>
                      <a:r>
                        <a:rPr lang="en-US" dirty="0" smtClean="0"/>
                        <a:t>Net 10 EOM</a:t>
                      </a:r>
                      <a:endParaRPr lang="en-US" dirty="0"/>
                    </a:p>
                  </a:txBody>
                  <a:tcPr/>
                </a:tc>
                <a:tc>
                  <a:txBody>
                    <a:bodyPr/>
                    <a:lstStyle/>
                    <a:p>
                      <a:r>
                        <a:rPr lang="en-US" dirty="0" smtClean="0"/>
                        <a:t>-</a:t>
                      </a:r>
                      <a:endParaRPr lang="en-US" dirty="0"/>
                    </a:p>
                  </a:txBody>
                  <a:tcPr/>
                </a:tc>
                <a:tc>
                  <a:txBody>
                    <a:bodyPr/>
                    <a:lstStyle/>
                    <a:p>
                      <a:r>
                        <a:rPr lang="en-US" dirty="0" smtClean="0"/>
                        <a:t>June 10</a:t>
                      </a:r>
                      <a:endParaRPr lang="en-US" dirty="0"/>
                    </a:p>
                  </a:txBody>
                  <a:tcPr/>
                </a:tc>
              </a:tr>
            </a:tbl>
          </a:graphicData>
        </a:graphic>
      </p:graphicFrame>
    </p:spTree>
    <p:extLst>
      <p:ext uri="{BB962C8B-B14F-4D97-AF65-F5344CB8AC3E}">
        <p14:creationId xmlns:p14="http://schemas.microsoft.com/office/powerpoint/2010/main" val="2616145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4206</Words>
  <Application>Microsoft Office PowerPoint</Application>
  <PresentationFormat>On-screen Show (4:3)</PresentationFormat>
  <Paragraphs>384</Paragraphs>
  <Slides>43</Slides>
  <Notes>0</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Office Theme</vt:lpstr>
      <vt:lpstr>1_Office Theme</vt:lpstr>
      <vt:lpstr>Short Term Financing</vt:lpstr>
      <vt:lpstr>Nature of Short Term Financing</vt:lpstr>
      <vt:lpstr>Advantages/ Disadvantages of Short Term Financing</vt:lpstr>
      <vt:lpstr>Sources of Short Term Financing</vt:lpstr>
      <vt:lpstr>Accruals</vt:lpstr>
      <vt:lpstr>Trade Credit (Account Payable)</vt:lpstr>
      <vt:lpstr>Trade Credit or Account Payable</vt:lpstr>
      <vt:lpstr>Terms of sale</vt:lpstr>
      <vt:lpstr>Credit Terms and Payment Date</vt:lpstr>
      <vt:lpstr>Trade Credit (Account Payable)</vt:lpstr>
      <vt:lpstr>Trade Credit (Account Payable)</vt:lpstr>
      <vt:lpstr>Example</vt:lpstr>
      <vt:lpstr>Approximate nominal Cost (non-free) of Trade Credit</vt:lpstr>
      <vt:lpstr>C. Commercial Paper</vt:lpstr>
      <vt:lpstr>Commercial paper </vt:lpstr>
      <vt:lpstr>Commercial paper </vt:lpstr>
      <vt:lpstr>Example Problem</vt:lpstr>
      <vt:lpstr>D . Short term bank loan/ Bank credit</vt:lpstr>
      <vt:lpstr>PowerPoint Presentation</vt:lpstr>
      <vt:lpstr>PowerPoint Presentation</vt:lpstr>
      <vt:lpstr>Methods of computing cost of Bank loan </vt:lpstr>
      <vt:lpstr>Transaction loan:</vt:lpstr>
      <vt:lpstr>Transaction loan:</vt:lpstr>
      <vt:lpstr>Transaction loan:</vt:lpstr>
      <vt:lpstr>Installment loan</vt:lpstr>
      <vt:lpstr>Installment loan</vt:lpstr>
      <vt:lpstr>Secured lending Arrangement:</vt:lpstr>
      <vt:lpstr>Types of secured short term financing:</vt:lpstr>
      <vt:lpstr>Pledging of Receivable </vt:lpstr>
      <vt:lpstr>Pledging of receivable </vt:lpstr>
      <vt:lpstr>Pledging of Receivable </vt:lpstr>
      <vt:lpstr>Factoring Receivable </vt:lpstr>
      <vt:lpstr>Factoring Receivable </vt:lpstr>
      <vt:lpstr>Factoring Receivable</vt:lpstr>
      <vt:lpstr>Example Problem</vt:lpstr>
      <vt:lpstr>Example Problem</vt:lpstr>
      <vt:lpstr>Inventory Financing</vt:lpstr>
      <vt:lpstr>Inventory Financing</vt:lpstr>
      <vt:lpstr>Inventory Financing</vt:lpstr>
      <vt:lpstr>Inventory Financing</vt:lpstr>
      <vt:lpstr>Non – fund based source:</vt:lpstr>
      <vt:lpstr>Choosing a short term financing source</vt:lpstr>
      <vt:lpstr>Choosing a short term financing 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Term Financing</dc:title>
  <dc:creator>Dell</dc:creator>
  <cp:lastModifiedBy>Dell</cp:lastModifiedBy>
  <cp:revision>54</cp:revision>
  <dcterms:created xsi:type="dcterms:W3CDTF">2006-08-16T00:00:00Z</dcterms:created>
  <dcterms:modified xsi:type="dcterms:W3CDTF">2022-06-28T08:47:33Z</dcterms:modified>
</cp:coreProperties>
</file>