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7" r:id="rId24"/>
    <p:sldId id="278" r:id="rId25"/>
    <p:sldId id="279" r:id="rId26"/>
    <p:sldId id="287"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US" dirty="0" smtClean="0"/>
              <a:t>The Basics of Capital Budgeting</a:t>
            </a:r>
            <a:endParaRPr lang="en-US" dirty="0"/>
          </a:p>
        </p:txBody>
      </p:sp>
      <p:sp>
        <p:nvSpPr>
          <p:cNvPr id="3" name="Subtitle 2"/>
          <p:cNvSpPr>
            <a:spLocks noGrp="1"/>
          </p:cNvSpPr>
          <p:nvPr>
            <p:ph type="subTitle" idx="1"/>
          </p:nvPr>
        </p:nvSpPr>
        <p:spPr>
          <a:xfrm>
            <a:off x="1371600" y="1828800"/>
            <a:ext cx="6400800" cy="4495800"/>
          </a:xfrm>
        </p:spPr>
        <p:txBody>
          <a:bodyPr>
            <a:normAutofit fontScale="70000" lnSpcReduction="20000"/>
          </a:bodyPr>
          <a:lstStyle/>
          <a:p>
            <a:pPr algn="l"/>
            <a:r>
              <a:rPr lang="en-US" dirty="0">
                <a:solidFill>
                  <a:schemeClr val="tx1"/>
                </a:solidFill>
              </a:rPr>
              <a:t>Characteristic of </a:t>
            </a:r>
            <a:r>
              <a:rPr lang="en-US" dirty="0" smtClean="0">
                <a:solidFill>
                  <a:schemeClr val="tx1"/>
                </a:solidFill>
              </a:rPr>
              <a:t>Capital </a:t>
            </a:r>
            <a:r>
              <a:rPr lang="en-US" dirty="0">
                <a:solidFill>
                  <a:schemeClr val="tx1"/>
                </a:solidFill>
              </a:rPr>
              <a:t>B</a:t>
            </a:r>
            <a:r>
              <a:rPr lang="en-US" dirty="0" smtClean="0">
                <a:solidFill>
                  <a:schemeClr val="tx1"/>
                </a:solidFill>
              </a:rPr>
              <a:t>udgeting </a:t>
            </a:r>
            <a:r>
              <a:rPr lang="en-US" dirty="0">
                <a:solidFill>
                  <a:schemeClr val="tx1"/>
                </a:solidFill>
              </a:rPr>
              <a:t>D</a:t>
            </a:r>
            <a:r>
              <a:rPr lang="en-US" dirty="0" smtClean="0">
                <a:solidFill>
                  <a:schemeClr val="tx1"/>
                </a:solidFill>
              </a:rPr>
              <a:t>ecision;</a:t>
            </a:r>
          </a:p>
          <a:p>
            <a:pPr algn="l"/>
            <a:r>
              <a:rPr lang="en-US" dirty="0" smtClean="0">
                <a:solidFill>
                  <a:schemeClr val="tx1"/>
                </a:solidFill>
              </a:rPr>
              <a:t>Capital </a:t>
            </a:r>
            <a:r>
              <a:rPr lang="en-US" dirty="0">
                <a:solidFill>
                  <a:schemeClr val="tx1"/>
                </a:solidFill>
              </a:rPr>
              <a:t>budgeting decision </a:t>
            </a:r>
            <a:r>
              <a:rPr lang="en-US" dirty="0" smtClean="0">
                <a:solidFill>
                  <a:schemeClr val="tx1"/>
                </a:solidFill>
              </a:rPr>
              <a:t>process;</a:t>
            </a:r>
          </a:p>
          <a:p>
            <a:pPr algn="l"/>
            <a:r>
              <a:rPr lang="en-US" dirty="0" smtClean="0">
                <a:solidFill>
                  <a:schemeClr val="tx1"/>
                </a:solidFill>
              </a:rPr>
              <a:t>Types of capital </a:t>
            </a:r>
            <a:r>
              <a:rPr lang="en-US" dirty="0">
                <a:solidFill>
                  <a:schemeClr val="tx1"/>
                </a:solidFill>
              </a:rPr>
              <a:t>budgeting </a:t>
            </a:r>
            <a:r>
              <a:rPr lang="en-US" dirty="0" smtClean="0">
                <a:solidFill>
                  <a:schemeClr val="tx1"/>
                </a:solidFill>
              </a:rPr>
              <a:t>projects;</a:t>
            </a:r>
          </a:p>
          <a:p>
            <a:pPr algn="l"/>
            <a:r>
              <a:rPr lang="en-US" dirty="0" smtClean="0">
                <a:solidFill>
                  <a:schemeClr val="tx1"/>
                </a:solidFill>
              </a:rPr>
              <a:t>Capital </a:t>
            </a:r>
            <a:r>
              <a:rPr lang="en-US" dirty="0">
                <a:solidFill>
                  <a:schemeClr val="tx1"/>
                </a:solidFill>
              </a:rPr>
              <a:t>budgeting decision </a:t>
            </a:r>
            <a:r>
              <a:rPr lang="en-US" dirty="0" smtClean="0">
                <a:solidFill>
                  <a:schemeClr val="tx1"/>
                </a:solidFill>
              </a:rPr>
              <a:t>techniques:</a:t>
            </a:r>
          </a:p>
          <a:p>
            <a:pPr algn="l"/>
            <a:r>
              <a:rPr lang="en-US" dirty="0">
                <a:solidFill>
                  <a:schemeClr val="tx1"/>
                </a:solidFill>
              </a:rPr>
              <a:t>	P</a:t>
            </a:r>
            <a:r>
              <a:rPr lang="en-US" dirty="0" smtClean="0">
                <a:solidFill>
                  <a:schemeClr val="tx1"/>
                </a:solidFill>
              </a:rPr>
              <a:t>ayback </a:t>
            </a:r>
            <a:r>
              <a:rPr lang="en-US" dirty="0">
                <a:solidFill>
                  <a:schemeClr val="tx1"/>
                </a:solidFill>
              </a:rPr>
              <a:t>P</a:t>
            </a:r>
            <a:r>
              <a:rPr lang="en-US" dirty="0" smtClean="0">
                <a:solidFill>
                  <a:schemeClr val="tx1"/>
                </a:solidFill>
              </a:rPr>
              <a:t>eriod,</a:t>
            </a:r>
          </a:p>
          <a:p>
            <a:pPr algn="l"/>
            <a:r>
              <a:rPr lang="en-US" dirty="0">
                <a:solidFill>
                  <a:schemeClr val="tx1"/>
                </a:solidFill>
              </a:rPr>
              <a:t>	D</a:t>
            </a:r>
            <a:r>
              <a:rPr lang="en-US" dirty="0" smtClean="0">
                <a:solidFill>
                  <a:schemeClr val="tx1"/>
                </a:solidFill>
              </a:rPr>
              <a:t>iscounted </a:t>
            </a:r>
            <a:r>
              <a:rPr lang="en-US" dirty="0">
                <a:solidFill>
                  <a:schemeClr val="tx1"/>
                </a:solidFill>
              </a:rPr>
              <a:t>P</a:t>
            </a:r>
            <a:r>
              <a:rPr lang="en-US" dirty="0" smtClean="0">
                <a:solidFill>
                  <a:schemeClr val="tx1"/>
                </a:solidFill>
              </a:rPr>
              <a:t>ayback </a:t>
            </a:r>
            <a:r>
              <a:rPr lang="en-US" dirty="0">
                <a:solidFill>
                  <a:schemeClr val="tx1"/>
                </a:solidFill>
              </a:rPr>
              <a:t>P</a:t>
            </a:r>
            <a:r>
              <a:rPr lang="en-US" dirty="0" smtClean="0">
                <a:solidFill>
                  <a:schemeClr val="tx1"/>
                </a:solidFill>
              </a:rPr>
              <a:t>eriod</a:t>
            </a:r>
            <a:r>
              <a:rPr lang="en-US" dirty="0">
                <a:solidFill>
                  <a:schemeClr val="tx1"/>
                </a:solidFill>
              </a:rPr>
              <a:t>, </a:t>
            </a:r>
            <a:endParaRPr lang="en-US" dirty="0" smtClean="0">
              <a:solidFill>
                <a:schemeClr val="tx1"/>
              </a:solidFill>
            </a:endParaRPr>
          </a:p>
          <a:p>
            <a:pPr algn="l"/>
            <a:r>
              <a:rPr lang="en-US" dirty="0">
                <a:solidFill>
                  <a:schemeClr val="tx1"/>
                </a:solidFill>
              </a:rPr>
              <a:t>	N</a:t>
            </a:r>
            <a:r>
              <a:rPr lang="en-US" dirty="0" smtClean="0">
                <a:solidFill>
                  <a:schemeClr val="tx1"/>
                </a:solidFill>
              </a:rPr>
              <a:t>et </a:t>
            </a:r>
            <a:r>
              <a:rPr lang="en-US" dirty="0">
                <a:solidFill>
                  <a:schemeClr val="tx1"/>
                </a:solidFill>
              </a:rPr>
              <a:t>P</a:t>
            </a:r>
            <a:r>
              <a:rPr lang="en-US" dirty="0" smtClean="0">
                <a:solidFill>
                  <a:schemeClr val="tx1"/>
                </a:solidFill>
              </a:rPr>
              <a:t>resent </a:t>
            </a:r>
            <a:r>
              <a:rPr lang="en-US" dirty="0">
                <a:solidFill>
                  <a:schemeClr val="tx1"/>
                </a:solidFill>
              </a:rPr>
              <a:t>V</a:t>
            </a:r>
            <a:r>
              <a:rPr lang="en-US" dirty="0" smtClean="0">
                <a:solidFill>
                  <a:schemeClr val="tx1"/>
                </a:solidFill>
              </a:rPr>
              <a:t>alue,</a:t>
            </a:r>
          </a:p>
          <a:p>
            <a:pPr algn="l"/>
            <a:r>
              <a:rPr lang="en-US" dirty="0">
                <a:solidFill>
                  <a:schemeClr val="tx1"/>
                </a:solidFill>
              </a:rPr>
              <a:t>	P</a:t>
            </a:r>
            <a:r>
              <a:rPr lang="en-US" dirty="0" smtClean="0">
                <a:solidFill>
                  <a:schemeClr val="tx1"/>
                </a:solidFill>
              </a:rPr>
              <a:t>rofitability </a:t>
            </a:r>
            <a:r>
              <a:rPr lang="en-US" dirty="0">
                <a:solidFill>
                  <a:schemeClr val="tx1"/>
                </a:solidFill>
              </a:rPr>
              <a:t>I</a:t>
            </a:r>
            <a:r>
              <a:rPr lang="en-US" dirty="0" smtClean="0">
                <a:solidFill>
                  <a:schemeClr val="tx1"/>
                </a:solidFill>
              </a:rPr>
              <a:t>ndex,</a:t>
            </a:r>
          </a:p>
          <a:p>
            <a:pPr algn="l"/>
            <a:r>
              <a:rPr lang="en-US" dirty="0">
                <a:solidFill>
                  <a:schemeClr val="tx1"/>
                </a:solidFill>
              </a:rPr>
              <a:t>	I</a:t>
            </a:r>
            <a:r>
              <a:rPr lang="en-US" dirty="0" smtClean="0">
                <a:solidFill>
                  <a:schemeClr val="tx1"/>
                </a:solidFill>
              </a:rPr>
              <a:t>nternal </a:t>
            </a:r>
            <a:r>
              <a:rPr lang="en-US" dirty="0">
                <a:solidFill>
                  <a:schemeClr val="tx1"/>
                </a:solidFill>
              </a:rPr>
              <a:t>R</a:t>
            </a:r>
            <a:r>
              <a:rPr lang="en-US" dirty="0" smtClean="0">
                <a:solidFill>
                  <a:schemeClr val="tx1"/>
                </a:solidFill>
              </a:rPr>
              <a:t>ate </a:t>
            </a:r>
            <a:r>
              <a:rPr lang="en-US" dirty="0">
                <a:solidFill>
                  <a:schemeClr val="tx1"/>
                </a:solidFill>
              </a:rPr>
              <a:t>of R</a:t>
            </a:r>
            <a:r>
              <a:rPr lang="en-US" dirty="0" smtClean="0">
                <a:solidFill>
                  <a:schemeClr val="tx1"/>
                </a:solidFill>
              </a:rPr>
              <a:t>eturn,</a:t>
            </a:r>
          </a:p>
          <a:p>
            <a:pPr algn="l"/>
            <a:r>
              <a:rPr lang="en-US" dirty="0">
                <a:solidFill>
                  <a:schemeClr val="tx1"/>
                </a:solidFill>
              </a:rPr>
              <a:t>	M</a:t>
            </a:r>
            <a:r>
              <a:rPr lang="en-US" dirty="0" smtClean="0">
                <a:solidFill>
                  <a:schemeClr val="tx1"/>
                </a:solidFill>
              </a:rPr>
              <a:t>odified </a:t>
            </a:r>
            <a:r>
              <a:rPr lang="en-US" dirty="0">
                <a:solidFill>
                  <a:schemeClr val="tx1"/>
                </a:solidFill>
              </a:rPr>
              <a:t>I</a:t>
            </a:r>
            <a:r>
              <a:rPr lang="en-US" dirty="0" smtClean="0">
                <a:solidFill>
                  <a:schemeClr val="tx1"/>
                </a:solidFill>
              </a:rPr>
              <a:t>nternal </a:t>
            </a:r>
            <a:r>
              <a:rPr lang="en-US" dirty="0">
                <a:solidFill>
                  <a:schemeClr val="tx1"/>
                </a:solidFill>
              </a:rPr>
              <a:t>R</a:t>
            </a:r>
            <a:r>
              <a:rPr lang="en-US" dirty="0" smtClean="0">
                <a:solidFill>
                  <a:schemeClr val="tx1"/>
                </a:solidFill>
              </a:rPr>
              <a:t>ate </a:t>
            </a:r>
            <a:r>
              <a:rPr lang="en-US" dirty="0">
                <a:solidFill>
                  <a:schemeClr val="tx1"/>
                </a:solidFill>
              </a:rPr>
              <a:t>of R</a:t>
            </a:r>
            <a:r>
              <a:rPr lang="en-US" dirty="0" smtClean="0">
                <a:solidFill>
                  <a:schemeClr val="tx1"/>
                </a:solidFill>
              </a:rPr>
              <a:t>eturn;</a:t>
            </a:r>
          </a:p>
          <a:p>
            <a:pPr algn="l"/>
            <a:r>
              <a:rPr lang="en-US" dirty="0">
                <a:solidFill>
                  <a:schemeClr val="tx1"/>
                </a:solidFill>
              </a:rPr>
              <a:t>M</a:t>
            </a:r>
            <a:r>
              <a:rPr lang="en-US" dirty="0" smtClean="0">
                <a:solidFill>
                  <a:schemeClr val="tx1"/>
                </a:solidFill>
              </a:rPr>
              <a:t>erits </a:t>
            </a:r>
            <a:r>
              <a:rPr lang="en-US" dirty="0">
                <a:solidFill>
                  <a:schemeClr val="tx1"/>
                </a:solidFill>
              </a:rPr>
              <a:t>and </a:t>
            </a:r>
            <a:r>
              <a:rPr lang="en-US" dirty="0" smtClean="0">
                <a:solidFill>
                  <a:schemeClr val="tx1"/>
                </a:solidFill>
              </a:rPr>
              <a:t>Limitations </a:t>
            </a:r>
            <a:r>
              <a:rPr lang="en-US" dirty="0">
                <a:solidFill>
                  <a:schemeClr val="tx1"/>
                </a:solidFill>
              </a:rPr>
              <a:t>of each </a:t>
            </a:r>
            <a:r>
              <a:rPr lang="en-US" dirty="0" smtClean="0">
                <a:solidFill>
                  <a:schemeClr val="tx1"/>
                </a:solidFill>
              </a:rPr>
              <a:t>Capital </a:t>
            </a:r>
            <a:r>
              <a:rPr lang="en-US" dirty="0">
                <a:solidFill>
                  <a:schemeClr val="tx1"/>
                </a:solidFill>
              </a:rPr>
              <a:t>B</a:t>
            </a:r>
            <a:r>
              <a:rPr lang="en-US" dirty="0" smtClean="0">
                <a:solidFill>
                  <a:schemeClr val="tx1"/>
                </a:solidFill>
              </a:rPr>
              <a:t>udgeting </a:t>
            </a:r>
            <a:r>
              <a:rPr lang="en-US" dirty="0">
                <a:solidFill>
                  <a:schemeClr val="tx1"/>
                </a:solidFill>
              </a:rPr>
              <a:t>D</a:t>
            </a:r>
            <a:r>
              <a:rPr lang="en-US" dirty="0" smtClean="0">
                <a:solidFill>
                  <a:schemeClr val="tx1"/>
                </a:solidFill>
              </a:rPr>
              <a:t>ecision </a:t>
            </a:r>
            <a:r>
              <a:rPr lang="en-US" dirty="0">
                <a:solidFill>
                  <a:schemeClr val="tx1"/>
                </a:solidFill>
              </a:rPr>
              <a:t>T</a:t>
            </a:r>
            <a:r>
              <a:rPr lang="en-US" dirty="0" smtClean="0">
                <a:solidFill>
                  <a:schemeClr val="tx1"/>
                </a:solidFill>
              </a:rPr>
              <a:t>echnique</a:t>
            </a:r>
            <a:r>
              <a:rPr lang="en-US" dirty="0">
                <a:solidFill>
                  <a:schemeClr val="tx1"/>
                </a:solidFill>
              </a:rPr>
              <a:t>.</a:t>
            </a:r>
          </a:p>
        </p:txBody>
      </p:sp>
    </p:spTree>
    <p:extLst>
      <p:ext uri="{BB962C8B-B14F-4D97-AF65-F5344CB8AC3E}">
        <p14:creationId xmlns:p14="http://schemas.microsoft.com/office/powerpoint/2010/main" val="262152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Pay Back Period (PBP)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15000"/>
              </a:xfrm>
            </p:spPr>
            <p:txBody>
              <a:bodyPr>
                <a:normAutofit lnSpcReduction="10000"/>
              </a:bodyPr>
              <a:lstStyle/>
              <a:p>
                <a:pPr algn="just"/>
                <a:r>
                  <a:rPr lang="en-US" sz="2200" dirty="0" smtClean="0"/>
                  <a:t>The number of years required to recover a project’s cost, or “How long does it take to get our money back?”</a:t>
                </a:r>
              </a:p>
              <a:p>
                <a:pPr algn="just"/>
                <a:r>
                  <a:rPr lang="en-US" sz="2200" dirty="0" smtClean="0"/>
                  <a:t>For simplicity we assume that investment will be made at the beginning of the period and annual cash flows will be occurred at the end of each year. (Throughout this chapter)</a:t>
                </a:r>
              </a:p>
              <a:p>
                <a:pPr algn="just"/>
                <a:r>
                  <a:rPr lang="en-US" sz="2200" dirty="0" smtClean="0"/>
                  <a:t>When annual cash inflow are equal:</a:t>
                </a:r>
              </a:p>
              <a:p>
                <a:pPr marL="0" indent="0" algn="just">
                  <a:buNone/>
                </a:pPr>
                <a:r>
                  <a:rPr lang="en-US" sz="2200" dirty="0"/>
                  <a:t>	</a:t>
                </a:r>
                <a:r>
                  <a:rPr lang="en-US" sz="2200" dirty="0" smtClean="0"/>
                  <a:t>PBP = </a:t>
                </a:r>
                <a14:m>
                  <m:oMath xmlns:m="http://schemas.openxmlformats.org/officeDocument/2006/math">
                    <m:f>
                      <m:fPr>
                        <m:ctrlPr>
                          <a:rPr lang="en-US" sz="2200" i="1" smtClean="0">
                            <a:latin typeface="Cambria Math"/>
                          </a:rPr>
                        </m:ctrlPr>
                      </m:fPr>
                      <m:num>
                        <m:r>
                          <a:rPr lang="en-US" sz="2200" b="0" i="1" smtClean="0">
                            <a:latin typeface="Cambria Math"/>
                          </a:rPr>
                          <m:t>𝐼𝑛𝑖𝑡𝑖𝑎𝑙</m:t>
                        </m:r>
                        <m:r>
                          <a:rPr lang="en-US" sz="2200" b="0" i="1" smtClean="0">
                            <a:latin typeface="Cambria Math"/>
                          </a:rPr>
                          <m:t> </m:t>
                        </m:r>
                        <m:r>
                          <a:rPr lang="en-US" sz="2200" b="0" i="1" smtClean="0">
                            <a:latin typeface="Cambria Math"/>
                          </a:rPr>
                          <m:t>𝑂𝑢𝑡𝑙𝑎𝑦</m:t>
                        </m:r>
                      </m:num>
                      <m:den>
                        <m:r>
                          <a:rPr lang="en-US" sz="2200" b="0" i="1" smtClean="0">
                            <a:latin typeface="Cambria Math"/>
                          </a:rPr>
                          <m:t>𝐴𝑛𝑛𝑢𝑎𝑙</m:t>
                        </m:r>
                        <m:r>
                          <a:rPr lang="en-US" sz="2200" b="0" i="1" smtClean="0">
                            <a:latin typeface="Cambria Math"/>
                          </a:rPr>
                          <m:t> </m:t>
                        </m:r>
                        <m:r>
                          <a:rPr lang="en-US" sz="2200" b="0" i="1" smtClean="0">
                            <a:latin typeface="Cambria Math"/>
                          </a:rPr>
                          <m:t>𝐶𝑎𝑠h</m:t>
                        </m:r>
                        <m:r>
                          <a:rPr lang="en-US" sz="2200" b="0" i="1" smtClean="0">
                            <a:latin typeface="Cambria Math"/>
                          </a:rPr>
                          <m:t> </m:t>
                        </m:r>
                        <m:r>
                          <a:rPr lang="en-US" sz="2200" b="0" i="1" smtClean="0">
                            <a:latin typeface="Cambria Math"/>
                          </a:rPr>
                          <m:t>𝑓𝑙𝑜𝑤</m:t>
                        </m:r>
                      </m:den>
                    </m:f>
                  </m:oMath>
                </a14:m>
                <a:endParaRPr lang="en-US" sz="2200" dirty="0" smtClean="0"/>
              </a:p>
              <a:p>
                <a:pPr marL="0" indent="0" algn="just">
                  <a:buNone/>
                </a:pPr>
                <a:r>
                  <a:rPr lang="en-US" sz="2200" dirty="0" smtClean="0"/>
                  <a:t>When annual cash inflows are unequal:</a:t>
                </a:r>
              </a:p>
              <a:p>
                <a:pPr marL="0" indent="0" algn="just">
                  <a:buNone/>
                </a:pPr>
                <a:r>
                  <a:rPr lang="en-US" sz="2200" dirty="0"/>
                  <a:t>	</a:t>
                </a:r>
                <a:r>
                  <a:rPr lang="en-US" sz="2200" dirty="0" smtClean="0"/>
                  <a:t>PBP = Minimum year + </a:t>
                </a:r>
                <a14:m>
                  <m:oMath xmlns:m="http://schemas.openxmlformats.org/officeDocument/2006/math">
                    <m:f>
                      <m:fPr>
                        <m:ctrlPr>
                          <a:rPr lang="en-US" sz="2200" i="1" smtClean="0">
                            <a:latin typeface="Cambria Math"/>
                          </a:rPr>
                        </m:ctrlPr>
                      </m:fPr>
                      <m:num>
                        <m:r>
                          <a:rPr lang="en-US" sz="2200" b="0" i="1" smtClean="0">
                            <a:latin typeface="Cambria Math"/>
                          </a:rPr>
                          <m:t>𝐶𝑢𝑚𝑢𝑙𝑎𝑡𝑖𝑣𝑒</m:t>
                        </m:r>
                        <m:r>
                          <a:rPr lang="en-US" sz="2200" b="0" i="1" smtClean="0">
                            <a:latin typeface="Cambria Math"/>
                          </a:rPr>
                          <m:t> </m:t>
                        </m:r>
                        <m:r>
                          <a:rPr lang="en-US" sz="2200" b="0" i="1" smtClean="0">
                            <a:latin typeface="Cambria Math"/>
                          </a:rPr>
                          <m:t>𝑐𝑎𝑠h</m:t>
                        </m:r>
                        <m:r>
                          <a:rPr lang="en-US" sz="2200" b="0" i="1" smtClean="0">
                            <a:latin typeface="Cambria Math"/>
                          </a:rPr>
                          <m:t> </m:t>
                        </m:r>
                        <m:r>
                          <a:rPr lang="en-US" sz="2200" b="0" i="1" smtClean="0">
                            <a:latin typeface="Cambria Math"/>
                          </a:rPr>
                          <m:t>𝑓𝑙𝑜𝑤</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𝑚𝑖𝑛𝑖𝑚𝑢𝑚</m:t>
                        </m:r>
                        <m:r>
                          <a:rPr lang="en-US" sz="2200" b="0" i="1" smtClean="0">
                            <a:latin typeface="Cambria Math"/>
                          </a:rPr>
                          <m:t> </m:t>
                        </m:r>
                        <m:r>
                          <a:rPr lang="en-US" sz="2200" b="0" i="1" smtClean="0">
                            <a:latin typeface="Cambria Math"/>
                          </a:rPr>
                          <m:t>𝑦𝑒𝑎𝑟</m:t>
                        </m:r>
                      </m:num>
                      <m:den>
                        <m:r>
                          <a:rPr lang="en-US" sz="2200" b="0" i="1" smtClean="0">
                            <a:latin typeface="Cambria Math"/>
                          </a:rPr>
                          <m:t>𝐶𝑎𝑠h</m:t>
                        </m:r>
                        <m:r>
                          <a:rPr lang="en-US" sz="2200" b="0" i="1" smtClean="0">
                            <a:latin typeface="Cambria Math"/>
                          </a:rPr>
                          <m:t> </m:t>
                        </m:r>
                        <m:r>
                          <a:rPr lang="en-US" sz="2200" b="0" i="1" smtClean="0">
                            <a:latin typeface="Cambria Math"/>
                          </a:rPr>
                          <m:t>𝑓𝑙𝑜𝑤</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𝑀𝑎𝑥𝑖𝑚𝑢𝑚</m:t>
                        </m:r>
                        <m:r>
                          <a:rPr lang="en-US" sz="2200" b="0" i="1" smtClean="0">
                            <a:latin typeface="Cambria Math"/>
                          </a:rPr>
                          <m:t> </m:t>
                        </m:r>
                        <m:r>
                          <a:rPr lang="en-US" sz="2200" b="0" i="1" smtClean="0">
                            <a:latin typeface="Cambria Math"/>
                          </a:rPr>
                          <m:t>𝑌𝑒𝑎𝑟</m:t>
                        </m:r>
                      </m:den>
                    </m:f>
                  </m:oMath>
                </a14:m>
                <a:endParaRPr lang="en-US" sz="2200" dirty="0" smtClean="0"/>
              </a:p>
              <a:p>
                <a:pPr marL="0" indent="0" algn="just">
                  <a:buNone/>
                </a:pPr>
                <a:endParaRPr lang="en-US" sz="2200" dirty="0" smtClean="0"/>
              </a:p>
              <a:p>
                <a:pPr marL="0" indent="0" algn="just">
                  <a:buNone/>
                </a:pPr>
                <a:r>
                  <a:rPr lang="en-US" sz="2200" b="1" dirty="0" smtClean="0"/>
                  <a:t>Decision Rule: </a:t>
                </a:r>
                <a:r>
                  <a:rPr lang="en-US" sz="2200" dirty="0" smtClean="0"/>
                  <a:t>PBP less than set recovery time = accept project</a:t>
                </a:r>
              </a:p>
              <a:p>
                <a:pPr marL="0" indent="0" algn="just">
                  <a:buNone/>
                </a:pPr>
                <a:r>
                  <a:rPr lang="en-US" sz="2200" dirty="0" smtClean="0"/>
                  <a:t>If independent project then all project with PBP less than set recovery period are accepted</a:t>
                </a:r>
              </a:p>
              <a:p>
                <a:pPr marL="0" indent="0" algn="just">
                  <a:buNone/>
                </a:pPr>
                <a:r>
                  <a:rPr lang="en-US" sz="2200" dirty="0" smtClean="0"/>
                  <a:t>If mutually exclusive project, project with shorter payback period is selected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15000"/>
              </a:xfrm>
              <a:blipFill rotWithShape="1">
                <a:blip r:embed="rId2"/>
                <a:stretch>
                  <a:fillRect l="-889" t="-1281" r="-1778" b="-747"/>
                </a:stretch>
              </a:blipFill>
            </p:spPr>
            <p:txBody>
              <a:bodyPr/>
              <a:lstStyle/>
              <a:p>
                <a:r>
                  <a:rPr lang="en-US">
                    <a:noFill/>
                  </a:rPr>
                  <a:t> </a:t>
                </a:r>
              </a:p>
            </p:txBody>
          </p:sp>
        </mc:Fallback>
      </mc:AlternateContent>
    </p:spTree>
    <p:extLst>
      <p:ext uri="{BB962C8B-B14F-4D97-AF65-F5344CB8AC3E}">
        <p14:creationId xmlns:p14="http://schemas.microsoft.com/office/powerpoint/2010/main" val="1916840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Pay Back Period (PBP)</a:t>
            </a:r>
          </a:p>
        </p:txBody>
      </p:sp>
      <p:sp>
        <p:nvSpPr>
          <p:cNvPr id="3" name="Content Placeholder 2"/>
          <p:cNvSpPr>
            <a:spLocks noGrp="1"/>
          </p:cNvSpPr>
          <p:nvPr>
            <p:ph idx="1"/>
          </p:nvPr>
        </p:nvSpPr>
        <p:spPr>
          <a:xfrm>
            <a:off x="457200" y="762000"/>
            <a:ext cx="8229600" cy="5715000"/>
          </a:xfrm>
        </p:spPr>
        <p:txBody>
          <a:bodyPr>
            <a:normAutofit/>
          </a:bodyPr>
          <a:lstStyle/>
          <a:p>
            <a:pPr marL="0" indent="0" algn="just">
              <a:buNone/>
            </a:pPr>
            <a:r>
              <a:rPr lang="en-US" sz="2200" dirty="0" smtClean="0"/>
              <a:t>Example 1: Annual after tax cash flows of Project A and Project B are given below:</a:t>
            </a:r>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r>
              <a:rPr lang="en-US" sz="2200" dirty="0" smtClean="0"/>
              <a:t>Calculate payback period for both Project A and Project B and decide which project or projects should be accepted if these projects are independent and required payback period is 4 years. What will be your decision if these projects are mutually exclusive?</a:t>
            </a: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2986779971"/>
              </p:ext>
            </p:extLst>
          </p:nvPr>
        </p:nvGraphicFramePr>
        <p:xfrm>
          <a:off x="609600" y="1600200"/>
          <a:ext cx="8153397" cy="1112520"/>
        </p:xfrm>
        <a:graphic>
          <a:graphicData uri="http://schemas.openxmlformats.org/drawingml/2006/table">
            <a:tbl>
              <a:tblPr firstRow="1" bandRow="1">
                <a:tableStyleId>{5C22544A-7EE6-4342-B048-85BDC9FD1C3A}</a:tableStyleId>
              </a:tblPr>
              <a:tblGrid>
                <a:gridCol w="2971800"/>
                <a:gridCol w="1066800"/>
                <a:gridCol w="914400"/>
                <a:gridCol w="762000"/>
                <a:gridCol w="762000"/>
                <a:gridCol w="838200"/>
                <a:gridCol w="838197"/>
              </a:tblGrid>
              <a:tr h="370840">
                <a:tc>
                  <a:txBody>
                    <a:bodyPr/>
                    <a:lstStyle/>
                    <a:p>
                      <a:r>
                        <a:rPr lang="en-US" dirty="0" smtClean="0"/>
                        <a:t>Year</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370840">
                <a:tc>
                  <a:txBody>
                    <a:bodyPr/>
                    <a:lstStyle/>
                    <a:p>
                      <a:r>
                        <a:rPr lang="en-US" dirty="0" smtClean="0"/>
                        <a:t>CF of Project (A) (</a:t>
                      </a:r>
                      <a:r>
                        <a:rPr lang="en-US" dirty="0" err="1" smtClean="0"/>
                        <a:t>Rs</a:t>
                      </a:r>
                      <a:r>
                        <a:rPr lang="en-US" dirty="0" smtClean="0"/>
                        <a:t>)</a:t>
                      </a:r>
                      <a:endParaRPr lang="en-US" dirty="0"/>
                    </a:p>
                  </a:txBody>
                  <a:tcPr/>
                </a:tc>
                <a:tc>
                  <a:txBody>
                    <a:bodyPr/>
                    <a:lstStyle/>
                    <a:p>
                      <a:r>
                        <a:rPr lang="en-US" dirty="0" smtClean="0"/>
                        <a:t>(10,000)</a:t>
                      </a:r>
                      <a:endParaRPr lang="en-US" dirty="0"/>
                    </a:p>
                  </a:txBody>
                  <a:tcPr/>
                </a:tc>
                <a:tc>
                  <a:txBody>
                    <a:bodyPr/>
                    <a:lstStyle/>
                    <a:p>
                      <a:r>
                        <a:rPr lang="en-US" dirty="0" smtClean="0"/>
                        <a:t>3,000</a:t>
                      </a:r>
                      <a:endParaRPr lang="en-US" dirty="0"/>
                    </a:p>
                  </a:txBody>
                  <a:tcPr/>
                </a:tc>
                <a:tc>
                  <a:txBody>
                    <a:bodyPr/>
                    <a:lstStyle/>
                    <a:p>
                      <a:r>
                        <a:rPr lang="en-US" dirty="0" smtClean="0"/>
                        <a:t>3,000</a:t>
                      </a:r>
                      <a:endParaRPr lang="en-US" dirty="0"/>
                    </a:p>
                  </a:txBody>
                  <a:tcPr/>
                </a:tc>
                <a:tc>
                  <a:txBody>
                    <a:bodyPr/>
                    <a:lstStyle/>
                    <a:p>
                      <a:r>
                        <a:rPr lang="en-US" dirty="0" smtClean="0"/>
                        <a:t>3,000</a:t>
                      </a:r>
                      <a:endParaRPr lang="en-US" dirty="0"/>
                    </a:p>
                  </a:txBody>
                  <a:tcPr/>
                </a:tc>
                <a:tc>
                  <a:txBody>
                    <a:bodyPr/>
                    <a:lstStyle/>
                    <a:p>
                      <a:r>
                        <a:rPr lang="en-US" dirty="0" smtClean="0"/>
                        <a:t>3,000</a:t>
                      </a:r>
                      <a:endParaRPr lang="en-US" dirty="0"/>
                    </a:p>
                  </a:txBody>
                  <a:tcPr/>
                </a:tc>
                <a:tc>
                  <a:txBody>
                    <a:bodyPr/>
                    <a:lstStyle/>
                    <a:p>
                      <a:r>
                        <a:rPr lang="en-US" dirty="0" smtClean="0"/>
                        <a:t>3,000</a:t>
                      </a:r>
                      <a:endParaRPr lang="en-US" dirty="0"/>
                    </a:p>
                  </a:txBody>
                  <a:tcPr/>
                </a:tc>
              </a:tr>
              <a:tr h="370840">
                <a:tc>
                  <a:txBody>
                    <a:bodyPr/>
                    <a:lstStyle/>
                    <a:p>
                      <a:r>
                        <a:rPr lang="en-US" dirty="0" smtClean="0"/>
                        <a:t>CF of Project (B) (</a:t>
                      </a:r>
                      <a:r>
                        <a:rPr lang="en-US" dirty="0" err="1" smtClean="0"/>
                        <a:t>Rs</a:t>
                      </a:r>
                      <a:r>
                        <a:rPr lang="en-US" dirty="0" smtClean="0"/>
                        <a:t>)</a:t>
                      </a:r>
                      <a:endParaRPr lang="en-US" dirty="0"/>
                    </a:p>
                  </a:txBody>
                  <a:tcPr/>
                </a:tc>
                <a:tc>
                  <a:txBody>
                    <a:bodyPr/>
                    <a:lstStyle/>
                    <a:p>
                      <a:r>
                        <a:rPr lang="en-US" dirty="0" smtClean="0"/>
                        <a:t>(10,000)</a:t>
                      </a:r>
                      <a:endParaRPr lang="en-US" dirty="0"/>
                    </a:p>
                  </a:txBody>
                  <a:tcPr/>
                </a:tc>
                <a:tc>
                  <a:txBody>
                    <a:bodyPr/>
                    <a:lstStyle/>
                    <a:p>
                      <a:r>
                        <a:rPr lang="en-US" dirty="0" smtClean="0"/>
                        <a:t>1,000</a:t>
                      </a:r>
                      <a:endParaRPr lang="en-US" dirty="0"/>
                    </a:p>
                  </a:txBody>
                  <a:tcPr/>
                </a:tc>
                <a:tc>
                  <a:txBody>
                    <a:bodyPr/>
                    <a:lstStyle/>
                    <a:p>
                      <a:r>
                        <a:rPr lang="en-US" dirty="0" smtClean="0"/>
                        <a:t>2,000</a:t>
                      </a:r>
                      <a:endParaRPr lang="en-US" dirty="0"/>
                    </a:p>
                  </a:txBody>
                  <a:tcPr/>
                </a:tc>
                <a:tc>
                  <a:txBody>
                    <a:bodyPr/>
                    <a:lstStyle/>
                    <a:p>
                      <a:r>
                        <a:rPr lang="en-US" dirty="0" smtClean="0"/>
                        <a:t>3,000</a:t>
                      </a:r>
                      <a:endParaRPr lang="en-US" dirty="0"/>
                    </a:p>
                  </a:txBody>
                  <a:tcPr/>
                </a:tc>
                <a:tc>
                  <a:txBody>
                    <a:bodyPr/>
                    <a:lstStyle/>
                    <a:p>
                      <a:r>
                        <a:rPr lang="en-US" dirty="0" smtClean="0"/>
                        <a:t>5,000</a:t>
                      </a:r>
                      <a:endParaRPr lang="en-US" dirty="0"/>
                    </a:p>
                  </a:txBody>
                  <a:tcPr/>
                </a:tc>
                <a:tc>
                  <a:txBody>
                    <a:bodyPr/>
                    <a:lstStyle/>
                    <a:p>
                      <a:r>
                        <a:rPr lang="en-US" dirty="0" smtClean="0"/>
                        <a:t>6,000</a:t>
                      </a:r>
                      <a:endParaRPr lang="en-US" dirty="0"/>
                    </a:p>
                  </a:txBody>
                  <a:tcPr/>
                </a:tc>
              </a:tr>
            </a:tbl>
          </a:graphicData>
        </a:graphic>
      </p:graphicFrame>
    </p:spTree>
    <p:extLst>
      <p:ext uri="{BB962C8B-B14F-4D97-AF65-F5344CB8AC3E}">
        <p14:creationId xmlns:p14="http://schemas.microsoft.com/office/powerpoint/2010/main" val="425866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smtClean="0"/>
              <a:t>Merits and Limitations of Pay Back Period</a:t>
            </a:r>
            <a:endParaRPr lang="en-US" sz="3200" dirty="0"/>
          </a:p>
        </p:txBody>
      </p:sp>
      <p:sp>
        <p:nvSpPr>
          <p:cNvPr id="3" name="Content Placeholder 2"/>
          <p:cNvSpPr>
            <a:spLocks noGrp="1"/>
          </p:cNvSpPr>
          <p:nvPr>
            <p:ph idx="1"/>
          </p:nvPr>
        </p:nvSpPr>
        <p:spPr>
          <a:xfrm>
            <a:off x="457200" y="838200"/>
            <a:ext cx="8229600" cy="5410200"/>
          </a:xfrm>
        </p:spPr>
        <p:txBody>
          <a:bodyPr>
            <a:normAutofit lnSpcReduction="10000"/>
          </a:bodyPr>
          <a:lstStyle/>
          <a:p>
            <a:pPr marL="0" indent="0" algn="just">
              <a:buNone/>
            </a:pPr>
            <a:r>
              <a:rPr lang="en-US" sz="2200" b="1" dirty="0" smtClean="0"/>
              <a:t>Merits:</a:t>
            </a:r>
          </a:p>
          <a:p>
            <a:pPr algn="just"/>
            <a:r>
              <a:rPr lang="en-US" sz="2200" dirty="0" smtClean="0"/>
              <a:t>Simple and Easy to Understand in concept as well as its application</a:t>
            </a:r>
          </a:p>
          <a:p>
            <a:pPr algn="just"/>
            <a:r>
              <a:rPr lang="en-US" sz="2200" dirty="0" smtClean="0"/>
              <a:t>Adopted by small firms</a:t>
            </a:r>
          </a:p>
          <a:p>
            <a:pPr algn="just"/>
            <a:r>
              <a:rPr lang="en-US" sz="2200" dirty="0" smtClean="0"/>
              <a:t>Gives an indication of liquidity</a:t>
            </a:r>
          </a:p>
          <a:p>
            <a:pPr algn="just"/>
            <a:r>
              <a:rPr lang="en-US" sz="2200" dirty="0" smtClean="0"/>
              <a:t>Deals with the risk (shorter PBP = less risky)</a:t>
            </a:r>
          </a:p>
          <a:p>
            <a:pPr marL="0" indent="0" algn="just">
              <a:buNone/>
            </a:pPr>
            <a:endParaRPr lang="en-US" sz="2200" dirty="0"/>
          </a:p>
          <a:p>
            <a:pPr marL="0" indent="0" algn="just">
              <a:buNone/>
            </a:pPr>
            <a:r>
              <a:rPr lang="en-US" sz="2200" dirty="0" smtClean="0"/>
              <a:t>Limitations:</a:t>
            </a:r>
          </a:p>
          <a:p>
            <a:pPr algn="just"/>
            <a:r>
              <a:rPr lang="en-US" sz="2200" dirty="0" smtClean="0"/>
              <a:t>Ignores the cash flows of projects after recovery of original investment</a:t>
            </a:r>
          </a:p>
          <a:p>
            <a:pPr algn="just"/>
            <a:r>
              <a:rPr lang="en-US" sz="2200" dirty="0" smtClean="0"/>
              <a:t>Ignores the time value of Money</a:t>
            </a:r>
          </a:p>
          <a:p>
            <a:pPr algn="just"/>
            <a:r>
              <a:rPr lang="en-US" sz="2200" dirty="0" smtClean="0"/>
              <a:t>Difficulties on determining the maximum acceptable payback period</a:t>
            </a:r>
          </a:p>
          <a:p>
            <a:pPr algn="just"/>
            <a:r>
              <a:rPr lang="en-US" sz="2200" dirty="0" smtClean="0"/>
              <a:t>PBP is not consistent with objective of maximizing the market value of the firm’s share</a:t>
            </a:r>
          </a:p>
          <a:p>
            <a:pPr marL="0" indent="0" algn="just">
              <a:buNone/>
            </a:pPr>
            <a:endParaRPr lang="en-US" sz="2200" dirty="0" smtClean="0"/>
          </a:p>
          <a:p>
            <a:endParaRPr lang="en-US" dirty="0" smtClean="0"/>
          </a:p>
        </p:txBody>
      </p:sp>
    </p:spTree>
    <p:extLst>
      <p:ext uri="{BB962C8B-B14F-4D97-AF65-F5344CB8AC3E}">
        <p14:creationId xmlns:p14="http://schemas.microsoft.com/office/powerpoint/2010/main" val="233540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Discounted Payback Period (DPBP)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715000"/>
              </a:xfrm>
            </p:spPr>
            <p:txBody>
              <a:bodyPr>
                <a:normAutofit/>
              </a:bodyPr>
              <a:lstStyle/>
              <a:p>
                <a:pPr algn="just"/>
                <a:r>
                  <a:rPr lang="en-US" sz="2200" dirty="0" smtClean="0"/>
                  <a:t>Modified version of Payback Period</a:t>
                </a:r>
              </a:p>
              <a:p>
                <a:pPr algn="just"/>
                <a:r>
                  <a:rPr lang="en-US" sz="2200" dirty="0" smtClean="0"/>
                  <a:t>Time required to recover the original investment of the project from the discounted cash flow</a:t>
                </a:r>
              </a:p>
              <a:p>
                <a:pPr algn="just"/>
                <a:r>
                  <a:rPr lang="en-US" sz="2200" dirty="0" smtClean="0"/>
                  <a:t>Incorporates the time value of project and risk of project</a:t>
                </a:r>
              </a:p>
              <a:p>
                <a:pPr marL="0" indent="0" algn="just">
                  <a:buNone/>
                </a:pPr>
                <a:r>
                  <a:rPr lang="en-US" sz="2200" b="1" dirty="0" smtClean="0"/>
                  <a:t>Calculation Process:</a:t>
                </a:r>
              </a:p>
              <a:p>
                <a:pPr algn="just">
                  <a:buFont typeface="Wingdings" pitchFamily="2" charset="2"/>
                  <a:buChar char="ü"/>
                </a:pPr>
                <a:r>
                  <a:rPr lang="en-US" sz="2200" dirty="0" smtClean="0"/>
                  <a:t>Calculate the present value of cash flows and cumulative present value of cash flows</a:t>
                </a:r>
              </a:p>
              <a:p>
                <a:pPr algn="just">
                  <a:buFont typeface="Wingdings" pitchFamily="2" charset="2"/>
                  <a:buChar char="ü"/>
                </a:pPr>
                <a:r>
                  <a:rPr lang="en-US" sz="2200" dirty="0" smtClean="0"/>
                  <a:t>Use formula to calculate Discounted Payback Period (DPBP)</a:t>
                </a:r>
              </a:p>
              <a:p>
                <a:pPr marL="0" indent="0" algn="just">
                  <a:buNone/>
                </a:pPr>
                <a:r>
                  <a:rPr lang="en-US" sz="2200" dirty="0" smtClean="0"/>
                  <a:t>	DPBP = Minimum year + </a:t>
                </a:r>
                <a14:m>
                  <m:oMath xmlns:m="http://schemas.openxmlformats.org/officeDocument/2006/math">
                    <m:f>
                      <m:fPr>
                        <m:ctrlPr>
                          <a:rPr lang="en-US" sz="2200" i="1" smtClean="0">
                            <a:latin typeface="Cambria Math"/>
                          </a:rPr>
                        </m:ctrlPr>
                      </m:fPr>
                      <m:num>
                        <m:r>
                          <a:rPr lang="en-US" sz="2200" b="0" i="1" smtClean="0">
                            <a:latin typeface="Cambria Math"/>
                          </a:rPr>
                          <m:t>𝐶𝑢𝑚𝑢𝑙𝑎𝑡𝑖𝑣𝑒</m:t>
                        </m:r>
                        <m:r>
                          <a:rPr lang="en-US" sz="2200" b="0" i="1" smtClean="0">
                            <a:latin typeface="Cambria Math"/>
                          </a:rPr>
                          <m:t> </m:t>
                        </m:r>
                        <m:r>
                          <a:rPr lang="en-US" sz="2200" b="0" i="1" smtClean="0">
                            <a:latin typeface="Cambria Math"/>
                          </a:rPr>
                          <m:t>𝑃𝑉</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𝑚𝑖𝑛𝑖𝑚𝑢𝑚</m:t>
                        </m:r>
                        <m:r>
                          <a:rPr lang="en-US" sz="2200" b="0" i="1" smtClean="0">
                            <a:latin typeface="Cambria Math"/>
                          </a:rPr>
                          <m:t> </m:t>
                        </m:r>
                        <m:r>
                          <a:rPr lang="en-US" sz="2200" b="0" i="1" smtClean="0">
                            <a:latin typeface="Cambria Math"/>
                          </a:rPr>
                          <m:t>𝑦𝑒𝑎𝑟</m:t>
                        </m:r>
                      </m:num>
                      <m:den>
                        <m:r>
                          <a:rPr lang="en-US" sz="2200" b="0" i="1" smtClean="0">
                            <a:latin typeface="Cambria Math"/>
                          </a:rPr>
                          <m:t>𝑃𝑉</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𝑚𝑎𝑥𝑖𝑚𝑢𝑚</m:t>
                        </m:r>
                        <m:r>
                          <a:rPr lang="en-US" sz="2200" b="0" i="1" smtClean="0">
                            <a:latin typeface="Cambria Math"/>
                          </a:rPr>
                          <m:t> </m:t>
                        </m:r>
                        <m:r>
                          <a:rPr lang="en-US" sz="2200" b="0" i="1" smtClean="0">
                            <a:latin typeface="Cambria Math"/>
                          </a:rPr>
                          <m:t>𝑦𝑒𝑎𝑟</m:t>
                        </m:r>
                      </m:den>
                    </m:f>
                  </m:oMath>
                </a14:m>
                <a:endParaRPr lang="en-US" sz="2200" dirty="0" smtClean="0"/>
              </a:p>
              <a:p>
                <a:pPr marL="0" indent="0" algn="just">
                  <a:buNone/>
                </a:pPr>
                <a:r>
                  <a:rPr lang="en-US" sz="2200" b="1" dirty="0" smtClean="0"/>
                  <a:t>Decision Rule: </a:t>
                </a:r>
                <a:r>
                  <a:rPr lang="en-US" sz="2200" dirty="0" smtClean="0"/>
                  <a:t>DPBP </a:t>
                </a:r>
                <a:r>
                  <a:rPr lang="en-US" sz="2200" dirty="0"/>
                  <a:t>less than set recovery time = accept project</a:t>
                </a:r>
              </a:p>
              <a:p>
                <a:pPr marL="0" indent="0" algn="just">
                  <a:buNone/>
                </a:pPr>
                <a:r>
                  <a:rPr lang="en-US" sz="2200" dirty="0"/>
                  <a:t>If independent project then all project with </a:t>
                </a:r>
                <a:r>
                  <a:rPr lang="en-US" sz="2200" dirty="0" smtClean="0"/>
                  <a:t>DPBP </a:t>
                </a:r>
                <a:r>
                  <a:rPr lang="en-US" sz="2200" dirty="0"/>
                  <a:t>less than set recovery period are accepted</a:t>
                </a:r>
              </a:p>
              <a:p>
                <a:pPr marL="0" indent="0" algn="just">
                  <a:buNone/>
                </a:pPr>
                <a:r>
                  <a:rPr lang="en-US" sz="2200" dirty="0"/>
                  <a:t>If mutually exclusive project, project with shorter payback period is selected</a:t>
                </a:r>
              </a:p>
              <a:p>
                <a:pPr marL="0" indent="0" algn="just">
                  <a:buNone/>
                </a:pPr>
                <a:endParaRPr lang="en-US" sz="2200" dirty="0" smtClean="0"/>
              </a:p>
              <a:p>
                <a:pPr marL="0" indent="0" algn="just">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715000"/>
              </a:xfrm>
              <a:blipFill rotWithShape="1">
                <a:blip r:embed="rId2"/>
                <a:stretch>
                  <a:fillRect l="-889" t="-640" r="-1778" b="-14392"/>
                </a:stretch>
              </a:blipFill>
            </p:spPr>
            <p:txBody>
              <a:bodyPr/>
              <a:lstStyle/>
              <a:p>
                <a:r>
                  <a:rPr lang="en-US">
                    <a:noFill/>
                  </a:rPr>
                  <a:t> </a:t>
                </a:r>
              </a:p>
            </p:txBody>
          </p:sp>
        </mc:Fallback>
      </mc:AlternateContent>
    </p:spTree>
    <p:extLst>
      <p:ext uri="{BB962C8B-B14F-4D97-AF65-F5344CB8AC3E}">
        <p14:creationId xmlns:p14="http://schemas.microsoft.com/office/powerpoint/2010/main" val="90974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Discounted Payback Period (DPBP)</a:t>
            </a:r>
          </a:p>
        </p:txBody>
      </p:sp>
      <p:sp>
        <p:nvSpPr>
          <p:cNvPr id="3" name="Content Placeholder 2"/>
          <p:cNvSpPr>
            <a:spLocks noGrp="1"/>
          </p:cNvSpPr>
          <p:nvPr>
            <p:ph idx="1"/>
          </p:nvPr>
        </p:nvSpPr>
        <p:spPr>
          <a:xfrm>
            <a:off x="457200" y="762000"/>
            <a:ext cx="8229600" cy="5867400"/>
          </a:xfrm>
        </p:spPr>
        <p:txBody>
          <a:bodyPr>
            <a:normAutofit fontScale="85000" lnSpcReduction="20000"/>
          </a:bodyPr>
          <a:lstStyle/>
          <a:p>
            <a:pPr marL="0" indent="0" algn="just">
              <a:buNone/>
            </a:pPr>
            <a:r>
              <a:rPr lang="en-US" sz="2200" b="1" dirty="0" smtClean="0"/>
              <a:t>Example 2. </a:t>
            </a:r>
            <a:r>
              <a:rPr lang="en-US" sz="2200" dirty="0" smtClean="0"/>
              <a:t>You are a financial analyst for </a:t>
            </a:r>
            <a:r>
              <a:rPr lang="en-US" sz="2200" dirty="0" err="1" smtClean="0"/>
              <a:t>Mechi</a:t>
            </a:r>
            <a:r>
              <a:rPr lang="en-US" sz="2200" dirty="0" smtClean="0"/>
              <a:t> Tea Company. The director of capital budgeting has asked you to </a:t>
            </a:r>
            <a:r>
              <a:rPr lang="en-US" sz="2200" dirty="0" err="1" smtClean="0"/>
              <a:t>analyse</a:t>
            </a:r>
            <a:r>
              <a:rPr lang="en-US" sz="2200" dirty="0" smtClean="0"/>
              <a:t> two proposed capital investments: Project X and Project Y. Each project had a cost of </a:t>
            </a:r>
            <a:r>
              <a:rPr lang="en-US" sz="2200" dirty="0" err="1" smtClean="0"/>
              <a:t>Rs</a:t>
            </a:r>
            <a:r>
              <a:rPr lang="en-US" sz="2200" dirty="0" smtClean="0"/>
              <a:t>. 100,000 and the cost of capital for each project is 10 percent. The expected net cash flows are as follows:</a:t>
            </a:r>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smtClean="0"/>
          </a:p>
          <a:p>
            <a:pPr marL="457200" indent="-457200" algn="just">
              <a:buFont typeface="+mj-lt"/>
              <a:buAutoNum type="alphaLcPeriod"/>
            </a:pPr>
            <a:endParaRPr lang="en-US" sz="2200" dirty="0"/>
          </a:p>
          <a:p>
            <a:pPr marL="457200" indent="-457200" algn="just">
              <a:buFont typeface="+mj-lt"/>
              <a:buAutoNum type="alphaLcPeriod"/>
            </a:pPr>
            <a:r>
              <a:rPr lang="en-US" sz="2200" dirty="0" smtClean="0"/>
              <a:t>Calculate the discounted payback period of each period.</a:t>
            </a:r>
          </a:p>
          <a:p>
            <a:pPr marL="457200" indent="-457200" algn="just">
              <a:buFont typeface="+mj-lt"/>
              <a:buAutoNum type="alphaLcPeriod"/>
            </a:pPr>
            <a:r>
              <a:rPr lang="en-US" sz="2200" dirty="0" smtClean="0"/>
              <a:t>According to the discounted payback period criterion, which period or project should be accepted if the firm’s maximum acceptable discounted payback period is 3 years, and if projects are independent ? If they are mutually exclusive ?</a:t>
            </a:r>
          </a:p>
          <a:p>
            <a:pPr marL="0" indent="0" algn="just">
              <a:buNone/>
            </a:pPr>
            <a:r>
              <a:rPr lang="en-US" sz="2200" dirty="0" smtClean="0"/>
              <a:t> </a:t>
            </a: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3715987714"/>
              </p:ext>
            </p:extLst>
          </p:nvPr>
        </p:nvGraphicFramePr>
        <p:xfrm>
          <a:off x="762000" y="20574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Year</a:t>
                      </a:r>
                      <a:endParaRPr lang="en-US" dirty="0"/>
                    </a:p>
                  </a:txBody>
                  <a:tcPr/>
                </a:tc>
                <a:tc>
                  <a:txBody>
                    <a:bodyPr/>
                    <a:lstStyle/>
                    <a:p>
                      <a:r>
                        <a:rPr lang="en-US" dirty="0" smtClean="0"/>
                        <a:t>Project X (in </a:t>
                      </a:r>
                      <a:r>
                        <a:rPr lang="en-US" dirty="0" err="1" smtClean="0"/>
                        <a:t>Rs</a:t>
                      </a:r>
                      <a:r>
                        <a:rPr lang="en-US" dirty="0" smtClean="0"/>
                        <a:t>)</a:t>
                      </a:r>
                      <a:endParaRPr lang="en-US" dirty="0"/>
                    </a:p>
                  </a:txBody>
                  <a:tcPr/>
                </a:tc>
                <a:tc>
                  <a:txBody>
                    <a:bodyPr/>
                    <a:lstStyle/>
                    <a:p>
                      <a:r>
                        <a:rPr lang="en-US" dirty="0" smtClean="0"/>
                        <a:t>Project Y (in</a:t>
                      </a:r>
                      <a:r>
                        <a:rPr lang="en-US" baseline="0" dirty="0" smtClean="0"/>
                        <a:t> </a:t>
                      </a:r>
                      <a:r>
                        <a:rPr lang="en-US" baseline="0" dirty="0" err="1" smtClean="0"/>
                        <a:t>Rs</a:t>
                      </a:r>
                      <a:r>
                        <a:rPr lang="en-US" baseline="0" dirty="0" smtClean="0"/>
                        <a:t>)</a:t>
                      </a:r>
                      <a:endParaRPr lang="en-US" dirty="0"/>
                    </a:p>
                  </a:txBody>
                  <a:tcPr/>
                </a:tc>
              </a:tr>
              <a:tr h="370840">
                <a:tc>
                  <a:txBody>
                    <a:bodyPr/>
                    <a:lstStyle/>
                    <a:p>
                      <a:r>
                        <a:rPr lang="en-US" dirty="0" smtClean="0"/>
                        <a:t>0</a:t>
                      </a:r>
                      <a:endParaRPr lang="en-US" dirty="0"/>
                    </a:p>
                  </a:txBody>
                  <a:tcPr/>
                </a:tc>
                <a:tc>
                  <a:txBody>
                    <a:bodyPr/>
                    <a:lstStyle/>
                    <a:p>
                      <a:r>
                        <a:rPr lang="en-US" dirty="0" smtClean="0"/>
                        <a:t>(100,000)</a:t>
                      </a:r>
                      <a:endParaRPr lang="en-US" dirty="0"/>
                    </a:p>
                  </a:txBody>
                  <a:tcPr/>
                </a:tc>
                <a:tc>
                  <a:txBody>
                    <a:bodyPr/>
                    <a:lstStyle/>
                    <a:p>
                      <a:r>
                        <a:rPr lang="en-US" dirty="0" smtClean="0"/>
                        <a:t>(100,000)</a:t>
                      </a:r>
                      <a:endParaRPr lang="en-US" dirty="0"/>
                    </a:p>
                  </a:txBody>
                  <a:tcPr/>
                </a:tc>
              </a:tr>
              <a:tr h="370840">
                <a:tc>
                  <a:txBody>
                    <a:bodyPr/>
                    <a:lstStyle/>
                    <a:p>
                      <a:r>
                        <a:rPr lang="en-US" dirty="0" smtClean="0"/>
                        <a:t>1</a:t>
                      </a:r>
                      <a:endParaRPr lang="en-US" dirty="0"/>
                    </a:p>
                  </a:txBody>
                  <a:tcPr/>
                </a:tc>
                <a:tc>
                  <a:txBody>
                    <a:bodyPr/>
                    <a:lstStyle/>
                    <a:p>
                      <a:r>
                        <a:rPr lang="en-US" dirty="0" smtClean="0"/>
                        <a:t>35,000</a:t>
                      </a:r>
                      <a:endParaRPr lang="en-US" dirty="0"/>
                    </a:p>
                  </a:txBody>
                  <a:tcPr/>
                </a:tc>
                <a:tc>
                  <a:txBody>
                    <a:bodyPr/>
                    <a:lstStyle/>
                    <a:p>
                      <a:r>
                        <a:rPr lang="en-US" dirty="0" smtClean="0"/>
                        <a:t>30,000</a:t>
                      </a:r>
                      <a:endParaRPr lang="en-US" dirty="0"/>
                    </a:p>
                  </a:txBody>
                  <a:tcPr/>
                </a:tc>
              </a:tr>
              <a:tr h="370840">
                <a:tc>
                  <a:txBody>
                    <a:bodyPr/>
                    <a:lstStyle/>
                    <a:p>
                      <a:r>
                        <a:rPr lang="en-US" dirty="0" smtClean="0"/>
                        <a:t>2</a:t>
                      </a:r>
                      <a:endParaRPr lang="en-US" dirty="0"/>
                    </a:p>
                  </a:txBody>
                  <a:tcPr/>
                </a:tc>
                <a:tc>
                  <a:txBody>
                    <a:bodyPr/>
                    <a:lstStyle/>
                    <a:p>
                      <a:r>
                        <a:rPr lang="en-US" dirty="0" smtClean="0"/>
                        <a:t>35,000</a:t>
                      </a:r>
                      <a:endParaRPr lang="en-US" dirty="0"/>
                    </a:p>
                  </a:txBody>
                  <a:tcPr/>
                </a:tc>
                <a:tc>
                  <a:txBody>
                    <a:bodyPr/>
                    <a:lstStyle/>
                    <a:p>
                      <a:r>
                        <a:rPr lang="en-US" dirty="0" smtClean="0"/>
                        <a:t>30,000</a:t>
                      </a:r>
                      <a:endParaRPr lang="en-US" dirty="0"/>
                    </a:p>
                  </a:txBody>
                  <a:tcPr/>
                </a:tc>
              </a:tr>
              <a:tr h="370840">
                <a:tc>
                  <a:txBody>
                    <a:bodyPr/>
                    <a:lstStyle/>
                    <a:p>
                      <a:r>
                        <a:rPr lang="en-US" dirty="0" smtClean="0"/>
                        <a:t>3</a:t>
                      </a:r>
                      <a:endParaRPr lang="en-US" dirty="0"/>
                    </a:p>
                  </a:txBody>
                  <a:tcPr/>
                </a:tc>
                <a:tc>
                  <a:txBody>
                    <a:bodyPr/>
                    <a:lstStyle/>
                    <a:p>
                      <a:r>
                        <a:rPr lang="en-US" dirty="0" smtClean="0"/>
                        <a:t>35,000</a:t>
                      </a:r>
                      <a:endParaRPr lang="en-US" dirty="0"/>
                    </a:p>
                  </a:txBody>
                  <a:tcPr/>
                </a:tc>
                <a:tc>
                  <a:txBody>
                    <a:bodyPr/>
                    <a:lstStyle/>
                    <a:p>
                      <a:r>
                        <a:rPr lang="en-US" dirty="0" smtClean="0"/>
                        <a:t>30,000</a:t>
                      </a:r>
                      <a:endParaRPr lang="en-US" dirty="0"/>
                    </a:p>
                  </a:txBody>
                  <a:tcPr/>
                </a:tc>
              </a:tr>
              <a:tr h="370840">
                <a:tc>
                  <a:txBody>
                    <a:bodyPr/>
                    <a:lstStyle/>
                    <a:p>
                      <a:r>
                        <a:rPr lang="en-US" dirty="0" smtClean="0"/>
                        <a:t>4</a:t>
                      </a:r>
                      <a:endParaRPr lang="en-US" dirty="0"/>
                    </a:p>
                  </a:txBody>
                  <a:tcPr/>
                </a:tc>
                <a:tc>
                  <a:txBody>
                    <a:bodyPr/>
                    <a:lstStyle/>
                    <a:p>
                      <a:r>
                        <a:rPr lang="en-US" dirty="0" smtClean="0"/>
                        <a:t>35,000</a:t>
                      </a:r>
                      <a:endParaRPr lang="en-US" dirty="0"/>
                    </a:p>
                  </a:txBody>
                  <a:tcPr/>
                </a:tc>
                <a:tc>
                  <a:txBody>
                    <a:bodyPr/>
                    <a:lstStyle/>
                    <a:p>
                      <a:r>
                        <a:rPr lang="en-US" dirty="0" smtClean="0"/>
                        <a:t>60,000</a:t>
                      </a:r>
                      <a:endParaRPr lang="en-US" dirty="0"/>
                    </a:p>
                  </a:txBody>
                  <a:tcPr/>
                </a:tc>
              </a:tr>
            </a:tbl>
          </a:graphicData>
        </a:graphic>
      </p:graphicFrame>
    </p:spTree>
    <p:extLst>
      <p:ext uri="{BB962C8B-B14F-4D97-AF65-F5344CB8AC3E}">
        <p14:creationId xmlns:p14="http://schemas.microsoft.com/office/powerpoint/2010/main" val="67647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Merits and Limitations of DPBP</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algn="just"/>
            <a:r>
              <a:rPr lang="en-US" sz="2200" dirty="0" smtClean="0"/>
              <a:t>Merits</a:t>
            </a:r>
          </a:p>
          <a:p>
            <a:pPr marL="742950" algn="just">
              <a:buFont typeface="Wingdings" pitchFamily="2" charset="2"/>
              <a:buChar char="ü"/>
            </a:pPr>
            <a:r>
              <a:rPr lang="en-US" sz="2200" dirty="0" smtClean="0"/>
              <a:t>Consider time value of money</a:t>
            </a:r>
          </a:p>
          <a:p>
            <a:pPr marL="742950" algn="just">
              <a:buFont typeface="Wingdings" pitchFamily="2" charset="2"/>
              <a:buChar char="ü"/>
            </a:pPr>
            <a:r>
              <a:rPr lang="en-US" sz="2200" dirty="0" smtClean="0"/>
              <a:t>Simple and Easy to Understand</a:t>
            </a:r>
          </a:p>
          <a:p>
            <a:pPr marL="742950" algn="just">
              <a:buFont typeface="Wingdings" pitchFamily="2" charset="2"/>
              <a:buChar char="ü"/>
            </a:pPr>
            <a:r>
              <a:rPr lang="en-US" sz="2200" dirty="0" smtClean="0"/>
              <a:t>Gives indication of liquidity</a:t>
            </a:r>
          </a:p>
          <a:p>
            <a:pPr marL="742950" algn="just">
              <a:buFont typeface="Wingdings" pitchFamily="2" charset="2"/>
              <a:buChar char="ü"/>
            </a:pPr>
            <a:r>
              <a:rPr lang="en-US" sz="2200" dirty="0" smtClean="0"/>
              <a:t>Deals with risk</a:t>
            </a:r>
          </a:p>
          <a:p>
            <a:pPr algn="just"/>
            <a:r>
              <a:rPr lang="en-US" sz="2200" dirty="0" smtClean="0"/>
              <a:t>Limitations</a:t>
            </a:r>
          </a:p>
          <a:p>
            <a:pPr marL="742950" indent="-280988" algn="just">
              <a:buFont typeface="Wingdings" pitchFamily="2" charset="2"/>
              <a:buChar char="ü"/>
            </a:pPr>
            <a:r>
              <a:rPr lang="en-US" sz="2200" dirty="0" smtClean="0"/>
              <a:t>Does not consider cash flow beyond the payback year</a:t>
            </a:r>
          </a:p>
          <a:p>
            <a:pPr marL="742950" indent="-280988" algn="just">
              <a:buFont typeface="Wingdings" pitchFamily="2" charset="2"/>
              <a:buChar char="ü"/>
            </a:pPr>
            <a:r>
              <a:rPr lang="en-US" sz="2200" dirty="0" smtClean="0"/>
              <a:t>Difficult to determine maximum acceptable discounted payback period</a:t>
            </a:r>
          </a:p>
          <a:p>
            <a:pPr marL="742950" indent="-280988" algn="just">
              <a:buFont typeface="Wingdings" pitchFamily="2" charset="2"/>
              <a:buChar char="ü"/>
            </a:pPr>
            <a:r>
              <a:rPr lang="en-US" sz="2200" dirty="0" smtClean="0"/>
              <a:t>Decision is not consistent with the wealth maximization goal</a:t>
            </a:r>
          </a:p>
          <a:p>
            <a:pPr marL="742950" indent="-280988" algn="just">
              <a:buFont typeface="Wingdings" pitchFamily="2" charset="2"/>
              <a:buChar char="ü"/>
            </a:pPr>
            <a:r>
              <a:rPr lang="en-US" sz="2200" dirty="0" smtClean="0"/>
              <a:t>can get complex if there are multiple negative cash flows during an investment period</a:t>
            </a:r>
            <a:endParaRPr lang="en-US" sz="2200" dirty="0"/>
          </a:p>
        </p:txBody>
      </p:sp>
    </p:spTree>
    <p:extLst>
      <p:ext uri="{BB962C8B-B14F-4D97-AF65-F5344CB8AC3E}">
        <p14:creationId xmlns:p14="http://schemas.microsoft.com/office/powerpoint/2010/main" val="7242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Net Present Value (NPV)</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943600"/>
              </a:xfrm>
            </p:spPr>
            <p:txBody>
              <a:bodyPr>
                <a:normAutofit/>
              </a:bodyPr>
              <a:lstStyle/>
              <a:p>
                <a:pPr algn="just"/>
                <a:r>
                  <a:rPr lang="en-US" sz="2200" dirty="0" smtClean="0"/>
                  <a:t>NPV of an investment proposal may be defined as the sum of the present values of all the cash inflows less the sum of the present value of all of the cash outflows  associated with the proposal.</a:t>
                </a:r>
              </a:p>
              <a:p>
                <a:pPr algn="just"/>
                <a:r>
                  <a:rPr lang="en-US" sz="2200" dirty="0" smtClean="0"/>
                  <a:t>More precisely, NPV is difference between present value of cash inflow and outflow</a:t>
                </a:r>
              </a:p>
              <a:p>
                <a:pPr marL="0" indent="0" algn="just">
                  <a:buNone/>
                </a:pPr>
                <a:r>
                  <a:rPr lang="en-US" sz="2200" dirty="0" smtClean="0"/>
                  <a:t>NPV = </a:t>
                </a:r>
                <a14:m>
                  <m:oMath xmlns:m="http://schemas.openxmlformats.org/officeDocument/2006/math">
                    <m:f>
                      <m:fPr>
                        <m:ctrlPr>
                          <a:rPr lang="en-US" sz="2200" i="1" smtClean="0">
                            <a:latin typeface="Cambria Math"/>
                          </a:rPr>
                        </m:ctrlPr>
                      </m:fPr>
                      <m:num>
                        <m:r>
                          <a:rPr lang="en-US" sz="2200" b="0" i="1" smtClean="0">
                            <a:latin typeface="Cambria Math"/>
                          </a:rPr>
                          <m:t>𝐶𝐹</m:t>
                        </m:r>
                        <m:r>
                          <a:rPr lang="en-US" sz="2200" b="0" i="1" baseline="-25000" smtClean="0">
                            <a:latin typeface="Cambria Math"/>
                          </a:rPr>
                          <m:t>1</m:t>
                        </m:r>
                      </m:num>
                      <m:den>
                        <m:d>
                          <m:dPr>
                            <m:ctrlPr>
                              <a:rPr lang="en-US" sz="2200" b="0" i="1" smtClean="0">
                                <a:latin typeface="Cambria Math"/>
                              </a:rPr>
                            </m:ctrlPr>
                          </m:dPr>
                          <m:e>
                            <m:r>
                              <a:rPr lang="en-US" sz="2200" b="0" i="1" smtClean="0">
                                <a:latin typeface="Cambria Math"/>
                              </a:rPr>
                              <m:t>1+</m:t>
                            </m:r>
                            <m:r>
                              <a:rPr lang="en-US" sz="2200" b="0" i="1" smtClean="0">
                                <a:latin typeface="Cambria Math"/>
                              </a:rPr>
                              <m:t>𝑘</m:t>
                            </m:r>
                          </m:e>
                        </m:d>
                        <m:r>
                          <a:rPr lang="en-US" sz="2200" b="0" i="1" baseline="30000" smtClean="0">
                            <a:latin typeface="Cambria Math"/>
                          </a:rPr>
                          <m:t>1</m:t>
                        </m:r>
                      </m:den>
                    </m:f>
                  </m:oMath>
                </a14:m>
                <a:r>
                  <a:rPr lang="en-US" sz="2200" dirty="0" smtClean="0"/>
                  <a:t> + </a:t>
                </a:r>
                <a:r>
                  <a:rPr lang="en-US" sz="2200" dirty="0"/>
                  <a:t> </a:t>
                </a:r>
                <a14:m>
                  <m:oMath xmlns:m="http://schemas.openxmlformats.org/officeDocument/2006/math">
                    <m:f>
                      <m:fPr>
                        <m:ctrlPr>
                          <a:rPr lang="en-US" sz="2200" i="1">
                            <a:latin typeface="Cambria Math"/>
                          </a:rPr>
                        </m:ctrlPr>
                      </m:fPr>
                      <m:num>
                        <m:r>
                          <a:rPr lang="en-US" sz="2200" i="1">
                            <a:latin typeface="Cambria Math"/>
                          </a:rPr>
                          <m:t>𝐶𝐹</m:t>
                        </m:r>
                        <m:r>
                          <a:rPr lang="en-US" sz="2200" b="0" i="1" baseline="-25000" smtClean="0">
                            <a:latin typeface="Cambria Math"/>
                          </a:rPr>
                          <m:t>2</m:t>
                        </m:r>
                      </m:num>
                      <m:den>
                        <m:d>
                          <m:dPr>
                            <m:ctrlPr>
                              <a:rPr lang="en-US" sz="2200" i="1">
                                <a:latin typeface="Cambria Math"/>
                              </a:rPr>
                            </m:ctrlPr>
                          </m:dPr>
                          <m:e>
                            <m:r>
                              <a:rPr lang="en-US" sz="2200" i="1">
                                <a:latin typeface="Cambria Math"/>
                              </a:rPr>
                              <m:t>1+</m:t>
                            </m:r>
                            <m:r>
                              <a:rPr lang="en-US" sz="2200" i="1">
                                <a:latin typeface="Cambria Math"/>
                              </a:rPr>
                              <m:t>𝑘</m:t>
                            </m:r>
                          </m:e>
                        </m:d>
                        <m:r>
                          <a:rPr lang="en-US" sz="2200" b="0" i="1" baseline="30000" smtClean="0">
                            <a:latin typeface="Cambria Math"/>
                          </a:rPr>
                          <m:t>2</m:t>
                        </m:r>
                      </m:den>
                    </m:f>
                  </m:oMath>
                </a14:m>
                <a:r>
                  <a:rPr lang="en-US" sz="2200" dirty="0"/>
                  <a:t> +  </a:t>
                </a:r>
                <a14:m>
                  <m:oMath xmlns:m="http://schemas.openxmlformats.org/officeDocument/2006/math">
                    <m:f>
                      <m:fPr>
                        <m:ctrlPr>
                          <a:rPr lang="en-US" sz="2200" i="1">
                            <a:latin typeface="Cambria Math"/>
                          </a:rPr>
                        </m:ctrlPr>
                      </m:fPr>
                      <m:num>
                        <m:r>
                          <a:rPr lang="en-US" sz="2200" i="1">
                            <a:latin typeface="Cambria Math"/>
                          </a:rPr>
                          <m:t>𝐶𝐹</m:t>
                        </m:r>
                        <m:r>
                          <a:rPr lang="en-US" sz="2200" b="0" i="1" baseline="-25000" smtClean="0">
                            <a:latin typeface="Cambria Math"/>
                          </a:rPr>
                          <m:t>3</m:t>
                        </m:r>
                      </m:num>
                      <m:den>
                        <m:d>
                          <m:dPr>
                            <m:ctrlPr>
                              <a:rPr lang="en-US" sz="2200" i="1">
                                <a:latin typeface="Cambria Math"/>
                              </a:rPr>
                            </m:ctrlPr>
                          </m:dPr>
                          <m:e>
                            <m:r>
                              <a:rPr lang="en-US" sz="2200" i="1">
                                <a:latin typeface="Cambria Math"/>
                              </a:rPr>
                              <m:t>1+</m:t>
                            </m:r>
                            <m:r>
                              <a:rPr lang="en-US" sz="2200" i="1">
                                <a:latin typeface="Cambria Math"/>
                              </a:rPr>
                              <m:t>𝑘</m:t>
                            </m:r>
                          </m:e>
                        </m:d>
                        <m:r>
                          <a:rPr lang="en-US" sz="2200" b="0" i="1" baseline="30000" smtClean="0">
                            <a:latin typeface="Cambria Math"/>
                          </a:rPr>
                          <m:t>3</m:t>
                        </m:r>
                      </m:den>
                    </m:f>
                  </m:oMath>
                </a14:m>
                <a:r>
                  <a:rPr lang="en-US" sz="2200" dirty="0"/>
                  <a:t> + </a:t>
                </a:r>
                <a:r>
                  <a:rPr lang="en-US" sz="2200" dirty="0" smtClean="0"/>
                  <a:t>…… + </a:t>
                </a:r>
                <a:r>
                  <a:rPr lang="en-US" sz="2200" dirty="0"/>
                  <a:t> </a:t>
                </a:r>
                <a14:m>
                  <m:oMath xmlns:m="http://schemas.openxmlformats.org/officeDocument/2006/math">
                    <m:f>
                      <m:fPr>
                        <m:ctrlPr>
                          <a:rPr lang="en-US" sz="2200" i="1">
                            <a:latin typeface="Cambria Math"/>
                          </a:rPr>
                        </m:ctrlPr>
                      </m:fPr>
                      <m:num>
                        <m:r>
                          <a:rPr lang="en-US" sz="2200" i="1">
                            <a:latin typeface="Cambria Math"/>
                          </a:rPr>
                          <m:t>𝐶𝐹</m:t>
                        </m:r>
                        <m:r>
                          <a:rPr lang="en-US" sz="2200" b="0" i="1" baseline="-25000" smtClean="0">
                            <a:latin typeface="Cambria Math"/>
                          </a:rPr>
                          <m:t>𝑛</m:t>
                        </m:r>
                      </m:num>
                      <m:den>
                        <m:d>
                          <m:dPr>
                            <m:ctrlPr>
                              <a:rPr lang="en-US" sz="2200" i="1">
                                <a:latin typeface="Cambria Math"/>
                              </a:rPr>
                            </m:ctrlPr>
                          </m:dPr>
                          <m:e>
                            <m:r>
                              <a:rPr lang="en-US" sz="2200" i="1">
                                <a:latin typeface="Cambria Math"/>
                              </a:rPr>
                              <m:t>1+</m:t>
                            </m:r>
                            <m:r>
                              <a:rPr lang="en-US" sz="2200" i="1">
                                <a:latin typeface="Cambria Math"/>
                              </a:rPr>
                              <m:t>𝑘</m:t>
                            </m:r>
                          </m:e>
                        </m:d>
                        <m:r>
                          <a:rPr lang="en-US" sz="2200" b="0" i="1" baseline="30000" smtClean="0">
                            <a:latin typeface="Cambria Math"/>
                          </a:rPr>
                          <m:t>𝑛</m:t>
                        </m:r>
                      </m:den>
                    </m:f>
                  </m:oMath>
                </a14:m>
                <a:r>
                  <a:rPr lang="en-US" sz="2200" dirty="0"/>
                  <a:t>  </a:t>
                </a:r>
                <a:r>
                  <a:rPr lang="en-US" sz="2200" dirty="0" smtClean="0"/>
                  <a:t>- CF</a:t>
                </a:r>
                <a:r>
                  <a:rPr lang="en-US" sz="2200" baseline="-25000" dirty="0" smtClean="0"/>
                  <a:t>0</a:t>
                </a:r>
              </a:p>
              <a:p>
                <a:pPr marL="0" indent="0" algn="just">
                  <a:buNone/>
                </a:pPr>
                <a:r>
                  <a:rPr lang="en-US" sz="2200" dirty="0" smtClean="0"/>
                  <a:t>NPV = </a:t>
                </a:r>
                <a14:m>
                  <m:oMath xmlns:m="http://schemas.openxmlformats.org/officeDocument/2006/math">
                    <m:nary>
                      <m:naryPr>
                        <m:chr m:val="∑"/>
                        <m:ctrlPr>
                          <a:rPr lang="en-US" sz="2200" i="1" smtClean="0">
                            <a:latin typeface="Cambria Math"/>
                          </a:rPr>
                        </m:ctrlPr>
                      </m:naryPr>
                      <m:sub>
                        <m:r>
                          <m:rPr>
                            <m:brk m:alnAt="23"/>
                          </m:rPr>
                          <a:rPr lang="en-US" sz="2200" b="0" i="1" smtClean="0">
                            <a:latin typeface="Cambria Math"/>
                          </a:rPr>
                          <m:t>𝑡</m:t>
                        </m:r>
                        <m:r>
                          <a:rPr lang="en-US" sz="2200" b="0" i="1" smtClean="0">
                            <a:latin typeface="Cambria Math"/>
                          </a:rPr>
                          <m:t>=1</m:t>
                        </m:r>
                      </m:sub>
                      <m:sup>
                        <m:r>
                          <a:rPr lang="en-US" sz="2200" b="0" i="1" smtClean="0">
                            <a:latin typeface="Cambria Math"/>
                          </a:rPr>
                          <m:t>𝑛</m:t>
                        </m:r>
                      </m:sup>
                      <m:e>
                        <m:f>
                          <m:fPr>
                            <m:ctrlPr>
                              <a:rPr lang="en-US" sz="2200" i="1" smtClean="0">
                                <a:latin typeface="Cambria Math"/>
                              </a:rPr>
                            </m:ctrlPr>
                          </m:fPr>
                          <m:num>
                            <m:r>
                              <a:rPr lang="en-US" sz="2200" b="0" i="1" smtClean="0">
                                <a:latin typeface="Cambria Math"/>
                              </a:rPr>
                              <m:t>𝐶𝐹</m:t>
                            </m:r>
                            <m:r>
                              <a:rPr lang="en-US" sz="2200" b="0" i="1" baseline="-25000" smtClean="0">
                                <a:latin typeface="Cambria Math"/>
                              </a:rPr>
                              <m:t>𝑡</m:t>
                            </m:r>
                          </m:num>
                          <m:den>
                            <m:d>
                              <m:dPr>
                                <m:ctrlPr>
                                  <a:rPr lang="en-US" sz="2200" b="0" i="1" smtClean="0">
                                    <a:latin typeface="Cambria Math"/>
                                  </a:rPr>
                                </m:ctrlPr>
                              </m:dPr>
                              <m:e>
                                <m:r>
                                  <a:rPr lang="en-US" sz="2200" b="0" i="1" smtClean="0">
                                    <a:latin typeface="Cambria Math"/>
                                  </a:rPr>
                                  <m:t>1+</m:t>
                                </m:r>
                                <m:r>
                                  <a:rPr lang="en-US" sz="2200" b="0" i="1" smtClean="0">
                                    <a:latin typeface="Cambria Math"/>
                                  </a:rPr>
                                  <m:t>𝑘</m:t>
                                </m:r>
                              </m:e>
                            </m:d>
                            <m:r>
                              <a:rPr lang="en-US" sz="2200" b="0" i="1" baseline="30000" smtClean="0">
                                <a:latin typeface="Cambria Math"/>
                              </a:rPr>
                              <m:t>𝑡</m:t>
                            </m:r>
                          </m:den>
                        </m:f>
                      </m:e>
                    </m:nary>
                  </m:oMath>
                </a14:m>
                <a:r>
                  <a:rPr lang="en-US" sz="2200" dirty="0" smtClean="0"/>
                  <a:t>  - CF</a:t>
                </a:r>
                <a:r>
                  <a:rPr lang="en-US" sz="2200" baseline="-25000" dirty="0" smtClean="0"/>
                  <a:t>0</a:t>
                </a:r>
              </a:p>
              <a:p>
                <a:pPr marL="0" indent="0" algn="just">
                  <a:buNone/>
                </a:pPr>
                <a:r>
                  <a:rPr lang="en-US" sz="2200" dirty="0" smtClean="0"/>
                  <a:t>NPV = CF × PVIFA </a:t>
                </a:r>
                <a:r>
                  <a:rPr lang="en-US" sz="2200" baseline="-25000" dirty="0" smtClean="0"/>
                  <a:t>k% n </a:t>
                </a:r>
                <a:r>
                  <a:rPr lang="en-US" sz="2200" dirty="0" smtClean="0"/>
                  <a:t>– CF</a:t>
                </a:r>
                <a:r>
                  <a:rPr lang="en-US" sz="2200" baseline="-25000" dirty="0" smtClean="0"/>
                  <a:t>0</a:t>
                </a:r>
              </a:p>
              <a:p>
                <a:pPr marL="0" indent="0" algn="just">
                  <a:buNone/>
                </a:pPr>
                <a:endParaRPr lang="en-US" sz="2200" baseline="-25000" dirty="0"/>
              </a:p>
              <a:p>
                <a:pPr marL="0" lvl="0" indent="0">
                  <a:buNone/>
                </a:pPr>
                <a:r>
                  <a:rPr lang="en-US" sz="2200" b="1" dirty="0" smtClean="0"/>
                  <a:t>Decision Rule: </a:t>
                </a:r>
              </a:p>
              <a:p>
                <a:pPr lvl="0" algn="just">
                  <a:buFont typeface="Wingdings" pitchFamily="2" charset="2"/>
                  <a:buChar char="ü"/>
                </a:pPr>
                <a:r>
                  <a:rPr lang="en-US" sz="2000" dirty="0" smtClean="0"/>
                  <a:t>If </a:t>
                </a:r>
                <a:r>
                  <a:rPr lang="en-US" sz="2000" dirty="0"/>
                  <a:t>projects are independent, accept if the project NPV &gt; 0.</a:t>
                </a:r>
              </a:p>
              <a:p>
                <a:pPr lvl="0" algn="just">
                  <a:buFont typeface="Wingdings" pitchFamily="2" charset="2"/>
                  <a:buChar char="ü"/>
                </a:pPr>
                <a:r>
                  <a:rPr lang="en-US" sz="2000" dirty="0"/>
                  <a:t>If projects are mutually exclusive, accept projects with the highest positive NPV, those that add the most value.</a:t>
                </a:r>
              </a:p>
              <a:p>
                <a:pPr marL="0" indent="0" algn="just">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943600"/>
              </a:xfrm>
              <a:blipFill rotWithShape="1">
                <a:blip r:embed="rId2"/>
                <a:stretch>
                  <a:fillRect l="-889" t="-615" r="-1778"/>
                </a:stretch>
              </a:blipFill>
            </p:spPr>
            <p:txBody>
              <a:bodyPr/>
              <a:lstStyle/>
              <a:p>
                <a:r>
                  <a:rPr lang="en-US">
                    <a:noFill/>
                  </a:rPr>
                  <a:t> </a:t>
                </a:r>
              </a:p>
            </p:txBody>
          </p:sp>
        </mc:Fallback>
      </mc:AlternateContent>
    </p:spTree>
    <p:extLst>
      <p:ext uri="{BB962C8B-B14F-4D97-AF65-F5344CB8AC3E}">
        <p14:creationId xmlns:p14="http://schemas.microsoft.com/office/powerpoint/2010/main" val="114449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Net Present Value (NPV)</a:t>
            </a:r>
          </a:p>
        </p:txBody>
      </p:sp>
      <p:sp>
        <p:nvSpPr>
          <p:cNvPr id="3" name="Content Placeholder 2"/>
          <p:cNvSpPr>
            <a:spLocks noGrp="1"/>
          </p:cNvSpPr>
          <p:nvPr>
            <p:ph idx="1"/>
          </p:nvPr>
        </p:nvSpPr>
        <p:spPr>
          <a:xfrm>
            <a:off x="457200" y="762000"/>
            <a:ext cx="8229600" cy="5791200"/>
          </a:xfrm>
        </p:spPr>
        <p:txBody>
          <a:bodyPr>
            <a:normAutofit/>
          </a:bodyPr>
          <a:lstStyle/>
          <a:p>
            <a:pPr marL="0" indent="0" algn="just">
              <a:buNone/>
            </a:pPr>
            <a:r>
              <a:rPr lang="en-US" sz="2200" b="1" dirty="0" smtClean="0"/>
              <a:t>Example 3: </a:t>
            </a:r>
            <a:r>
              <a:rPr lang="en-US" sz="2200" dirty="0" smtClean="0"/>
              <a:t>Following are the cash flows of equally risky project X and Project Y</a:t>
            </a:r>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r>
              <a:rPr lang="en-US" sz="2200" dirty="0" smtClean="0"/>
              <a:t>Suppose you are the Project Manager and you have to recommend one of these projects for the approval of the Board of Directors. The required rate of return on these projects is 10 percent.</a:t>
            </a:r>
          </a:p>
          <a:p>
            <a:pPr marL="0" indent="0" algn="just">
              <a:buNone/>
            </a:pPr>
            <a:r>
              <a:rPr lang="en-US" sz="2200" dirty="0" smtClean="0"/>
              <a:t>Calculate the net present value (NPV) of each project. Based on NPV which project would you recommend to the Board?</a:t>
            </a:r>
          </a:p>
          <a:p>
            <a:pPr marL="0" indent="0" algn="just">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2696139158"/>
              </p:ext>
            </p:extLst>
          </p:nvPr>
        </p:nvGraphicFramePr>
        <p:xfrm>
          <a:off x="1600200" y="1600200"/>
          <a:ext cx="5410200" cy="2595880"/>
        </p:xfrm>
        <a:graphic>
          <a:graphicData uri="http://schemas.openxmlformats.org/drawingml/2006/table">
            <a:tbl>
              <a:tblPr firstRow="1" bandRow="1">
                <a:tableStyleId>{5C22544A-7EE6-4342-B048-85BDC9FD1C3A}</a:tableStyleId>
              </a:tblPr>
              <a:tblGrid>
                <a:gridCol w="1219200"/>
                <a:gridCol w="1981200"/>
                <a:gridCol w="2209800"/>
              </a:tblGrid>
              <a:tr h="370840">
                <a:tc>
                  <a:txBody>
                    <a:bodyPr/>
                    <a:lstStyle/>
                    <a:p>
                      <a:r>
                        <a:rPr lang="en-US" dirty="0" smtClean="0"/>
                        <a:t>Year</a:t>
                      </a:r>
                      <a:endParaRPr lang="en-US" dirty="0"/>
                    </a:p>
                  </a:txBody>
                  <a:tcPr/>
                </a:tc>
                <a:tc>
                  <a:txBody>
                    <a:bodyPr/>
                    <a:lstStyle/>
                    <a:p>
                      <a:r>
                        <a:rPr lang="en-US" dirty="0" smtClean="0"/>
                        <a:t>Project</a:t>
                      </a:r>
                      <a:r>
                        <a:rPr lang="en-US" baseline="0" dirty="0" smtClean="0"/>
                        <a:t> X (in </a:t>
                      </a:r>
                      <a:r>
                        <a:rPr lang="en-US" baseline="0" dirty="0" err="1" smtClean="0"/>
                        <a:t>Rs</a:t>
                      </a:r>
                      <a:r>
                        <a:rPr lang="en-US" baseline="0" dirty="0" smtClean="0"/>
                        <a:t>)</a:t>
                      </a:r>
                      <a:endParaRPr lang="en-US" dirty="0"/>
                    </a:p>
                  </a:txBody>
                  <a:tcPr/>
                </a:tc>
                <a:tc>
                  <a:txBody>
                    <a:bodyPr/>
                    <a:lstStyle/>
                    <a:p>
                      <a:r>
                        <a:rPr lang="en-US" dirty="0" smtClean="0"/>
                        <a:t>Project Y (in </a:t>
                      </a:r>
                      <a:r>
                        <a:rPr lang="en-US" dirty="0" err="1" smtClean="0"/>
                        <a:t>Rs</a:t>
                      </a:r>
                      <a:r>
                        <a:rPr lang="en-US" dirty="0" smtClean="0"/>
                        <a:t>)</a:t>
                      </a:r>
                      <a:endParaRPr lang="en-US" dirty="0"/>
                    </a:p>
                  </a:txBody>
                  <a:tcPr/>
                </a:tc>
              </a:tr>
              <a:tr h="370840">
                <a:tc>
                  <a:txBody>
                    <a:bodyPr/>
                    <a:lstStyle/>
                    <a:p>
                      <a:r>
                        <a:rPr lang="en-US" dirty="0" smtClean="0"/>
                        <a:t>0</a:t>
                      </a:r>
                      <a:endParaRPr lang="en-US" dirty="0"/>
                    </a:p>
                  </a:txBody>
                  <a:tcPr/>
                </a:tc>
                <a:tc>
                  <a:txBody>
                    <a:bodyPr/>
                    <a:lstStyle/>
                    <a:p>
                      <a:r>
                        <a:rPr lang="en-US" dirty="0" smtClean="0"/>
                        <a:t>(600,000)</a:t>
                      </a:r>
                      <a:endParaRPr lang="en-US" dirty="0"/>
                    </a:p>
                  </a:txBody>
                  <a:tcPr/>
                </a:tc>
                <a:tc>
                  <a:txBody>
                    <a:bodyPr/>
                    <a:lstStyle/>
                    <a:p>
                      <a:r>
                        <a:rPr lang="en-US" dirty="0" smtClean="0"/>
                        <a:t>(600,000)</a:t>
                      </a:r>
                      <a:endParaRPr lang="en-US" dirty="0"/>
                    </a:p>
                  </a:txBody>
                  <a:tcPr/>
                </a:tc>
              </a:tr>
              <a:tr h="370840">
                <a:tc>
                  <a:txBody>
                    <a:bodyPr/>
                    <a:lstStyle/>
                    <a:p>
                      <a:r>
                        <a:rPr lang="en-US" dirty="0" smtClean="0"/>
                        <a:t>1</a:t>
                      </a:r>
                      <a:endParaRPr lang="en-US" dirty="0"/>
                    </a:p>
                  </a:txBody>
                  <a:tcPr/>
                </a:tc>
                <a:tc>
                  <a:txBody>
                    <a:bodyPr/>
                    <a:lstStyle/>
                    <a:p>
                      <a:r>
                        <a:rPr lang="en-US" dirty="0" smtClean="0"/>
                        <a:t>150,000</a:t>
                      </a:r>
                      <a:endParaRPr lang="en-US" dirty="0"/>
                    </a:p>
                  </a:txBody>
                  <a:tcPr/>
                </a:tc>
                <a:tc>
                  <a:txBody>
                    <a:bodyPr/>
                    <a:lstStyle/>
                    <a:p>
                      <a:r>
                        <a:rPr lang="en-US" dirty="0" smtClean="0"/>
                        <a:t>170,000</a:t>
                      </a:r>
                      <a:endParaRPr lang="en-US" dirty="0"/>
                    </a:p>
                  </a:txBody>
                  <a:tcPr/>
                </a:tc>
              </a:tr>
              <a:tr h="370840">
                <a:tc>
                  <a:txBody>
                    <a:bodyPr/>
                    <a:lstStyle/>
                    <a:p>
                      <a:r>
                        <a:rPr lang="en-US" dirty="0" smtClean="0"/>
                        <a:t>2</a:t>
                      </a:r>
                      <a:endParaRPr lang="en-US" dirty="0"/>
                    </a:p>
                  </a:txBody>
                  <a:tcPr/>
                </a:tc>
                <a:tc>
                  <a:txBody>
                    <a:bodyPr/>
                    <a:lstStyle/>
                    <a:p>
                      <a:r>
                        <a:rPr lang="en-US" dirty="0" smtClean="0"/>
                        <a:t>150,000</a:t>
                      </a:r>
                      <a:endParaRPr lang="en-US" dirty="0"/>
                    </a:p>
                  </a:txBody>
                  <a:tcPr/>
                </a:tc>
                <a:tc>
                  <a:txBody>
                    <a:bodyPr/>
                    <a:lstStyle/>
                    <a:p>
                      <a:r>
                        <a:rPr lang="en-US" dirty="0" smtClean="0"/>
                        <a:t>100,000</a:t>
                      </a:r>
                      <a:endParaRPr lang="en-US" dirty="0"/>
                    </a:p>
                  </a:txBody>
                  <a:tcPr/>
                </a:tc>
              </a:tr>
              <a:tr h="370840">
                <a:tc>
                  <a:txBody>
                    <a:bodyPr/>
                    <a:lstStyle/>
                    <a:p>
                      <a:r>
                        <a:rPr lang="en-US" dirty="0" smtClean="0"/>
                        <a:t>3</a:t>
                      </a:r>
                      <a:endParaRPr lang="en-US" dirty="0"/>
                    </a:p>
                  </a:txBody>
                  <a:tcPr/>
                </a:tc>
                <a:tc>
                  <a:txBody>
                    <a:bodyPr/>
                    <a:lstStyle/>
                    <a:p>
                      <a:r>
                        <a:rPr lang="en-US" dirty="0" smtClean="0"/>
                        <a:t>150,000</a:t>
                      </a:r>
                      <a:endParaRPr lang="en-US" dirty="0"/>
                    </a:p>
                  </a:txBody>
                  <a:tcPr/>
                </a:tc>
                <a:tc>
                  <a:txBody>
                    <a:bodyPr/>
                    <a:lstStyle/>
                    <a:p>
                      <a:r>
                        <a:rPr lang="en-US" dirty="0" smtClean="0"/>
                        <a:t>80,000</a:t>
                      </a:r>
                      <a:endParaRPr lang="en-US" dirty="0"/>
                    </a:p>
                  </a:txBody>
                  <a:tcPr/>
                </a:tc>
              </a:tr>
              <a:tr h="370840">
                <a:tc>
                  <a:txBody>
                    <a:bodyPr/>
                    <a:lstStyle/>
                    <a:p>
                      <a:r>
                        <a:rPr lang="en-US" dirty="0" smtClean="0"/>
                        <a:t>4</a:t>
                      </a:r>
                      <a:endParaRPr lang="en-US" dirty="0"/>
                    </a:p>
                  </a:txBody>
                  <a:tcPr/>
                </a:tc>
                <a:tc>
                  <a:txBody>
                    <a:bodyPr/>
                    <a:lstStyle/>
                    <a:p>
                      <a:r>
                        <a:rPr lang="en-US" dirty="0" smtClean="0"/>
                        <a:t>150,000</a:t>
                      </a:r>
                      <a:endParaRPr lang="en-US" dirty="0"/>
                    </a:p>
                  </a:txBody>
                  <a:tcPr/>
                </a:tc>
                <a:tc>
                  <a:txBody>
                    <a:bodyPr/>
                    <a:lstStyle/>
                    <a:p>
                      <a:r>
                        <a:rPr lang="en-US" dirty="0" smtClean="0"/>
                        <a:t>70,000</a:t>
                      </a:r>
                      <a:endParaRPr lang="en-US" dirty="0"/>
                    </a:p>
                  </a:txBody>
                  <a:tcPr/>
                </a:tc>
              </a:tr>
              <a:tr h="370840">
                <a:tc>
                  <a:txBody>
                    <a:bodyPr/>
                    <a:lstStyle/>
                    <a:p>
                      <a:r>
                        <a:rPr lang="en-US" dirty="0" smtClean="0"/>
                        <a:t>5</a:t>
                      </a:r>
                      <a:endParaRPr lang="en-US" dirty="0"/>
                    </a:p>
                  </a:txBody>
                  <a:tcPr/>
                </a:tc>
                <a:tc>
                  <a:txBody>
                    <a:bodyPr/>
                    <a:lstStyle/>
                    <a:p>
                      <a:r>
                        <a:rPr lang="en-US" dirty="0" smtClean="0"/>
                        <a:t>150,000</a:t>
                      </a:r>
                      <a:endParaRPr lang="en-US" dirty="0"/>
                    </a:p>
                  </a:txBody>
                  <a:tcPr/>
                </a:tc>
                <a:tc>
                  <a:txBody>
                    <a:bodyPr/>
                    <a:lstStyle/>
                    <a:p>
                      <a:r>
                        <a:rPr lang="en-US" dirty="0" smtClean="0"/>
                        <a:t>100,000</a:t>
                      </a:r>
                      <a:endParaRPr lang="en-US" dirty="0"/>
                    </a:p>
                  </a:txBody>
                  <a:tcPr/>
                </a:tc>
              </a:tr>
            </a:tbl>
          </a:graphicData>
        </a:graphic>
      </p:graphicFrame>
    </p:spTree>
    <p:extLst>
      <p:ext uri="{BB962C8B-B14F-4D97-AF65-F5344CB8AC3E}">
        <p14:creationId xmlns:p14="http://schemas.microsoft.com/office/powerpoint/2010/main" val="1557312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Merits and Demerits of NPV</a:t>
            </a:r>
            <a:endParaRPr lang="en-US" dirty="0"/>
          </a:p>
        </p:txBody>
      </p:sp>
      <p:sp>
        <p:nvSpPr>
          <p:cNvPr id="3" name="Content Placeholder 2"/>
          <p:cNvSpPr>
            <a:spLocks noGrp="1"/>
          </p:cNvSpPr>
          <p:nvPr>
            <p:ph idx="1"/>
          </p:nvPr>
        </p:nvSpPr>
        <p:spPr>
          <a:xfrm>
            <a:off x="457200" y="914400"/>
            <a:ext cx="8229600" cy="5562600"/>
          </a:xfrm>
        </p:spPr>
        <p:txBody>
          <a:bodyPr>
            <a:normAutofit fontScale="92500"/>
          </a:bodyPr>
          <a:lstStyle/>
          <a:p>
            <a:pPr marL="0" indent="0" algn="just">
              <a:buNone/>
            </a:pPr>
            <a:r>
              <a:rPr lang="en-US" sz="2200" b="1" dirty="0" smtClean="0"/>
              <a:t>Merits</a:t>
            </a:r>
          </a:p>
          <a:p>
            <a:pPr marL="0" indent="0" algn="just">
              <a:buNone/>
            </a:pPr>
            <a:r>
              <a:rPr lang="en-US" sz="2200" dirty="0" smtClean="0"/>
              <a:t>Considers all cash flows in the computation</a:t>
            </a:r>
          </a:p>
          <a:p>
            <a:pPr marL="0" indent="0" algn="just">
              <a:buNone/>
            </a:pPr>
            <a:r>
              <a:rPr lang="en-US" sz="2200" dirty="0" smtClean="0"/>
              <a:t>NPV uses the time value of money</a:t>
            </a:r>
          </a:p>
          <a:p>
            <a:pPr marL="0" indent="0" algn="just">
              <a:buNone/>
            </a:pPr>
            <a:r>
              <a:rPr lang="en-US" sz="2200" dirty="0" smtClean="0"/>
              <a:t>Provides answer in rupees term, which is easy to understand</a:t>
            </a:r>
          </a:p>
          <a:p>
            <a:pPr marL="0" indent="0" algn="just">
              <a:buNone/>
            </a:pPr>
            <a:r>
              <a:rPr lang="en-US" sz="2200" dirty="0" smtClean="0"/>
              <a:t>Consistent with objectives of maximization of shareholders wealth</a:t>
            </a:r>
          </a:p>
          <a:p>
            <a:pPr marL="0" indent="0" algn="just">
              <a:buNone/>
            </a:pPr>
            <a:r>
              <a:rPr lang="en-US" sz="2200" dirty="0" smtClean="0"/>
              <a:t>Based on estimated cash flow of project rather than on accounting income</a:t>
            </a:r>
          </a:p>
          <a:p>
            <a:pPr marL="0" indent="0" algn="just">
              <a:buNone/>
            </a:pPr>
            <a:endParaRPr lang="en-US" sz="2200" dirty="0"/>
          </a:p>
          <a:p>
            <a:pPr marL="0" indent="0" algn="just">
              <a:buNone/>
            </a:pPr>
            <a:r>
              <a:rPr lang="en-US" sz="2200" b="1" dirty="0" smtClean="0"/>
              <a:t>Demerits</a:t>
            </a:r>
          </a:p>
          <a:p>
            <a:pPr marL="0" indent="0" algn="just">
              <a:buNone/>
            </a:pPr>
            <a:r>
              <a:rPr lang="en-US" sz="2200" dirty="0" smtClean="0"/>
              <a:t>Difficult to forecast cash flow due to presence of uncertainty</a:t>
            </a:r>
          </a:p>
          <a:p>
            <a:pPr marL="0" indent="0" algn="just">
              <a:buNone/>
            </a:pPr>
            <a:r>
              <a:rPr lang="en-US" sz="2200" dirty="0" smtClean="0"/>
              <a:t>Required predetermination of discount rate which is different to predetermine</a:t>
            </a:r>
          </a:p>
          <a:p>
            <a:pPr marL="0" indent="0" algn="just">
              <a:buNone/>
            </a:pPr>
            <a:r>
              <a:rPr lang="en-US" sz="2200" dirty="0" smtClean="0"/>
              <a:t>Depending on the discount rates, the different rank may be assigned to the same independent project</a:t>
            </a:r>
          </a:p>
          <a:p>
            <a:pPr marL="0" indent="0" algn="just">
              <a:buNone/>
            </a:pPr>
            <a:r>
              <a:rPr lang="en-US" sz="2200" dirty="0" smtClean="0"/>
              <a:t>Difficult to calculate when project have unequal lives and budget constraints</a:t>
            </a:r>
          </a:p>
          <a:p>
            <a:pPr marL="0" indent="0" algn="just">
              <a:buNone/>
            </a:pPr>
            <a:endParaRPr lang="en-US" sz="2200" dirty="0"/>
          </a:p>
        </p:txBody>
      </p:sp>
    </p:spTree>
    <p:extLst>
      <p:ext uri="{BB962C8B-B14F-4D97-AF65-F5344CB8AC3E}">
        <p14:creationId xmlns:p14="http://schemas.microsoft.com/office/powerpoint/2010/main" val="2220789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Profitability Index (PI)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867400"/>
              </a:xfrm>
            </p:spPr>
            <p:txBody>
              <a:bodyPr>
                <a:normAutofit/>
              </a:bodyPr>
              <a:lstStyle/>
              <a:p>
                <a:pPr algn="just"/>
                <a:r>
                  <a:rPr lang="en-US" sz="2200" dirty="0" smtClean="0"/>
                  <a:t>Defined as a ratio of present value of the future cash flow to the initial outlay.</a:t>
                </a:r>
              </a:p>
              <a:p>
                <a:pPr algn="just"/>
                <a:r>
                  <a:rPr lang="en-US" sz="2200" dirty="0" smtClean="0"/>
                  <a:t>PI = </a:t>
                </a:r>
                <a14:m>
                  <m:oMath xmlns:m="http://schemas.openxmlformats.org/officeDocument/2006/math">
                    <m:f>
                      <m:fPr>
                        <m:ctrlPr>
                          <a:rPr lang="en-US" sz="2200" i="1" smtClean="0">
                            <a:latin typeface="Cambria Math"/>
                          </a:rPr>
                        </m:ctrlPr>
                      </m:fPr>
                      <m:num>
                        <m:r>
                          <a:rPr lang="en-US" sz="2200" b="0" i="1" smtClean="0">
                            <a:latin typeface="Cambria Math"/>
                          </a:rPr>
                          <m:t>𝑇𝑜𝑡𝑎𝑙</m:t>
                        </m:r>
                        <m:r>
                          <a:rPr lang="en-US" sz="2200" b="0" i="1" smtClean="0">
                            <a:latin typeface="Cambria Math"/>
                          </a:rPr>
                          <m:t> </m:t>
                        </m:r>
                        <m:r>
                          <a:rPr lang="en-US" sz="2200" b="0" i="1" smtClean="0">
                            <a:latin typeface="Cambria Math"/>
                          </a:rPr>
                          <m:t>𝑃𝑟𝑒𝑠𝑒𝑛𝑡</m:t>
                        </m:r>
                        <m:r>
                          <a:rPr lang="en-US" sz="2200" b="0" i="1" smtClean="0">
                            <a:latin typeface="Cambria Math"/>
                          </a:rPr>
                          <m:t> </m:t>
                        </m:r>
                        <m:r>
                          <a:rPr lang="en-US" sz="2200" b="0" i="1" smtClean="0">
                            <a:latin typeface="Cambria Math"/>
                          </a:rPr>
                          <m:t>𝑉𝑎𝑙𝑢𝑒</m:t>
                        </m:r>
                      </m:num>
                      <m:den>
                        <m:r>
                          <a:rPr lang="en-US" sz="2200" b="0" i="1" smtClean="0">
                            <a:latin typeface="Cambria Math"/>
                          </a:rPr>
                          <m:t>𝑁𝑒𝑡</m:t>
                        </m:r>
                        <m:r>
                          <a:rPr lang="en-US" sz="2200" b="0" i="1" smtClean="0">
                            <a:latin typeface="Cambria Math"/>
                          </a:rPr>
                          <m:t> </m:t>
                        </m:r>
                        <m:r>
                          <a:rPr lang="en-US" sz="2200" b="0" i="1" smtClean="0">
                            <a:latin typeface="Cambria Math"/>
                          </a:rPr>
                          <m:t>𝐶𝑎𝑠h</m:t>
                        </m:r>
                        <m:r>
                          <a:rPr lang="en-US" sz="2200" b="0" i="1" smtClean="0">
                            <a:latin typeface="Cambria Math"/>
                          </a:rPr>
                          <m:t> </m:t>
                        </m:r>
                        <m:r>
                          <a:rPr lang="en-US" sz="2200" b="0" i="1" smtClean="0">
                            <a:latin typeface="Cambria Math"/>
                          </a:rPr>
                          <m:t>𝑂𝑢𝑡𝑙𝑎𝑦</m:t>
                        </m:r>
                      </m:den>
                    </m:f>
                  </m:oMath>
                </a14:m>
                <a:endParaRPr lang="en-US" sz="2200" dirty="0" smtClean="0"/>
              </a:p>
              <a:p>
                <a:pPr algn="just"/>
                <a:r>
                  <a:rPr lang="en-US" sz="2200" dirty="0" smtClean="0"/>
                  <a:t>NPV and PI methods provide us with the same accept and reject decision; they may rank two or more project differently . This is because the NPV criteria measure the rupee value of the project, while </a:t>
                </a:r>
                <a:r>
                  <a:rPr lang="en-US" sz="2200" smtClean="0"/>
                  <a:t>PI measures </a:t>
                </a:r>
                <a:r>
                  <a:rPr lang="en-US" sz="2200" dirty="0" smtClean="0"/>
                  <a:t>value relative to project cost</a:t>
                </a:r>
              </a:p>
              <a:p>
                <a:pPr marL="0" indent="0" algn="just">
                  <a:buNone/>
                </a:pPr>
                <a:r>
                  <a:rPr lang="en-US" sz="2200" dirty="0" smtClean="0"/>
                  <a:t>Decision Rule :</a:t>
                </a:r>
              </a:p>
              <a:p>
                <a:pPr marL="0" indent="0" algn="just">
                  <a:buNone/>
                </a:pPr>
                <a:r>
                  <a:rPr lang="en-US" sz="2200" dirty="0" smtClean="0"/>
                  <a:t>Accept the project if its PI is more than 1 and reject the project if PI is less than 1. If 1 firm is in indifference</a:t>
                </a:r>
              </a:p>
              <a:p>
                <a:pPr marL="0" indent="0" algn="just">
                  <a:buNone/>
                </a:pPr>
                <a:r>
                  <a:rPr lang="en-US" sz="2200" dirty="0" smtClean="0"/>
                  <a:t>If mutually exclusive then project with highest PI will be given first priority while project with lowest PI will be assigned last priority.</a:t>
                </a:r>
              </a:p>
              <a:p>
                <a:pPr marL="0" indent="0" algn="just">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889" t="-623" r="-1778"/>
                </a:stretch>
              </a:blipFill>
            </p:spPr>
            <p:txBody>
              <a:bodyPr/>
              <a:lstStyle/>
              <a:p>
                <a:r>
                  <a:rPr lang="en-US">
                    <a:noFill/>
                  </a:rPr>
                  <a:t> </a:t>
                </a:r>
              </a:p>
            </p:txBody>
          </p:sp>
        </mc:Fallback>
      </mc:AlternateContent>
    </p:spTree>
    <p:extLst>
      <p:ext uri="{BB962C8B-B14F-4D97-AF65-F5344CB8AC3E}">
        <p14:creationId xmlns:p14="http://schemas.microsoft.com/office/powerpoint/2010/main" val="185442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Concept of Capital Budgeting</a:t>
            </a:r>
            <a:endParaRPr lang="en-US" dirty="0"/>
          </a:p>
        </p:txBody>
      </p:sp>
      <p:sp>
        <p:nvSpPr>
          <p:cNvPr id="3" name="Content Placeholder 2"/>
          <p:cNvSpPr>
            <a:spLocks noGrp="1"/>
          </p:cNvSpPr>
          <p:nvPr>
            <p:ph idx="1"/>
          </p:nvPr>
        </p:nvSpPr>
        <p:spPr>
          <a:xfrm>
            <a:off x="457200" y="838200"/>
            <a:ext cx="8229600" cy="5715000"/>
          </a:xfrm>
        </p:spPr>
        <p:txBody>
          <a:bodyPr>
            <a:normAutofit lnSpcReduction="10000"/>
          </a:bodyPr>
          <a:lstStyle/>
          <a:p>
            <a:pPr algn="just"/>
            <a:r>
              <a:rPr lang="en-US" sz="2600" dirty="0" smtClean="0"/>
              <a:t>Capital : Long term assets used in production</a:t>
            </a:r>
          </a:p>
          <a:p>
            <a:pPr algn="just"/>
            <a:r>
              <a:rPr lang="en-US" sz="2600" dirty="0" smtClean="0"/>
              <a:t>Budget: plan which details projected inflows and </a:t>
            </a:r>
            <a:r>
              <a:rPr lang="en-US" sz="2600" dirty="0" err="1" smtClean="0"/>
              <a:t>outfows</a:t>
            </a:r>
            <a:r>
              <a:rPr lang="en-US" sz="2600" dirty="0" smtClean="0"/>
              <a:t> during some future period</a:t>
            </a:r>
          </a:p>
          <a:p>
            <a:pPr algn="just"/>
            <a:r>
              <a:rPr lang="en-US" sz="2600" dirty="0" smtClean="0"/>
              <a:t>Capital Budget: Appropriation of resources for acquiring fixed assets</a:t>
            </a:r>
          </a:p>
          <a:p>
            <a:pPr algn="just"/>
            <a:r>
              <a:rPr lang="en-US" sz="2600" dirty="0" smtClean="0"/>
              <a:t>Budgeting: implies process</a:t>
            </a:r>
          </a:p>
          <a:p>
            <a:pPr algn="just"/>
            <a:r>
              <a:rPr lang="en-US" sz="2600" dirty="0" smtClean="0"/>
              <a:t>Capital Budgeting: process of acquiring the fixed assets or process of investment in capital projects.</a:t>
            </a:r>
          </a:p>
          <a:p>
            <a:pPr algn="just">
              <a:lnSpc>
                <a:spcPct val="90000"/>
              </a:lnSpc>
            </a:pPr>
            <a:r>
              <a:rPr lang="en-US" sz="2600" dirty="0"/>
              <a:t>Analysis of potential additions to fixed assets.</a:t>
            </a:r>
          </a:p>
          <a:p>
            <a:pPr algn="just">
              <a:lnSpc>
                <a:spcPct val="90000"/>
              </a:lnSpc>
            </a:pPr>
            <a:r>
              <a:rPr lang="en-US" sz="2600" dirty="0"/>
              <a:t>Long-term decisions; involve large </a:t>
            </a:r>
            <a:r>
              <a:rPr lang="en-US" sz="2600" dirty="0" smtClean="0"/>
              <a:t>expenditures</a:t>
            </a:r>
          </a:p>
          <a:p>
            <a:pPr algn="just">
              <a:lnSpc>
                <a:spcPct val="90000"/>
              </a:lnSpc>
            </a:pPr>
            <a:r>
              <a:rPr lang="en-US" sz="2600" dirty="0" smtClean="0"/>
              <a:t>Examples: investment in property, plant and equipment, research and development projects, larger advertising campaigns, or any project that require a capital expenditure and generates future cash flow</a:t>
            </a:r>
            <a:endParaRPr lang="en-US" sz="2600" dirty="0"/>
          </a:p>
        </p:txBody>
      </p:sp>
    </p:spTree>
    <p:extLst>
      <p:ext uri="{BB962C8B-B14F-4D97-AF65-F5344CB8AC3E}">
        <p14:creationId xmlns:p14="http://schemas.microsoft.com/office/powerpoint/2010/main" val="92090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Conflict between NPV and PI</a:t>
            </a:r>
            <a:endParaRPr lang="en-US" dirty="0"/>
          </a:p>
        </p:txBody>
      </p:sp>
      <p:sp>
        <p:nvSpPr>
          <p:cNvPr id="3" name="Content Placeholder 2"/>
          <p:cNvSpPr>
            <a:spLocks noGrp="1"/>
          </p:cNvSpPr>
          <p:nvPr>
            <p:ph idx="1"/>
          </p:nvPr>
        </p:nvSpPr>
        <p:spPr>
          <a:xfrm>
            <a:off x="457200" y="685800"/>
            <a:ext cx="8229600" cy="5791200"/>
          </a:xfrm>
        </p:spPr>
        <p:txBody>
          <a:bodyPr>
            <a:normAutofit/>
          </a:bodyPr>
          <a:lstStyle/>
          <a:p>
            <a:pPr algn="just"/>
            <a:r>
              <a:rPr lang="en-US" sz="2200" dirty="0" smtClean="0"/>
              <a:t>If choice between mutually exclusive project have to be made on basis of following information:</a:t>
            </a:r>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r>
              <a:rPr lang="en-US" sz="2200" dirty="0" smtClean="0"/>
              <a:t>Which project would you choose ?</a:t>
            </a:r>
          </a:p>
          <a:p>
            <a:pPr marL="0" indent="0" algn="just">
              <a:buNone/>
            </a:pPr>
            <a:endParaRPr lang="en-US" sz="2200" b="1" dirty="0"/>
          </a:p>
          <a:p>
            <a:pPr marL="0" indent="0" algn="just">
              <a:buNone/>
            </a:pPr>
            <a:r>
              <a:rPr lang="en-US" sz="2200" b="1" dirty="0" smtClean="0"/>
              <a:t>Merits and Demerits of PI are similar to NPV technique. One additional merit is PI shows the relative profitability of the project.</a:t>
            </a:r>
          </a:p>
          <a:p>
            <a:pPr marL="0" indent="0" algn="just">
              <a:buNone/>
            </a:pPr>
            <a:endParaRPr lang="en-US" sz="2200" dirty="0" smtClean="0"/>
          </a:p>
          <a:p>
            <a:pPr algn="just"/>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4076451600"/>
              </p:ext>
            </p:extLst>
          </p:nvPr>
        </p:nvGraphicFramePr>
        <p:xfrm>
          <a:off x="1066800" y="1600200"/>
          <a:ext cx="6096000" cy="1854200"/>
        </p:xfrm>
        <a:graphic>
          <a:graphicData uri="http://schemas.openxmlformats.org/drawingml/2006/table">
            <a:tbl>
              <a:tblPr firstRow="1" bandRow="1">
                <a:tableStyleId>{5C22544A-7EE6-4342-B048-85BDC9FD1C3A}</a:tableStyleId>
              </a:tblPr>
              <a:tblGrid>
                <a:gridCol w="2514600"/>
                <a:gridCol w="1828800"/>
                <a:gridCol w="1752600"/>
              </a:tblGrid>
              <a:tr h="370840">
                <a:tc>
                  <a:txBody>
                    <a:bodyPr/>
                    <a:lstStyle/>
                    <a:p>
                      <a:pPr algn="ctr"/>
                      <a:r>
                        <a:rPr lang="en-US" dirty="0" smtClean="0"/>
                        <a:t>Project</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r>
              <a:tr h="370840">
                <a:tc>
                  <a:txBody>
                    <a:bodyPr/>
                    <a:lstStyle/>
                    <a:p>
                      <a:r>
                        <a:rPr lang="en-US" dirty="0" smtClean="0"/>
                        <a:t>PV of Cash inflows</a:t>
                      </a:r>
                      <a:endParaRPr lang="en-US" dirty="0"/>
                    </a:p>
                  </a:txBody>
                  <a:tcPr/>
                </a:tc>
                <a:tc>
                  <a:txBody>
                    <a:bodyPr/>
                    <a:lstStyle/>
                    <a:p>
                      <a:r>
                        <a:rPr lang="en-US" dirty="0" err="1" smtClean="0"/>
                        <a:t>Rs</a:t>
                      </a:r>
                      <a:r>
                        <a:rPr lang="en-US" dirty="0" smtClean="0"/>
                        <a:t>. 200,000</a:t>
                      </a:r>
                      <a:endParaRPr lang="en-US" dirty="0"/>
                    </a:p>
                  </a:txBody>
                  <a:tcPr/>
                </a:tc>
                <a:tc>
                  <a:txBody>
                    <a:bodyPr/>
                    <a:lstStyle/>
                    <a:p>
                      <a:r>
                        <a:rPr lang="en-US" dirty="0" err="1" smtClean="0"/>
                        <a:t>Rs</a:t>
                      </a:r>
                      <a:r>
                        <a:rPr lang="en-US" dirty="0" smtClean="0"/>
                        <a:t>. 100,000</a:t>
                      </a:r>
                      <a:endParaRPr lang="en-US" dirty="0"/>
                    </a:p>
                  </a:txBody>
                  <a:tcPr/>
                </a:tc>
              </a:tr>
              <a:tr h="370840">
                <a:tc>
                  <a:txBody>
                    <a:bodyPr/>
                    <a:lstStyle/>
                    <a:p>
                      <a:r>
                        <a:rPr lang="en-US" dirty="0" smtClean="0"/>
                        <a:t>Net cash Outlay</a:t>
                      </a:r>
                      <a:endParaRPr lang="en-US" dirty="0"/>
                    </a:p>
                  </a:txBody>
                  <a:tcPr/>
                </a:tc>
                <a:tc>
                  <a:txBody>
                    <a:bodyPr/>
                    <a:lstStyle/>
                    <a:p>
                      <a:r>
                        <a:rPr lang="en-US" dirty="0" err="1" smtClean="0"/>
                        <a:t>Rs</a:t>
                      </a:r>
                      <a:r>
                        <a:rPr lang="en-US" dirty="0" smtClean="0"/>
                        <a:t>. 100,000</a:t>
                      </a:r>
                      <a:endParaRPr lang="en-US" dirty="0"/>
                    </a:p>
                  </a:txBody>
                  <a:tcPr/>
                </a:tc>
                <a:tc>
                  <a:txBody>
                    <a:bodyPr/>
                    <a:lstStyle/>
                    <a:p>
                      <a:r>
                        <a:rPr lang="en-US" dirty="0" err="1" smtClean="0"/>
                        <a:t>Rs</a:t>
                      </a:r>
                      <a:r>
                        <a:rPr lang="en-US" dirty="0" smtClean="0"/>
                        <a:t>. 40,000</a:t>
                      </a:r>
                      <a:endParaRPr lang="en-US" dirty="0"/>
                    </a:p>
                  </a:txBody>
                  <a:tcPr/>
                </a:tc>
              </a:tr>
              <a:tr h="370840">
                <a:tc>
                  <a:txBody>
                    <a:bodyPr/>
                    <a:lstStyle/>
                    <a:p>
                      <a:r>
                        <a:rPr lang="en-US" dirty="0" smtClean="0"/>
                        <a:t>NPV</a:t>
                      </a:r>
                      <a:endParaRPr lang="en-US" dirty="0"/>
                    </a:p>
                  </a:txBody>
                  <a:tcPr/>
                </a:tc>
                <a:tc>
                  <a:txBody>
                    <a:bodyPr/>
                    <a:lstStyle/>
                    <a:p>
                      <a:r>
                        <a:rPr lang="en-US" dirty="0" smtClean="0"/>
                        <a:t>+ </a:t>
                      </a:r>
                      <a:r>
                        <a:rPr lang="en-US" dirty="0" err="1" smtClean="0"/>
                        <a:t>Rs</a:t>
                      </a:r>
                      <a:r>
                        <a:rPr lang="en-US" dirty="0" smtClean="0"/>
                        <a:t> 100,000</a:t>
                      </a:r>
                      <a:endParaRPr lang="en-US" dirty="0"/>
                    </a:p>
                  </a:txBody>
                  <a:tcPr/>
                </a:tc>
                <a:tc>
                  <a:txBody>
                    <a:bodyPr/>
                    <a:lstStyle/>
                    <a:p>
                      <a:r>
                        <a:rPr lang="en-US" dirty="0" smtClean="0"/>
                        <a:t>+ </a:t>
                      </a:r>
                      <a:r>
                        <a:rPr lang="en-US" dirty="0" err="1" smtClean="0"/>
                        <a:t>Rs</a:t>
                      </a:r>
                      <a:r>
                        <a:rPr lang="en-US" dirty="0" smtClean="0"/>
                        <a:t> 60,000</a:t>
                      </a:r>
                      <a:endParaRPr lang="en-US" dirty="0"/>
                    </a:p>
                  </a:txBody>
                  <a:tcPr/>
                </a:tc>
              </a:tr>
              <a:tr h="370840">
                <a:tc>
                  <a:txBody>
                    <a:bodyPr/>
                    <a:lstStyle/>
                    <a:p>
                      <a:r>
                        <a:rPr lang="en-US" dirty="0" smtClean="0"/>
                        <a:t>PI</a:t>
                      </a:r>
                      <a:endParaRPr lang="en-US" dirty="0"/>
                    </a:p>
                  </a:txBody>
                  <a:tcPr/>
                </a:tc>
                <a:tc>
                  <a:txBody>
                    <a:bodyPr/>
                    <a:lstStyle/>
                    <a:p>
                      <a:r>
                        <a:rPr lang="en-US" dirty="0" smtClean="0"/>
                        <a:t>2</a:t>
                      </a:r>
                      <a:endParaRPr lang="en-US" dirty="0"/>
                    </a:p>
                  </a:txBody>
                  <a:tcPr/>
                </a:tc>
                <a:tc>
                  <a:txBody>
                    <a:bodyPr/>
                    <a:lstStyle/>
                    <a:p>
                      <a:r>
                        <a:rPr lang="en-US" dirty="0" smtClean="0"/>
                        <a:t>2.5</a:t>
                      </a:r>
                      <a:endParaRPr lang="en-US" dirty="0"/>
                    </a:p>
                  </a:txBody>
                  <a:tcPr/>
                </a:tc>
              </a:tr>
            </a:tbl>
          </a:graphicData>
        </a:graphic>
      </p:graphicFrame>
    </p:spTree>
    <p:extLst>
      <p:ext uri="{BB962C8B-B14F-4D97-AF65-F5344CB8AC3E}">
        <p14:creationId xmlns:p14="http://schemas.microsoft.com/office/powerpoint/2010/main" val="1336775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Profitability Index (PI)</a:t>
            </a:r>
          </a:p>
        </p:txBody>
      </p:sp>
      <p:sp>
        <p:nvSpPr>
          <p:cNvPr id="3" name="Content Placeholder 2"/>
          <p:cNvSpPr>
            <a:spLocks noGrp="1"/>
          </p:cNvSpPr>
          <p:nvPr>
            <p:ph idx="1"/>
          </p:nvPr>
        </p:nvSpPr>
        <p:spPr>
          <a:xfrm>
            <a:off x="457200" y="762000"/>
            <a:ext cx="8229600" cy="5791200"/>
          </a:xfrm>
        </p:spPr>
        <p:txBody>
          <a:bodyPr>
            <a:normAutofit/>
          </a:bodyPr>
          <a:lstStyle/>
          <a:p>
            <a:pPr marL="0" indent="0" algn="just">
              <a:buNone/>
            </a:pPr>
            <a:r>
              <a:rPr lang="en-US" sz="2200" b="1" dirty="0" smtClean="0"/>
              <a:t>Example 4</a:t>
            </a:r>
            <a:r>
              <a:rPr lang="en-US" sz="2200" dirty="0" smtClean="0"/>
              <a:t>: The West Computer Corporation is trying to choose between the following two mutually exclusive design project</a:t>
            </a:r>
          </a:p>
          <a:p>
            <a:pPr algn="just"/>
            <a:endParaRPr lang="en-US" sz="2200" dirty="0"/>
          </a:p>
          <a:p>
            <a:pPr algn="just"/>
            <a:endParaRPr lang="en-US" sz="2200" dirty="0" smtClean="0"/>
          </a:p>
          <a:p>
            <a:pPr algn="just"/>
            <a:endParaRPr lang="en-US" sz="2200" dirty="0"/>
          </a:p>
          <a:p>
            <a:pPr algn="just"/>
            <a:endParaRPr lang="en-US" sz="2200" dirty="0" smtClean="0"/>
          </a:p>
          <a:p>
            <a:pPr algn="just"/>
            <a:endParaRPr lang="en-US" sz="2200" dirty="0"/>
          </a:p>
          <a:p>
            <a:pPr marL="0" indent="0" algn="just">
              <a:buNone/>
            </a:pPr>
            <a:endParaRPr lang="en-US" sz="2200" dirty="0"/>
          </a:p>
          <a:p>
            <a:pPr marL="457200" indent="-457200" algn="just">
              <a:buFont typeface="+mj-lt"/>
              <a:buAutoNum type="alphaLcPeriod"/>
            </a:pPr>
            <a:r>
              <a:rPr lang="en-US" sz="2200" dirty="0" smtClean="0"/>
              <a:t>If the required return is 10 percent and the company applies the profitability index decision rule, which project should firm accept ?</a:t>
            </a:r>
          </a:p>
          <a:p>
            <a:pPr marL="457200" indent="-457200" algn="just">
              <a:buFont typeface="+mj-lt"/>
              <a:buAutoNum type="alphaLcPeriod"/>
            </a:pPr>
            <a:r>
              <a:rPr lang="en-US" sz="2200" dirty="0" smtClean="0"/>
              <a:t>If the company applies the NPV decision rule, which project should it take ?</a:t>
            </a:r>
          </a:p>
          <a:p>
            <a:pPr marL="457200" indent="-457200" algn="just">
              <a:buFont typeface="+mj-lt"/>
              <a:buAutoNum type="alphaLcPeriod"/>
            </a:pPr>
            <a:r>
              <a:rPr lang="en-US" sz="2200" dirty="0" smtClean="0"/>
              <a:t>Explain why your answer in (a) and (b) are different</a:t>
            </a:r>
          </a:p>
          <a:p>
            <a:pPr marL="0" indent="0" algn="just">
              <a:buNone/>
            </a:pPr>
            <a:endParaRPr lang="en-US" sz="2200" dirty="0" smtClean="0"/>
          </a:p>
          <a:p>
            <a:pPr marL="0" indent="0" algn="just">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4209068505"/>
              </p:ext>
            </p:extLst>
          </p:nvPr>
        </p:nvGraphicFramePr>
        <p:xfrm>
          <a:off x="990600" y="1752600"/>
          <a:ext cx="6096000" cy="1854200"/>
        </p:xfrm>
        <a:graphic>
          <a:graphicData uri="http://schemas.openxmlformats.org/drawingml/2006/table">
            <a:tbl>
              <a:tblPr firstRow="1" bandRow="1">
                <a:tableStyleId>{5C22544A-7EE6-4342-B048-85BDC9FD1C3A}</a:tableStyleId>
              </a:tblPr>
              <a:tblGrid>
                <a:gridCol w="1295400"/>
                <a:gridCol w="2133600"/>
                <a:gridCol w="2667000"/>
              </a:tblGrid>
              <a:tr h="370840">
                <a:tc>
                  <a:txBody>
                    <a:bodyPr/>
                    <a:lstStyle/>
                    <a:p>
                      <a:r>
                        <a:rPr lang="en-US" dirty="0" smtClean="0"/>
                        <a:t>Year</a:t>
                      </a:r>
                      <a:endParaRPr lang="en-US" dirty="0"/>
                    </a:p>
                  </a:txBody>
                  <a:tcPr/>
                </a:tc>
                <a:tc>
                  <a:txBody>
                    <a:bodyPr/>
                    <a:lstStyle/>
                    <a:p>
                      <a:r>
                        <a:rPr lang="en-US" dirty="0" smtClean="0"/>
                        <a:t>Cash flow (A)</a:t>
                      </a:r>
                      <a:endParaRPr lang="en-US" dirty="0"/>
                    </a:p>
                  </a:txBody>
                  <a:tcPr/>
                </a:tc>
                <a:tc>
                  <a:txBody>
                    <a:bodyPr/>
                    <a:lstStyle/>
                    <a:p>
                      <a:r>
                        <a:rPr lang="en-US" dirty="0" smtClean="0"/>
                        <a:t>Cash flow (B)</a:t>
                      </a:r>
                      <a:endParaRPr lang="en-US" dirty="0"/>
                    </a:p>
                  </a:txBody>
                  <a:tcPr/>
                </a:tc>
              </a:tr>
              <a:tr h="370840">
                <a:tc>
                  <a:txBody>
                    <a:bodyPr/>
                    <a:lstStyle/>
                    <a:p>
                      <a:r>
                        <a:rPr lang="en-US" dirty="0" smtClean="0"/>
                        <a:t>0</a:t>
                      </a:r>
                      <a:endParaRPr lang="en-US" dirty="0"/>
                    </a:p>
                  </a:txBody>
                  <a:tcPr/>
                </a:tc>
                <a:tc>
                  <a:txBody>
                    <a:bodyPr/>
                    <a:lstStyle/>
                    <a:p>
                      <a:r>
                        <a:rPr lang="en-US" dirty="0" smtClean="0"/>
                        <a:t>- </a:t>
                      </a:r>
                      <a:r>
                        <a:rPr lang="en-US" dirty="0" err="1" smtClean="0"/>
                        <a:t>Rs</a:t>
                      </a:r>
                      <a:r>
                        <a:rPr lang="en-US" baseline="0" dirty="0" smtClean="0"/>
                        <a:t> 53,000</a:t>
                      </a:r>
                      <a:endParaRPr lang="en-US" dirty="0"/>
                    </a:p>
                  </a:txBody>
                  <a:tcPr/>
                </a:tc>
                <a:tc>
                  <a:txBody>
                    <a:bodyPr/>
                    <a:lstStyle/>
                    <a:p>
                      <a:r>
                        <a:rPr lang="en-US" dirty="0" smtClean="0"/>
                        <a:t>- </a:t>
                      </a:r>
                      <a:r>
                        <a:rPr lang="en-US" dirty="0" err="1" smtClean="0"/>
                        <a:t>Rs</a:t>
                      </a:r>
                      <a:r>
                        <a:rPr lang="en-US" dirty="0" smtClean="0"/>
                        <a:t> 16,000</a:t>
                      </a:r>
                      <a:endParaRPr lang="en-US" dirty="0"/>
                    </a:p>
                  </a:txBody>
                  <a:tcPr/>
                </a:tc>
              </a:tr>
              <a:tr h="370840">
                <a:tc>
                  <a:txBody>
                    <a:bodyPr/>
                    <a:lstStyle/>
                    <a:p>
                      <a:r>
                        <a:rPr lang="en-US" dirty="0" smtClean="0"/>
                        <a:t>1</a:t>
                      </a:r>
                      <a:endParaRPr lang="en-US" dirty="0"/>
                    </a:p>
                  </a:txBody>
                  <a:tcPr/>
                </a:tc>
                <a:tc>
                  <a:txBody>
                    <a:bodyPr/>
                    <a:lstStyle/>
                    <a:p>
                      <a:r>
                        <a:rPr lang="en-US" dirty="0" smtClean="0"/>
                        <a:t>27,000</a:t>
                      </a:r>
                      <a:endParaRPr lang="en-US" dirty="0"/>
                    </a:p>
                  </a:txBody>
                  <a:tcPr/>
                </a:tc>
                <a:tc>
                  <a:txBody>
                    <a:bodyPr/>
                    <a:lstStyle/>
                    <a:p>
                      <a:r>
                        <a:rPr lang="en-US" dirty="0" smtClean="0"/>
                        <a:t>9,100</a:t>
                      </a:r>
                      <a:endParaRPr lang="en-US" dirty="0"/>
                    </a:p>
                  </a:txBody>
                  <a:tcPr/>
                </a:tc>
              </a:tr>
              <a:tr h="370840">
                <a:tc>
                  <a:txBody>
                    <a:bodyPr/>
                    <a:lstStyle/>
                    <a:p>
                      <a:r>
                        <a:rPr lang="en-US" dirty="0" smtClean="0"/>
                        <a:t>2</a:t>
                      </a:r>
                      <a:endParaRPr lang="en-US" dirty="0"/>
                    </a:p>
                  </a:txBody>
                  <a:tcPr/>
                </a:tc>
                <a:tc>
                  <a:txBody>
                    <a:bodyPr/>
                    <a:lstStyle/>
                    <a:p>
                      <a:r>
                        <a:rPr lang="en-US" dirty="0" smtClean="0"/>
                        <a:t>27,000</a:t>
                      </a:r>
                      <a:endParaRPr lang="en-US" dirty="0"/>
                    </a:p>
                  </a:txBody>
                  <a:tcPr/>
                </a:tc>
                <a:tc>
                  <a:txBody>
                    <a:bodyPr/>
                    <a:lstStyle/>
                    <a:p>
                      <a:r>
                        <a:rPr lang="en-US" dirty="0" smtClean="0"/>
                        <a:t>9,100</a:t>
                      </a:r>
                      <a:endParaRPr lang="en-US" dirty="0"/>
                    </a:p>
                  </a:txBody>
                  <a:tcPr/>
                </a:tc>
              </a:tr>
              <a:tr h="370840">
                <a:tc>
                  <a:txBody>
                    <a:bodyPr/>
                    <a:lstStyle/>
                    <a:p>
                      <a:r>
                        <a:rPr lang="en-US" dirty="0" smtClean="0"/>
                        <a:t>3</a:t>
                      </a:r>
                      <a:endParaRPr lang="en-US" dirty="0"/>
                    </a:p>
                  </a:txBody>
                  <a:tcPr/>
                </a:tc>
                <a:tc>
                  <a:txBody>
                    <a:bodyPr/>
                    <a:lstStyle/>
                    <a:p>
                      <a:r>
                        <a:rPr lang="en-US" dirty="0" smtClean="0"/>
                        <a:t>27,000</a:t>
                      </a:r>
                      <a:endParaRPr lang="en-US" dirty="0"/>
                    </a:p>
                  </a:txBody>
                  <a:tcPr/>
                </a:tc>
                <a:tc>
                  <a:txBody>
                    <a:bodyPr/>
                    <a:lstStyle/>
                    <a:p>
                      <a:r>
                        <a:rPr lang="en-US" dirty="0" smtClean="0"/>
                        <a:t>9,100</a:t>
                      </a:r>
                      <a:endParaRPr lang="en-US" dirty="0"/>
                    </a:p>
                  </a:txBody>
                  <a:tcPr/>
                </a:tc>
              </a:tr>
            </a:tbl>
          </a:graphicData>
        </a:graphic>
      </p:graphicFrame>
    </p:spTree>
    <p:extLst>
      <p:ext uri="{BB962C8B-B14F-4D97-AF65-F5344CB8AC3E}">
        <p14:creationId xmlns:p14="http://schemas.microsoft.com/office/powerpoint/2010/main" val="120643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Internal Rate of Return (IRR)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943600"/>
              </a:xfrm>
            </p:spPr>
            <p:txBody>
              <a:bodyPr>
                <a:normAutofit/>
              </a:bodyPr>
              <a:lstStyle/>
              <a:p>
                <a:pPr algn="just"/>
                <a:r>
                  <a:rPr lang="en-US" sz="2200" dirty="0" smtClean="0"/>
                  <a:t>IRR is the discount rate that makes present value if cash inflow equals to the present value of the cash outflows of the project.</a:t>
                </a:r>
              </a:p>
              <a:p>
                <a:pPr algn="just"/>
                <a:r>
                  <a:rPr lang="en-US" sz="2200" dirty="0" smtClean="0"/>
                  <a:t>It is the discount rate that results in the zero net present value of the project</a:t>
                </a:r>
              </a:p>
              <a:p>
                <a:pPr marL="0" indent="0" algn="just">
                  <a:buNone/>
                </a:pPr>
                <a:r>
                  <a:rPr lang="en-US" sz="2200" dirty="0"/>
                  <a:t>0</a:t>
                </a:r>
                <a:r>
                  <a:rPr lang="en-US" sz="2200" dirty="0" smtClean="0"/>
                  <a:t> </a:t>
                </a:r>
                <a:r>
                  <a:rPr lang="en-US" sz="2200" dirty="0"/>
                  <a:t>= </a:t>
                </a:r>
                <a14:m>
                  <m:oMath xmlns:m="http://schemas.openxmlformats.org/officeDocument/2006/math">
                    <m:f>
                      <m:fPr>
                        <m:ctrlPr>
                          <a:rPr lang="en-US" sz="2200" i="1">
                            <a:latin typeface="Cambria Math"/>
                          </a:rPr>
                        </m:ctrlPr>
                      </m:fPr>
                      <m:num>
                        <m:r>
                          <a:rPr lang="en-US" sz="2200" i="1">
                            <a:latin typeface="Cambria Math"/>
                          </a:rPr>
                          <m:t>𝐶𝐹</m:t>
                        </m:r>
                        <m:r>
                          <a:rPr lang="en-US" sz="2200" i="1" baseline="-25000">
                            <a:latin typeface="Cambria Math"/>
                          </a:rPr>
                          <m:t>1</m:t>
                        </m:r>
                      </m:num>
                      <m:den>
                        <m:d>
                          <m:dPr>
                            <m:ctrlPr>
                              <a:rPr lang="en-US" sz="2200" i="1">
                                <a:latin typeface="Cambria Math"/>
                              </a:rPr>
                            </m:ctrlPr>
                          </m:dPr>
                          <m:e>
                            <m:r>
                              <a:rPr lang="en-US" sz="2200" i="1">
                                <a:latin typeface="Cambria Math"/>
                              </a:rPr>
                              <m:t>1+</m:t>
                            </m:r>
                            <m:r>
                              <a:rPr lang="en-US" sz="2200" b="0" i="1" smtClean="0">
                                <a:latin typeface="Cambria Math"/>
                              </a:rPr>
                              <m:t>𝐼𝑅𝑅</m:t>
                            </m:r>
                          </m:e>
                        </m:d>
                        <m:r>
                          <a:rPr lang="en-US" sz="2200" i="1" baseline="30000">
                            <a:latin typeface="Cambria Math"/>
                          </a:rPr>
                          <m:t>1</m:t>
                        </m:r>
                      </m:den>
                    </m:f>
                  </m:oMath>
                </a14:m>
                <a:r>
                  <a:rPr lang="en-US" sz="2200" dirty="0"/>
                  <a:t> +  </a:t>
                </a:r>
                <a14:m>
                  <m:oMath xmlns:m="http://schemas.openxmlformats.org/officeDocument/2006/math">
                    <m:f>
                      <m:fPr>
                        <m:ctrlPr>
                          <a:rPr lang="en-US" sz="2200" i="1">
                            <a:latin typeface="Cambria Math"/>
                          </a:rPr>
                        </m:ctrlPr>
                      </m:fPr>
                      <m:num>
                        <m:r>
                          <a:rPr lang="en-US" sz="2200" i="1">
                            <a:latin typeface="Cambria Math"/>
                          </a:rPr>
                          <m:t>𝐶𝐹</m:t>
                        </m:r>
                        <m:r>
                          <a:rPr lang="en-US" sz="2200" i="1" baseline="-25000">
                            <a:latin typeface="Cambria Math"/>
                          </a:rPr>
                          <m:t>2</m:t>
                        </m:r>
                      </m:num>
                      <m:den>
                        <m:d>
                          <m:dPr>
                            <m:ctrlPr>
                              <a:rPr lang="en-US" sz="2200" i="1">
                                <a:latin typeface="Cambria Math"/>
                              </a:rPr>
                            </m:ctrlPr>
                          </m:dPr>
                          <m:e>
                            <m:r>
                              <a:rPr lang="en-US" sz="2200" i="1">
                                <a:latin typeface="Cambria Math"/>
                              </a:rPr>
                              <m:t>1+</m:t>
                            </m:r>
                            <m:r>
                              <a:rPr lang="en-US" sz="2200" b="0" i="1" smtClean="0">
                                <a:latin typeface="Cambria Math"/>
                              </a:rPr>
                              <m:t>𝐼𝑅𝑅</m:t>
                            </m:r>
                          </m:e>
                        </m:d>
                        <m:r>
                          <a:rPr lang="en-US" sz="2200" i="1" baseline="30000">
                            <a:latin typeface="Cambria Math"/>
                          </a:rPr>
                          <m:t>2</m:t>
                        </m:r>
                      </m:den>
                    </m:f>
                  </m:oMath>
                </a14:m>
                <a:r>
                  <a:rPr lang="en-US" sz="2200" dirty="0"/>
                  <a:t> +  </a:t>
                </a:r>
                <a14:m>
                  <m:oMath xmlns:m="http://schemas.openxmlformats.org/officeDocument/2006/math">
                    <m:f>
                      <m:fPr>
                        <m:ctrlPr>
                          <a:rPr lang="en-US" sz="2200" i="1">
                            <a:latin typeface="Cambria Math"/>
                          </a:rPr>
                        </m:ctrlPr>
                      </m:fPr>
                      <m:num>
                        <m:r>
                          <a:rPr lang="en-US" sz="2200" i="1">
                            <a:latin typeface="Cambria Math"/>
                          </a:rPr>
                          <m:t>𝐶𝐹</m:t>
                        </m:r>
                        <m:r>
                          <a:rPr lang="en-US" sz="2200" i="1" baseline="-25000">
                            <a:latin typeface="Cambria Math"/>
                          </a:rPr>
                          <m:t>3</m:t>
                        </m:r>
                      </m:num>
                      <m:den>
                        <m:d>
                          <m:dPr>
                            <m:ctrlPr>
                              <a:rPr lang="en-US" sz="2200" i="1">
                                <a:latin typeface="Cambria Math"/>
                              </a:rPr>
                            </m:ctrlPr>
                          </m:dPr>
                          <m:e>
                            <m:r>
                              <a:rPr lang="en-US" sz="2200" i="1">
                                <a:latin typeface="Cambria Math"/>
                              </a:rPr>
                              <m:t>1+</m:t>
                            </m:r>
                            <m:r>
                              <a:rPr lang="en-US" sz="2200" b="0" i="1" smtClean="0">
                                <a:latin typeface="Cambria Math"/>
                              </a:rPr>
                              <m:t>𝐼𝑅𝑅</m:t>
                            </m:r>
                          </m:e>
                        </m:d>
                        <m:r>
                          <a:rPr lang="en-US" sz="2200" i="1" baseline="30000">
                            <a:latin typeface="Cambria Math"/>
                          </a:rPr>
                          <m:t>3</m:t>
                        </m:r>
                      </m:den>
                    </m:f>
                  </m:oMath>
                </a14:m>
                <a:r>
                  <a:rPr lang="en-US" sz="2200" dirty="0"/>
                  <a:t> + …… +  </a:t>
                </a:r>
                <a14:m>
                  <m:oMath xmlns:m="http://schemas.openxmlformats.org/officeDocument/2006/math">
                    <m:f>
                      <m:fPr>
                        <m:ctrlPr>
                          <a:rPr lang="en-US" sz="2200" i="1">
                            <a:latin typeface="Cambria Math"/>
                          </a:rPr>
                        </m:ctrlPr>
                      </m:fPr>
                      <m:num>
                        <m:r>
                          <a:rPr lang="en-US" sz="2200" i="1">
                            <a:latin typeface="Cambria Math"/>
                          </a:rPr>
                          <m:t>𝐶𝐹</m:t>
                        </m:r>
                        <m:r>
                          <a:rPr lang="en-US" sz="2200" i="1" baseline="-25000">
                            <a:latin typeface="Cambria Math"/>
                          </a:rPr>
                          <m:t>𝑛</m:t>
                        </m:r>
                      </m:num>
                      <m:den>
                        <m:d>
                          <m:dPr>
                            <m:ctrlPr>
                              <a:rPr lang="en-US" sz="2200" i="1">
                                <a:latin typeface="Cambria Math"/>
                              </a:rPr>
                            </m:ctrlPr>
                          </m:dPr>
                          <m:e>
                            <m:r>
                              <a:rPr lang="en-US" sz="2200" i="1">
                                <a:latin typeface="Cambria Math"/>
                              </a:rPr>
                              <m:t>1+</m:t>
                            </m:r>
                            <m:r>
                              <a:rPr lang="en-US" sz="2200" b="0" i="1" smtClean="0">
                                <a:latin typeface="Cambria Math"/>
                              </a:rPr>
                              <m:t>𝐼𝑅𝑅</m:t>
                            </m:r>
                          </m:e>
                        </m:d>
                        <m:r>
                          <a:rPr lang="en-US" sz="2200" i="1" baseline="30000">
                            <a:latin typeface="Cambria Math"/>
                          </a:rPr>
                          <m:t>𝑛</m:t>
                        </m:r>
                      </m:den>
                    </m:f>
                  </m:oMath>
                </a14:m>
                <a:r>
                  <a:rPr lang="en-US" sz="2200" dirty="0"/>
                  <a:t>  - CF</a:t>
                </a:r>
                <a:r>
                  <a:rPr lang="en-US" sz="2200" baseline="-25000" dirty="0"/>
                  <a:t>0</a:t>
                </a:r>
              </a:p>
              <a:p>
                <a:pPr marL="0" indent="0" algn="just">
                  <a:buNone/>
                </a:pPr>
                <a:r>
                  <a:rPr lang="en-US" sz="2200" dirty="0"/>
                  <a:t>0</a:t>
                </a:r>
                <a:r>
                  <a:rPr lang="en-US" sz="2200" dirty="0" smtClean="0"/>
                  <a:t> </a:t>
                </a:r>
                <a:r>
                  <a:rPr lang="en-US" sz="2200" dirty="0"/>
                  <a:t>= </a:t>
                </a:r>
                <a14:m>
                  <m:oMath xmlns:m="http://schemas.openxmlformats.org/officeDocument/2006/math">
                    <m:nary>
                      <m:naryPr>
                        <m:chr m:val="∑"/>
                        <m:ctrlPr>
                          <a:rPr lang="en-US" sz="2200" i="1">
                            <a:latin typeface="Cambria Math"/>
                          </a:rPr>
                        </m:ctrlPr>
                      </m:naryPr>
                      <m:sub>
                        <m:r>
                          <m:rPr>
                            <m:brk m:alnAt="23"/>
                          </m:rPr>
                          <a:rPr lang="en-US" sz="2200" i="1">
                            <a:latin typeface="Cambria Math"/>
                          </a:rPr>
                          <m:t>𝑡</m:t>
                        </m:r>
                        <m:r>
                          <a:rPr lang="en-US" sz="2200" i="1">
                            <a:latin typeface="Cambria Math"/>
                          </a:rPr>
                          <m:t>=1</m:t>
                        </m:r>
                      </m:sub>
                      <m:sup>
                        <m:r>
                          <a:rPr lang="en-US" sz="2200" i="1">
                            <a:latin typeface="Cambria Math"/>
                          </a:rPr>
                          <m:t>𝑛</m:t>
                        </m:r>
                      </m:sup>
                      <m:e>
                        <m:f>
                          <m:fPr>
                            <m:ctrlPr>
                              <a:rPr lang="en-US" sz="2200" i="1">
                                <a:latin typeface="Cambria Math"/>
                              </a:rPr>
                            </m:ctrlPr>
                          </m:fPr>
                          <m:num>
                            <m:r>
                              <a:rPr lang="en-US" sz="2200" i="1">
                                <a:latin typeface="Cambria Math"/>
                              </a:rPr>
                              <m:t>𝐶𝐹</m:t>
                            </m:r>
                            <m:r>
                              <a:rPr lang="en-US" sz="2200" i="1" baseline="-25000">
                                <a:latin typeface="Cambria Math"/>
                              </a:rPr>
                              <m:t>𝑡</m:t>
                            </m:r>
                          </m:num>
                          <m:den>
                            <m:d>
                              <m:dPr>
                                <m:ctrlPr>
                                  <a:rPr lang="en-US" sz="2200" i="1">
                                    <a:latin typeface="Cambria Math"/>
                                  </a:rPr>
                                </m:ctrlPr>
                              </m:dPr>
                              <m:e>
                                <m:r>
                                  <a:rPr lang="en-US" sz="2200" i="1">
                                    <a:latin typeface="Cambria Math"/>
                                  </a:rPr>
                                  <m:t>1+</m:t>
                                </m:r>
                                <m:r>
                                  <a:rPr lang="en-US" sz="2200" i="1">
                                    <a:latin typeface="Cambria Math"/>
                                  </a:rPr>
                                  <m:t>𝑘</m:t>
                                </m:r>
                              </m:e>
                            </m:d>
                            <m:r>
                              <a:rPr lang="en-US" sz="2200" i="1" baseline="30000">
                                <a:latin typeface="Cambria Math"/>
                              </a:rPr>
                              <m:t>𝑡</m:t>
                            </m:r>
                          </m:den>
                        </m:f>
                      </m:e>
                    </m:nary>
                  </m:oMath>
                </a14:m>
                <a:r>
                  <a:rPr lang="en-US" sz="2200" dirty="0"/>
                  <a:t>  - </a:t>
                </a:r>
                <a:r>
                  <a:rPr lang="en-US" sz="2200" dirty="0" smtClean="0"/>
                  <a:t>CF</a:t>
                </a:r>
                <a:r>
                  <a:rPr lang="en-US" sz="2200" baseline="-25000" dirty="0" smtClean="0"/>
                  <a:t>0</a:t>
                </a:r>
              </a:p>
              <a:p>
                <a:pPr marL="0" indent="0" algn="just">
                  <a:buNone/>
                </a:pPr>
                <a:endParaRPr lang="en-US" sz="2200" dirty="0"/>
              </a:p>
              <a:p>
                <a:pPr marL="0" indent="0" algn="just">
                  <a:buNone/>
                </a:pPr>
                <a:r>
                  <a:rPr lang="en-US" sz="2200" dirty="0" smtClean="0"/>
                  <a:t>Detail procedure for the calculation of IRR can be explained in two different situations</a:t>
                </a:r>
              </a:p>
              <a:p>
                <a:pPr marL="0" indent="0" algn="just">
                  <a:buNone/>
                </a:pPr>
                <a:r>
                  <a:rPr lang="en-US" sz="2200" dirty="0"/>
                  <a:t>	</a:t>
                </a:r>
                <a:r>
                  <a:rPr lang="en-US" sz="2200" dirty="0" smtClean="0"/>
                  <a:t>when future cash inflows are equal</a:t>
                </a:r>
              </a:p>
              <a:p>
                <a:pPr marL="0" indent="0" algn="just">
                  <a:buNone/>
                </a:pPr>
                <a:r>
                  <a:rPr lang="en-US" sz="2200" dirty="0"/>
                  <a:t>	</a:t>
                </a:r>
                <a:r>
                  <a:rPr lang="en-US" sz="2200" dirty="0" smtClean="0"/>
                  <a:t>when future cash inflows are unequal</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943600"/>
              </a:xfrm>
              <a:blipFill rotWithShape="1">
                <a:blip r:embed="rId2"/>
                <a:stretch>
                  <a:fillRect l="-889" t="-615" r="-1778"/>
                </a:stretch>
              </a:blipFill>
            </p:spPr>
            <p:txBody>
              <a:bodyPr/>
              <a:lstStyle/>
              <a:p>
                <a:r>
                  <a:rPr lang="en-US">
                    <a:noFill/>
                  </a:rPr>
                  <a:t> </a:t>
                </a:r>
              </a:p>
            </p:txBody>
          </p:sp>
        </mc:Fallback>
      </mc:AlternateContent>
    </p:spTree>
    <p:extLst>
      <p:ext uri="{BB962C8B-B14F-4D97-AF65-F5344CB8AC3E}">
        <p14:creationId xmlns:p14="http://schemas.microsoft.com/office/powerpoint/2010/main" val="800496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Internal Rate of Return (IRR)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867400"/>
              </a:xfrm>
            </p:spPr>
            <p:txBody>
              <a:bodyPr>
                <a:normAutofit/>
              </a:bodyPr>
              <a:lstStyle/>
              <a:p>
                <a:pPr marL="0" indent="0" algn="just">
                  <a:buNone/>
                </a:pPr>
                <a:r>
                  <a:rPr lang="en-US" sz="2200" b="1" dirty="0" smtClean="0"/>
                  <a:t>When Future Cash flows are equal:</a:t>
                </a:r>
              </a:p>
              <a:p>
                <a:pPr marL="0" indent="0" algn="just">
                  <a:buNone/>
                </a:pPr>
                <a:r>
                  <a:rPr lang="en-US" sz="2200" dirty="0" smtClean="0"/>
                  <a:t>Step 1: First we calculate payback period or factor</a:t>
                </a:r>
              </a:p>
              <a:p>
                <a:pPr marL="0" indent="0" algn="just">
                  <a:buNone/>
                </a:pPr>
                <a:r>
                  <a:rPr lang="en-US" sz="2200" dirty="0" smtClean="0"/>
                  <a:t>Step 2: Find discount rate for interpolation by looking at the PVIFA table for n</a:t>
                </a:r>
                <a:r>
                  <a:rPr lang="en-US" sz="2200" baseline="30000" dirty="0" smtClean="0"/>
                  <a:t>th</a:t>
                </a:r>
                <a:r>
                  <a:rPr lang="en-US" sz="2200" dirty="0" smtClean="0"/>
                  <a:t> year (project life)</a:t>
                </a:r>
              </a:p>
              <a:p>
                <a:pPr marL="0" indent="0" algn="just">
                  <a:buNone/>
                </a:pPr>
                <a:r>
                  <a:rPr lang="en-US" sz="2200" dirty="0" smtClean="0"/>
                  <a:t>Step 3: Calculate the actual IRR using the equation:</a:t>
                </a:r>
              </a:p>
              <a:p>
                <a:pPr marL="0" indent="0" algn="just">
                  <a:buNone/>
                </a:pPr>
                <a:r>
                  <a:rPr lang="en-US" sz="2200" dirty="0" smtClean="0"/>
                  <a:t>	IRR = LR + </a:t>
                </a:r>
                <a14:m>
                  <m:oMath xmlns:m="http://schemas.openxmlformats.org/officeDocument/2006/math">
                    <m:f>
                      <m:fPr>
                        <m:ctrlPr>
                          <a:rPr lang="en-US" sz="2200" i="1" smtClean="0">
                            <a:latin typeface="Cambria Math"/>
                          </a:rPr>
                        </m:ctrlPr>
                      </m:fPr>
                      <m:num>
                        <m:r>
                          <a:rPr lang="en-US" sz="2200" b="0" i="1" smtClean="0">
                            <a:latin typeface="Cambria Math"/>
                          </a:rPr>
                          <m:t>𝑃𝑉𝐼𝐹𝐴</m:t>
                        </m:r>
                        <m:r>
                          <a:rPr lang="en-US" sz="2200" b="0" i="1" smtClean="0">
                            <a:latin typeface="Cambria Math"/>
                          </a:rPr>
                          <m:t> </m:t>
                        </m:r>
                        <m:r>
                          <a:rPr lang="en-US" sz="2200" b="0" i="1" baseline="-25000" smtClean="0">
                            <a:latin typeface="Cambria Math"/>
                          </a:rPr>
                          <m:t>𝐿𝑅</m:t>
                        </m:r>
                        <m:r>
                          <a:rPr lang="en-US" sz="2200" b="0" i="1" smtClean="0">
                            <a:latin typeface="Cambria Math"/>
                          </a:rPr>
                          <m:t> − </m:t>
                        </m:r>
                        <m:r>
                          <a:rPr lang="en-US" sz="2200" b="0" i="1" smtClean="0">
                            <a:latin typeface="Cambria Math"/>
                          </a:rPr>
                          <m:t>𝑃𝐵𝑃</m:t>
                        </m:r>
                        <m:r>
                          <a:rPr lang="en-US" sz="2200" b="0" i="1" smtClean="0">
                            <a:latin typeface="Cambria Math"/>
                          </a:rPr>
                          <m:t> </m:t>
                        </m:r>
                        <m:r>
                          <a:rPr lang="en-US" sz="2200" b="0" i="1" smtClean="0">
                            <a:latin typeface="Cambria Math"/>
                          </a:rPr>
                          <m:t>𝑜𝑟</m:t>
                        </m:r>
                        <m:r>
                          <a:rPr lang="en-US" sz="2200" b="0" i="1" smtClean="0">
                            <a:latin typeface="Cambria Math"/>
                          </a:rPr>
                          <m:t> </m:t>
                        </m:r>
                        <m:r>
                          <a:rPr lang="en-US" sz="2200" b="0" i="1" smtClean="0">
                            <a:latin typeface="Cambria Math"/>
                          </a:rPr>
                          <m:t>𝑓𝑎𝑐𝑡𝑜𝑟</m:t>
                        </m:r>
                      </m:num>
                      <m:den>
                        <m:r>
                          <a:rPr lang="en-US" sz="2200" b="0" i="1" smtClean="0">
                            <a:latin typeface="Cambria Math"/>
                          </a:rPr>
                          <m:t>𝑃𝑉𝐼𝐹𝐴</m:t>
                        </m:r>
                        <m:r>
                          <a:rPr lang="en-US" sz="2200" b="0" i="1" smtClean="0">
                            <a:latin typeface="Cambria Math"/>
                          </a:rPr>
                          <m:t> </m:t>
                        </m:r>
                        <m:r>
                          <a:rPr lang="en-US" sz="2200" b="0" i="1" baseline="-25000" smtClean="0">
                            <a:latin typeface="Cambria Math"/>
                          </a:rPr>
                          <m:t>𝐿𝑅</m:t>
                        </m:r>
                        <m:r>
                          <a:rPr lang="en-US" sz="2200" b="0" i="1" smtClean="0">
                            <a:latin typeface="Cambria Math"/>
                          </a:rPr>
                          <m:t> −</m:t>
                        </m:r>
                        <m:r>
                          <a:rPr lang="en-US" sz="2200" b="0" i="1" smtClean="0">
                            <a:latin typeface="Cambria Math"/>
                          </a:rPr>
                          <m:t>𝑃𝑉𝐼𝐹𝐴</m:t>
                        </m:r>
                        <m:r>
                          <a:rPr lang="en-US" sz="2200" b="0" i="1" smtClean="0">
                            <a:latin typeface="Cambria Math"/>
                          </a:rPr>
                          <m:t> </m:t>
                        </m:r>
                        <m:r>
                          <a:rPr lang="en-US" sz="2200" b="0" i="1" baseline="-25000" smtClean="0">
                            <a:latin typeface="Cambria Math"/>
                          </a:rPr>
                          <m:t>𝐻𝑅</m:t>
                        </m:r>
                      </m:den>
                    </m:f>
                  </m:oMath>
                </a14:m>
                <a:r>
                  <a:rPr lang="en-US" sz="2200" dirty="0" smtClean="0"/>
                  <a:t> × (HR – LR )</a:t>
                </a:r>
              </a:p>
              <a:p>
                <a:pPr marL="0" indent="0" algn="just">
                  <a:buNone/>
                </a:pPr>
                <a:r>
                  <a:rPr lang="en-US" sz="22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867400"/>
              </a:xfrm>
              <a:blipFill rotWithShape="1">
                <a:blip r:embed="rId2"/>
                <a:stretch>
                  <a:fillRect l="-889" t="-624" r="-1630"/>
                </a:stretch>
              </a:blipFill>
            </p:spPr>
            <p:txBody>
              <a:bodyPr/>
              <a:lstStyle/>
              <a:p>
                <a:r>
                  <a:rPr lang="en-US">
                    <a:noFill/>
                  </a:rPr>
                  <a:t> </a:t>
                </a:r>
              </a:p>
            </p:txBody>
          </p:sp>
        </mc:Fallback>
      </mc:AlternateContent>
    </p:spTree>
    <p:extLst>
      <p:ext uri="{BB962C8B-B14F-4D97-AF65-F5344CB8AC3E}">
        <p14:creationId xmlns:p14="http://schemas.microsoft.com/office/powerpoint/2010/main" val="123129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Internal Rate of Return (IRR)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15000"/>
              </a:xfrm>
            </p:spPr>
            <p:txBody>
              <a:bodyPr>
                <a:normAutofit/>
              </a:bodyPr>
              <a:lstStyle/>
              <a:p>
                <a:pPr marL="0" indent="0" algn="just">
                  <a:buNone/>
                </a:pPr>
                <a:r>
                  <a:rPr lang="en-US" sz="2000" b="1" dirty="0" smtClean="0"/>
                  <a:t>When Future cash flow are not equal:</a:t>
                </a:r>
              </a:p>
              <a:p>
                <a:pPr marL="0" indent="0" algn="just">
                  <a:buNone/>
                </a:pPr>
                <a:r>
                  <a:rPr lang="en-US" sz="2000" dirty="0" smtClean="0"/>
                  <a:t>Step 1: Compute the NPV at cost of capital</a:t>
                </a:r>
              </a:p>
              <a:p>
                <a:pPr marL="0" indent="0" algn="just">
                  <a:buNone/>
                </a:pPr>
                <a:r>
                  <a:rPr lang="en-US" sz="2000" dirty="0" smtClean="0"/>
                  <a:t>Step 2: See if the NPV is positive or negative</a:t>
                </a:r>
              </a:p>
              <a:p>
                <a:pPr marL="0" indent="0" algn="just">
                  <a:buNone/>
                </a:pPr>
                <a:r>
                  <a:rPr lang="en-US" sz="2000" dirty="0" smtClean="0"/>
                  <a:t>Step 3: If NPV &gt; 0 then pick another rate higher than cost of capital </a:t>
                </a:r>
              </a:p>
              <a:p>
                <a:pPr marL="0" indent="0" algn="just">
                  <a:buNone/>
                </a:pPr>
                <a:r>
                  <a:rPr lang="en-US" sz="2000" dirty="0"/>
                  <a:t>	</a:t>
                </a:r>
                <a:r>
                  <a:rPr lang="en-US" sz="2000" dirty="0" smtClean="0"/>
                  <a:t>If NPV &lt; 0 then pick another rate smaller than cost of capital</a:t>
                </a:r>
              </a:p>
              <a:p>
                <a:pPr marL="0" indent="0" algn="just">
                  <a:buNone/>
                </a:pPr>
                <a:r>
                  <a:rPr lang="en-US" sz="2000" dirty="0" smtClean="0"/>
                  <a:t>True IRR at which NPV = 0 must lie somewhere in between these two rates</a:t>
                </a:r>
              </a:p>
              <a:p>
                <a:pPr marL="0" indent="0" algn="just">
                  <a:buNone/>
                </a:pPr>
                <a:r>
                  <a:rPr lang="en-US" sz="2000" dirty="0" smtClean="0"/>
                  <a:t>Step 4: Interpolate to get the exact rate</a:t>
                </a:r>
              </a:p>
              <a:p>
                <a:pPr marL="0" indent="0" algn="just">
                  <a:buNone/>
                </a:pPr>
                <a:r>
                  <a:rPr lang="en-US" sz="2000" dirty="0"/>
                  <a:t>IRR = LR + </a:t>
                </a:r>
                <a14:m>
                  <m:oMath xmlns:m="http://schemas.openxmlformats.org/officeDocument/2006/math">
                    <m:f>
                      <m:fPr>
                        <m:ctrlPr>
                          <a:rPr lang="en-US" sz="2000" i="1">
                            <a:latin typeface="Cambria Math"/>
                          </a:rPr>
                        </m:ctrlPr>
                      </m:fPr>
                      <m:num>
                        <m:r>
                          <a:rPr lang="en-US" sz="2000" b="0" i="1" smtClean="0">
                            <a:latin typeface="Cambria Math"/>
                          </a:rPr>
                          <m:t>𝑁𝑃𝑉</m:t>
                        </m:r>
                        <m:r>
                          <a:rPr lang="en-US" sz="2000" i="1">
                            <a:latin typeface="Cambria Math"/>
                          </a:rPr>
                          <m:t> </m:t>
                        </m:r>
                        <m:r>
                          <a:rPr lang="en-US" sz="2000" i="1" baseline="-25000">
                            <a:latin typeface="Cambria Math"/>
                          </a:rPr>
                          <m:t>𝐿𝑅</m:t>
                        </m:r>
                        <m:r>
                          <a:rPr lang="en-US" sz="2000" i="1">
                            <a:latin typeface="Cambria Math"/>
                          </a:rPr>
                          <m:t> </m:t>
                        </m:r>
                      </m:num>
                      <m:den>
                        <m:r>
                          <a:rPr lang="en-US" sz="2000" b="0" i="1" smtClean="0">
                            <a:latin typeface="Cambria Math"/>
                          </a:rPr>
                          <m:t>𝑁𝑃𝑉</m:t>
                        </m:r>
                        <m:r>
                          <a:rPr lang="en-US" sz="2000" i="1">
                            <a:latin typeface="Cambria Math"/>
                          </a:rPr>
                          <m:t> </m:t>
                        </m:r>
                        <m:r>
                          <a:rPr lang="en-US" sz="2000" i="1" baseline="-25000">
                            <a:latin typeface="Cambria Math"/>
                          </a:rPr>
                          <m:t>𝐿𝑅</m:t>
                        </m:r>
                        <m:r>
                          <a:rPr lang="en-US" sz="2000" i="1">
                            <a:latin typeface="Cambria Math"/>
                          </a:rPr>
                          <m:t> −</m:t>
                        </m:r>
                        <m:r>
                          <a:rPr lang="en-US" sz="2000" b="0" i="1" smtClean="0">
                            <a:latin typeface="Cambria Math"/>
                          </a:rPr>
                          <m:t>𝑁𝑃𝑉</m:t>
                        </m:r>
                        <m:r>
                          <a:rPr lang="en-US" sz="2000" i="1">
                            <a:latin typeface="Cambria Math"/>
                          </a:rPr>
                          <m:t> </m:t>
                        </m:r>
                        <m:r>
                          <a:rPr lang="en-US" sz="2000" i="1" baseline="-25000">
                            <a:latin typeface="Cambria Math"/>
                          </a:rPr>
                          <m:t>𝐻𝑅</m:t>
                        </m:r>
                      </m:den>
                    </m:f>
                  </m:oMath>
                </a14:m>
                <a:r>
                  <a:rPr lang="en-US" sz="2000" dirty="0"/>
                  <a:t> × (HR – LR </a:t>
                </a:r>
                <a:r>
                  <a:rPr lang="en-US" sz="2000" dirty="0" smtClean="0"/>
                  <a:t>)</a:t>
                </a:r>
              </a:p>
              <a:p>
                <a:pPr marL="0" indent="0" algn="just">
                  <a:buNone/>
                </a:pPr>
                <a:r>
                  <a:rPr lang="en-US" sz="2000" dirty="0" smtClean="0"/>
                  <a:t>Alternatively,</a:t>
                </a:r>
              </a:p>
              <a:p>
                <a:pPr marL="0" indent="0" algn="just">
                  <a:buNone/>
                </a:pPr>
                <a:r>
                  <a:rPr lang="en-US" sz="2000" dirty="0"/>
                  <a:t>IRR = LR + </a:t>
                </a:r>
                <a14:m>
                  <m:oMath xmlns:m="http://schemas.openxmlformats.org/officeDocument/2006/math">
                    <m:f>
                      <m:fPr>
                        <m:ctrlPr>
                          <a:rPr lang="en-US" sz="2000" i="1">
                            <a:latin typeface="Cambria Math"/>
                          </a:rPr>
                        </m:ctrlPr>
                      </m:fPr>
                      <m:num>
                        <m:r>
                          <a:rPr lang="en-US" sz="2000" b="0" i="1" smtClean="0">
                            <a:latin typeface="Cambria Math"/>
                          </a:rPr>
                          <m:t>𝑇𝑃𝑉</m:t>
                        </m:r>
                        <m:r>
                          <a:rPr lang="en-US" sz="2000" i="1">
                            <a:latin typeface="Cambria Math"/>
                          </a:rPr>
                          <m:t> </m:t>
                        </m:r>
                        <m:r>
                          <a:rPr lang="en-US" sz="2000" i="1" baseline="-25000">
                            <a:latin typeface="Cambria Math"/>
                          </a:rPr>
                          <m:t>𝐿𝑅</m:t>
                        </m:r>
                        <m:r>
                          <a:rPr lang="en-US" sz="2000" i="1">
                            <a:latin typeface="Cambria Math"/>
                          </a:rPr>
                          <m:t> −</m:t>
                        </m:r>
                        <m:r>
                          <a:rPr lang="en-US" sz="2000" b="0" i="1" smtClean="0">
                            <a:latin typeface="Cambria Math"/>
                          </a:rPr>
                          <m:t>𝑁𝐶𝑂</m:t>
                        </m:r>
                      </m:num>
                      <m:den>
                        <m:r>
                          <a:rPr lang="en-US" sz="2000" b="0" i="1" smtClean="0">
                            <a:latin typeface="Cambria Math"/>
                          </a:rPr>
                          <m:t>𝑇𝑃𝑉</m:t>
                        </m:r>
                        <m:r>
                          <a:rPr lang="en-US" sz="2000" i="1">
                            <a:latin typeface="Cambria Math"/>
                          </a:rPr>
                          <m:t> </m:t>
                        </m:r>
                        <m:r>
                          <a:rPr lang="en-US" sz="2000" i="1" baseline="-25000">
                            <a:latin typeface="Cambria Math"/>
                          </a:rPr>
                          <m:t>𝐿𝑅</m:t>
                        </m:r>
                        <m:r>
                          <a:rPr lang="en-US" sz="2000" i="1">
                            <a:latin typeface="Cambria Math"/>
                          </a:rPr>
                          <m:t> −</m:t>
                        </m:r>
                        <m:r>
                          <a:rPr lang="en-US" sz="2000" b="0" i="1" smtClean="0">
                            <a:latin typeface="Cambria Math"/>
                          </a:rPr>
                          <m:t>𝑇𝑃𝑉</m:t>
                        </m:r>
                        <m:r>
                          <a:rPr lang="en-US" sz="2000" i="1">
                            <a:latin typeface="Cambria Math"/>
                          </a:rPr>
                          <m:t> </m:t>
                        </m:r>
                        <m:r>
                          <a:rPr lang="en-US" sz="2000" i="1" baseline="-25000">
                            <a:latin typeface="Cambria Math"/>
                          </a:rPr>
                          <m:t>𝐻𝑅</m:t>
                        </m:r>
                      </m:den>
                    </m:f>
                  </m:oMath>
                </a14:m>
                <a:r>
                  <a:rPr lang="en-US" sz="2000" dirty="0"/>
                  <a:t> × (HR – LR </a:t>
                </a:r>
                <a:r>
                  <a:rPr lang="en-US" sz="2000" dirty="0" smtClean="0"/>
                  <a:t>)</a:t>
                </a:r>
                <a:endParaRPr lang="en-US" sz="2000" dirty="0"/>
              </a:p>
              <a:p>
                <a:pPr marL="0" indent="0" algn="just">
                  <a:buNone/>
                </a:pPr>
                <a:endParaRPr lang="en-US" sz="2200" dirty="0" smtClean="0"/>
              </a:p>
              <a:p>
                <a:pPr marL="0" indent="0" algn="just">
                  <a:buNone/>
                </a:pPr>
                <a:r>
                  <a:rPr lang="en-US" sz="2200" dirty="0" smtClean="0"/>
                  <a:t>Decision Rule: if IRR &gt; required rate of return (also known as cost of capital or cut off rate or hurdle rate) accept the project else reject the project. In mutually exclusive; higher IRR among project is accepted.</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15000"/>
              </a:xfrm>
              <a:blipFill rotWithShape="1">
                <a:blip r:embed="rId2"/>
                <a:stretch>
                  <a:fillRect l="-889" t="-533" r="-1778"/>
                </a:stretch>
              </a:blipFill>
            </p:spPr>
            <p:txBody>
              <a:bodyPr/>
              <a:lstStyle/>
              <a:p>
                <a:r>
                  <a:rPr lang="en-US">
                    <a:noFill/>
                  </a:rPr>
                  <a:t> </a:t>
                </a:r>
              </a:p>
            </p:txBody>
          </p:sp>
        </mc:Fallback>
      </mc:AlternateContent>
    </p:spTree>
    <p:extLst>
      <p:ext uri="{BB962C8B-B14F-4D97-AF65-F5344CB8AC3E}">
        <p14:creationId xmlns:p14="http://schemas.microsoft.com/office/powerpoint/2010/main" val="3453278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Internal Rate of Return (IRR)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6096000"/>
              </a:xfrm>
            </p:spPr>
            <p:txBody>
              <a:bodyPr>
                <a:normAutofit/>
              </a:bodyPr>
              <a:lstStyle/>
              <a:p>
                <a:pPr marL="0" indent="0" algn="just">
                  <a:buNone/>
                </a:pPr>
                <a:r>
                  <a:rPr lang="en-US" sz="2200" b="1" dirty="0" smtClean="0"/>
                  <a:t>In case of Perpetual cash flow</a:t>
                </a:r>
              </a:p>
              <a:p>
                <a:pPr marL="0" indent="0" algn="just">
                  <a:buNone/>
                </a:pPr>
                <a:r>
                  <a:rPr lang="en-US" sz="2200" dirty="0" smtClean="0"/>
                  <a:t>IRR = </a:t>
                </a:r>
                <a14:m>
                  <m:oMath xmlns:m="http://schemas.openxmlformats.org/officeDocument/2006/math">
                    <m:f>
                      <m:fPr>
                        <m:ctrlPr>
                          <a:rPr lang="en-US" sz="2200" i="1" smtClean="0">
                            <a:latin typeface="Cambria Math"/>
                          </a:rPr>
                        </m:ctrlPr>
                      </m:fPr>
                      <m:num>
                        <m:r>
                          <a:rPr lang="en-US" sz="2200" b="0" i="1" smtClean="0">
                            <a:latin typeface="Cambria Math"/>
                          </a:rPr>
                          <m:t>𝐴𝑛𝑛𝑢𝑎𝑙</m:t>
                        </m:r>
                        <m:r>
                          <a:rPr lang="en-US" sz="2200" b="0" i="1" smtClean="0">
                            <a:latin typeface="Cambria Math"/>
                          </a:rPr>
                          <m:t> </m:t>
                        </m:r>
                        <m:r>
                          <a:rPr lang="en-US" sz="2200" b="0" i="1" smtClean="0">
                            <a:latin typeface="Cambria Math"/>
                          </a:rPr>
                          <m:t>𝐶𝑎𝑠h</m:t>
                        </m:r>
                        <m:r>
                          <a:rPr lang="en-US" sz="2200" b="0" i="1" smtClean="0">
                            <a:latin typeface="Cambria Math"/>
                          </a:rPr>
                          <m:t> </m:t>
                        </m:r>
                        <m:r>
                          <a:rPr lang="en-US" sz="2200" b="0" i="1" smtClean="0">
                            <a:latin typeface="Cambria Math"/>
                          </a:rPr>
                          <m:t>𝑓𝑙𝑜𝑤</m:t>
                        </m:r>
                      </m:num>
                      <m:den>
                        <m:r>
                          <a:rPr lang="en-US" sz="2200" b="0" i="1" smtClean="0">
                            <a:latin typeface="Cambria Math"/>
                          </a:rPr>
                          <m:t>𝐼𝑛𝑖𝑡𝑖𝑎𝑙</m:t>
                        </m:r>
                        <m:r>
                          <a:rPr lang="en-US" sz="2200" b="0" i="1" smtClean="0">
                            <a:latin typeface="Cambria Math"/>
                          </a:rPr>
                          <m:t> </m:t>
                        </m:r>
                        <m:r>
                          <a:rPr lang="en-US" sz="2200" b="0" i="1" smtClean="0">
                            <a:latin typeface="Cambria Math"/>
                          </a:rPr>
                          <m:t>𝐼𝑛𝑣𝑒𝑠𝑡𝑚𝑒𝑛𝑡</m:t>
                        </m:r>
                      </m:den>
                    </m:f>
                  </m:oMath>
                </a14:m>
                <a:endParaRPr lang="en-US" sz="2200" dirty="0" smtClean="0"/>
              </a:p>
              <a:p>
                <a:pPr marL="0" indent="0" algn="just">
                  <a:buNone/>
                </a:pPr>
                <a:r>
                  <a:rPr lang="en-US" sz="2200" b="1" dirty="0" smtClean="0"/>
                  <a:t>In case of only one cash flow at maturity</a:t>
                </a:r>
              </a:p>
              <a:p>
                <a:pPr marL="0" indent="0" algn="just">
                  <a:buNone/>
                </a:pPr>
                <a:r>
                  <a:rPr lang="en-US" sz="2200" dirty="0" smtClean="0"/>
                  <a:t>IRR= (</a:t>
                </a:r>
                <a14:m>
                  <m:oMath xmlns:m="http://schemas.openxmlformats.org/officeDocument/2006/math">
                    <m:f>
                      <m:fPr>
                        <m:ctrlPr>
                          <a:rPr lang="en-US" sz="2200" i="1">
                            <a:latin typeface="Cambria Math"/>
                          </a:rPr>
                        </m:ctrlPr>
                      </m:fPr>
                      <m:num>
                        <m:r>
                          <a:rPr lang="en-US" sz="2200" b="0" i="1" smtClean="0">
                            <a:latin typeface="Cambria Math"/>
                          </a:rPr>
                          <m:t>𝐶𝑎𝑠h</m:t>
                        </m:r>
                        <m:r>
                          <a:rPr lang="en-US" sz="2200" b="0" i="1" smtClean="0">
                            <a:latin typeface="Cambria Math"/>
                          </a:rPr>
                          <m:t> </m:t>
                        </m:r>
                        <m:r>
                          <a:rPr lang="en-US" sz="2200" b="0" i="1" smtClean="0">
                            <a:latin typeface="Cambria Math"/>
                          </a:rPr>
                          <m:t>𝑓𝑙𝑜𝑤</m:t>
                        </m:r>
                        <m:r>
                          <a:rPr lang="en-US" sz="2200" b="0" i="1" smtClean="0">
                            <a:latin typeface="Cambria Math"/>
                          </a:rPr>
                          <m:t> </m:t>
                        </m:r>
                        <m:r>
                          <a:rPr lang="en-US" sz="2200" b="0" i="1" smtClean="0">
                            <a:latin typeface="Cambria Math"/>
                          </a:rPr>
                          <m:t>𝑎𝑡</m:t>
                        </m:r>
                        <m:r>
                          <a:rPr lang="en-US" sz="2200" b="0" i="1" smtClean="0">
                            <a:latin typeface="Cambria Math"/>
                          </a:rPr>
                          <m:t> </m:t>
                        </m:r>
                        <m:r>
                          <a:rPr lang="en-US" sz="2200" b="0" i="1" smtClean="0">
                            <a:latin typeface="Cambria Math"/>
                          </a:rPr>
                          <m:t>𝑀𝑎𝑡𝑢𝑟𝑖𝑡𝑦</m:t>
                        </m:r>
                      </m:num>
                      <m:den>
                        <m:r>
                          <a:rPr lang="en-US" sz="2200" i="1">
                            <a:latin typeface="Cambria Math"/>
                          </a:rPr>
                          <m:t>𝐼𝑛𝑖𝑡𝑖𝑎𝑙</m:t>
                        </m:r>
                        <m:r>
                          <a:rPr lang="en-US" sz="2200" i="1">
                            <a:latin typeface="Cambria Math"/>
                          </a:rPr>
                          <m:t> </m:t>
                        </m:r>
                        <m:r>
                          <a:rPr lang="en-US" sz="2200" i="1">
                            <a:latin typeface="Cambria Math"/>
                          </a:rPr>
                          <m:t>𝐼𝑛𝑣𝑒𝑠𝑡𝑚𝑒𝑛𝑡</m:t>
                        </m:r>
                      </m:den>
                    </m:f>
                  </m:oMath>
                </a14:m>
                <a:r>
                  <a:rPr lang="en-US" sz="2200" dirty="0" smtClean="0"/>
                  <a:t> ) </a:t>
                </a:r>
                <a:r>
                  <a:rPr lang="en-US" sz="2200" baseline="30000" dirty="0" smtClean="0"/>
                  <a:t>1/n</a:t>
                </a:r>
                <a:r>
                  <a:rPr lang="en-US" sz="2200" dirty="0" smtClean="0"/>
                  <a:t> -1</a:t>
                </a:r>
              </a:p>
              <a:p>
                <a:pPr marL="0" indent="0" algn="just">
                  <a:buNone/>
                </a:pPr>
                <a:r>
                  <a:rPr lang="en-US" sz="2200" b="1" dirty="0" smtClean="0"/>
                  <a:t>Example 5: </a:t>
                </a:r>
                <a:r>
                  <a:rPr lang="en-US" sz="2200" dirty="0" smtClean="0"/>
                  <a:t>There are two mutually exclusive projects A and B. Each project requires an investment of </a:t>
                </a:r>
                <a:r>
                  <a:rPr lang="en-US" sz="2200" dirty="0" err="1" smtClean="0"/>
                  <a:t>Rs</a:t>
                </a:r>
                <a:r>
                  <a:rPr lang="en-US" sz="2200" dirty="0" smtClean="0"/>
                  <a:t> 15,000. The cost of capital is 10 percent. Net cash flows for project A and project B are given in the following table: Calculate IRR of each project</a:t>
                </a:r>
              </a:p>
              <a:p>
                <a:pPr marL="0" indent="0" algn="just">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6096000"/>
              </a:xfrm>
              <a:blipFill rotWithShape="1">
                <a:blip r:embed="rId2"/>
                <a:stretch>
                  <a:fillRect l="-889" t="-600" r="-1778"/>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123433295"/>
              </p:ext>
            </p:extLst>
          </p:nvPr>
        </p:nvGraphicFramePr>
        <p:xfrm>
          <a:off x="838200" y="41148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rowSpan="2">
                  <a:txBody>
                    <a:bodyPr/>
                    <a:lstStyle/>
                    <a:p>
                      <a:pPr algn="ctr"/>
                      <a:r>
                        <a:rPr lang="en-US" sz="1800" baseline="0" dirty="0" smtClean="0"/>
                        <a:t>Year</a:t>
                      </a:r>
                      <a:endParaRPr lang="en-US" sz="1800" baseline="0" dirty="0"/>
                    </a:p>
                  </a:txBody>
                  <a:tcPr/>
                </a:tc>
                <a:tc gridSpan="2">
                  <a:txBody>
                    <a:bodyPr/>
                    <a:lstStyle/>
                    <a:p>
                      <a:pPr algn="ctr"/>
                      <a:r>
                        <a:rPr lang="en-US" sz="1800" baseline="0" dirty="0" smtClean="0"/>
                        <a:t>Net Cash Flow</a:t>
                      </a:r>
                      <a:endParaRPr lang="en-US" sz="1800" baseline="0" dirty="0"/>
                    </a:p>
                  </a:txBody>
                  <a:tcPr/>
                </a:tc>
                <a:tc hMerge="1">
                  <a:txBody>
                    <a:bodyPr/>
                    <a:lstStyle/>
                    <a:p>
                      <a:endParaRPr lang="en-US" sz="1500" baseline="0" dirty="0"/>
                    </a:p>
                  </a:txBody>
                  <a:tcPr/>
                </a:tc>
              </a:tr>
              <a:tr h="370840">
                <a:tc vMerge="1">
                  <a:txBody>
                    <a:bodyPr/>
                    <a:lstStyle/>
                    <a:p>
                      <a:endParaRPr lang="en-US" sz="1500" baseline="0" dirty="0"/>
                    </a:p>
                  </a:txBody>
                  <a:tcPr/>
                </a:tc>
                <a:tc>
                  <a:txBody>
                    <a:bodyPr/>
                    <a:lstStyle/>
                    <a:p>
                      <a:r>
                        <a:rPr lang="en-US" sz="1800" baseline="0" dirty="0" smtClean="0"/>
                        <a:t>Project A (in </a:t>
                      </a:r>
                      <a:r>
                        <a:rPr lang="en-US" sz="1800" baseline="0" dirty="0" err="1" smtClean="0"/>
                        <a:t>Rs</a:t>
                      </a:r>
                      <a:r>
                        <a:rPr lang="en-US" sz="1800" baseline="0" dirty="0" smtClean="0"/>
                        <a:t>)</a:t>
                      </a:r>
                      <a:endParaRPr lang="en-US" sz="1800" baseline="0" dirty="0"/>
                    </a:p>
                  </a:txBody>
                  <a:tcPr/>
                </a:tc>
                <a:tc>
                  <a:txBody>
                    <a:bodyPr/>
                    <a:lstStyle/>
                    <a:p>
                      <a:r>
                        <a:rPr lang="en-US" sz="1800" baseline="0" dirty="0" smtClean="0"/>
                        <a:t>Project B (in </a:t>
                      </a:r>
                      <a:r>
                        <a:rPr lang="en-US" sz="1800" baseline="0" dirty="0" err="1" smtClean="0"/>
                        <a:t>Rs</a:t>
                      </a:r>
                      <a:r>
                        <a:rPr lang="en-US" sz="1800" baseline="0" dirty="0" smtClean="0"/>
                        <a:t>)</a:t>
                      </a:r>
                      <a:endParaRPr lang="en-US" sz="1800" baseline="0" dirty="0"/>
                    </a:p>
                  </a:txBody>
                  <a:tcPr/>
                </a:tc>
              </a:tr>
              <a:tr h="370840">
                <a:tc>
                  <a:txBody>
                    <a:bodyPr/>
                    <a:lstStyle/>
                    <a:p>
                      <a:r>
                        <a:rPr lang="en-US" sz="1800" baseline="0" dirty="0" smtClean="0"/>
                        <a:t>1</a:t>
                      </a:r>
                      <a:endParaRPr lang="en-US" sz="1800" baseline="0" dirty="0"/>
                    </a:p>
                  </a:txBody>
                  <a:tcPr/>
                </a:tc>
                <a:tc>
                  <a:txBody>
                    <a:bodyPr/>
                    <a:lstStyle/>
                    <a:p>
                      <a:r>
                        <a:rPr lang="en-US" sz="1800" baseline="0" dirty="0" smtClean="0"/>
                        <a:t>4,000</a:t>
                      </a:r>
                      <a:endParaRPr lang="en-US" sz="1800" baseline="0" dirty="0"/>
                    </a:p>
                  </a:txBody>
                  <a:tcPr/>
                </a:tc>
                <a:tc>
                  <a:txBody>
                    <a:bodyPr/>
                    <a:lstStyle/>
                    <a:p>
                      <a:r>
                        <a:rPr lang="en-US" sz="1800" baseline="0" dirty="0" smtClean="0"/>
                        <a:t>1,000</a:t>
                      </a:r>
                      <a:endParaRPr lang="en-US" sz="1800" baseline="0" dirty="0"/>
                    </a:p>
                  </a:txBody>
                  <a:tcPr/>
                </a:tc>
              </a:tr>
              <a:tr h="370840">
                <a:tc>
                  <a:txBody>
                    <a:bodyPr/>
                    <a:lstStyle/>
                    <a:p>
                      <a:r>
                        <a:rPr lang="en-US" sz="1800" baseline="0" dirty="0" smtClean="0"/>
                        <a:t>2</a:t>
                      </a:r>
                      <a:endParaRPr lang="en-US" sz="1800" baseline="0" dirty="0"/>
                    </a:p>
                  </a:txBody>
                  <a:tcPr/>
                </a:tc>
                <a:tc>
                  <a:txBody>
                    <a:bodyPr/>
                    <a:lstStyle/>
                    <a:p>
                      <a:r>
                        <a:rPr lang="en-US" sz="1800" baseline="0" dirty="0" smtClean="0"/>
                        <a:t>4,000</a:t>
                      </a:r>
                      <a:endParaRPr lang="en-US" sz="1800" baseline="0" dirty="0"/>
                    </a:p>
                  </a:txBody>
                  <a:tcPr/>
                </a:tc>
                <a:tc>
                  <a:txBody>
                    <a:bodyPr/>
                    <a:lstStyle/>
                    <a:p>
                      <a:r>
                        <a:rPr lang="en-US" sz="1800" baseline="0" dirty="0" smtClean="0"/>
                        <a:t>2,000</a:t>
                      </a:r>
                      <a:endParaRPr lang="en-US" sz="1800" baseline="0" dirty="0"/>
                    </a:p>
                  </a:txBody>
                  <a:tcPr/>
                </a:tc>
              </a:tr>
              <a:tr h="370840">
                <a:tc>
                  <a:txBody>
                    <a:bodyPr/>
                    <a:lstStyle/>
                    <a:p>
                      <a:r>
                        <a:rPr lang="en-US" sz="1800" baseline="0" dirty="0" smtClean="0"/>
                        <a:t>3</a:t>
                      </a:r>
                      <a:endParaRPr lang="en-US" sz="1800" baseline="0" dirty="0"/>
                    </a:p>
                  </a:txBody>
                  <a:tcPr/>
                </a:tc>
                <a:tc>
                  <a:txBody>
                    <a:bodyPr/>
                    <a:lstStyle/>
                    <a:p>
                      <a:r>
                        <a:rPr lang="en-US" sz="1800" baseline="0" dirty="0" smtClean="0"/>
                        <a:t>4,000</a:t>
                      </a:r>
                      <a:endParaRPr lang="en-US" sz="1800" baseline="0" dirty="0"/>
                    </a:p>
                  </a:txBody>
                  <a:tcPr/>
                </a:tc>
                <a:tc>
                  <a:txBody>
                    <a:bodyPr/>
                    <a:lstStyle/>
                    <a:p>
                      <a:r>
                        <a:rPr lang="en-US" sz="1800" baseline="0" dirty="0" smtClean="0"/>
                        <a:t>4,000</a:t>
                      </a:r>
                      <a:endParaRPr lang="en-US" sz="1800" baseline="0" dirty="0"/>
                    </a:p>
                  </a:txBody>
                  <a:tcPr/>
                </a:tc>
              </a:tr>
              <a:tr h="370840">
                <a:tc>
                  <a:txBody>
                    <a:bodyPr/>
                    <a:lstStyle/>
                    <a:p>
                      <a:r>
                        <a:rPr lang="en-US" sz="1800" baseline="0" dirty="0" smtClean="0"/>
                        <a:t>4</a:t>
                      </a:r>
                      <a:endParaRPr lang="en-US" sz="1800" baseline="0" dirty="0"/>
                    </a:p>
                  </a:txBody>
                  <a:tcPr/>
                </a:tc>
                <a:tc>
                  <a:txBody>
                    <a:bodyPr/>
                    <a:lstStyle/>
                    <a:p>
                      <a:r>
                        <a:rPr lang="en-US" sz="1800" baseline="0" dirty="0" smtClean="0"/>
                        <a:t>4,000</a:t>
                      </a:r>
                      <a:endParaRPr lang="en-US" sz="1800" baseline="0" dirty="0"/>
                    </a:p>
                  </a:txBody>
                  <a:tcPr/>
                </a:tc>
                <a:tc>
                  <a:txBody>
                    <a:bodyPr/>
                    <a:lstStyle/>
                    <a:p>
                      <a:r>
                        <a:rPr lang="en-US" sz="1800" baseline="0" dirty="0" smtClean="0"/>
                        <a:t>5,000</a:t>
                      </a:r>
                      <a:endParaRPr lang="en-US" sz="1800" baseline="0" dirty="0"/>
                    </a:p>
                  </a:txBody>
                  <a:tcPr/>
                </a:tc>
              </a:tr>
              <a:tr h="370840">
                <a:tc>
                  <a:txBody>
                    <a:bodyPr/>
                    <a:lstStyle/>
                    <a:p>
                      <a:r>
                        <a:rPr lang="en-US" sz="1800" baseline="0" dirty="0" smtClean="0"/>
                        <a:t>5</a:t>
                      </a:r>
                      <a:endParaRPr lang="en-US" sz="1800" baseline="0" dirty="0"/>
                    </a:p>
                  </a:txBody>
                  <a:tcPr/>
                </a:tc>
                <a:tc>
                  <a:txBody>
                    <a:bodyPr/>
                    <a:lstStyle/>
                    <a:p>
                      <a:r>
                        <a:rPr lang="en-US" sz="1800" baseline="0" dirty="0" smtClean="0"/>
                        <a:t>4,000</a:t>
                      </a:r>
                      <a:endParaRPr lang="en-US" sz="1800" baseline="0" dirty="0"/>
                    </a:p>
                  </a:txBody>
                  <a:tcPr/>
                </a:tc>
                <a:tc>
                  <a:txBody>
                    <a:bodyPr/>
                    <a:lstStyle/>
                    <a:p>
                      <a:r>
                        <a:rPr lang="en-US" sz="1800" baseline="0" dirty="0" smtClean="0"/>
                        <a:t>8,000</a:t>
                      </a:r>
                      <a:endParaRPr lang="en-US" sz="1800" baseline="0" dirty="0"/>
                    </a:p>
                  </a:txBody>
                  <a:tcPr/>
                </a:tc>
              </a:tr>
            </a:tbl>
          </a:graphicData>
        </a:graphic>
      </p:graphicFrame>
    </p:spTree>
    <p:extLst>
      <p:ext uri="{BB962C8B-B14F-4D97-AF65-F5344CB8AC3E}">
        <p14:creationId xmlns:p14="http://schemas.microsoft.com/office/powerpoint/2010/main" val="125669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Internal Rate of Return (IRR)</a:t>
            </a:r>
          </a:p>
        </p:txBody>
      </p:sp>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Practice Question:</a:t>
            </a:r>
          </a:p>
          <a:p>
            <a:pPr marL="0" indent="0" algn="just">
              <a:buNone/>
            </a:pPr>
            <a:r>
              <a:rPr lang="en-US" sz="2600" dirty="0" smtClean="0"/>
              <a:t>Calculate the internal rate of return (IRR) of the following investment:</a:t>
            </a:r>
          </a:p>
          <a:p>
            <a:pPr marL="514350" indent="-514350" algn="just">
              <a:buFont typeface="+mj-lt"/>
              <a:buAutoNum type="alphaLcPeriod"/>
            </a:pPr>
            <a:r>
              <a:rPr lang="en-US" sz="2600" dirty="0" smtClean="0"/>
              <a:t>An investment of </a:t>
            </a:r>
            <a:r>
              <a:rPr lang="en-US" sz="2600" dirty="0" err="1" smtClean="0"/>
              <a:t>Rs</a:t>
            </a:r>
            <a:r>
              <a:rPr lang="en-US" sz="2600" dirty="0" smtClean="0"/>
              <a:t>. 10,000 today will return </a:t>
            </a:r>
            <a:r>
              <a:rPr lang="en-US" sz="2600" dirty="0" err="1" smtClean="0"/>
              <a:t>Rs</a:t>
            </a:r>
            <a:r>
              <a:rPr lang="en-US" sz="2600" dirty="0" smtClean="0"/>
              <a:t>. 20,000 at the end of 10 years.</a:t>
            </a:r>
          </a:p>
          <a:p>
            <a:pPr marL="514350" indent="-514350" algn="just">
              <a:buFont typeface="+mj-lt"/>
              <a:buAutoNum type="alphaLcPeriod"/>
            </a:pPr>
            <a:r>
              <a:rPr lang="en-US" sz="2600" dirty="0" smtClean="0"/>
              <a:t>An investment of </a:t>
            </a:r>
            <a:r>
              <a:rPr lang="en-US" sz="2600" dirty="0" err="1" smtClean="0"/>
              <a:t>Rs</a:t>
            </a:r>
            <a:r>
              <a:rPr lang="en-US" sz="2600" dirty="0" smtClean="0"/>
              <a:t>. 10,000 will return </a:t>
            </a:r>
            <a:r>
              <a:rPr lang="en-US" sz="2600" dirty="0" err="1" smtClean="0"/>
              <a:t>Rs</a:t>
            </a:r>
            <a:r>
              <a:rPr lang="en-US" sz="2600" dirty="0" smtClean="0"/>
              <a:t>. 1,300 per year forever.</a:t>
            </a:r>
          </a:p>
        </p:txBody>
      </p:sp>
    </p:spTree>
    <p:extLst>
      <p:ext uri="{BB962C8B-B14F-4D97-AF65-F5344CB8AC3E}">
        <p14:creationId xmlns:p14="http://schemas.microsoft.com/office/powerpoint/2010/main" val="1567476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Merits and Demerits of IRR</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marL="0" indent="0" algn="just">
              <a:buNone/>
            </a:pPr>
            <a:r>
              <a:rPr lang="en-US" sz="2200" b="1" dirty="0" smtClean="0"/>
              <a:t>Merits:</a:t>
            </a:r>
          </a:p>
          <a:p>
            <a:pPr algn="just">
              <a:buFont typeface="Wingdings" pitchFamily="2" charset="2"/>
              <a:buChar char="Ø"/>
            </a:pPr>
            <a:r>
              <a:rPr lang="en-US" sz="2200" dirty="0" smtClean="0"/>
              <a:t>Takes into account the time value of money</a:t>
            </a:r>
          </a:p>
          <a:p>
            <a:pPr algn="just">
              <a:buFont typeface="Wingdings" pitchFamily="2" charset="2"/>
              <a:buChar char="Ø"/>
            </a:pPr>
            <a:r>
              <a:rPr lang="en-US" sz="2200" dirty="0" smtClean="0"/>
              <a:t>Consistent with the value maximization decision criterion</a:t>
            </a:r>
          </a:p>
          <a:p>
            <a:pPr algn="just">
              <a:buFont typeface="Wingdings" pitchFamily="2" charset="2"/>
              <a:buChar char="Ø"/>
            </a:pPr>
            <a:r>
              <a:rPr lang="en-US" sz="2200" dirty="0" smtClean="0"/>
              <a:t>Consider all cash flows</a:t>
            </a:r>
          </a:p>
          <a:p>
            <a:pPr algn="just">
              <a:buFont typeface="Wingdings" pitchFamily="2" charset="2"/>
              <a:buChar char="Ø"/>
            </a:pPr>
            <a:r>
              <a:rPr lang="en-US" sz="2200" dirty="0" smtClean="0"/>
              <a:t>Easier to understand and communicate in terms of percent rather than rupee amount</a:t>
            </a:r>
          </a:p>
          <a:p>
            <a:pPr marL="0" indent="0" algn="just">
              <a:buNone/>
            </a:pPr>
            <a:r>
              <a:rPr lang="en-US" sz="2200" b="1" dirty="0" smtClean="0"/>
              <a:t>Demerits:</a:t>
            </a:r>
          </a:p>
          <a:p>
            <a:pPr algn="just">
              <a:buFont typeface="Wingdings" pitchFamily="2" charset="2"/>
              <a:buChar char="Ø"/>
            </a:pPr>
            <a:r>
              <a:rPr lang="en-US" sz="2200" dirty="0" smtClean="0"/>
              <a:t>Involves tedious and complicated trial and error procedure</a:t>
            </a:r>
          </a:p>
          <a:p>
            <a:pPr algn="just">
              <a:buFont typeface="Wingdings" pitchFamily="2" charset="2"/>
              <a:buChar char="Ø"/>
            </a:pPr>
            <a:r>
              <a:rPr lang="en-US" sz="2200" dirty="0" smtClean="0"/>
              <a:t>Multiple IRR for a project with non normal cash flows </a:t>
            </a:r>
          </a:p>
          <a:p>
            <a:pPr algn="just">
              <a:buFont typeface="Wingdings" pitchFamily="2" charset="2"/>
              <a:buChar char="Ø"/>
            </a:pPr>
            <a:r>
              <a:rPr lang="en-US" sz="2200" dirty="0" smtClean="0"/>
              <a:t>Assumption regarding future cash inflows of a proposal are reinvested at a rate equal to the IRR</a:t>
            </a:r>
          </a:p>
          <a:p>
            <a:pPr algn="just">
              <a:buFont typeface="Wingdings" pitchFamily="2" charset="2"/>
              <a:buChar char="Ø"/>
            </a:pPr>
            <a:r>
              <a:rPr lang="en-US" sz="2200" dirty="0" smtClean="0"/>
              <a:t>Projects selected based on higher IRR may not be profitable</a:t>
            </a:r>
          </a:p>
        </p:txBody>
      </p:sp>
    </p:spTree>
    <p:extLst>
      <p:ext uri="{BB962C8B-B14F-4D97-AF65-F5344CB8AC3E}">
        <p14:creationId xmlns:p14="http://schemas.microsoft.com/office/powerpoint/2010/main" val="1307283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Comparing NPV and IRR</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lgn="just"/>
            <a:r>
              <a:rPr lang="en-US" sz="2200" dirty="0" smtClean="0"/>
              <a:t>Both are the methods of discounted cash flows and both methods considers time value of money and give same accept-reject decision for independent projects. </a:t>
            </a:r>
          </a:p>
          <a:p>
            <a:pPr algn="just"/>
            <a:r>
              <a:rPr lang="en-US" sz="2200" dirty="0" smtClean="0"/>
              <a:t>Both methods considers all cash flows over the life of the project</a:t>
            </a:r>
          </a:p>
          <a:p>
            <a:pPr algn="just"/>
            <a:r>
              <a:rPr lang="en-US" sz="2200" dirty="0" smtClean="0"/>
              <a:t>Differences between them:</a:t>
            </a:r>
          </a:p>
          <a:p>
            <a:pPr marL="0" indent="0" algn="just">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2351076582"/>
              </p:ext>
            </p:extLst>
          </p:nvPr>
        </p:nvGraphicFramePr>
        <p:xfrm>
          <a:off x="457201" y="2895600"/>
          <a:ext cx="8077200" cy="3337560"/>
        </p:xfrm>
        <a:graphic>
          <a:graphicData uri="http://schemas.openxmlformats.org/drawingml/2006/table">
            <a:tbl>
              <a:tblPr firstRow="1" bandRow="1">
                <a:tableStyleId>{5C22544A-7EE6-4342-B048-85BDC9FD1C3A}</a:tableStyleId>
              </a:tblPr>
              <a:tblGrid>
                <a:gridCol w="2514600"/>
                <a:gridCol w="2743200"/>
                <a:gridCol w="2819400"/>
              </a:tblGrid>
              <a:tr h="370840">
                <a:tc>
                  <a:txBody>
                    <a:bodyPr/>
                    <a:lstStyle/>
                    <a:p>
                      <a:r>
                        <a:rPr lang="en-US" dirty="0" smtClean="0"/>
                        <a:t>Basis for comparison</a:t>
                      </a:r>
                      <a:endParaRPr lang="en-US" dirty="0"/>
                    </a:p>
                  </a:txBody>
                  <a:tcPr/>
                </a:tc>
                <a:tc>
                  <a:txBody>
                    <a:bodyPr/>
                    <a:lstStyle/>
                    <a:p>
                      <a:r>
                        <a:rPr lang="en-US" dirty="0" smtClean="0"/>
                        <a:t>NPV</a:t>
                      </a:r>
                      <a:endParaRPr lang="en-US" dirty="0"/>
                    </a:p>
                  </a:txBody>
                  <a:tcPr/>
                </a:tc>
                <a:tc>
                  <a:txBody>
                    <a:bodyPr/>
                    <a:lstStyle/>
                    <a:p>
                      <a:r>
                        <a:rPr lang="en-US" dirty="0" smtClean="0"/>
                        <a:t>IRR</a:t>
                      </a:r>
                      <a:endParaRPr lang="en-US" dirty="0"/>
                    </a:p>
                  </a:txBody>
                  <a:tcPr/>
                </a:tc>
              </a:tr>
              <a:tr h="370840">
                <a:tc>
                  <a:txBody>
                    <a:bodyPr/>
                    <a:lstStyle/>
                    <a:p>
                      <a:r>
                        <a:rPr lang="en-US" dirty="0" smtClean="0"/>
                        <a:t>Meaning</a:t>
                      </a:r>
                      <a:endParaRPr lang="en-US" dirty="0"/>
                    </a:p>
                  </a:txBody>
                  <a:tcPr/>
                </a:tc>
                <a:tc>
                  <a:txBody>
                    <a:bodyPr/>
                    <a:lstStyle/>
                    <a:p>
                      <a:r>
                        <a:rPr lang="en-US" dirty="0" smtClean="0"/>
                        <a:t>TPV – Initial Cost</a:t>
                      </a:r>
                      <a:endParaRPr lang="en-US" dirty="0"/>
                    </a:p>
                  </a:txBody>
                  <a:tcPr/>
                </a:tc>
                <a:tc>
                  <a:txBody>
                    <a:bodyPr/>
                    <a:lstStyle/>
                    <a:p>
                      <a:r>
                        <a:rPr lang="en-US" dirty="0" smtClean="0"/>
                        <a:t>Rate at</a:t>
                      </a:r>
                      <a:r>
                        <a:rPr lang="en-US" baseline="0" dirty="0" smtClean="0"/>
                        <a:t> which NPV = 0</a:t>
                      </a:r>
                      <a:endParaRPr lang="en-US" dirty="0"/>
                    </a:p>
                  </a:txBody>
                  <a:tcPr/>
                </a:tc>
              </a:tr>
              <a:tr h="370840">
                <a:tc>
                  <a:txBody>
                    <a:bodyPr/>
                    <a:lstStyle/>
                    <a:p>
                      <a:r>
                        <a:rPr lang="en-US" dirty="0" smtClean="0"/>
                        <a:t>Expressed</a:t>
                      </a:r>
                      <a:r>
                        <a:rPr lang="en-US" baseline="0" dirty="0" smtClean="0"/>
                        <a:t> In</a:t>
                      </a:r>
                      <a:endParaRPr lang="en-US" dirty="0"/>
                    </a:p>
                  </a:txBody>
                  <a:tcPr/>
                </a:tc>
                <a:tc>
                  <a:txBody>
                    <a:bodyPr/>
                    <a:lstStyle/>
                    <a:p>
                      <a:r>
                        <a:rPr lang="en-US" dirty="0" smtClean="0"/>
                        <a:t>Absolute Term</a:t>
                      </a:r>
                      <a:endParaRPr lang="en-US" dirty="0"/>
                    </a:p>
                  </a:txBody>
                  <a:tcPr/>
                </a:tc>
                <a:tc>
                  <a:txBody>
                    <a:bodyPr/>
                    <a:lstStyle/>
                    <a:p>
                      <a:r>
                        <a:rPr lang="en-US" dirty="0" smtClean="0"/>
                        <a:t>Percentage Term</a:t>
                      </a:r>
                      <a:endParaRPr lang="en-US" dirty="0"/>
                    </a:p>
                  </a:txBody>
                  <a:tcPr/>
                </a:tc>
              </a:tr>
              <a:tr h="370840">
                <a:tc>
                  <a:txBody>
                    <a:bodyPr/>
                    <a:lstStyle/>
                    <a:p>
                      <a:r>
                        <a:rPr lang="en-US" dirty="0" smtClean="0"/>
                        <a:t>Represent</a:t>
                      </a:r>
                      <a:endParaRPr lang="en-US" dirty="0"/>
                    </a:p>
                  </a:txBody>
                  <a:tcPr/>
                </a:tc>
                <a:tc>
                  <a:txBody>
                    <a:bodyPr/>
                    <a:lstStyle/>
                    <a:p>
                      <a:r>
                        <a:rPr lang="en-US" dirty="0" smtClean="0"/>
                        <a:t>Surplus from project</a:t>
                      </a:r>
                      <a:endParaRPr lang="en-US" dirty="0"/>
                    </a:p>
                  </a:txBody>
                  <a:tcPr/>
                </a:tc>
                <a:tc>
                  <a:txBody>
                    <a:bodyPr/>
                    <a:lstStyle/>
                    <a:p>
                      <a:r>
                        <a:rPr lang="en-US" dirty="0" smtClean="0"/>
                        <a:t>Point</a:t>
                      </a:r>
                      <a:r>
                        <a:rPr lang="en-US" baseline="0" dirty="0" smtClean="0"/>
                        <a:t> of no profit no loss</a:t>
                      </a:r>
                      <a:endParaRPr lang="en-US" dirty="0"/>
                    </a:p>
                  </a:txBody>
                  <a:tcPr/>
                </a:tc>
              </a:tr>
              <a:tr h="370840">
                <a:tc>
                  <a:txBody>
                    <a:bodyPr/>
                    <a:lstStyle/>
                    <a:p>
                      <a:r>
                        <a:rPr lang="en-US" dirty="0" smtClean="0"/>
                        <a:t>Decision Making</a:t>
                      </a:r>
                      <a:endParaRPr lang="en-US" dirty="0"/>
                    </a:p>
                  </a:txBody>
                  <a:tcPr/>
                </a:tc>
                <a:tc>
                  <a:txBody>
                    <a:bodyPr/>
                    <a:lstStyle/>
                    <a:p>
                      <a:r>
                        <a:rPr lang="en-US" dirty="0" smtClean="0"/>
                        <a:t>Makes easy</a:t>
                      </a:r>
                      <a:endParaRPr lang="en-US" dirty="0"/>
                    </a:p>
                  </a:txBody>
                  <a:tcPr/>
                </a:tc>
                <a:tc>
                  <a:txBody>
                    <a:bodyPr/>
                    <a:lstStyle/>
                    <a:p>
                      <a:r>
                        <a:rPr lang="en-US" dirty="0" smtClean="0"/>
                        <a:t>Does not help</a:t>
                      </a:r>
                      <a:endParaRPr lang="en-US" dirty="0"/>
                    </a:p>
                  </a:txBody>
                  <a:tcPr/>
                </a:tc>
              </a:tr>
              <a:tr h="370840">
                <a:tc>
                  <a:txBody>
                    <a:bodyPr/>
                    <a:lstStyle/>
                    <a:p>
                      <a:r>
                        <a:rPr lang="en-US" dirty="0" smtClean="0"/>
                        <a:t>Reinvestment Rate</a:t>
                      </a:r>
                      <a:endParaRPr lang="en-US" dirty="0"/>
                    </a:p>
                  </a:txBody>
                  <a:tcPr/>
                </a:tc>
                <a:tc>
                  <a:txBody>
                    <a:bodyPr/>
                    <a:lstStyle/>
                    <a:p>
                      <a:r>
                        <a:rPr lang="en-US" dirty="0" smtClean="0"/>
                        <a:t>Cost of Capital</a:t>
                      </a:r>
                      <a:endParaRPr lang="en-US" dirty="0"/>
                    </a:p>
                  </a:txBody>
                  <a:tcPr/>
                </a:tc>
                <a:tc>
                  <a:txBody>
                    <a:bodyPr/>
                    <a:lstStyle/>
                    <a:p>
                      <a:r>
                        <a:rPr lang="en-US" dirty="0" smtClean="0"/>
                        <a:t>Internal Rate of Return</a:t>
                      </a:r>
                      <a:endParaRPr lang="en-US" dirty="0"/>
                    </a:p>
                  </a:txBody>
                  <a:tcPr/>
                </a:tc>
              </a:tr>
              <a:tr h="370840">
                <a:tc>
                  <a:txBody>
                    <a:bodyPr/>
                    <a:lstStyle/>
                    <a:p>
                      <a:r>
                        <a:rPr lang="en-US" dirty="0" smtClean="0"/>
                        <a:t>Non-normal cash flows</a:t>
                      </a:r>
                      <a:endParaRPr lang="en-US" dirty="0"/>
                    </a:p>
                  </a:txBody>
                  <a:tcPr/>
                </a:tc>
                <a:tc>
                  <a:txBody>
                    <a:bodyPr/>
                    <a:lstStyle/>
                    <a:p>
                      <a:r>
                        <a:rPr lang="en-US" dirty="0" smtClean="0"/>
                        <a:t>Single NPV</a:t>
                      </a:r>
                      <a:endParaRPr lang="en-US" dirty="0"/>
                    </a:p>
                  </a:txBody>
                  <a:tcPr/>
                </a:tc>
                <a:tc>
                  <a:txBody>
                    <a:bodyPr/>
                    <a:lstStyle/>
                    <a:p>
                      <a:r>
                        <a:rPr lang="en-US" dirty="0" smtClean="0"/>
                        <a:t>Multiple</a:t>
                      </a:r>
                      <a:r>
                        <a:rPr lang="en-US" baseline="0" dirty="0" smtClean="0"/>
                        <a:t> IRR</a:t>
                      </a:r>
                      <a:endParaRPr lang="en-US" dirty="0"/>
                    </a:p>
                  </a:txBody>
                  <a:tcPr/>
                </a:tc>
              </a:tr>
              <a:tr h="370840">
                <a:tc>
                  <a:txBody>
                    <a:bodyPr/>
                    <a:lstStyle/>
                    <a:p>
                      <a:r>
                        <a:rPr lang="en-US" dirty="0" smtClean="0"/>
                        <a:t>Addition</a:t>
                      </a:r>
                      <a:endParaRPr lang="en-US" dirty="0"/>
                    </a:p>
                  </a:txBody>
                  <a:tcPr/>
                </a:tc>
                <a:tc>
                  <a:txBody>
                    <a:bodyPr/>
                    <a:lstStyle/>
                    <a:p>
                      <a:r>
                        <a:rPr lang="en-US" dirty="0" smtClean="0"/>
                        <a:t>NPV can be additive</a:t>
                      </a:r>
                      <a:endParaRPr lang="en-US" dirty="0"/>
                    </a:p>
                  </a:txBody>
                  <a:tcPr/>
                </a:tc>
                <a:tc>
                  <a:txBody>
                    <a:bodyPr/>
                    <a:lstStyle/>
                    <a:p>
                      <a:r>
                        <a:rPr lang="en-US" dirty="0" smtClean="0"/>
                        <a:t>IRRs cannot be added</a:t>
                      </a:r>
                      <a:endParaRPr lang="en-US" dirty="0"/>
                    </a:p>
                  </a:txBody>
                  <a:tcPr/>
                </a:tc>
              </a:tr>
              <a:tr h="370840">
                <a:tc>
                  <a:txBody>
                    <a:bodyPr/>
                    <a:lstStyle/>
                    <a:p>
                      <a:r>
                        <a:rPr lang="en-US" dirty="0" smtClean="0"/>
                        <a:t>Ranking</a:t>
                      </a:r>
                      <a:endParaRPr lang="en-US" dirty="0"/>
                    </a:p>
                  </a:txBody>
                  <a:tcPr/>
                </a:tc>
                <a:tc>
                  <a:txBody>
                    <a:bodyPr/>
                    <a:lstStyle/>
                    <a:p>
                      <a:r>
                        <a:rPr lang="en-US" dirty="0" smtClean="0"/>
                        <a:t>Better Ranking</a:t>
                      </a:r>
                      <a:endParaRPr lang="en-US" dirty="0"/>
                    </a:p>
                  </a:txBody>
                  <a:tcPr/>
                </a:tc>
                <a:tc>
                  <a:txBody>
                    <a:bodyPr/>
                    <a:lstStyle/>
                    <a:p>
                      <a:r>
                        <a:rPr lang="en-US" dirty="0" smtClean="0"/>
                        <a:t>Not Better Ranking</a:t>
                      </a:r>
                      <a:endParaRPr lang="en-US" dirty="0"/>
                    </a:p>
                  </a:txBody>
                  <a:tcPr/>
                </a:tc>
              </a:tr>
            </a:tbl>
          </a:graphicData>
        </a:graphic>
      </p:graphicFrame>
    </p:spTree>
    <p:extLst>
      <p:ext uri="{BB962C8B-B14F-4D97-AF65-F5344CB8AC3E}">
        <p14:creationId xmlns:p14="http://schemas.microsoft.com/office/powerpoint/2010/main" val="678136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Why conflicts between NPV and IRR Arises</a:t>
            </a:r>
            <a:endParaRPr lang="en-US" sz="3600" dirty="0"/>
          </a:p>
        </p:txBody>
      </p:sp>
      <p:sp>
        <p:nvSpPr>
          <p:cNvPr id="3" name="Content Placeholder 2"/>
          <p:cNvSpPr>
            <a:spLocks noGrp="1"/>
          </p:cNvSpPr>
          <p:nvPr>
            <p:ph idx="1"/>
          </p:nvPr>
        </p:nvSpPr>
        <p:spPr>
          <a:xfrm>
            <a:off x="457200" y="1066800"/>
            <a:ext cx="8229600" cy="5059363"/>
          </a:xfrm>
        </p:spPr>
        <p:txBody>
          <a:bodyPr>
            <a:normAutofit/>
          </a:bodyPr>
          <a:lstStyle/>
          <a:p>
            <a:pPr marL="571500" indent="-571500">
              <a:buFont typeface="+mj-lt"/>
              <a:buAutoNum type="romanLcPeriod"/>
            </a:pPr>
            <a:r>
              <a:rPr lang="en-US" sz="3000" dirty="0" smtClean="0"/>
              <a:t>Differing Size / Scale Projects</a:t>
            </a:r>
          </a:p>
          <a:p>
            <a:pPr marL="571500" indent="-571500">
              <a:buFont typeface="+mj-lt"/>
              <a:buAutoNum type="romanLcPeriod"/>
            </a:pPr>
            <a:r>
              <a:rPr lang="en-US" sz="3000" dirty="0" smtClean="0"/>
              <a:t>Differing Cash flows</a:t>
            </a:r>
          </a:p>
          <a:p>
            <a:pPr marL="571500" indent="-571500">
              <a:buFont typeface="+mj-lt"/>
              <a:buAutoNum type="romanLcPeriod"/>
            </a:pPr>
            <a:r>
              <a:rPr lang="en-US" sz="3000" dirty="0" smtClean="0"/>
              <a:t>Project Life: Projects have unequal useful lives</a:t>
            </a:r>
          </a:p>
          <a:p>
            <a:pPr marL="571500" indent="-571500">
              <a:buFont typeface="+mj-lt"/>
              <a:buAutoNum type="romanLcPeriod"/>
            </a:pPr>
            <a:r>
              <a:rPr lang="en-US" sz="3000" dirty="0" smtClean="0"/>
              <a:t>Multiple rate of returns</a:t>
            </a:r>
          </a:p>
        </p:txBody>
      </p:sp>
    </p:spTree>
    <p:extLst>
      <p:ext uri="{BB962C8B-B14F-4D97-AF65-F5344CB8AC3E}">
        <p14:creationId xmlns:p14="http://schemas.microsoft.com/office/powerpoint/2010/main" val="198636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Characteristics of Capital Budgeting</a:t>
            </a: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t>Required Huge Funds</a:t>
            </a:r>
          </a:p>
          <a:p>
            <a:r>
              <a:rPr lang="en-US" dirty="0" smtClean="0"/>
              <a:t>High Degree of Risk</a:t>
            </a:r>
          </a:p>
          <a:p>
            <a:r>
              <a:rPr lang="en-US" dirty="0" smtClean="0"/>
              <a:t>Long Term Effect</a:t>
            </a:r>
          </a:p>
          <a:p>
            <a:r>
              <a:rPr lang="en-US" dirty="0" smtClean="0"/>
              <a:t>Irreversibility</a:t>
            </a:r>
          </a:p>
          <a:p>
            <a:r>
              <a:rPr lang="en-US" dirty="0" smtClean="0"/>
              <a:t>Impact Cost Structure</a:t>
            </a:r>
          </a:p>
          <a:p>
            <a:r>
              <a:rPr lang="en-US" dirty="0" smtClean="0"/>
              <a:t>Long term Commitment of Funds</a:t>
            </a:r>
          </a:p>
          <a:p>
            <a:r>
              <a:rPr lang="en-US" dirty="0" smtClean="0"/>
              <a:t>Complexity</a:t>
            </a:r>
            <a:endParaRPr lang="en-US" dirty="0"/>
          </a:p>
        </p:txBody>
      </p:sp>
    </p:spTree>
    <p:extLst>
      <p:ext uri="{BB962C8B-B14F-4D97-AF65-F5344CB8AC3E}">
        <p14:creationId xmlns:p14="http://schemas.microsoft.com/office/powerpoint/2010/main" val="1846497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dirty="0" smtClean="0"/>
              <a:t>Modified Internal Rate of Return (MIRR)</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867400"/>
              </a:xfrm>
            </p:spPr>
            <p:txBody>
              <a:bodyPr>
                <a:normAutofit/>
              </a:bodyPr>
              <a:lstStyle/>
              <a:p>
                <a:pPr algn="just"/>
                <a:r>
                  <a:rPr lang="en-US" sz="2200" dirty="0" smtClean="0"/>
                  <a:t>Discount rate at which present value of the project’s cost is equal to the present value of its terminal value.</a:t>
                </a:r>
              </a:p>
              <a:p>
                <a:pPr algn="just"/>
                <a:r>
                  <a:rPr lang="en-US" sz="2200" dirty="0" smtClean="0"/>
                  <a:t>Terminal value is the future value of the cash inflows compounded at the required rate of return (opportunity cost of capital)</a:t>
                </a:r>
              </a:p>
              <a:p>
                <a:pPr algn="just"/>
                <a:r>
                  <a:rPr lang="en-US" sz="2200" dirty="0" smtClean="0"/>
                  <a:t>Overcomes the problem of IRR by:</a:t>
                </a:r>
              </a:p>
              <a:p>
                <a:pPr lvl="1" algn="just"/>
                <a:r>
                  <a:rPr lang="en-US" sz="1800" dirty="0" smtClean="0"/>
                  <a:t>Shifting the assumption of reinvestment rate of cash flow from internal rate of return to cost of capital </a:t>
                </a:r>
              </a:p>
              <a:p>
                <a:pPr lvl="1" algn="just"/>
                <a:r>
                  <a:rPr lang="en-US" sz="1800" dirty="0" smtClean="0"/>
                  <a:t>Converting the cash flows into terminal value</a:t>
                </a:r>
              </a:p>
              <a:p>
                <a:pPr marL="0" indent="0" algn="just">
                  <a:buNone/>
                </a:pPr>
                <a:r>
                  <a:rPr lang="en-US" sz="2200" dirty="0" smtClean="0"/>
                  <a:t>PV costs = </a:t>
                </a:r>
                <a14:m>
                  <m:oMath xmlns:m="http://schemas.openxmlformats.org/officeDocument/2006/math">
                    <m:f>
                      <m:fPr>
                        <m:ctrlPr>
                          <a:rPr lang="en-US" sz="2200" i="1" smtClean="0">
                            <a:latin typeface="Cambria Math"/>
                          </a:rPr>
                        </m:ctrlPr>
                      </m:fPr>
                      <m:num>
                        <m:r>
                          <a:rPr lang="en-US" sz="2200" b="0" i="1" smtClean="0">
                            <a:latin typeface="Cambria Math"/>
                          </a:rPr>
                          <m:t>𝑇𝑒𝑟𝑚𝑖𝑛𝑎𝑙</m:t>
                        </m:r>
                        <m:r>
                          <a:rPr lang="en-US" sz="2200" b="0" i="1" smtClean="0">
                            <a:latin typeface="Cambria Math"/>
                          </a:rPr>
                          <m:t> </m:t>
                        </m:r>
                        <m:r>
                          <a:rPr lang="en-US" sz="2200" b="0" i="1" smtClean="0">
                            <a:latin typeface="Cambria Math"/>
                          </a:rPr>
                          <m:t>𝑉𝑎𝑙𝑢𝑒</m:t>
                        </m:r>
                      </m:num>
                      <m:den>
                        <m:d>
                          <m:dPr>
                            <m:ctrlPr>
                              <a:rPr lang="en-US" sz="2200" b="0" i="1" smtClean="0">
                                <a:latin typeface="Cambria Math"/>
                              </a:rPr>
                            </m:ctrlPr>
                          </m:dPr>
                          <m:e>
                            <m:r>
                              <a:rPr lang="en-US" sz="2200" b="0" i="1" smtClean="0">
                                <a:latin typeface="Cambria Math"/>
                              </a:rPr>
                              <m:t>1+</m:t>
                            </m:r>
                            <m:r>
                              <a:rPr lang="en-US" sz="2200" b="0" i="1" smtClean="0">
                                <a:latin typeface="Cambria Math"/>
                              </a:rPr>
                              <m:t>𝑀𝐼𝑅𝑅</m:t>
                            </m:r>
                          </m:e>
                        </m:d>
                        <m:r>
                          <a:rPr lang="en-US" sz="2200" b="0" i="1" baseline="30000" smtClean="0">
                            <a:latin typeface="Cambria Math"/>
                          </a:rPr>
                          <m:t>𝑛</m:t>
                        </m:r>
                      </m:den>
                    </m:f>
                  </m:oMath>
                </a14:m>
                <a:endParaRPr lang="en-US" sz="2200" dirty="0" smtClean="0"/>
              </a:p>
              <a:p>
                <a:pPr marL="0" indent="0" algn="just">
                  <a:buNone/>
                </a:pPr>
                <a14:m>
                  <m:oMath xmlns:m="http://schemas.openxmlformats.org/officeDocument/2006/math">
                    <m:f>
                      <m:fPr>
                        <m:ctrlPr>
                          <a:rPr lang="en-US" sz="2200" i="1" smtClean="0">
                            <a:latin typeface="Cambria Math"/>
                          </a:rPr>
                        </m:ctrlPr>
                      </m:fPr>
                      <m:num>
                        <m:r>
                          <a:rPr lang="en-US" sz="2200" b="0" i="1" smtClean="0">
                            <a:latin typeface="Cambria Math"/>
                          </a:rPr>
                          <m:t>𝐶𝑎𝑠h</m:t>
                        </m:r>
                        <m:r>
                          <a:rPr lang="en-US" sz="2200" b="0" i="1" smtClean="0">
                            <a:latin typeface="Cambria Math"/>
                          </a:rPr>
                          <m:t> </m:t>
                        </m:r>
                        <m:r>
                          <a:rPr lang="en-US" sz="2200" b="0" i="1" smtClean="0">
                            <a:latin typeface="Cambria Math"/>
                          </a:rPr>
                          <m:t>𝑜𝑢𝑡𝑓𝑙𝑜𝑤</m:t>
                        </m:r>
                      </m:num>
                      <m:den>
                        <m:d>
                          <m:dPr>
                            <m:ctrlPr>
                              <a:rPr lang="en-US" sz="2200" b="0" i="1" smtClean="0">
                                <a:latin typeface="Cambria Math"/>
                              </a:rPr>
                            </m:ctrlPr>
                          </m:dPr>
                          <m:e>
                            <m:r>
                              <a:rPr lang="en-US" sz="2200" b="0" i="1" smtClean="0">
                                <a:latin typeface="Cambria Math"/>
                              </a:rPr>
                              <m:t>1+</m:t>
                            </m:r>
                            <m:r>
                              <a:rPr lang="en-US" sz="2200" b="0" i="1" smtClean="0">
                                <a:latin typeface="Cambria Math"/>
                              </a:rPr>
                              <m:t>𝑘</m:t>
                            </m:r>
                          </m:e>
                        </m:d>
                        <m:r>
                          <a:rPr lang="en-US" sz="2200" b="0" i="1" baseline="30000" smtClean="0">
                            <a:latin typeface="Cambria Math"/>
                          </a:rPr>
                          <m:t>𝑛</m:t>
                        </m:r>
                      </m:den>
                    </m:f>
                  </m:oMath>
                </a14:m>
                <a:r>
                  <a:rPr lang="en-US" sz="2200" dirty="0" smtClean="0"/>
                  <a:t>  = </a:t>
                </a:r>
                <a14:m>
                  <m:oMath xmlns:m="http://schemas.openxmlformats.org/officeDocument/2006/math">
                    <m:f>
                      <m:fPr>
                        <m:ctrlPr>
                          <a:rPr lang="en-US" sz="2200" i="1" smtClean="0">
                            <a:latin typeface="Cambria Math"/>
                          </a:rPr>
                        </m:ctrlPr>
                      </m:fPr>
                      <m:num>
                        <m:nary>
                          <m:naryPr>
                            <m:chr m:val="∑"/>
                            <m:ctrlPr>
                              <a:rPr lang="en-US" sz="2200" i="1">
                                <a:latin typeface="Cambria Math"/>
                              </a:rPr>
                            </m:ctrlPr>
                          </m:naryPr>
                          <m:sub>
                            <m:r>
                              <m:rPr>
                                <m:brk m:alnAt="23"/>
                              </m:rPr>
                              <a:rPr lang="en-US" sz="2200" b="0" i="1" smtClean="0">
                                <a:latin typeface="Cambria Math"/>
                              </a:rPr>
                              <m:t>𝑡</m:t>
                            </m:r>
                            <m:r>
                              <a:rPr lang="en-US" sz="2200" b="0" i="1" smtClean="0">
                                <a:latin typeface="Cambria Math"/>
                              </a:rPr>
                              <m:t>=0</m:t>
                            </m:r>
                          </m:sub>
                          <m:sup>
                            <m:r>
                              <a:rPr lang="en-US" sz="2200" b="0" i="1" smtClean="0">
                                <a:latin typeface="Cambria Math"/>
                              </a:rPr>
                              <m:t>𝑛</m:t>
                            </m:r>
                          </m:sup>
                          <m:e>
                            <m:r>
                              <a:rPr lang="en-US" sz="2200" b="0" i="1" smtClean="0">
                                <a:latin typeface="Cambria Math"/>
                              </a:rPr>
                              <m:t>𝐶𝑎𝑠h</m:t>
                            </m:r>
                            <m:r>
                              <a:rPr lang="en-US" sz="2200" b="0" i="1" smtClean="0">
                                <a:latin typeface="Cambria Math"/>
                              </a:rPr>
                              <m:t> </m:t>
                            </m:r>
                            <m:r>
                              <a:rPr lang="en-US" sz="2200" b="0" i="1" smtClean="0">
                                <a:latin typeface="Cambria Math"/>
                              </a:rPr>
                              <m:t>𝑖𝑛𝑓𝑙𝑜𝑤</m:t>
                            </m:r>
                            <m:r>
                              <a:rPr lang="en-US" sz="2200" b="0" i="1" smtClean="0">
                                <a:latin typeface="Cambria Math"/>
                              </a:rPr>
                              <m:t> </m:t>
                            </m:r>
                            <m:d>
                              <m:dPr>
                                <m:ctrlPr>
                                  <a:rPr lang="en-US" sz="2200" b="0" i="1" smtClean="0">
                                    <a:latin typeface="Cambria Math"/>
                                  </a:rPr>
                                </m:ctrlPr>
                              </m:dPr>
                              <m:e>
                                <m:r>
                                  <a:rPr lang="en-US" sz="2200" b="0" i="1" smtClean="0">
                                    <a:latin typeface="Cambria Math"/>
                                  </a:rPr>
                                  <m:t>1+</m:t>
                                </m:r>
                                <m:r>
                                  <a:rPr lang="en-US" sz="2200" b="0" i="1" smtClean="0">
                                    <a:latin typeface="Cambria Math"/>
                                  </a:rPr>
                                  <m:t>𝑘</m:t>
                                </m:r>
                              </m:e>
                            </m:d>
                            <m:r>
                              <a:rPr lang="en-US" sz="2200" b="0" i="1" baseline="30000" smtClean="0">
                                <a:latin typeface="Cambria Math"/>
                              </a:rPr>
                              <m:t>𝑛</m:t>
                            </m:r>
                            <m:r>
                              <a:rPr lang="en-US" sz="2200" b="0" i="1" baseline="30000" smtClean="0">
                                <a:latin typeface="Cambria Math"/>
                              </a:rPr>
                              <m:t>−1</m:t>
                            </m:r>
                          </m:e>
                        </m:nary>
                      </m:num>
                      <m:den>
                        <m:d>
                          <m:dPr>
                            <m:ctrlPr>
                              <a:rPr lang="en-US" sz="2200" b="0" i="1" smtClean="0">
                                <a:latin typeface="Cambria Math"/>
                              </a:rPr>
                            </m:ctrlPr>
                          </m:dPr>
                          <m:e>
                            <m:r>
                              <a:rPr lang="en-US" sz="2200" b="0" i="1" smtClean="0">
                                <a:latin typeface="Cambria Math"/>
                              </a:rPr>
                              <m:t>1+</m:t>
                            </m:r>
                            <m:r>
                              <a:rPr lang="en-US" sz="2200" b="0" i="1" smtClean="0">
                                <a:latin typeface="Cambria Math"/>
                              </a:rPr>
                              <m:t>𝑀𝐼𝑅𝑅</m:t>
                            </m:r>
                          </m:e>
                        </m:d>
                        <m:r>
                          <a:rPr lang="en-US" sz="2200" b="0" i="1" baseline="30000" smtClean="0">
                            <a:latin typeface="Cambria Math"/>
                          </a:rPr>
                          <m:t>𝑛</m:t>
                        </m:r>
                      </m:den>
                    </m:f>
                  </m:oMath>
                </a14:m>
                <a:endParaRPr lang="en-US" sz="2200" dirty="0" smtClean="0"/>
              </a:p>
              <a:p>
                <a:pPr marL="0" indent="0" algn="just">
                  <a:buNone/>
                </a:pPr>
                <a:r>
                  <a:rPr lang="en-US" sz="2200" dirty="0" smtClean="0"/>
                  <a:t>3 step process:</a:t>
                </a:r>
              </a:p>
              <a:p>
                <a:pPr marL="457200" indent="-457200" algn="just">
                  <a:buAutoNum type="arabicPeriod"/>
                </a:pPr>
                <a:r>
                  <a:rPr lang="en-US" sz="2200" dirty="0" smtClean="0"/>
                  <a:t>Calculation of Terminal Value of Cash inflows</a:t>
                </a:r>
              </a:p>
              <a:p>
                <a:pPr marL="457200" indent="-457200" algn="just">
                  <a:buAutoNum type="arabicPeriod"/>
                </a:pPr>
                <a:r>
                  <a:rPr lang="en-US" sz="2200" dirty="0" smtClean="0"/>
                  <a:t>Calculation of Present Value of Cash outflows</a:t>
                </a:r>
              </a:p>
              <a:p>
                <a:pPr marL="457200" indent="-457200" algn="just">
                  <a:buAutoNum type="arabicPeriod"/>
                </a:pPr>
                <a:r>
                  <a:rPr lang="en-US" sz="2200" dirty="0" smtClean="0"/>
                  <a:t>Put step 1 and step 2 together and solve for MIRR</a:t>
                </a:r>
              </a:p>
              <a:p>
                <a:pPr marL="0" indent="0" algn="just">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963" t="-623" r="-1704" b="-6646"/>
                </a:stretch>
              </a:blipFill>
            </p:spPr>
            <p:txBody>
              <a:bodyPr/>
              <a:lstStyle/>
              <a:p>
                <a:r>
                  <a:rPr lang="en-US">
                    <a:noFill/>
                  </a:rPr>
                  <a:t> </a:t>
                </a:r>
              </a:p>
            </p:txBody>
          </p:sp>
        </mc:Fallback>
      </mc:AlternateContent>
    </p:spTree>
    <p:extLst>
      <p:ext uri="{BB962C8B-B14F-4D97-AF65-F5344CB8AC3E}">
        <p14:creationId xmlns:p14="http://schemas.microsoft.com/office/powerpoint/2010/main" val="3900860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dirty="0"/>
              <a:t>Modified Internal Rate of Return (MIRR)</a:t>
            </a:r>
          </a:p>
        </p:txBody>
      </p:sp>
      <p:sp>
        <p:nvSpPr>
          <p:cNvPr id="3" name="Content Placeholder 2"/>
          <p:cNvSpPr>
            <a:spLocks noGrp="1"/>
          </p:cNvSpPr>
          <p:nvPr>
            <p:ph idx="1"/>
          </p:nvPr>
        </p:nvSpPr>
        <p:spPr>
          <a:xfrm>
            <a:off x="228600" y="762000"/>
            <a:ext cx="8458200" cy="5943600"/>
          </a:xfrm>
        </p:spPr>
        <p:txBody>
          <a:bodyPr>
            <a:normAutofit/>
          </a:bodyPr>
          <a:lstStyle/>
          <a:p>
            <a:pPr algn="just"/>
            <a:r>
              <a:rPr lang="en-US" sz="2000" dirty="0" smtClean="0"/>
              <a:t>Same as IRR i.e. if MIRR &gt; required rate of return accept the project and if IRR &lt; required rate of return reject the project</a:t>
            </a:r>
          </a:p>
          <a:p>
            <a:pPr algn="just"/>
            <a:r>
              <a:rPr lang="en-US" sz="2000" dirty="0" smtClean="0"/>
              <a:t>If mutually exclusive then one with higher IRR should be chosen</a:t>
            </a:r>
          </a:p>
          <a:p>
            <a:pPr marL="0" indent="0" algn="just">
              <a:buNone/>
            </a:pPr>
            <a:r>
              <a:rPr lang="en-US" sz="2000" b="1" dirty="0" smtClean="0"/>
              <a:t>Example 6: </a:t>
            </a:r>
            <a:r>
              <a:rPr lang="en-US" sz="2000" dirty="0" smtClean="0"/>
              <a:t>There are two projects A and B. Each project requires an investment of </a:t>
            </a:r>
            <a:r>
              <a:rPr lang="en-US" sz="2000" dirty="0" err="1" smtClean="0"/>
              <a:t>Rs</a:t>
            </a:r>
            <a:r>
              <a:rPr lang="en-US" sz="2000" dirty="0" smtClean="0"/>
              <a:t> 100. The cost of capital is 10 percent. Net cash flows for project A and Project B are given in the following table: </a:t>
            </a:r>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200" dirty="0" smtClean="0"/>
          </a:p>
          <a:p>
            <a:pPr marL="0" indent="0" algn="just">
              <a:buNone/>
            </a:pPr>
            <a:endParaRPr lang="en-US" sz="2200" dirty="0"/>
          </a:p>
          <a:p>
            <a:pPr marL="0" indent="0" algn="just">
              <a:buNone/>
            </a:pPr>
            <a:endParaRPr lang="en-US" sz="2000" dirty="0" smtClean="0"/>
          </a:p>
          <a:p>
            <a:pPr marL="457200" indent="-457200" algn="just">
              <a:buAutoNum type="alphaLcPeriod"/>
            </a:pPr>
            <a:endParaRPr lang="en-US" sz="2000" dirty="0" smtClean="0"/>
          </a:p>
          <a:p>
            <a:pPr marL="457200" indent="-457200" algn="just">
              <a:buAutoNum type="alphaLcPeriod"/>
            </a:pPr>
            <a:r>
              <a:rPr lang="en-US" sz="2000" dirty="0" smtClean="0"/>
              <a:t>Find the MIRRs for Project A and Project B</a:t>
            </a:r>
          </a:p>
          <a:p>
            <a:pPr marL="457200" indent="-457200" algn="just">
              <a:buAutoNum type="alphaLcPeriod"/>
            </a:pPr>
            <a:r>
              <a:rPr lang="en-US" sz="2000" dirty="0" smtClean="0"/>
              <a:t>According to the MIRR, which project should be accepted if they are independent ? Mutually exclusive ?</a:t>
            </a:r>
          </a:p>
          <a:p>
            <a:pPr marL="0" indent="0" algn="just">
              <a:buNone/>
            </a:pPr>
            <a:endParaRPr lang="en-US" sz="2200" dirty="0" smtClean="0"/>
          </a:p>
          <a:p>
            <a:pPr marL="0" indent="0" algn="just">
              <a:buNone/>
            </a:pPr>
            <a:endParaRPr lang="en-US" sz="2200" dirty="0" smtClean="0"/>
          </a:p>
          <a:p>
            <a:pPr marL="0" indent="0" algn="just">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2734846340"/>
              </p:ext>
            </p:extLst>
          </p:nvPr>
        </p:nvGraphicFramePr>
        <p:xfrm>
          <a:off x="1066800" y="2971800"/>
          <a:ext cx="6096000" cy="2219960"/>
        </p:xfrm>
        <a:graphic>
          <a:graphicData uri="http://schemas.openxmlformats.org/drawingml/2006/table">
            <a:tbl>
              <a:tblPr firstRow="1" bandRow="1">
                <a:tableStyleId>{5C22544A-7EE6-4342-B048-85BDC9FD1C3A}</a:tableStyleId>
              </a:tblPr>
              <a:tblGrid>
                <a:gridCol w="2032000"/>
                <a:gridCol w="2032000"/>
                <a:gridCol w="2032000"/>
              </a:tblGrid>
              <a:tr h="142240">
                <a:tc rowSpan="2">
                  <a:txBody>
                    <a:bodyPr/>
                    <a:lstStyle/>
                    <a:p>
                      <a:pPr algn="ctr"/>
                      <a:r>
                        <a:rPr lang="en-US" sz="1800" baseline="0" dirty="0" smtClean="0"/>
                        <a:t>Year</a:t>
                      </a:r>
                      <a:endParaRPr lang="en-US" sz="1800" baseline="0" dirty="0"/>
                    </a:p>
                  </a:txBody>
                  <a:tcPr/>
                </a:tc>
                <a:tc gridSpan="2">
                  <a:txBody>
                    <a:bodyPr/>
                    <a:lstStyle/>
                    <a:p>
                      <a:pPr algn="ctr"/>
                      <a:r>
                        <a:rPr lang="en-US" sz="1800" baseline="0" dirty="0" smtClean="0"/>
                        <a:t>Expected net cash flows</a:t>
                      </a:r>
                      <a:endParaRPr lang="en-US" sz="1800" baseline="0" dirty="0"/>
                    </a:p>
                  </a:txBody>
                  <a:tcPr/>
                </a:tc>
                <a:tc hMerge="1">
                  <a:txBody>
                    <a:bodyPr/>
                    <a:lstStyle/>
                    <a:p>
                      <a:endParaRPr lang="en-US" sz="1500" baseline="0" dirty="0"/>
                    </a:p>
                  </a:txBody>
                  <a:tcPr/>
                </a:tc>
              </a:tr>
              <a:tr h="370840">
                <a:tc vMerge="1">
                  <a:txBody>
                    <a:bodyPr/>
                    <a:lstStyle/>
                    <a:p>
                      <a:endParaRPr lang="en-US" sz="1500" baseline="0" dirty="0"/>
                    </a:p>
                  </a:txBody>
                  <a:tcPr/>
                </a:tc>
                <a:tc>
                  <a:txBody>
                    <a:bodyPr/>
                    <a:lstStyle/>
                    <a:p>
                      <a:r>
                        <a:rPr lang="en-US" sz="1800" baseline="0" dirty="0" smtClean="0"/>
                        <a:t>Project A (in </a:t>
                      </a:r>
                      <a:r>
                        <a:rPr lang="en-US" sz="1800" baseline="0" dirty="0" err="1" smtClean="0"/>
                        <a:t>Rs</a:t>
                      </a:r>
                      <a:r>
                        <a:rPr lang="en-US" sz="1800" baseline="0" dirty="0" smtClean="0"/>
                        <a:t>)</a:t>
                      </a:r>
                      <a:endParaRPr lang="en-US" sz="1800" baseline="0" dirty="0"/>
                    </a:p>
                  </a:txBody>
                  <a:tcPr/>
                </a:tc>
                <a:tc>
                  <a:txBody>
                    <a:bodyPr/>
                    <a:lstStyle/>
                    <a:p>
                      <a:r>
                        <a:rPr lang="en-US" sz="1800" baseline="0" dirty="0" smtClean="0"/>
                        <a:t>Project B (in </a:t>
                      </a:r>
                      <a:r>
                        <a:rPr lang="en-US" sz="1800" baseline="0" dirty="0" err="1" smtClean="0"/>
                        <a:t>Rs</a:t>
                      </a:r>
                      <a:r>
                        <a:rPr lang="en-US" sz="1800" baseline="0" dirty="0" smtClean="0"/>
                        <a:t>)</a:t>
                      </a:r>
                      <a:endParaRPr lang="en-US" sz="1800" baseline="0" dirty="0"/>
                    </a:p>
                  </a:txBody>
                  <a:tcPr/>
                </a:tc>
              </a:tr>
              <a:tr h="370840">
                <a:tc>
                  <a:txBody>
                    <a:bodyPr/>
                    <a:lstStyle/>
                    <a:p>
                      <a:r>
                        <a:rPr lang="en-US" sz="1800" baseline="0" dirty="0" smtClean="0"/>
                        <a:t>0</a:t>
                      </a:r>
                      <a:endParaRPr lang="en-US" sz="1800" baseline="0" dirty="0"/>
                    </a:p>
                  </a:txBody>
                  <a:tcPr/>
                </a:tc>
                <a:tc>
                  <a:txBody>
                    <a:bodyPr/>
                    <a:lstStyle/>
                    <a:p>
                      <a:r>
                        <a:rPr lang="en-US" sz="1800" baseline="0" dirty="0" smtClean="0"/>
                        <a:t>(100)</a:t>
                      </a:r>
                      <a:endParaRPr lang="en-US" sz="1800" baseline="0" dirty="0"/>
                    </a:p>
                  </a:txBody>
                  <a:tcPr/>
                </a:tc>
                <a:tc>
                  <a:txBody>
                    <a:bodyPr/>
                    <a:lstStyle/>
                    <a:p>
                      <a:r>
                        <a:rPr lang="en-US" sz="1800" baseline="0" dirty="0" smtClean="0"/>
                        <a:t>(100)</a:t>
                      </a:r>
                      <a:endParaRPr lang="en-US" sz="1800" baseline="0" dirty="0"/>
                    </a:p>
                  </a:txBody>
                  <a:tcPr/>
                </a:tc>
              </a:tr>
              <a:tr h="370840">
                <a:tc>
                  <a:txBody>
                    <a:bodyPr/>
                    <a:lstStyle/>
                    <a:p>
                      <a:r>
                        <a:rPr lang="en-US" sz="1800" baseline="0" dirty="0" smtClean="0"/>
                        <a:t>1</a:t>
                      </a:r>
                      <a:endParaRPr lang="en-US" sz="1800" baseline="0" dirty="0"/>
                    </a:p>
                  </a:txBody>
                  <a:tcPr/>
                </a:tc>
                <a:tc>
                  <a:txBody>
                    <a:bodyPr/>
                    <a:lstStyle/>
                    <a:p>
                      <a:r>
                        <a:rPr lang="en-US" sz="1800" baseline="0" dirty="0" smtClean="0"/>
                        <a:t>30</a:t>
                      </a:r>
                      <a:endParaRPr lang="en-US" sz="1800" baseline="0" dirty="0"/>
                    </a:p>
                  </a:txBody>
                  <a:tcPr/>
                </a:tc>
                <a:tc>
                  <a:txBody>
                    <a:bodyPr/>
                    <a:lstStyle/>
                    <a:p>
                      <a:r>
                        <a:rPr lang="en-US" sz="1800" baseline="0" dirty="0" smtClean="0"/>
                        <a:t>65</a:t>
                      </a:r>
                      <a:endParaRPr lang="en-US" sz="1800" baseline="0" dirty="0"/>
                    </a:p>
                  </a:txBody>
                  <a:tcPr/>
                </a:tc>
              </a:tr>
              <a:tr h="370840">
                <a:tc>
                  <a:txBody>
                    <a:bodyPr/>
                    <a:lstStyle/>
                    <a:p>
                      <a:r>
                        <a:rPr lang="en-US" sz="1800" baseline="0" dirty="0" smtClean="0"/>
                        <a:t>2</a:t>
                      </a:r>
                      <a:endParaRPr lang="en-US" sz="1800" baseline="0" dirty="0"/>
                    </a:p>
                  </a:txBody>
                  <a:tcPr/>
                </a:tc>
                <a:tc>
                  <a:txBody>
                    <a:bodyPr/>
                    <a:lstStyle/>
                    <a:p>
                      <a:r>
                        <a:rPr lang="en-US" sz="1800" baseline="0" dirty="0" smtClean="0"/>
                        <a:t>40</a:t>
                      </a:r>
                      <a:endParaRPr lang="en-US" sz="1800" baseline="0" dirty="0"/>
                    </a:p>
                  </a:txBody>
                  <a:tcPr/>
                </a:tc>
                <a:tc>
                  <a:txBody>
                    <a:bodyPr/>
                    <a:lstStyle/>
                    <a:p>
                      <a:r>
                        <a:rPr lang="en-US" sz="1800" baseline="0" dirty="0" smtClean="0"/>
                        <a:t>50</a:t>
                      </a:r>
                      <a:endParaRPr lang="en-US" sz="1800" baseline="0" dirty="0"/>
                    </a:p>
                  </a:txBody>
                  <a:tcPr/>
                </a:tc>
              </a:tr>
              <a:tr h="370840">
                <a:tc>
                  <a:txBody>
                    <a:bodyPr/>
                    <a:lstStyle/>
                    <a:p>
                      <a:r>
                        <a:rPr lang="en-US" sz="1800" baseline="0" dirty="0" smtClean="0"/>
                        <a:t>3</a:t>
                      </a:r>
                      <a:endParaRPr lang="en-US" sz="1800" baseline="0" dirty="0"/>
                    </a:p>
                  </a:txBody>
                  <a:tcPr/>
                </a:tc>
                <a:tc>
                  <a:txBody>
                    <a:bodyPr/>
                    <a:lstStyle/>
                    <a:p>
                      <a:r>
                        <a:rPr lang="en-US" sz="1800" baseline="0" dirty="0" smtClean="0"/>
                        <a:t>70</a:t>
                      </a:r>
                      <a:endParaRPr lang="en-US" sz="1800" baseline="0" dirty="0"/>
                    </a:p>
                  </a:txBody>
                  <a:tcPr/>
                </a:tc>
                <a:tc>
                  <a:txBody>
                    <a:bodyPr/>
                    <a:lstStyle/>
                    <a:p>
                      <a:r>
                        <a:rPr lang="en-US" sz="1800" baseline="0" dirty="0" smtClean="0"/>
                        <a:t>15</a:t>
                      </a:r>
                      <a:endParaRPr lang="en-US" sz="1800" baseline="0" dirty="0"/>
                    </a:p>
                  </a:txBody>
                  <a:tcPr/>
                </a:tc>
              </a:tr>
            </a:tbl>
          </a:graphicData>
        </a:graphic>
      </p:graphicFrame>
    </p:spTree>
    <p:extLst>
      <p:ext uri="{BB962C8B-B14F-4D97-AF65-F5344CB8AC3E}">
        <p14:creationId xmlns:p14="http://schemas.microsoft.com/office/powerpoint/2010/main" val="931710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Merits and Demerits of MIRR</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marL="0" indent="0" algn="just">
              <a:buNone/>
            </a:pPr>
            <a:r>
              <a:rPr lang="en-US" sz="2600" b="1" dirty="0" smtClean="0"/>
              <a:t>Merits:</a:t>
            </a:r>
          </a:p>
          <a:p>
            <a:pPr marL="0" indent="0" algn="just">
              <a:buNone/>
            </a:pPr>
            <a:r>
              <a:rPr lang="en-US" sz="2600" dirty="0" smtClean="0"/>
              <a:t>Always gives the single correct answer</a:t>
            </a:r>
          </a:p>
          <a:p>
            <a:pPr marL="0" indent="0" algn="just">
              <a:buNone/>
            </a:pPr>
            <a:r>
              <a:rPr lang="en-US" sz="2600" dirty="0" smtClean="0"/>
              <a:t>Cash flows are reinvested at cost of capital (usually WACC) rather than at same rate of project</a:t>
            </a:r>
          </a:p>
          <a:p>
            <a:pPr marL="0" indent="0" algn="just">
              <a:buNone/>
            </a:pPr>
            <a:r>
              <a:rPr lang="en-US" sz="2600" dirty="0" smtClean="0"/>
              <a:t>Consider the time value of Money</a:t>
            </a:r>
          </a:p>
          <a:p>
            <a:pPr marL="0" indent="0" algn="just">
              <a:buNone/>
            </a:pPr>
            <a:endParaRPr lang="en-US" sz="2600" dirty="0"/>
          </a:p>
          <a:p>
            <a:pPr marL="0" indent="0" algn="just">
              <a:buNone/>
            </a:pPr>
            <a:r>
              <a:rPr lang="en-US" sz="2600" b="1" dirty="0" smtClean="0"/>
              <a:t>Demerits:</a:t>
            </a:r>
          </a:p>
          <a:p>
            <a:pPr marL="0" indent="0" algn="just">
              <a:buNone/>
            </a:pPr>
            <a:r>
              <a:rPr lang="en-US" sz="2600" dirty="0" smtClean="0"/>
              <a:t>Can lead to incorrect choice between mutually exclusive investment</a:t>
            </a:r>
          </a:p>
          <a:p>
            <a:pPr marL="0" indent="0" algn="just">
              <a:buNone/>
            </a:pPr>
            <a:r>
              <a:rPr lang="en-US" sz="2600" dirty="0" smtClean="0"/>
              <a:t>Difficult to understand the calculation method of MIRR</a:t>
            </a:r>
            <a:endParaRPr lang="en-US" sz="2600" dirty="0"/>
          </a:p>
        </p:txBody>
      </p:sp>
    </p:spTree>
    <p:extLst>
      <p:ext uri="{BB962C8B-B14F-4D97-AF65-F5344CB8AC3E}">
        <p14:creationId xmlns:p14="http://schemas.microsoft.com/office/powerpoint/2010/main" val="149868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Significance of Capital Budgeting</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Irreversible</a:t>
            </a:r>
          </a:p>
          <a:p>
            <a:r>
              <a:rPr lang="en-US" dirty="0" smtClean="0"/>
              <a:t>Growth</a:t>
            </a:r>
          </a:p>
          <a:p>
            <a:r>
              <a:rPr lang="en-US" dirty="0" smtClean="0"/>
              <a:t>Large Amount of Funds</a:t>
            </a:r>
          </a:p>
          <a:p>
            <a:r>
              <a:rPr lang="en-US" dirty="0" smtClean="0"/>
              <a:t>Risk</a:t>
            </a:r>
          </a:p>
          <a:p>
            <a:r>
              <a:rPr lang="en-US" dirty="0" smtClean="0"/>
              <a:t>Complex</a:t>
            </a:r>
          </a:p>
          <a:p>
            <a:r>
              <a:rPr lang="en-US" dirty="0" smtClean="0"/>
              <a:t>National Importance</a:t>
            </a:r>
            <a:endParaRPr lang="en-US" dirty="0"/>
          </a:p>
        </p:txBody>
      </p:sp>
    </p:spTree>
    <p:extLst>
      <p:ext uri="{BB962C8B-B14F-4D97-AF65-F5344CB8AC3E}">
        <p14:creationId xmlns:p14="http://schemas.microsoft.com/office/powerpoint/2010/main" val="272463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Capital Budgeting Decision Process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marL="457200" indent="-457200" algn="just">
              <a:buFont typeface="+mj-lt"/>
              <a:buAutoNum type="arabicPeriod"/>
            </a:pPr>
            <a:r>
              <a:rPr lang="en-US" sz="2200" dirty="0" smtClean="0"/>
              <a:t>Generation of Investment Proposal</a:t>
            </a:r>
          </a:p>
          <a:p>
            <a:pPr marL="457200" indent="-457200" algn="just">
              <a:buFont typeface="+mj-lt"/>
              <a:buAutoNum type="arabicPeriod"/>
            </a:pPr>
            <a:r>
              <a:rPr lang="en-US" sz="2200" dirty="0" smtClean="0"/>
              <a:t>Review and Analysis</a:t>
            </a:r>
          </a:p>
          <a:p>
            <a:pPr lvl="1" algn="just"/>
            <a:r>
              <a:rPr lang="en-US" sz="2200" dirty="0" smtClean="0"/>
              <a:t>In light of firm’s overall objectives and plans</a:t>
            </a:r>
          </a:p>
          <a:p>
            <a:pPr lvl="1" algn="just"/>
            <a:r>
              <a:rPr lang="en-US" sz="2200" dirty="0" smtClean="0"/>
              <a:t>To evaluate economic validity</a:t>
            </a:r>
          </a:p>
          <a:p>
            <a:pPr marL="514350" indent="-457200" algn="just">
              <a:buFont typeface="+mj-lt"/>
              <a:buAutoNum type="arabicPeriod"/>
            </a:pPr>
            <a:r>
              <a:rPr lang="en-US" sz="2200" dirty="0" smtClean="0"/>
              <a:t>Decision Making</a:t>
            </a:r>
          </a:p>
          <a:p>
            <a:pPr marL="514350" indent="-457200" algn="just">
              <a:buFont typeface="+mj-lt"/>
              <a:buAutoNum type="arabicPeriod"/>
            </a:pPr>
            <a:r>
              <a:rPr lang="en-US" sz="2200" dirty="0" smtClean="0"/>
              <a:t>Implementation</a:t>
            </a:r>
          </a:p>
          <a:p>
            <a:pPr marL="514350" indent="-457200" algn="just">
              <a:buFont typeface="+mj-lt"/>
              <a:buAutoNum type="arabicPeriod"/>
            </a:pPr>
            <a:r>
              <a:rPr lang="en-US" sz="2200" dirty="0" smtClean="0"/>
              <a:t>Follow Up</a:t>
            </a:r>
          </a:p>
          <a:p>
            <a:pPr marL="57150" indent="0" algn="just">
              <a:buNone/>
            </a:pPr>
            <a:r>
              <a:rPr lang="en-US" sz="2800" b="1" dirty="0" smtClean="0"/>
              <a:t>OR</a:t>
            </a:r>
          </a:p>
          <a:p>
            <a:pPr marL="514350" indent="-457200" algn="just">
              <a:buFont typeface="+mj-lt"/>
              <a:buAutoNum type="arabicPeriod"/>
            </a:pPr>
            <a:r>
              <a:rPr lang="en-US" sz="2200" dirty="0"/>
              <a:t>Generation of Investment Proposal</a:t>
            </a:r>
          </a:p>
          <a:p>
            <a:pPr marL="514350" indent="-457200" algn="just">
              <a:buFont typeface="+mj-lt"/>
              <a:buAutoNum type="arabicPeriod"/>
            </a:pPr>
            <a:r>
              <a:rPr lang="en-US" sz="2200" dirty="0" smtClean="0"/>
              <a:t>Estimation of cash flow for the proposal</a:t>
            </a:r>
          </a:p>
          <a:p>
            <a:pPr marL="514350" indent="-457200" algn="just">
              <a:buFont typeface="+mj-lt"/>
              <a:buAutoNum type="arabicPeriod"/>
            </a:pPr>
            <a:r>
              <a:rPr lang="en-US" sz="2200" dirty="0" smtClean="0"/>
              <a:t>Evaluation of the proposal</a:t>
            </a:r>
          </a:p>
          <a:p>
            <a:pPr marL="514350" indent="-457200" algn="just">
              <a:buFont typeface="+mj-lt"/>
              <a:buAutoNum type="arabicPeriod"/>
            </a:pPr>
            <a:r>
              <a:rPr lang="en-US" sz="2200" dirty="0" smtClean="0"/>
              <a:t>Approval of Proposal</a:t>
            </a:r>
            <a:endParaRPr lang="en-US" sz="2200" dirty="0"/>
          </a:p>
        </p:txBody>
      </p:sp>
    </p:spTree>
    <p:extLst>
      <p:ext uri="{BB962C8B-B14F-4D97-AF65-F5344CB8AC3E}">
        <p14:creationId xmlns:p14="http://schemas.microsoft.com/office/powerpoint/2010/main" val="84406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Classification of Capital Project</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Independent Project</a:t>
            </a:r>
          </a:p>
          <a:p>
            <a:r>
              <a:rPr lang="en-US" dirty="0" smtClean="0"/>
              <a:t>Dependent Project</a:t>
            </a:r>
          </a:p>
          <a:p>
            <a:r>
              <a:rPr lang="en-US" dirty="0" smtClean="0"/>
              <a:t>Mutually Exclusive Project</a:t>
            </a:r>
          </a:p>
          <a:p>
            <a:r>
              <a:rPr lang="en-US" dirty="0" smtClean="0"/>
              <a:t>Replacement Project</a:t>
            </a:r>
          </a:p>
          <a:p>
            <a:r>
              <a:rPr lang="en-US" dirty="0" smtClean="0"/>
              <a:t>Expansion Project</a:t>
            </a:r>
          </a:p>
          <a:p>
            <a:r>
              <a:rPr lang="en-US" dirty="0" smtClean="0"/>
              <a:t>Diversification Project</a:t>
            </a:r>
          </a:p>
        </p:txBody>
      </p:sp>
    </p:spTree>
    <p:extLst>
      <p:ext uri="{BB962C8B-B14F-4D97-AF65-F5344CB8AC3E}">
        <p14:creationId xmlns:p14="http://schemas.microsoft.com/office/powerpoint/2010/main" val="219196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GB" dirty="0"/>
              <a:t>Definitions</a:t>
            </a: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GB" sz="2400" b="1" i="1" dirty="0"/>
              <a:t>Independent versus mutually exclusive projects.</a:t>
            </a:r>
            <a:endParaRPr lang="en-US" sz="2400" dirty="0"/>
          </a:p>
          <a:p>
            <a:pPr lvl="1" algn="just"/>
            <a:r>
              <a:rPr lang="en-US" sz="2000" dirty="0"/>
              <a:t>Independent projects – if the cash flows of one are unaffected by the acceptance of the other.</a:t>
            </a:r>
          </a:p>
          <a:p>
            <a:pPr lvl="1" algn="just"/>
            <a:r>
              <a:rPr lang="en-US" sz="2000" dirty="0"/>
              <a:t>Mutually exclusive projects – if the cash flows of one can be adversely impacted by the acceptance of the other.</a:t>
            </a:r>
          </a:p>
          <a:p>
            <a:pPr algn="just"/>
            <a:r>
              <a:rPr lang="en-GB" sz="2400" b="1" i="1" dirty="0"/>
              <a:t>Normal versus non-normal cash flow stream.</a:t>
            </a:r>
            <a:endParaRPr lang="en-US" sz="2400" dirty="0"/>
          </a:p>
          <a:p>
            <a:pPr lvl="1" algn="just"/>
            <a:r>
              <a:rPr lang="en-US" sz="2000" dirty="0"/>
              <a:t>Normal cash flow stream – Cost (negative CF) followed by a series of positive cash inflows.  One change of signs.</a:t>
            </a:r>
          </a:p>
          <a:p>
            <a:pPr lvl="1" algn="just"/>
            <a:r>
              <a:rPr lang="en-US" sz="2000" dirty="0"/>
              <a:t>Non-normal cash flow stream – Two or more changes of signs.  Most common:  Cost (negative CF), then string of positive CFs, then cost to close project.  Nuclear power plant, strip mine, etc</a:t>
            </a:r>
            <a:r>
              <a:rPr lang="en-US" sz="2000" dirty="0" smtClean="0"/>
              <a:t>.</a:t>
            </a:r>
            <a:endParaRPr lang="en-US" sz="2000" dirty="0"/>
          </a:p>
        </p:txBody>
      </p:sp>
    </p:spTree>
    <p:extLst>
      <p:ext uri="{BB962C8B-B14F-4D97-AF65-F5344CB8AC3E}">
        <p14:creationId xmlns:p14="http://schemas.microsoft.com/office/powerpoint/2010/main" val="225101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Identifying Relevant Cash Flows</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400" dirty="0" smtClean="0"/>
              <a:t>Cash flow Versus Accounting Income</a:t>
            </a:r>
          </a:p>
          <a:p>
            <a:pPr lvl="1"/>
            <a:r>
              <a:rPr lang="en-US" sz="2400" dirty="0"/>
              <a:t>The Cash Flow Effect of Asset Purchases and Depreciation</a:t>
            </a:r>
          </a:p>
          <a:p>
            <a:pPr lvl="1"/>
            <a:r>
              <a:rPr lang="en-US" sz="2400" dirty="0"/>
              <a:t>Changes in Net Operating Working Capital.</a:t>
            </a:r>
          </a:p>
          <a:p>
            <a:pPr lvl="1"/>
            <a:r>
              <a:rPr lang="en-US" sz="2400" dirty="0"/>
              <a:t>Interest Charges Are Not Included in Project Cash </a:t>
            </a:r>
            <a:r>
              <a:rPr lang="en-US" sz="2400" dirty="0" smtClean="0"/>
              <a:t>Flows</a:t>
            </a:r>
          </a:p>
          <a:p>
            <a:r>
              <a:rPr lang="en-US" sz="2400" dirty="0" smtClean="0"/>
              <a:t>Include Only Incremental Cost</a:t>
            </a:r>
          </a:p>
          <a:p>
            <a:pPr marL="457200" lvl="1" indent="0">
              <a:buNone/>
            </a:pPr>
            <a:r>
              <a:rPr lang="en-US" sz="2400" dirty="0"/>
              <a:t>= cash flows with the project − cash flows without the </a:t>
            </a:r>
            <a:r>
              <a:rPr lang="en-US" sz="2400" dirty="0" smtClean="0"/>
              <a:t>project</a:t>
            </a:r>
          </a:p>
          <a:p>
            <a:pPr marL="400050"/>
            <a:r>
              <a:rPr lang="en-US" sz="2400" dirty="0" smtClean="0"/>
              <a:t>Disregarded Sunk Cost</a:t>
            </a:r>
          </a:p>
          <a:p>
            <a:pPr marL="400050"/>
            <a:r>
              <a:rPr lang="en-US" sz="2400" dirty="0" smtClean="0"/>
              <a:t>Include Opportunity Cost</a:t>
            </a:r>
          </a:p>
          <a:p>
            <a:pPr marL="400050"/>
            <a:r>
              <a:rPr lang="en-US" sz="2400" dirty="0" smtClean="0"/>
              <a:t>Always Adjust for Taxes</a:t>
            </a:r>
          </a:p>
          <a:p>
            <a:pPr marL="400050"/>
            <a:r>
              <a:rPr lang="en-US" sz="2400" dirty="0" smtClean="0"/>
              <a:t>Ignore Financing Cost</a:t>
            </a:r>
            <a:endParaRPr lang="en-US" sz="2400" dirty="0"/>
          </a:p>
          <a:p>
            <a:pPr lvl="1"/>
            <a:endParaRPr lang="en-US" sz="1600" dirty="0" smtClean="0"/>
          </a:p>
        </p:txBody>
      </p:sp>
    </p:spTree>
    <p:extLst>
      <p:ext uri="{BB962C8B-B14F-4D97-AF65-F5344CB8AC3E}">
        <p14:creationId xmlns:p14="http://schemas.microsoft.com/office/powerpoint/2010/main" val="24315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Capital Budgeting Decision Techniques</a:t>
            </a:r>
            <a:endParaRPr lang="en-US" dirty="0"/>
          </a:p>
        </p:txBody>
      </p:sp>
      <p:sp>
        <p:nvSpPr>
          <p:cNvPr id="3" name="Content Placeholder 2"/>
          <p:cNvSpPr>
            <a:spLocks noGrp="1"/>
          </p:cNvSpPr>
          <p:nvPr>
            <p:ph idx="1"/>
          </p:nvPr>
        </p:nvSpPr>
        <p:spPr>
          <a:xfrm>
            <a:off x="457200" y="838200"/>
            <a:ext cx="8229600" cy="5791200"/>
          </a:xfrm>
        </p:spPr>
        <p:txBody>
          <a:bodyPr>
            <a:normAutofit lnSpcReduction="10000"/>
          </a:bodyPr>
          <a:lstStyle/>
          <a:p>
            <a:r>
              <a:rPr lang="en-US" dirty="0" smtClean="0"/>
              <a:t>Two Broad Categories:</a:t>
            </a:r>
          </a:p>
          <a:p>
            <a:pPr marL="514350" indent="-514350">
              <a:buFont typeface="+mj-lt"/>
              <a:buAutoNum type="alphaUcPeriod"/>
            </a:pPr>
            <a:r>
              <a:rPr lang="en-US" dirty="0" smtClean="0"/>
              <a:t>Non Discounted Cash flow Method</a:t>
            </a:r>
          </a:p>
          <a:p>
            <a:pPr marL="0" indent="0">
              <a:buNone/>
            </a:pPr>
            <a:r>
              <a:rPr lang="en-US" dirty="0"/>
              <a:t>	</a:t>
            </a:r>
            <a:r>
              <a:rPr lang="en-US" dirty="0" smtClean="0"/>
              <a:t>Pay Back Period (Cash Pay Back Period)</a:t>
            </a:r>
          </a:p>
          <a:p>
            <a:pPr marL="0" indent="0">
              <a:buNone/>
            </a:pPr>
            <a:r>
              <a:rPr lang="en-US" dirty="0"/>
              <a:t>	</a:t>
            </a:r>
            <a:r>
              <a:rPr lang="en-US" dirty="0" smtClean="0"/>
              <a:t>Accounting Rate of Return (ARR)</a:t>
            </a:r>
          </a:p>
          <a:p>
            <a:pPr marL="0" indent="0">
              <a:buNone/>
            </a:pPr>
            <a:r>
              <a:rPr lang="en-US" dirty="0" smtClean="0"/>
              <a:t>B. Discounted Cash flow Method</a:t>
            </a:r>
          </a:p>
          <a:p>
            <a:pPr marL="0" indent="0">
              <a:buNone/>
            </a:pPr>
            <a:r>
              <a:rPr lang="en-US" dirty="0"/>
              <a:t>	</a:t>
            </a:r>
            <a:r>
              <a:rPr lang="en-US" dirty="0" smtClean="0"/>
              <a:t>Discounted Pay Back Period</a:t>
            </a:r>
          </a:p>
          <a:p>
            <a:pPr marL="0" indent="0">
              <a:buNone/>
            </a:pPr>
            <a:r>
              <a:rPr lang="en-US" dirty="0"/>
              <a:t>	</a:t>
            </a:r>
            <a:r>
              <a:rPr lang="en-US" dirty="0" smtClean="0"/>
              <a:t>Net Present Value</a:t>
            </a:r>
          </a:p>
          <a:p>
            <a:pPr marL="0" indent="0">
              <a:buNone/>
            </a:pPr>
            <a:r>
              <a:rPr lang="en-US" dirty="0"/>
              <a:t>	</a:t>
            </a:r>
            <a:r>
              <a:rPr lang="en-US" dirty="0" smtClean="0"/>
              <a:t>Profitability Index</a:t>
            </a:r>
          </a:p>
          <a:p>
            <a:pPr marL="0" indent="0">
              <a:buNone/>
            </a:pPr>
            <a:r>
              <a:rPr lang="en-US" dirty="0"/>
              <a:t>	</a:t>
            </a:r>
            <a:r>
              <a:rPr lang="en-US" dirty="0" smtClean="0"/>
              <a:t>Internal Rate of Return (IRR)</a:t>
            </a:r>
          </a:p>
          <a:p>
            <a:pPr marL="0" indent="0">
              <a:buNone/>
            </a:pPr>
            <a:r>
              <a:rPr lang="en-US" dirty="0"/>
              <a:t>	</a:t>
            </a:r>
            <a:r>
              <a:rPr lang="en-US" dirty="0" smtClean="0"/>
              <a:t>Modified Internal Rate of Return (MIRR)</a:t>
            </a:r>
          </a:p>
          <a:p>
            <a:pPr marL="0" indent="0">
              <a:buNone/>
            </a:pPr>
            <a:endParaRPr lang="en-US" dirty="0" smtClean="0"/>
          </a:p>
        </p:txBody>
      </p:sp>
    </p:spTree>
    <p:extLst>
      <p:ext uri="{BB962C8B-B14F-4D97-AF65-F5344CB8AC3E}">
        <p14:creationId xmlns:p14="http://schemas.microsoft.com/office/powerpoint/2010/main" val="839340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2697</Words>
  <Application>Microsoft Office PowerPoint</Application>
  <PresentationFormat>On-screen Show (4:3)</PresentationFormat>
  <Paragraphs>462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The Basics of Capital Budgeting</vt:lpstr>
      <vt:lpstr>Concept of Capital Budgeting</vt:lpstr>
      <vt:lpstr>Characteristics of Capital Budgeting</vt:lpstr>
      <vt:lpstr>Significance of Capital Budgeting</vt:lpstr>
      <vt:lpstr>Capital Budgeting Decision Process</vt:lpstr>
      <vt:lpstr>Classification of Capital Project</vt:lpstr>
      <vt:lpstr>Definitions</vt:lpstr>
      <vt:lpstr>Identifying Relevant Cash Flows</vt:lpstr>
      <vt:lpstr>Capital Budgeting Decision Techniques</vt:lpstr>
      <vt:lpstr>Pay Back Period (PBP)</vt:lpstr>
      <vt:lpstr>Pay Back Period (PBP)</vt:lpstr>
      <vt:lpstr>Merits and Limitations of Pay Back Period</vt:lpstr>
      <vt:lpstr>Discounted Payback Period (DPBP)</vt:lpstr>
      <vt:lpstr>Discounted Payback Period (DPBP)</vt:lpstr>
      <vt:lpstr>Merits and Limitations of DPBP</vt:lpstr>
      <vt:lpstr>Net Present Value (NPV)</vt:lpstr>
      <vt:lpstr>Net Present Value (NPV)</vt:lpstr>
      <vt:lpstr>Merits and Demerits of NPV</vt:lpstr>
      <vt:lpstr>Profitability Index (PI)</vt:lpstr>
      <vt:lpstr>Conflict between NPV and PI</vt:lpstr>
      <vt:lpstr>Profitability Index (PI)</vt:lpstr>
      <vt:lpstr>Internal Rate of Return (IRR)</vt:lpstr>
      <vt:lpstr>Internal Rate of Return (IRR)</vt:lpstr>
      <vt:lpstr>Internal Rate of Return (IRR)</vt:lpstr>
      <vt:lpstr>Internal Rate of Return (IRR)</vt:lpstr>
      <vt:lpstr>Internal Rate of Return (IRR)</vt:lpstr>
      <vt:lpstr>Merits and Demerits of IRR</vt:lpstr>
      <vt:lpstr>Comparing NPV and IRR</vt:lpstr>
      <vt:lpstr>Why conflicts between NPV and IRR Arises</vt:lpstr>
      <vt:lpstr>Modified Internal Rate of Return (MIRR)</vt:lpstr>
      <vt:lpstr>Modified Internal Rate of Return (MIRR)</vt:lpstr>
      <vt:lpstr>Merits and Demerits of MIRR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Capital Budgeting</dc:title>
  <dc:creator>Dell</dc:creator>
  <cp:lastModifiedBy>Dell</cp:lastModifiedBy>
  <cp:revision>82</cp:revision>
  <dcterms:created xsi:type="dcterms:W3CDTF">2006-08-16T00:00:00Z</dcterms:created>
  <dcterms:modified xsi:type="dcterms:W3CDTF">2022-11-01T06:24:42Z</dcterms:modified>
</cp:coreProperties>
</file>