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371599"/>
          </a:xfrm>
        </p:spPr>
        <p:txBody>
          <a:bodyPr/>
          <a:lstStyle/>
          <a:p>
            <a:r>
              <a:rPr lang="en-US" dirty="0" smtClean="0"/>
              <a:t>Capital Structure and Leverage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4191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Concept of capital </a:t>
            </a:r>
            <a:r>
              <a:rPr lang="en-US" dirty="0" smtClean="0">
                <a:solidFill>
                  <a:schemeClr val="tx1"/>
                </a:solidFill>
              </a:rPr>
              <a:t>structure;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risk and operating </a:t>
            </a:r>
            <a:r>
              <a:rPr lang="en-US" dirty="0" smtClean="0">
                <a:solidFill>
                  <a:schemeClr val="tx1"/>
                </a:solidFill>
              </a:rPr>
              <a:t>leverage;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Financial </a:t>
            </a:r>
            <a:r>
              <a:rPr lang="en-US" dirty="0">
                <a:solidFill>
                  <a:schemeClr val="tx1"/>
                </a:solidFill>
              </a:rPr>
              <a:t>risk </a:t>
            </a:r>
            <a:r>
              <a:rPr lang="en-US" dirty="0" smtClean="0">
                <a:solidFill>
                  <a:schemeClr val="tx1"/>
                </a:solidFill>
              </a:rPr>
              <a:t>and financial leverage;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Total leverage;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Break-even analysis: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Operating break-even,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C</a:t>
            </a:r>
            <a:r>
              <a:rPr lang="en-US" dirty="0" smtClean="0">
                <a:solidFill>
                  <a:schemeClr val="tx1"/>
                </a:solidFill>
              </a:rPr>
              <a:t>ash breakeven,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Financial </a:t>
            </a:r>
            <a:r>
              <a:rPr lang="en-US" dirty="0">
                <a:solidFill>
                  <a:schemeClr val="tx1"/>
                </a:solidFill>
              </a:rPr>
              <a:t>break-even analysis</a:t>
            </a:r>
          </a:p>
        </p:txBody>
      </p:sp>
    </p:spTree>
    <p:extLst>
      <p:ext uri="{BB962C8B-B14F-4D97-AF65-F5344CB8AC3E}">
        <p14:creationId xmlns:p14="http://schemas.microsoft.com/office/powerpoint/2010/main" val="185657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of Financial Leverage (DFL)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DFL is quantitative measure of the sensitivity of a firm’s earnings per share to a change in the firm’s operating profit.</a:t>
                </a:r>
              </a:p>
              <a:p>
                <a:pPr algn="just"/>
                <a:r>
                  <a:rPr lang="en-US" sz="2200" dirty="0" smtClean="0"/>
                  <a:t>A firm with higher degree of financial leverage is said to have higher financial risk</a:t>
                </a:r>
              </a:p>
              <a:p>
                <a:pPr algn="just"/>
                <a:r>
                  <a:rPr lang="en-US" sz="2200" dirty="0" smtClean="0"/>
                  <a:t>DFL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𝑁𝐼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𝐸𝑃𝑆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 smtClean="0"/>
                  <a:t>                 =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𝐸𝑃𝑆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𝐸𝑃𝑆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𝐸𝐵𝐼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𝐵𝐼𝑇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Can be simplified so the degree of financial leverage at a particular level of operation can be calculated as :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DFL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 smtClean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𝑉𝐶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𝑉𝐶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 smtClean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DFL at particular level of EBIT can be calculated as: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DFL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𝐹𝑖𝑛𝑎𝑛𝑐𝑖𝑎𝑙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𝐵𝐸𝑃</m:t>
                        </m:r>
                      </m:den>
                    </m:f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889" t="-63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01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Implication of Financial Leverage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010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239000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46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Total 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Combination of operating and financial leverage that measure the responsiveness of change in EPS to the change in sales</a:t>
                </a:r>
              </a:p>
              <a:p>
                <a:pPr algn="just"/>
                <a:r>
                  <a:rPr lang="en-US" sz="2200" dirty="0" smtClean="0"/>
                  <a:t>Combine use of operating and financial leverage causes considerable change in net income and EPS even there is small change in sales.</a:t>
                </a:r>
              </a:p>
              <a:p>
                <a:pPr algn="just"/>
                <a:r>
                  <a:rPr lang="en-US" sz="2200" dirty="0" smtClean="0"/>
                  <a:t>Degree of total leverage or Degree of combined leverage (DTL)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DTL = DOL × DFL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𝑡h𝑒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𝑠𝑎𝑙𝑒𝑠</m:t>
                        </m:r>
                      </m:den>
                    </m:f>
                  </m:oMath>
                </a14:m>
                <a:r>
                  <a:rPr lang="en-US" sz="2200" dirty="0" smtClean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𝑁𝐼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𝐸𝑃𝑆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𝑁𝐼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𝐸𝑃𝑆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DTL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𝐺𝑟𝑜𝑠𝑠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𝑉𝐶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𝑉𝐶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  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DTL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𝐺𝑟𝑜𝑠𝑠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𝐹𝑖𝑛𝑎𝑛𝑐𝑖𝑎𝑙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𝐵𝐸𝑃</m:t>
                        </m:r>
                      </m:den>
                    </m:f>
                  </m:oMath>
                </a14:m>
                <a:r>
                  <a:rPr lang="en-US" sz="2200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𝐺𝑟𝑜𝑠𝑠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𝐹𝑖𝑛𝑎𝑛𝑐𝑖𝑎𝑙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𝐵𝐸𝑃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889" t="-632" r="-177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78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Total 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Whenever the percentage change in EPS resulting from a given percentage change in sales is greater than the percentage change in sales, total leverage exist. i.e. DTL &gt; 1, there is total leverage</a:t>
                </a:r>
              </a:p>
              <a:p>
                <a:pPr algn="just"/>
                <a:r>
                  <a:rPr lang="en-US" sz="2000" dirty="0" smtClean="0"/>
                  <a:t>DTL can be used to compute the new earning per share after a change in the sales volume: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EPS(new) = EPS (old) [1 + (%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𝑠𝑎𝑙𝑒𝑠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(DTL)] </a:t>
                </a:r>
              </a:p>
              <a:p>
                <a:pPr marL="0" indent="0" algn="just">
                  <a:buNone/>
                </a:pPr>
                <a:r>
                  <a:rPr lang="en-US" sz="2200" b="1" dirty="0" smtClean="0"/>
                  <a:t>Example 1: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		</a:t>
                </a:r>
                <a:r>
                  <a:rPr lang="en-US" sz="1800" dirty="0" smtClean="0"/>
                  <a:t>a. What is the degree of operating leverage</a:t>
                </a:r>
              </a:p>
              <a:p>
                <a:pPr marL="0" indent="0" algn="just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b. What is the degree of Financial Leverage</a:t>
                </a:r>
              </a:p>
              <a:p>
                <a:pPr marL="0" indent="0" algn="just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c. What is the degree of combined (Total)					 leverage</a:t>
                </a:r>
              </a:p>
              <a:p>
                <a:pPr marL="0" indent="0" algn="just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889" t="-52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68637"/>
              </p:ext>
            </p:extLst>
          </p:nvPr>
        </p:nvGraphicFramePr>
        <p:xfrm>
          <a:off x="457200" y="3352800"/>
          <a:ext cx="350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 6,400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Variable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Fixed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Tax @ 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5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Break-Even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Volume of sales at which revenue is just equal to operating cost</a:t>
            </a:r>
          </a:p>
          <a:p>
            <a:pPr algn="just"/>
            <a:r>
              <a:rPr lang="en-US" sz="2200" dirty="0" smtClean="0"/>
              <a:t>The level of production at which total revenue is equal to total operating costs</a:t>
            </a:r>
          </a:p>
          <a:p>
            <a:pPr algn="just"/>
            <a:r>
              <a:rPr lang="en-US" sz="2200" dirty="0" smtClean="0"/>
              <a:t>Total operating cost of a firm includes some portion of fixed operating cost created by the firm’s fixed investment decisions. This cost may put a firm in loss unless a considerable level of sales is achieved. </a:t>
            </a:r>
          </a:p>
          <a:p>
            <a:pPr algn="just"/>
            <a:r>
              <a:rPr lang="en-US" sz="2200" dirty="0" smtClean="0"/>
              <a:t>Contribution Margin : Profit available to cover the fixed operating cost ( CM = Sales revenue – variable operating cost) 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Operating Break-even Point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Cash Break-even Point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Financial Break-even Point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333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Operating Break-even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000" dirty="0" smtClean="0"/>
                  <a:t>Level of sales where total sales revenue becomes equal to total operating costs.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Total revenue = Total Operating costs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S × Q = FC + VC × Q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 S × </a:t>
                </a:r>
                <a:r>
                  <a:rPr lang="en-US" sz="2000" dirty="0" smtClean="0"/>
                  <a:t>Q – VC × </a:t>
                </a:r>
                <a:r>
                  <a:rPr lang="en-US" sz="2000" dirty="0"/>
                  <a:t>Q = </a:t>
                </a:r>
                <a:r>
                  <a:rPr lang="en-US" sz="2000" dirty="0" smtClean="0"/>
                  <a:t>FC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Q (S – VC) = FC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Q = BEP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 smtClean="0"/>
                  <a:t>  where, (S-VC) = contribution margin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BEP in </a:t>
                </a:r>
                <a:r>
                  <a:rPr lang="en-US" sz="2000" dirty="0" err="1" smtClean="0"/>
                  <a:t>Rs</a:t>
                </a:r>
                <a:r>
                  <a:rPr lang="en-US" sz="2000" dirty="0" smtClean="0"/>
                  <a:t> = BEP in unit × Selling price per unit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BEP in </a:t>
                </a:r>
                <a:r>
                  <a:rPr lang="en-US" sz="2000" dirty="0" err="1" smtClean="0"/>
                  <a:t>Rs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𝐹𝑖𝑥𝑒𝑑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𝐶𝑜𝑠𝑡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𝐶𝑜𝑛𝑡𝑟𝑖𝑏𝑢𝑡𝑖𝑜𝑛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𝑀𝑎𝑟𝑔𝑖𝑛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𝑅𝑎𝑡𝑖𝑜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𝐶𝑀𝑅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where,  CMR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𝐶𝑜𝑛𝑡𝑟𝑖𝑏𝑢𝑡𝑖𝑜𝑛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𝑚𝑎𝑟𝑔𝑖𝑛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𝐶𝑀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000" dirty="0" smtClean="0"/>
                  <a:t>  OR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CMR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𝐶𝑜𝑛𝑡𝑟𝑖𝑏𝑢𝑡𝑖𝑜𝑛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𝑚𝑎𝑟𝑔𝑖𝑛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𝑝𝑒𝑟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𝑢𝑛𝑖𝑡</m:t>
                        </m:r>
                        <m:r>
                          <a:rPr lang="en-US" sz="2000" i="1">
                            <a:latin typeface="Cambria Math"/>
                          </a:rPr>
                          <m:t> (</m:t>
                        </m:r>
                        <m:r>
                          <a:rPr lang="en-US" sz="2000" i="1">
                            <a:latin typeface="Cambria Math"/>
                          </a:rPr>
                          <m:t>𝐶𝑀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𝑒𝑙𝑙𝑖𝑛𝑔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𝑃𝑟𝑖𝑐𝑒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𝑃𝑒𝑟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𝑈𝑛𝑖𝑡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𝑉𝐶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000" dirty="0" smtClean="0"/>
                  <a:t> 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𝑉𝐶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Required sales to achieve desired profit : EBIT = Q (S – VC) – FC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Required sales to achieve desired </a:t>
                </a:r>
                <a:r>
                  <a:rPr lang="en-US" sz="2000" dirty="0" smtClean="0"/>
                  <a:t>profit on after tax basis :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EBIT (1-T) = [Q (S – VC) – FC ] (1-T)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</a:p>
              <a:p>
                <a:pPr marL="0" indent="0" algn="just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  <a:blipFill rotWithShape="1">
                <a:blip r:embed="rId2"/>
                <a:stretch>
                  <a:fillRect l="-889" t="-1040" r="-1407" b="-6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59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Breakeven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7010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2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 algn="just"/>
            <a:r>
              <a:rPr lang="en-US" sz="2200" b="1" dirty="0"/>
              <a:t>Example </a:t>
            </a:r>
            <a:r>
              <a:rPr lang="en-US" sz="2200" b="1" dirty="0" smtClean="0"/>
              <a:t>Problem 2: </a:t>
            </a:r>
            <a:r>
              <a:rPr lang="en-US" sz="2200" dirty="0"/>
              <a:t>The following relationship exist for ABC Company, a manufacturer of electronic components. Each unit of output is sold for </a:t>
            </a:r>
            <a:r>
              <a:rPr lang="en-US" sz="2200" dirty="0" err="1"/>
              <a:t>Rs</a:t>
            </a:r>
            <a:r>
              <a:rPr lang="en-US" sz="2200" dirty="0"/>
              <a:t>. 10; the fixed cost are </a:t>
            </a:r>
            <a:r>
              <a:rPr lang="en-US" sz="2200" dirty="0" err="1"/>
              <a:t>Rs</a:t>
            </a:r>
            <a:r>
              <a:rPr lang="en-US" sz="2200" dirty="0"/>
              <a:t>. 10,000; variable costs are </a:t>
            </a:r>
            <a:r>
              <a:rPr lang="en-US" sz="2200" dirty="0" err="1"/>
              <a:t>Rs</a:t>
            </a:r>
            <a:r>
              <a:rPr lang="en-US" sz="2200" dirty="0"/>
              <a:t> 5 per unit. Draw a break even chart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smtClean="0"/>
              <a:t>Example Problem 3: </a:t>
            </a:r>
            <a:r>
              <a:rPr lang="en-US" sz="2200" dirty="0" smtClean="0"/>
              <a:t>The fixed cost of the </a:t>
            </a:r>
            <a:r>
              <a:rPr lang="en-US" sz="2200" dirty="0" err="1" smtClean="0"/>
              <a:t>Karnali</a:t>
            </a:r>
            <a:r>
              <a:rPr lang="en-US" sz="2200" dirty="0" smtClean="0"/>
              <a:t> Company is </a:t>
            </a:r>
            <a:r>
              <a:rPr lang="en-US" sz="2200" dirty="0" err="1" smtClean="0"/>
              <a:t>Rs</a:t>
            </a:r>
            <a:r>
              <a:rPr lang="en-US" sz="2200" dirty="0" smtClean="0"/>
              <a:t> 10,000; variable cost is </a:t>
            </a:r>
            <a:r>
              <a:rPr lang="en-US" sz="2200" dirty="0" err="1" smtClean="0"/>
              <a:t>Rs</a:t>
            </a:r>
            <a:r>
              <a:rPr lang="en-US" sz="2200" dirty="0" smtClean="0"/>
              <a:t> 2 per unit and selling price per unit is </a:t>
            </a:r>
            <a:r>
              <a:rPr lang="en-US" sz="2200" dirty="0" err="1" smtClean="0"/>
              <a:t>Rs</a:t>
            </a:r>
            <a:r>
              <a:rPr lang="en-US" sz="2200" dirty="0" smtClean="0"/>
              <a:t> 4. Target profit is </a:t>
            </a:r>
            <a:r>
              <a:rPr lang="en-US" sz="2200" dirty="0" err="1" smtClean="0"/>
              <a:t>Rs</a:t>
            </a:r>
            <a:r>
              <a:rPr lang="en-US" sz="2200" dirty="0" smtClean="0"/>
              <a:t> 6,000 and desired after tax profit is </a:t>
            </a:r>
            <a:r>
              <a:rPr lang="en-US" sz="2200" dirty="0" err="1" smtClean="0"/>
              <a:t>Rs</a:t>
            </a:r>
            <a:r>
              <a:rPr lang="en-US" sz="2200" dirty="0" smtClean="0"/>
              <a:t> 10,000. the tax rate is 40 percent. Calculate break even point in units and rupees, required sales to target profit of </a:t>
            </a:r>
            <a:r>
              <a:rPr lang="en-US" sz="2200" dirty="0" err="1" smtClean="0"/>
              <a:t>Rs</a:t>
            </a:r>
            <a:r>
              <a:rPr lang="en-US" sz="2200" dirty="0" smtClean="0"/>
              <a:t> 6,000 and required sales to attain after tax profit of </a:t>
            </a:r>
            <a:r>
              <a:rPr lang="en-US" sz="2200" dirty="0" err="1" smtClean="0"/>
              <a:t>Rs</a:t>
            </a:r>
            <a:r>
              <a:rPr lang="en-US" sz="2200" dirty="0" smtClean="0"/>
              <a:t> 10,000.</a:t>
            </a:r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64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Break-even Point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200" dirty="0" smtClean="0"/>
                  <a:t>Break-even point calculated using only cash fixed operating costs.</a:t>
                </a:r>
              </a:p>
              <a:p>
                <a:pPr algn="just"/>
                <a:r>
                  <a:rPr lang="en-US" sz="2200" dirty="0" smtClean="0"/>
                  <a:t>Non cash fixed operating costs such as depreciation and amortization are not considered</a:t>
                </a:r>
              </a:p>
              <a:p>
                <a:pPr algn="just"/>
                <a:r>
                  <a:rPr lang="en-US" sz="2200" dirty="0" smtClean="0"/>
                  <a:t>Cash BEP is always less than operating BEP because it excludes the non cash fixed operating costs.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Cash breakeven point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𝑛𝑜𝑛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𝑎𝑠h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𝑜𝑢𝑡𝑙𝑎𝑦𝑠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𝑉𝐶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It measures the volume of outputs (units) required to cover the firm’s fixed cash operating outlays such as management salaries, rent and utilities</a:t>
                </a:r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en-US" sz="2200" dirty="0" smtClean="0"/>
                  <a:t>Cash Breakeven in rupee sales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𝑛𝑜𝑛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200" i="1">
                            <a:latin typeface="Cambria Math"/>
                          </a:rPr>
                          <m:t>𝑎𝑠h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𝑜𝑢𝑡𝑙𝑎𝑦𝑠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𝑉𝐶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Other things being equal, a firm with a larger proportion of its fixed cost in the form of non cash outlays will have a lower cash breakeven points and be better to survive during a business downturn than a firm whose fixed cost consist mainly of cash outlays</a:t>
                </a:r>
              </a:p>
              <a:p>
                <a:pPr marL="0" indent="0" algn="just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889" t="-1263" r="-1778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47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Break-even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r>
              <a:rPr lang="en-US" sz="2200" b="1" dirty="0" smtClean="0"/>
              <a:t>Example Problem 4</a:t>
            </a:r>
            <a:r>
              <a:rPr lang="en-US" sz="2200" dirty="0" smtClean="0"/>
              <a:t>: the total fixed operating costs of </a:t>
            </a:r>
            <a:r>
              <a:rPr lang="en-US" sz="2200" dirty="0" err="1" smtClean="0"/>
              <a:t>Rs</a:t>
            </a:r>
            <a:r>
              <a:rPr lang="en-US" sz="2200" dirty="0" smtClean="0"/>
              <a:t> 50,000 include depreciation in the amount of </a:t>
            </a:r>
            <a:r>
              <a:rPr lang="en-US" sz="2200" dirty="0" err="1" smtClean="0"/>
              <a:t>Rs</a:t>
            </a:r>
            <a:r>
              <a:rPr lang="en-US" sz="2200" dirty="0" smtClean="0"/>
              <a:t> 2,000. The selling price per unit is </a:t>
            </a:r>
            <a:r>
              <a:rPr lang="en-US" sz="2200" dirty="0" err="1" smtClean="0"/>
              <a:t>Rs</a:t>
            </a:r>
            <a:r>
              <a:rPr lang="en-US" sz="2200" dirty="0" smtClean="0"/>
              <a:t> 25 and variable cost per unit is </a:t>
            </a:r>
            <a:r>
              <a:rPr lang="en-US" sz="2200" dirty="0" err="1" smtClean="0"/>
              <a:t>Rs</a:t>
            </a:r>
            <a:r>
              <a:rPr lang="en-US" sz="2200" dirty="0" smtClean="0"/>
              <a:t> 15. Calculate cash breakeven point in units and rupees. </a:t>
            </a: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16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64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 of Capital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Financial Structure : </a:t>
            </a:r>
            <a:r>
              <a:rPr lang="en-US" sz="2200" dirty="0" smtClean="0"/>
              <a:t>Composition of short term debt, long term debt and equity.</a:t>
            </a:r>
          </a:p>
          <a:p>
            <a:pPr algn="just"/>
            <a:r>
              <a:rPr lang="en-US" sz="2200" b="1" dirty="0" smtClean="0"/>
              <a:t>Capital Structure: </a:t>
            </a:r>
            <a:r>
              <a:rPr lang="en-US" sz="2200" dirty="0" smtClean="0"/>
              <a:t>Mix of long term sources of capital (Long term debt and equity capital)</a:t>
            </a:r>
          </a:p>
          <a:p>
            <a:pPr algn="just"/>
            <a:r>
              <a:rPr lang="en-US" sz="2200" b="1" dirty="0" smtClean="0"/>
              <a:t>Optimum Capital Structure : </a:t>
            </a:r>
            <a:r>
              <a:rPr lang="en-US" sz="2200" dirty="0" smtClean="0"/>
              <a:t>mix of debt, preferred stock and common equity that maximizes the stock price and reduces the cost of capital.</a:t>
            </a:r>
          </a:p>
          <a:p>
            <a:pPr algn="just"/>
            <a:r>
              <a:rPr lang="en-US" sz="2200" dirty="0" smtClean="0"/>
              <a:t>Significance of Capital Structure : </a:t>
            </a:r>
          </a:p>
          <a:p>
            <a:pPr lvl="1" algn="just"/>
            <a:r>
              <a:rPr lang="en-US" sz="1800" dirty="0" smtClean="0"/>
              <a:t>Affects Weighted Average Cost of Capital</a:t>
            </a:r>
          </a:p>
          <a:p>
            <a:pPr lvl="1" algn="just"/>
            <a:r>
              <a:rPr lang="en-US" sz="1800" dirty="0" smtClean="0"/>
              <a:t>Value of the firm</a:t>
            </a:r>
          </a:p>
          <a:p>
            <a:pPr lvl="1" algn="just"/>
            <a:r>
              <a:rPr lang="en-US" sz="1800" dirty="0" smtClean="0"/>
              <a:t>Risk Position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755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Breakeven Point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000" dirty="0" smtClean="0"/>
                  <a:t>Simply, financial breakeven point is the amount of EBIT at which a firm’s earning per share (EPS) = 0</a:t>
                </a:r>
              </a:p>
              <a:p>
                <a:pPr algn="just"/>
                <a:r>
                  <a:rPr lang="en-US" sz="2000" dirty="0" smtClean="0"/>
                  <a:t>Level of EBIT at which firm can just cover all its financing costs.</a:t>
                </a:r>
              </a:p>
              <a:p>
                <a:pPr algn="just"/>
                <a:r>
                  <a:rPr lang="en-US" sz="2000" dirty="0" smtClean="0"/>
                  <a:t>Financial cost (which are fixed charge) includes interest paid on debt capital and dividend paid on preferred stock</a:t>
                </a:r>
              </a:p>
              <a:p>
                <a:pPr algn="just"/>
                <a:r>
                  <a:rPr lang="en-US" sz="2000" dirty="0" smtClean="0"/>
                  <a:t>If EBIT &lt; financial break even point, then EPS will be negative</a:t>
                </a:r>
              </a:p>
              <a:p>
                <a:pPr algn="just"/>
                <a:r>
                  <a:rPr lang="en-US" sz="2000" dirty="0" smtClean="0"/>
                  <a:t>If EBIT &gt; financial breakeven point, more fixed cost financing instruments can be inducted in the capital structure. Otherwise use of equity would be preferred.</a:t>
                </a:r>
              </a:p>
              <a:p>
                <a:pPr algn="just"/>
                <a:r>
                  <a:rPr lang="en-US" sz="2000" dirty="0" smtClean="0"/>
                  <a:t>EPS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𝐸𝑎𝑟𝑛𝑖𝑛𝑔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𝑎𝑣𝑎𝑖𝑙𝑎𝑏𝑙𝑒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𝑡𝑜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𝑐𝑜𝑚𝑚𝑜𝑛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𝑠𝑡𝑜𝑐𝑘h𝑜𝑙𝑑𝑒𝑟𝑠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𝑐𝑜𝑚𝑚𝑜𝑛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𝑠𝑡𝑜𝑐𝑘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𝑜𝑢𝑡𝑠𝑡𝑎𝑛𝑑𝑖𝑛𝑔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 smtClean="0"/>
                  <a:t>  = 0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𝐸𝐵𝐼𝑇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𝐷𝑃𝑆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𝑠h𝑎𝑟𝑒𝑠</m:t>
                        </m:r>
                      </m:den>
                    </m:f>
                  </m:oMath>
                </a14:m>
                <a:r>
                  <a:rPr lang="en-US" sz="2000" dirty="0" smtClean="0"/>
                  <a:t>  = 0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=</a:t>
                </a:r>
                <a:r>
                  <a:rPr lang="en-US" sz="17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</a:rPr>
                          <m:t>𝐸𝐵𝐼𝑇</m:t>
                        </m:r>
                        <m:r>
                          <a:rPr lang="en-US" sz="1700" i="1">
                            <a:latin typeface="Cambria Math"/>
                          </a:rPr>
                          <m:t> −</m:t>
                        </m:r>
                        <m:r>
                          <a:rPr lang="en-US" sz="1700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17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</a:rPr>
                          <m:t>1−</m:t>
                        </m:r>
                        <m:r>
                          <a:rPr lang="en-US" sz="17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700" i="1">
                        <a:latin typeface="Cambria Math"/>
                      </a:rPr>
                      <m:t> −</m:t>
                    </m:r>
                    <m:r>
                      <a:rPr lang="en-US" sz="1700" i="1">
                        <a:latin typeface="Cambria Math"/>
                      </a:rPr>
                      <m:t>𝐷𝑃𝑆</m:t>
                    </m:r>
                  </m:oMath>
                </a14:m>
                <a:r>
                  <a:rPr lang="en-US" sz="2200" dirty="0" smtClean="0"/>
                  <a:t> = 0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EBIT (financial BEP) = I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𝑝𝑠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(1 −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Financial BEP in units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𝐹𝐶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sz="2000" b="0" i="1" baseline="-25000" smtClean="0">
                                <a:latin typeface="Cambria Math"/>
                              </a:rPr>
                              <m:t>𝑝𝑠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−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𝑉𝐶</m:t>
                        </m:r>
                      </m:den>
                    </m:f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  <a:blipFill rotWithShape="1">
                <a:blip r:embed="rId2"/>
                <a:stretch>
                  <a:fillRect l="-889" t="-103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21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Breakeven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.</a:t>
            </a:r>
          </a:p>
          <a:p>
            <a:pPr marL="0" indent="0" algn="just">
              <a:buNone/>
            </a:pPr>
            <a:endParaRPr lang="en-US" sz="2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705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43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Breakeven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Example Problem 5: </a:t>
            </a:r>
            <a:r>
              <a:rPr lang="en-US" sz="2200" dirty="0" smtClean="0"/>
              <a:t>Zebra Company has the following partial statement for 2021</a:t>
            </a:r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marL="0" indent="0" algn="just">
              <a:buNone/>
            </a:pPr>
            <a:r>
              <a:rPr lang="en-US" sz="2200" dirty="0" smtClean="0"/>
              <a:t>Compute the financial breakeven point using graph and formula</a:t>
            </a:r>
          </a:p>
          <a:p>
            <a:pPr marL="0" indent="0" algn="just"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25764"/>
              </p:ext>
            </p:extLst>
          </p:nvPr>
        </p:nvGraphicFramePr>
        <p:xfrm>
          <a:off x="914400" y="16002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Earning</a:t>
                      </a:r>
                      <a:r>
                        <a:rPr lang="en-US" baseline="0" dirty="0" smtClean="0"/>
                        <a:t> before Interest and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 154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Earning before</a:t>
                      </a:r>
                      <a:r>
                        <a:rPr lang="en-US" baseline="0" dirty="0" smtClean="0"/>
                        <a:t>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Taxes</a:t>
                      </a:r>
                      <a:r>
                        <a:rPr lang="en-US" baseline="0" dirty="0" smtClean="0"/>
                        <a:t>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 Dividend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Earnings</a:t>
                      </a:r>
                      <a:r>
                        <a:rPr lang="en-US" baseline="0" dirty="0" smtClean="0"/>
                        <a:t> available to common stockholders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shares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0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 of Breakeven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Difficult to separate fixed and variable cost</a:t>
            </a:r>
          </a:p>
          <a:p>
            <a:pPr algn="just"/>
            <a:r>
              <a:rPr lang="en-US" dirty="0" smtClean="0"/>
              <a:t>Assume that linear cost and revenue curves which may be unrealistic</a:t>
            </a:r>
          </a:p>
          <a:p>
            <a:pPr algn="just"/>
            <a:r>
              <a:rPr lang="en-US" dirty="0" smtClean="0"/>
              <a:t>Ignores time element as over a long period all costs changes</a:t>
            </a:r>
          </a:p>
          <a:p>
            <a:pPr algn="just"/>
            <a:r>
              <a:rPr lang="en-US" dirty="0" smtClean="0"/>
              <a:t>Breakeven analysis also assume that a firm producing and selling either single product or a constant mix of different products. In many cases product mix changes over time and problems arise in allocation of fixed costs</a:t>
            </a:r>
          </a:p>
          <a:p>
            <a:pPr algn="just"/>
            <a:r>
              <a:rPr lang="en-US" dirty="0" smtClean="0"/>
              <a:t>Breakeven also assume that selling price, variable cost per unit and fixed costs are known at each level of output. In practice these parameters are subject to uncertainty</a:t>
            </a:r>
          </a:p>
          <a:p>
            <a:pPr algn="just"/>
            <a:r>
              <a:rPr lang="en-US" dirty="0" smtClean="0"/>
              <a:t>Breakeven analysis is normally performed for a planning period of one year or less. The benefits received from some costs may not be realized until subsequent periods.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2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Breakeven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Product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Expansion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Modernization and automation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or buy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Replacement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Actors Affecting Capital Structure/ Financial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Sales Stability		Assets Structure</a:t>
            </a:r>
          </a:p>
          <a:p>
            <a:pPr marL="0" indent="0">
              <a:buNone/>
            </a:pPr>
            <a:r>
              <a:rPr lang="en-US" dirty="0" smtClean="0"/>
              <a:t>Operating Leverage	Growth Rate</a:t>
            </a:r>
          </a:p>
          <a:p>
            <a:pPr marL="0" indent="0">
              <a:buNone/>
            </a:pPr>
            <a:r>
              <a:rPr lang="en-US" dirty="0" smtClean="0"/>
              <a:t>Profitability		Taxes</a:t>
            </a:r>
          </a:p>
          <a:p>
            <a:pPr marL="0" indent="0">
              <a:buNone/>
            </a:pPr>
            <a:r>
              <a:rPr lang="en-US" dirty="0" smtClean="0"/>
              <a:t>Control			Management Attitudes</a:t>
            </a:r>
          </a:p>
          <a:p>
            <a:pPr marL="0" indent="0">
              <a:buNone/>
            </a:pPr>
            <a:r>
              <a:rPr lang="en-US" dirty="0" smtClean="0"/>
              <a:t>Lender Attitudes	Market Condition</a:t>
            </a:r>
          </a:p>
          <a:p>
            <a:pPr marL="0" indent="0">
              <a:buNone/>
            </a:pPr>
            <a:r>
              <a:rPr lang="en-US" dirty="0" smtClean="0"/>
              <a:t>Interest Rate		Firms Internal Condition</a:t>
            </a:r>
          </a:p>
          <a:p>
            <a:pPr marL="0" indent="0">
              <a:buNone/>
            </a:pPr>
            <a:r>
              <a:rPr lang="en-US" dirty="0" smtClean="0"/>
              <a:t>Flexibility			Legal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Risk and Operating 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200" dirty="0" smtClean="0"/>
                  <a:t>Business risk and Financial Risk from the prospective of a firm</a:t>
                </a:r>
              </a:p>
              <a:p>
                <a:pPr algn="just"/>
                <a:r>
                  <a:rPr lang="en-US" sz="2200" dirty="0" smtClean="0"/>
                  <a:t>Business risk is the variation on return due to the inherent attributes of operation of a firm.</a:t>
                </a:r>
              </a:p>
              <a:p>
                <a:pPr algn="just"/>
                <a:r>
                  <a:rPr lang="en-US" sz="2200" dirty="0" smtClean="0"/>
                  <a:t>Also called Operational Risk</a:t>
                </a:r>
              </a:p>
              <a:p>
                <a:pPr algn="just"/>
                <a:r>
                  <a:rPr lang="en-US" sz="2200" dirty="0" smtClean="0"/>
                  <a:t>Also defined as the risk faced by a firm’s stockholders if the company uses no debt. Greater the firm’s business risk, lower its optimum debt ratio.</a:t>
                </a:r>
              </a:p>
              <a:p>
                <a:pPr algn="just"/>
                <a:r>
                  <a:rPr lang="en-US" sz="2200" dirty="0" smtClean="0"/>
                  <a:t>Business risk arises because of uncertainty associated with projection of Return on Investment Capital (ROIC)</a:t>
                </a:r>
              </a:p>
              <a:p>
                <a:pPr algn="just"/>
                <a:r>
                  <a:rPr lang="en-US" sz="2200" dirty="0" smtClean="0"/>
                  <a:t>ROIC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𝑁𝑂𝑃𝐴𝑇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𝐶𝑎𝑝𝑖𝑡𝑎𝑙</m:t>
                        </m:r>
                      </m:den>
                    </m:f>
                  </m:oMath>
                </a14:m>
                <a:r>
                  <a:rPr lang="en-US" sz="2200" dirty="0" smtClean="0"/>
                  <a:t>    where, NOPAT = Net Operating Profit after Tax</a:t>
                </a:r>
                <a:endParaRPr lang="en-US" sz="2200" dirty="0"/>
              </a:p>
              <a:p>
                <a:pPr marL="0" indent="0" algn="just">
                  <a:buNone/>
                </a:pPr>
                <a:r>
                  <a:rPr lang="en-US" sz="2200" dirty="0" smtClean="0"/>
                  <a:t>			    Capital = Sum of Debt and Equity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NOPAT  for unlevered firm is equal to the net income available to common stock holders.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ROIC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𝐼𝑛𝑐𝑜𝑚𝑒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𝑜𝑚𝑚𝑜𝑛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 smtClean="0"/>
                  <a:t>       (equivalent to ROE)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  <a:blipFill rotWithShape="1">
                <a:blip r:embed="rId2"/>
                <a:stretch>
                  <a:fillRect l="-889" t="-129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Affecting Business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Demand Variability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Sales Price Variability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Cost Variability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extent to which cost are fixed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Ability to adjust prices for changes in input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Ability to produce new product in timely, cost effective manner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Foreign Risk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2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Operating 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943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Leverage in finance: Other thing remaining constant, a relatively small changes in sales will result in a larger change in returns.</a:t>
                </a:r>
              </a:p>
              <a:p>
                <a:pPr algn="just"/>
                <a:r>
                  <a:rPr lang="en-US" sz="2200" dirty="0" smtClean="0"/>
                  <a:t>It represent the impact of one financial variable over some other related financial variable.</a:t>
                </a:r>
              </a:p>
              <a:p>
                <a:pPr algn="just"/>
                <a:r>
                  <a:rPr lang="en-US" sz="2200" dirty="0" smtClean="0"/>
                  <a:t>Operating Leverage : the extent to which fixed costs are used in a firm’s operation.</a:t>
                </a:r>
              </a:p>
              <a:p>
                <a:pPr algn="just"/>
                <a:r>
                  <a:rPr lang="en-US" sz="2200" dirty="0" smtClean="0"/>
                  <a:t>Operating Leverage: Responsiveness of change in the operating profit to the change in the sales</a:t>
                </a:r>
              </a:p>
              <a:p>
                <a:pPr algn="just"/>
                <a:r>
                  <a:rPr lang="en-US" sz="2200" dirty="0" smtClean="0"/>
                  <a:t>Degree of Operating Leverage (DOL) : Percentage change in EBIT associated with a given percentage change in sales</a:t>
                </a:r>
              </a:p>
              <a:p>
                <a:pPr algn="just"/>
                <a:r>
                  <a:rPr lang="en-US" sz="2200" dirty="0" smtClean="0"/>
                  <a:t>DOL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𝑠𝑎𝑙𝑒𝑠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algn="just"/>
                <a:r>
                  <a:rPr lang="en-US" sz="2200" dirty="0" smtClean="0"/>
                  <a:t>To find out at the particular level of sales, above formula can be simplified so to DOL at particular level of operation can be calculated.</a:t>
                </a:r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algn="just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943600"/>
              </a:xfrm>
              <a:blipFill rotWithShape="1">
                <a:blip r:embed="rId2"/>
                <a:stretch>
                  <a:fillRect l="-889" t="-615" r="-1778" b="-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3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of Operating Leverage (DOL)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200" dirty="0" smtClean="0"/>
                  <a:t>DOL </a:t>
                </a:r>
                <a:r>
                  <a:rPr lang="en-US" sz="2200" baseline="-25000" dirty="0" smtClean="0"/>
                  <a:t>Q units</a:t>
                </a:r>
                <a:r>
                  <a:rPr lang="en-US" sz="2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𝐶𝑜𝑛𝑡𝑟𝑖𝑏𝑢𝑡𝑖𝑜𝑛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𝑀𝑎𝑟𝑔𝑖𝑛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 smtClean="0"/>
                  <a:t>     Or,</a:t>
                </a:r>
              </a:p>
              <a:p>
                <a:pPr algn="just"/>
                <a:r>
                  <a:rPr lang="en-US" sz="2200" dirty="0"/>
                  <a:t>DOL </a:t>
                </a:r>
                <a:r>
                  <a:rPr lang="en-US" sz="2200" baseline="-25000" dirty="0"/>
                  <a:t>Q units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  Or,</a:t>
                </a:r>
              </a:p>
              <a:p>
                <a:pPr algn="just"/>
                <a:r>
                  <a:rPr lang="en-US" sz="2200" dirty="0"/>
                  <a:t>DOL </a:t>
                </a:r>
                <a:r>
                  <a:rPr lang="en-US" sz="2200" baseline="-25000" dirty="0"/>
                  <a:t>Q units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+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𝐵𝐼𝑇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algn="just"/>
                <a:r>
                  <a:rPr lang="en-US" sz="2200" dirty="0" smtClean="0"/>
                  <a:t>DOL can also be calculated by using operating break even point.</a:t>
                </a:r>
              </a:p>
              <a:p>
                <a:pPr algn="just"/>
                <a:r>
                  <a:rPr lang="en-US" sz="2200" dirty="0"/>
                  <a:t>DOL </a:t>
                </a:r>
                <a:r>
                  <a:rPr lang="en-US" sz="2200" baseline="-25000" dirty="0"/>
                  <a:t>Q units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𝐵𝐸𝑃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𝑢𝑛𝑖𝑡𝑠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800" b="1" dirty="0" smtClean="0"/>
                  <a:t>Significance of Operating Leverage:</a:t>
                </a:r>
              </a:p>
              <a:p>
                <a:pPr algn="just"/>
                <a:r>
                  <a:rPr lang="en-US" sz="2200" dirty="0" smtClean="0"/>
                  <a:t>It tells impact of changes in sales on operating income of firm</a:t>
                </a:r>
              </a:p>
              <a:p>
                <a:pPr algn="just"/>
                <a:r>
                  <a:rPr lang="en-US" sz="2200" dirty="0" smtClean="0"/>
                  <a:t>A firm having higher DOL can dramatically increase operating profit for even a small change in sales level.</a:t>
                </a:r>
              </a:p>
              <a:p>
                <a:pPr algn="just"/>
                <a:r>
                  <a:rPr lang="en-US" sz="2200" dirty="0" smtClean="0"/>
                  <a:t>Operating leverage depends on fixed cost. If fixed costs are higher, the higher would the firms operating leverage and its operating risk</a:t>
                </a:r>
              </a:p>
              <a:p>
                <a:pPr algn="just"/>
                <a:r>
                  <a:rPr lang="en-US" sz="2200" dirty="0" smtClean="0"/>
                  <a:t>If operating leverage is high it automatically means that the breakeven point would also be reached at a higher level of sales.</a:t>
                </a:r>
              </a:p>
              <a:p>
                <a:pPr algn="just"/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1481" r="-1778" b="-14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98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Implication: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70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31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Risk and Financial 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Financial Risk : </a:t>
            </a:r>
            <a:r>
              <a:rPr lang="en-US" sz="2200" dirty="0" smtClean="0"/>
              <a:t>As increase in stockholder’s risk over and above the firm’s basic business risk, resulting from the use of financial leverage.</a:t>
            </a:r>
          </a:p>
          <a:p>
            <a:pPr algn="just"/>
            <a:r>
              <a:rPr lang="en-US" sz="2200" dirty="0" smtClean="0"/>
              <a:t>If firm have no interest expenses or preferred dividends, it has no financial risk</a:t>
            </a:r>
          </a:p>
          <a:p>
            <a:pPr algn="just"/>
            <a:r>
              <a:rPr lang="en-US" sz="2200" dirty="0" smtClean="0"/>
              <a:t>Financial risk is associated with the use of debt capital. More the debt capital a firm uses, higher the financial risk.</a:t>
            </a:r>
          </a:p>
          <a:p>
            <a:pPr algn="just"/>
            <a:r>
              <a:rPr lang="en-US" sz="2200" b="1" dirty="0" smtClean="0"/>
              <a:t>Financial Leverage : </a:t>
            </a:r>
            <a:r>
              <a:rPr lang="en-US" sz="2200" dirty="0" smtClean="0"/>
              <a:t>The extent to which fixed income securities are used in a firm’s capital structure.</a:t>
            </a:r>
          </a:p>
          <a:p>
            <a:pPr algn="just"/>
            <a:r>
              <a:rPr lang="en-US" sz="2200" dirty="0" smtClean="0"/>
              <a:t>Operating leverage sometimes is referred to as first stage leverage and financial leverage is referred as second stage leverage.</a:t>
            </a:r>
          </a:p>
          <a:p>
            <a:pPr algn="just"/>
            <a:r>
              <a:rPr lang="en-US" sz="2200" dirty="0" smtClean="0"/>
              <a:t>Financial leverage explains how a given change in operating income of a firm affects its earnings per share to common stockholders</a:t>
            </a:r>
          </a:p>
          <a:p>
            <a:pPr algn="just"/>
            <a:r>
              <a:rPr lang="en-US" sz="2200" dirty="0" smtClean="0"/>
              <a:t>It is the responsiveness of change in firm’s EPS to the change in EBIT.</a:t>
            </a:r>
          </a:p>
          <a:p>
            <a:pPr marL="0" indent="0" algn="just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1730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1826</Words>
  <Application>Microsoft Office PowerPoint</Application>
  <PresentationFormat>On-screen Show (4:3)</PresentationFormat>
  <Paragraphs>235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Capital Structure and Leverage</vt:lpstr>
      <vt:lpstr>Concept of Capital Structure</vt:lpstr>
      <vt:lpstr>Actors Affecting Capital Structure/ Financial Structure</vt:lpstr>
      <vt:lpstr>Business Risk and Operating Leverage</vt:lpstr>
      <vt:lpstr>Factors Affecting Business Risk</vt:lpstr>
      <vt:lpstr>Operating Leverage</vt:lpstr>
      <vt:lpstr>Degree of Operating Leverage (DOL)</vt:lpstr>
      <vt:lpstr>Implication:</vt:lpstr>
      <vt:lpstr>Financial Risk and Financial Leverage</vt:lpstr>
      <vt:lpstr>Degree of Financial Leverage (DFL)</vt:lpstr>
      <vt:lpstr>Implication of Financial Leverage</vt:lpstr>
      <vt:lpstr>Total Leverage</vt:lpstr>
      <vt:lpstr>Total Leverage</vt:lpstr>
      <vt:lpstr>Break-Even Analysis</vt:lpstr>
      <vt:lpstr>Operating Break-even Point</vt:lpstr>
      <vt:lpstr>Breakeven chart</vt:lpstr>
      <vt:lpstr>Example problems </vt:lpstr>
      <vt:lpstr>Cash Break-even Point</vt:lpstr>
      <vt:lpstr>Cash Break-even Point</vt:lpstr>
      <vt:lpstr>Financial Breakeven Point</vt:lpstr>
      <vt:lpstr>Financial Breakeven Point</vt:lpstr>
      <vt:lpstr>Financial Breakeven Point</vt:lpstr>
      <vt:lpstr>Limitation of Breakeven Analysis</vt:lpstr>
      <vt:lpstr>Application of Breakeven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Structure and Leverage</dc:title>
  <dc:creator>Dell</dc:creator>
  <cp:lastModifiedBy>Dell</cp:lastModifiedBy>
  <cp:revision>84</cp:revision>
  <dcterms:created xsi:type="dcterms:W3CDTF">2006-08-16T00:00:00Z</dcterms:created>
  <dcterms:modified xsi:type="dcterms:W3CDTF">2022-09-10T14:31:02Z</dcterms:modified>
</cp:coreProperties>
</file>