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1"/>
            <a:ext cx="7772400" cy="1219200"/>
          </a:xfrm>
        </p:spPr>
        <p:txBody>
          <a:bodyPr/>
          <a:lstStyle/>
          <a:p>
            <a:r>
              <a:rPr lang="en-US" dirty="0" smtClean="0"/>
              <a:t>Distribution to Shareholders</a:t>
            </a:r>
            <a:endParaRPr lang="en-US" dirty="0"/>
          </a:p>
        </p:txBody>
      </p:sp>
      <p:sp>
        <p:nvSpPr>
          <p:cNvPr id="3" name="Subtitle 2"/>
          <p:cNvSpPr>
            <a:spLocks noGrp="1"/>
          </p:cNvSpPr>
          <p:nvPr>
            <p:ph type="subTitle" idx="1"/>
          </p:nvPr>
        </p:nvSpPr>
        <p:spPr>
          <a:xfrm>
            <a:off x="1371600" y="1447800"/>
            <a:ext cx="6400800" cy="5029200"/>
          </a:xfrm>
        </p:spPr>
        <p:txBody>
          <a:bodyPr>
            <a:normAutofit fontScale="92500" lnSpcReduction="20000"/>
          </a:bodyPr>
          <a:lstStyle/>
          <a:p>
            <a:pPr algn="l"/>
            <a:r>
              <a:rPr lang="en-US" dirty="0">
                <a:solidFill>
                  <a:schemeClr val="tx1"/>
                </a:solidFill>
              </a:rPr>
              <a:t>Concept and types of </a:t>
            </a:r>
            <a:r>
              <a:rPr lang="en-US" dirty="0" smtClean="0">
                <a:solidFill>
                  <a:schemeClr val="tx1"/>
                </a:solidFill>
              </a:rPr>
              <a:t>dividends;</a:t>
            </a:r>
          </a:p>
          <a:p>
            <a:pPr algn="l"/>
            <a:r>
              <a:rPr lang="en-US" dirty="0" smtClean="0">
                <a:solidFill>
                  <a:schemeClr val="tx1"/>
                </a:solidFill>
              </a:rPr>
              <a:t>Factors </a:t>
            </a:r>
            <a:r>
              <a:rPr lang="en-US" dirty="0">
                <a:solidFill>
                  <a:schemeClr val="tx1"/>
                </a:solidFill>
              </a:rPr>
              <a:t>affecting dividend </a:t>
            </a:r>
            <a:r>
              <a:rPr lang="en-US" dirty="0" smtClean="0">
                <a:solidFill>
                  <a:schemeClr val="tx1"/>
                </a:solidFill>
              </a:rPr>
              <a:t>policy;</a:t>
            </a:r>
          </a:p>
          <a:p>
            <a:pPr algn="l"/>
            <a:r>
              <a:rPr lang="en-US" dirty="0" smtClean="0">
                <a:solidFill>
                  <a:schemeClr val="tx1"/>
                </a:solidFill>
              </a:rPr>
              <a:t>Dividend payment procedures;</a:t>
            </a:r>
          </a:p>
          <a:p>
            <a:pPr algn="l"/>
            <a:r>
              <a:rPr lang="en-US" dirty="0" smtClean="0">
                <a:solidFill>
                  <a:schemeClr val="tx1"/>
                </a:solidFill>
              </a:rPr>
              <a:t>Dividend </a:t>
            </a:r>
            <a:r>
              <a:rPr lang="en-US" dirty="0">
                <a:solidFill>
                  <a:schemeClr val="tx1"/>
                </a:solidFill>
              </a:rPr>
              <a:t>policy in </a:t>
            </a:r>
            <a:r>
              <a:rPr lang="en-US" dirty="0" smtClean="0">
                <a:solidFill>
                  <a:schemeClr val="tx1"/>
                </a:solidFill>
              </a:rPr>
              <a:t>practice:</a:t>
            </a:r>
          </a:p>
          <a:p>
            <a:pPr algn="l"/>
            <a:r>
              <a:rPr lang="en-US" dirty="0">
                <a:solidFill>
                  <a:schemeClr val="tx1"/>
                </a:solidFill>
              </a:rPr>
              <a:t>	</a:t>
            </a:r>
            <a:r>
              <a:rPr lang="en-US" dirty="0" smtClean="0">
                <a:solidFill>
                  <a:schemeClr val="tx1"/>
                </a:solidFill>
              </a:rPr>
              <a:t>Stability </a:t>
            </a:r>
            <a:r>
              <a:rPr lang="en-US" dirty="0">
                <a:solidFill>
                  <a:schemeClr val="tx1"/>
                </a:solidFill>
              </a:rPr>
              <a:t>in dividends and </a:t>
            </a:r>
            <a:r>
              <a:rPr lang="en-US" dirty="0" smtClean="0">
                <a:solidFill>
                  <a:schemeClr val="tx1"/>
                </a:solidFill>
              </a:rPr>
              <a:t>	Residual </a:t>
            </a:r>
            <a:r>
              <a:rPr lang="en-US" dirty="0">
                <a:solidFill>
                  <a:schemeClr val="tx1"/>
                </a:solidFill>
              </a:rPr>
              <a:t>dividend </a:t>
            </a:r>
            <a:r>
              <a:rPr lang="en-US" dirty="0" smtClean="0">
                <a:solidFill>
                  <a:schemeClr val="tx1"/>
                </a:solidFill>
              </a:rPr>
              <a:t>policy</a:t>
            </a:r>
            <a:endParaRPr lang="en-US" dirty="0">
              <a:solidFill>
                <a:schemeClr val="tx1"/>
              </a:solidFill>
            </a:endParaRPr>
          </a:p>
          <a:p>
            <a:pPr algn="l"/>
            <a:r>
              <a:rPr lang="en-US" dirty="0">
                <a:solidFill>
                  <a:schemeClr val="tx1"/>
                </a:solidFill>
              </a:rPr>
              <a:t>Stock </a:t>
            </a:r>
            <a:r>
              <a:rPr lang="en-US" dirty="0" smtClean="0">
                <a:solidFill>
                  <a:schemeClr val="tx1"/>
                </a:solidFill>
              </a:rPr>
              <a:t>dividends,</a:t>
            </a:r>
          </a:p>
          <a:p>
            <a:pPr algn="l"/>
            <a:r>
              <a:rPr lang="en-US" dirty="0" smtClean="0">
                <a:solidFill>
                  <a:schemeClr val="tx1"/>
                </a:solidFill>
              </a:rPr>
              <a:t>Stock splits,</a:t>
            </a:r>
          </a:p>
          <a:p>
            <a:pPr algn="l"/>
            <a:r>
              <a:rPr lang="en-US" dirty="0" smtClean="0">
                <a:solidFill>
                  <a:schemeClr val="tx1"/>
                </a:solidFill>
              </a:rPr>
              <a:t>Reverse </a:t>
            </a:r>
            <a:r>
              <a:rPr lang="en-US" dirty="0">
                <a:solidFill>
                  <a:schemeClr val="tx1"/>
                </a:solidFill>
              </a:rPr>
              <a:t>stock </a:t>
            </a:r>
            <a:r>
              <a:rPr lang="en-US" dirty="0" smtClean="0">
                <a:solidFill>
                  <a:schemeClr val="tx1"/>
                </a:solidFill>
              </a:rPr>
              <a:t>splits;</a:t>
            </a:r>
          </a:p>
          <a:p>
            <a:pPr algn="l"/>
            <a:r>
              <a:rPr lang="en-US" dirty="0" smtClean="0">
                <a:solidFill>
                  <a:schemeClr val="tx1"/>
                </a:solidFill>
              </a:rPr>
              <a:t>Stock repurchases;</a:t>
            </a:r>
          </a:p>
          <a:p>
            <a:pPr algn="l"/>
            <a:r>
              <a:rPr lang="en-US" dirty="0" smtClean="0">
                <a:solidFill>
                  <a:schemeClr val="tx1"/>
                </a:solidFill>
              </a:rPr>
              <a:t>Dividend payment practices </a:t>
            </a:r>
            <a:r>
              <a:rPr lang="en-US" dirty="0">
                <a:solidFill>
                  <a:schemeClr val="tx1"/>
                </a:solidFill>
              </a:rPr>
              <a:t>in Nepal</a:t>
            </a:r>
          </a:p>
        </p:txBody>
      </p:sp>
    </p:spTree>
    <p:extLst>
      <p:ext uri="{BB962C8B-B14F-4D97-AF65-F5344CB8AC3E}">
        <p14:creationId xmlns:p14="http://schemas.microsoft.com/office/powerpoint/2010/main" val="3094721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Stock Splits</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sz="2200" dirty="0" smtClean="0"/>
              <a:t>An action taken by a firm to increase the number of shares outstanding by reducing the par value of the stock</a:t>
            </a:r>
          </a:p>
          <a:p>
            <a:pPr algn="just"/>
            <a:r>
              <a:rPr lang="en-US" sz="2200" dirty="0" smtClean="0"/>
              <a:t>Company may double, triple, quadruple number of share outstanding, market price is lowered; economic reality does not change at all.</a:t>
            </a:r>
          </a:p>
          <a:p>
            <a:pPr algn="just"/>
            <a:r>
              <a:rPr lang="en-US" sz="2200" dirty="0" smtClean="0"/>
              <a:t>Purpose: Enhance the marketability of shares bringing it within optimal price range</a:t>
            </a:r>
          </a:p>
          <a:p>
            <a:pPr marL="0" indent="0" algn="just">
              <a:buNone/>
            </a:pPr>
            <a:r>
              <a:rPr lang="en-US" sz="2200" b="1" dirty="0" smtClean="0"/>
              <a:t>Example 3: </a:t>
            </a:r>
            <a:r>
              <a:rPr lang="en-US" sz="2200" dirty="0" smtClean="0"/>
              <a:t>CPM company has outstanding shares of 100,000 with a par value per share of </a:t>
            </a:r>
            <a:r>
              <a:rPr lang="en-US" sz="2200" dirty="0" err="1" smtClean="0"/>
              <a:t>Rs</a:t>
            </a:r>
            <a:r>
              <a:rPr lang="en-US" sz="2200" dirty="0" smtClean="0"/>
              <a:t> 10 each. The paid on capital is </a:t>
            </a:r>
            <a:r>
              <a:rPr lang="en-US" sz="2200" dirty="0" err="1" smtClean="0"/>
              <a:t>Rs</a:t>
            </a:r>
            <a:r>
              <a:rPr lang="en-US" sz="2200" dirty="0" smtClean="0"/>
              <a:t> 1,000,000 and the retained earnings amounting to </a:t>
            </a:r>
            <a:r>
              <a:rPr lang="en-US" sz="2200" dirty="0" err="1" smtClean="0"/>
              <a:t>Rs</a:t>
            </a:r>
            <a:r>
              <a:rPr lang="en-US" sz="2200" dirty="0" smtClean="0"/>
              <a:t> 1,000,000. The board of directors declares 2 for 1 stock splits. The market value per share is </a:t>
            </a:r>
            <a:r>
              <a:rPr lang="en-US" sz="2200" dirty="0" err="1" smtClean="0"/>
              <a:t>Rs</a:t>
            </a:r>
            <a:r>
              <a:rPr lang="en-US" sz="2200" dirty="0" smtClean="0"/>
              <a:t> 6 per share. Prepare the statement showing the equity section before and after change.</a:t>
            </a:r>
            <a:endParaRPr lang="en-US" sz="2200" dirty="0"/>
          </a:p>
        </p:txBody>
      </p:sp>
    </p:spTree>
    <p:extLst>
      <p:ext uri="{BB962C8B-B14F-4D97-AF65-F5344CB8AC3E}">
        <p14:creationId xmlns:p14="http://schemas.microsoft.com/office/powerpoint/2010/main" val="245711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Reverse Stock Split</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sz="2200" dirty="0" smtClean="0"/>
              <a:t>Stock split in which number of shares outstanding is reduced</a:t>
            </a:r>
          </a:p>
          <a:p>
            <a:pPr algn="just"/>
            <a:r>
              <a:rPr lang="en-US" sz="2200" dirty="0" smtClean="0"/>
              <a:t>Effects: decrease number of shares outstanding; increase in par value; increase in market price; total net worth remain unchanged</a:t>
            </a:r>
          </a:p>
          <a:p>
            <a:pPr algn="just"/>
            <a:r>
              <a:rPr lang="en-US" sz="2200" dirty="0" smtClean="0"/>
              <a:t>Reverse split is used to stop market price per share below certain level</a:t>
            </a:r>
          </a:p>
          <a:p>
            <a:pPr marL="0" indent="0" algn="just">
              <a:buNone/>
            </a:pPr>
            <a:endParaRPr lang="en-US" sz="2200" b="1" dirty="0" smtClean="0"/>
          </a:p>
          <a:p>
            <a:pPr marL="0" indent="0" algn="just">
              <a:buNone/>
            </a:pPr>
            <a:r>
              <a:rPr lang="en-US" sz="2200" b="1" dirty="0" smtClean="0"/>
              <a:t>Example 4: </a:t>
            </a:r>
            <a:r>
              <a:rPr lang="en-US" sz="2200" dirty="0" smtClean="0"/>
              <a:t>JPM Company has outstanding shares 100,000 with a par value per share of </a:t>
            </a:r>
            <a:r>
              <a:rPr lang="en-US" sz="2200" dirty="0" err="1" smtClean="0"/>
              <a:t>Rs</a:t>
            </a:r>
            <a:r>
              <a:rPr lang="en-US" sz="2200" dirty="0" smtClean="0"/>
              <a:t> 10 each. The paid in capital is </a:t>
            </a:r>
            <a:r>
              <a:rPr lang="en-US" sz="2200" dirty="0" err="1" smtClean="0"/>
              <a:t>Rs</a:t>
            </a:r>
            <a:r>
              <a:rPr lang="en-US" sz="2200" dirty="0" smtClean="0"/>
              <a:t> 1,000,000 and the retained earnings amounting to </a:t>
            </a:r>
            <a:r>
              <a:rPr lang="en-US" sz="2200" dirty="0" err="1" smtClean="0"/>
              <a:t>Rs</a:t>
            </a:r>
            <a:r>
              <a:rPr lang="en-US" sz="2200" dirty="0" smtClean="0"/>
              <a:t> 1,000,000. The board of directors declares 1 for 2 stock splits. The market value per share is </a:t>
            </a:r>
            <a:r>
              <a:rPr lang="en-US" sz="2200" dirty="0" err="1" smtClean="0"/>
              <a:t>Rs</a:t>
            </a:r>
            <a:r>
              <a:rPr lang="en-US" sz="2200" dirty="0" smtClean="0"/>
              <a:t> 6 per share. Prepare the statement showing the equity section before and after the reverse split.</a:t>
            </a:r>
          </a:p>
        </p:txBody>
      </p:sp>
    </p:spTree>
    <p:extLst>
      <p:ext uri="{BB962C8B-B14F-4D97-AF65-F5344CB8AC3E}">
        <p14:creationId xmlns:p14="http://schemas.microsoft.com/office/powerpoint/2010/main" val="390289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Stock Repurchase</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sz="2200" dirty="0" smtClean="0"/>
              <a:t>Buying back its own shares by the company from the markets</a:t>
            </a:r>
          </a:p>
          <a:p>
            <a:pPr algn="just"/>
            <a:r>
              <a:rPr lang="en-US" sz="2200" dirty="0" smtClean="0"/>
              <a:t>Stocks repurchased by the company are called Treasury Stocks</a:t>
            </a:r>
          </a:p>
          <a:p>
            <a:pPr marL="0" indent="0" algn="just">
              <a:buNone/>
            </a:pPr>
            <a:r>
              <a:rPr lang="en-US" sz="2200" b="1" dirty="0" smtClean="0"/>
              <a:t>Motives for stock repurchase:</a:t>
            </a:r>
          </a:p>
          <a:p>
            <a:pPr marL="857250" algn="just">
              <a:buFont typeface="Wingdings" pitchFamily="2" charset="2"/>
              <a:buChar char="ü"/>
            </a:pPr>
            <a:r>
              <a:rPr lang="en-US" sz="2200" dirty="0" smtClean="0"/>
              <a:t>Retire share and reduce number of outstanding shares</a:t>
            </a:r>
          </a:p>
          <a:p>
            <a:pPr marL="857250" algn="just">
              <a:buFont typeface="Wingdings" pitchFamily="2" charset="2"/>
              <a:buChar char="ü"/>
            </a:pPr>
            <a:r>
              <a:rPr lang="en-US" sz="2200" dirty="0" smtClean="0"/>
              <a:t>Acquire share and make available for employee stock option plan</a:t>
            </a:r>
          </a:p>
          <a:p>
            <a:pPr marL="857250" algn="just">
              <a:buFont typeface="Wingdings" pitchFamily="2" charset="2"/>
              <a:buChar char="ü"/>
            </a:pPr>
            <a:r>
              <a:rPr lang="en-US" sz="2200" dirty="0" smtClean="0"/>
              <a:t>Increase shareholders value (if earning of company remain constant)</a:t>
            </a:r>
          </a:p>
          <a:p>
            <a:pPr marL="857250" algn="just">
              <a:buFont typeface="Wingdings" pitchFamily="2" charset="2"/>
              <a:buChar char="ü"/>
            </a:pPr>
            <a:r>
              <a:rPr lang="en-US" sz="2200" dirty="0" smtClean="0"/>
              <a:t>Tax benefits for some shareholders</a:t>
            </a:r>
          </a:p>
          <a:p>
            <a:pPr algn="just"/>
            <a:r>
              <a:rPr lang="en-US" sz="2200" dirty="0" smtClean="0"/>
              <a:t>Stock repurchase for retirement, main motive is to distribute excess cash to shareholders and similar to cash dividend</a:t>
            </a:r>
          </a:p>
          <a:p>
            <a:pPr algn="just"/>
            <a:r>
              <a:rPr lang="en-US" sz="2200" dirty="0" smtClean="0"/>
              <a:t>Advantage of stock repurchase: Increase earning per share and tax benefits to the stockholders</a:t>
            </a:r>
          </a:p>
          <a:p>
            <a:pPr marL="0" indent="0" algn="just">
              <a:buNone/>
            </a:pPr>
            <a:endParaRPr lang="en-US" sz="2200" dirty="0"/>
          </a:p>
        </p:txBody>
      </p:sp>
    </p:spTree>
    <p:extLst>
      <p:ext uri="{BB962C8B-B14F-4D97-AF65-F5344CB8AC3E}">
        <p14:creationId xmlns:p14="http://schemas.microsoft.com/office/powerpoint/2010/main" val="224198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Stock Repurchase</a:t>
            </a:r>
          </a:p>
        </p:txBody>
      </p:sp>
      <p:sp>
        <p:nvSpPr>
          <p:cNvPr id="3" name="Content Placeholder 2"/>
          <p:cNvSpPr>
            <a:spLocks noGrp="1"/>
          </p:cNvSpPr>
          <p:nvPr>
            <p:ph idx="1"/>
          </p:nvPr>
        </p:nvSpPr>
        <p:spPr>
          <a:xfrm>
            <a:off x="457200" y="838200"/>
            <a:ext cx="8229600" cy="5791200"/>
          </a:xfrm>
        </p:spPr>
        <p:txBody>
          <a:bodyPr>
            <a:normAutofit/>
          </a:bodyPr>
          <a:lstStyle/>
          <a:p>
            <a:pPr marL="0" indent="0">
              <a:buNone/>
            </a:pPr>
            <a:r>
              <a:rPr lang="en-US" sz="2200" dirty="0" smtClean="0"/>
              <a:t>Equilibrium Formula:</a:t>
            </a:r>
          </a:p>
          <a:p>
            <a:pPr marL="0" indent="0">
              <a:buNone/>
            </a:pPr>
            <a:r>
              <a:rPr lang="en-US" sz="2200" dirty="0" smtClean="0"/>
              <a:t>Capital gain resulted from repurchase should be equal to the cash dividend otherwise would have to be paid.</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r>
              <a:rPr lang="en-US" sz="2200" dirty="0" smtClean="0"/>
              <a:t>If offer price is greater than equilibrium repurchase price, the stock holders who tender their share would gain and the others who continue would lose. In reverse condition, the stockholders tendering their </a:t>
            </a:r>
            <a:r>
              <a:rPr lang="en-US" sz="2200" smtClean="0"/>
              <a:t>share would lose. </a:t>
            </a:r>
            <a:endParaRPr lang="en-US" sz="2200" dirty="0" smtClean="0"/>
          </a:p>
          <a:p>
            <a:pPr marL="0" indent="0">
              <a:buNone/>
            </a:pPr>
            <a:endParaRPr lang="en-US" sz="2200" dirty="0"/>
          </a:p>
          <a:p>
            <a:pPr marL="0" indent="0">
              <a:buNone/>
            </a:pPr>
            <a:endParaRPr lang="en-US" sz="2200" dirty="0" smtClean="0"/>
          </a:p>
          <a:p>
            <a:pPr marL="0" indent="0">
              <a:buNone/>
            </a:pPr>
            <a:endParaRPr lang="en-US" sz="2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1"/>
            <a:ext cx="6705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89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Dividend Payment Practices in Nepal</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727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Concept and Types of Dividend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638800"/>
              </a:xfrm>
            </p:spPr>
            <p:txBody>
              <a:bodyPr>
                <a:normAutofit lnSpcReduction="10000"/>
              </a:bodyPr>
              <a:lstStyle/>
              <a:p>
                <a:pPr algn="just"/>
                <a:r>
                  <a:rPr lang="en-US" sz="2200" dirty="0" smtClean="0"/>
                  <a:t>Dividend: Portion of net income paid out to shareholders</a:t>
                </a:r>
              </a:p>
              <a:p>
                <a:pPr algn="just"/>
                <a:r>
                  <a:rPr lang="en-US" sz="2200" dirty="0" smtClean="0"/>
                  <a:t>Dividend Policy: firms decision regarding the size of dividends it will pay to its shareholders</a:t>
                </a:r>
              </a:p>
              <a:p>
                <a:pPr algn="just"/>
                <a:r>
                  <a:rPr lang="en-US" sz="2200" dirty="0" smtClean="0"/>
                  <a:t>Dividend payout ratio (DPR) = </a:t>
                </a:r>
                <a14:m>
                  <m:oMath xmlns:m="http://schemas.openxmlformats.org/officeDocument/2006/math">
                    <m:f>
                      <m:fPr>
                        <m:ctrlPr>
                          <a:rPr lang="en-US" sz="2200" i="1" smtClean="0">
                            <a:latin typeface="Cambria Math"/>
                          </a:rPr>
                        </m:ctrlPr>
                      </m:fPr>
                      <m:num>
                        <m:r>
                          <a:rPr lang="en-US" sz="2200" b="0" i="1" smtClean="0">
                            <a:latin typeface="Cambria Math"/>
                          </a:rPr>
                          <m:t>𝐷𝑖𝑣𝑖𝑑𝑒𝑛𝑑𝑠</m:t>
                        </m:r>
                      </m:num>
                      <m:den>
                        <m:r>
                          <a:rPr lang="en-US" sz="2200" b="0" i="1" smtClean="0">
                            <a:latin typeface="Cambria Math"/>
                          </a:rPr>
                          <m:t>𝑁𝑒𝑡</m:t>
                        </m:r>
                        <m:r>
                          <a:rPr lang="en-US" sz="2200" b="0" i="1" smtClean="0">
                            <a:latin typeface="Cambria Math"/>
                          </a:rPr>
                          <m:t> </m:t>
                        </m:r>
                        <m:r>
                          <a:rPr lang="en-US" sz="2200" b="0" i="1" smtClean="0">
                            <a:latin typeface="Cambria Math"/>
                          </a:rPr>
                          <m:t>𝐼𝑛𝑐𝑜𝑚𝑒</m:t>
                        </m:r>
                      </m:den>
                    </m:f>
                  </m:oMath>
                </a14:m>
                <a:endParaRPr lang="en-US" sz="2200" dirty="0" smtClean="0"/>
              </a:p>
              <a:p>
                <a:pPr algn="just"/>
                <a:r>
                  <a:rPr lang="en-US" sz="2200" dirty="0" smtClean="0"/>
                  <a:t>Retention Ratio = </a:t>
                </a:r>
                <a14:m>
                  <m:oMath xmlns:m="http://schemas.openxmlformats.org/officeDocument/2006/math">
                    <m:f>
                      <m:fPr>
                        <m:ctrlPr>
                          <a:rPr lang="en-US" sz="2200" i="1" smtClean="0">
                            <a:latin typeface="Cambria Math"/>
                          </a:rPr>
                        </m:ctrlPr>
                      </m:fPr>
                      <m:num>
                        <m:r>
                          <a:rPr lang="en-US" sz="2200" b="0" i="1" smtClean="0">
                            <a:latin typeface="Cambria Math"/>
                          </a:rPr>
                          <m:t>𝑁𝑒𝑡</m:t>
                        </m:r>
                        <m:r>
                          <a:rPr lang="en-US" sz="2200" b="0" i="1" smtClean="0">
                            <a:latin typeface="Cambria Math"/>
                          </a:rPr>
                          <m:t> </m:t>
                        </m:r>
                        <m:r>
                          <a:rPr lang="en-US" sz="2200" b="0" i="1" smtClean="0">
                            <a:latin typeface="Cambria Math"/>
                          </a:rPr>
                          <m:t>𝑖𝑛𝑐𝑜𝑚𝑒</m:t>
                        </m:r>
                        <m:r>
                          <a:rPr lang="en-US" sz="2200" b="0" i="1" smtClean="0">
                            <a:latin typeface="Cambria Math"/>
                          </a:rPr>
                          <m:t> −</m:t>
                        </m:r>
                        <m:r>
                          <a:rPr lang="en-US" sz="2200" b="0" i="1" smtClean="0">
                            <a:latin typeface="Cambria Math"/>
                          </a:rPr>
                          <m:t>𝐷𝑖𝑣𝑖𝑑𝑒𝑛𝑑𝑠</m:t>
                        </m:r>
                      </m:num>
                      <m:den>
                        <m:r>
                          <a:rPr lang="en-US" sz="2200" b="0" i="1" smtClean="0">
                            <a:latin typeface="Cambria Math"/>
                          </a:rPr>
                          <m:t>𝑁𝑒𝑡</m:t>
                        </m:r>
                        <m:r>
                          <a:rPr lang="en-US" sz="2200" b="0" i="1" smtClean="0">
                            <a:latin typeface="Cambria Math"/>
                          </a:rPr>
                          <m:t> </m:t>
                        </m:r>
                        <m:r>
                          <a:rPr lang="en-US" sz="2200" b="0" i="1" smtClean="0">
                            <a:latin typeface="Cambria Math"/>
                          </a:rPr>
                          <m:t>𝑖𝑛𝑐𝑜𝑚𝑒</m:t>
                        </m:r>
                      </m:den>
                    </m:f>
                  </m:oMath>
                </a14:m>
                <a:r>
                  <a:rPr lang="en-US" sz="2200" dirty="0" smtClean="0"/>
                  <a:t>  or  = 1 – DPR</a:t>
                </a:r>
              </a:p>
              <a:p>
                <a:pPr algn="just"/>
                <a:r>
                  <a:rPr lang="en-US" sz="2200" dirty="0" smtClean="0"/>
                  <a:t>Dividend policy should be optimal which balances the </a:t>
                </a:r>
                <a:r>
                  <a:rPr lang="en-US" sz="2200" b="1" dirty="0" smtClean="0"/>
                  <a:t>opposing forces</a:t>
                </a:r>
                <a:r>
                  <a:rPr lang="en-US" sz="2200" dirty="0" smtClean="0"/>
                  <a:t> and maximize stock price</a:t>
                </a:r>
              </a:p>
              <a:p>
                <a:pPr marL="0" indent="0" algn="just">
                  <a:buNone/>
                </a:pPr>
                <a:r>
                  <a:rPr lang="en-US" sz="2600" b="1" dirty="0" smtClean="0"/>
                  <a:t>Types of Dividend:</a:t>
                </a:r>
              </a:p>
              <a:p>
                <a:pPr marL="457200" indent="-457200" algn="just">
                  <a:buFont typeface="+mj-lt"/>
                  <a:buAutoNum type="arabicPeriod"/>
                </a:pPr>
                <a:r>
                  <a:rPr lang="en-US" sz="2200" dirty="0" smtClean="0"/>
                  <a:t>Cash Dividend</a:t>
                </a:r>
              </a:p>
              <a:p>
                <a:pPr marL="457200" indent="-457200" algn="just">
                  <a:buFont typeface="+mj-lt"/>
                  <a:buAutoNum type="arabicPeriod"/>
                </a:pPr>
                <a:r>
                  <a:rPr lang="en-US" sz="2200" dirty="0" smtClean="0"/>
                  <a:t>Stock Dividend</a:t>
                </a:r>
              </a:p>
              <a:p>
                <a:pPr marL="457200" indent="-457200" algn="just">
                  <a:buFont typeface="+mj-lt"/>
                  <a:buAutoNum type="arabicPeriod"/>
                </a:pPr>
                <a:r>
                  <a:rPr lang="en-US" sz="2200" dirty="0" smtClean="0"/>
                  <a:t>Other Types</a:t>
                </a:r>
              </a:p>
              <a:p>
                <a:pPr marL="914400" lvl="1" indent="0" algn="just">
                  <a:buNone/>
                </a:pPr>
                <a:r>
                  <a:rPr lang="en-US" sz="1800" dirty="0" smtClean="0"/>
                  <a:t>Bond Dividend</a:t>
                </a:r>
              </a:p>
              <a:p>
                <a:pPr marL="914400" lvl="1" indent="0" algn="just">
                  <a:buNone/>
                </a:pPr>
                <a:r>
                  <a:rPr lang="en-US" sz="1800" dirty="0" smtClean="0"/>
                  <a:t>Scrip Dividend</a:t>
                </a:r>
              </a:p>
              <a:p>
                <a:pPr marL="914400" lvl="1" indent="0" algn="just">
                  <a:buNone/>
                </a:pPr>
                <a:r>
                  <a:rPr lang="en-US" sz="1800" dirty="0" smtClean="0"/>
                  <a:t>Property Dividend</a:t>
                </a:r>
              </a:p>
              <a:p>
                <a:pPr marL="914400" lvl="1" indent="0" algn="just">
                  <a:buNone/>
                </a:pPr>
                <a:r>
                  <a:rPr lang="en-US" sz="1800" dirty="0" smtClean="0"/>
                  <a:t>Liquidating Dividend</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638800"/>
              </a:xfrm>
              <a:blipFill rotWithShape="1">
                <a:blip r:embed="rId2"/>
                <a:stretch>
                  <a:fillRect l="-1259" t="-1297" r="-1704" b="-216"/>
                </a:stretch>
              </a:blipFill>
            </p:spPr>
            <p:txBody>
              <a:bodyPr/>
              <a:lstStyle/>
              <a:p>
                <a:r>
                  <a:rPr lang="en-US">
                    <a:noFill/>
                  </a:rPr>
                  <a:t> </a:t>
                </a:r>
              </a:p>
            </p:txBody>
          </p:sp>
        </mc:Fallback>
      </mc:AlternateContent>
    </p:spTree>
    <p:extLst>
      <p:ext uri="{BB962C8B-B14F-4D97-AF65-F5344CB8AC3E}">
        <p14:creationId xmlns:p14="http://schemas.microsoft.com/office/powerpoint/2010/main" val="357443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Factors Affecting Dividend Policy</a:t>
            </a: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dirty="0" smtClean="0"/>
              <a:t>Size of earnings</a:t>
            </a:r>
          </a:p>
          <a:p>
            <a:r>
              <a:rPr lang="en-US" dirty="0" smtClean="0"/>
              <a:t>Liquidity Position</a:t>
            </a:r>
          </a:p>
          <a:p>
            <a:r>
              <a:rPr lang="en-US" dirty="0" smtClean="0"/>
              <a:t>Legal rules</a:t>
            </a:r>
          </a:p>
          <a:p>
            <a:r>
              <a:rPr lang="en-US" dirty="0" smtClean="0"/>
              <a:t>Desire of shareholders</a:t>
            </a:r>
          </a:p>
          <a:p>
            <a:r>
              <a:rPr lang="en-US" dirty="0" smtClean="0"/>
              <a:t>Need to repay debt</a:t>
            </a:r>
          </a:p>
          <a:p>
            <a:r>
              <a:rPr lang="en-US" dirty="0" smtClean="0"/>
              <a:t>Restrictions in debt contacts</a:t>
            </a:r>
          </a:p>
          <a:p>
            <a:r>
              <a:rPr lang="en-US" dirty="0" smtClean="0"/>
              <a:t>Rate of asset expansion</a:t>
            </a:r>
          </a:p>
          <a:p>
            <a:r>
              <a:rPr lang="en-US" dirty="0" smtClean="0"/>
              <a:t>Profit rate</a:t>
            </a:r>
          </a:p>
          <a:p>
            <a:r>
              <a:rPr lang="en-US" dirty="0" smtClean="0"/>
              <a:t>Stability of earning</a:t>
            </a:r>
          </a:p>
          <a:p>
            <a:r>
              <a:rPr lang="en-US" dirty="0" smtClean="0"/>
              <a:t>Tax position of shareholders</a:t>
            </a:r>
          </a:p>
          <a:p>
            <a:r>
              <a:rPr lang="en-US" dirty="0" smtClean="0"/>
              <a:t>Control</a:t>
            </a:r>
          </a:p>
          <a:p>
            <a:r>
              <a:rPr lang="en-US" dirty="0" smtClean="0"/>
              <a:t>Access to the capital Market</a:t>
            </a:r>
            <a:endParaRPr lang="en-US" dirty="0"/>
          </a:p>
        </p:txBody>
      </p:sp>
    </p:spTree>
    <p:extLst>
      <p:ext uri="{BB962C8B-B14F-4D97-AF65-F5344CB8AC3E}">
        <p14:creationId xmlns:p14="http://schemas.microsoft.com/office/powerpoint/2010/main" val="172725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Dividend Payment Procedures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77200" cy="272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97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Dividend Policy in Practice</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marL="0" indent="0" algn="just">
              <a:buNone/>
            </a:pPr>
            <a:r>
              <a:rPr lang="en-US" sz="2200" dirty="0" smtClean="0"/>
              <a:t>Firms establish dividend policy within framework of their overall financial plan</a:t>
            </a:r>
          </a:p>
          <a:p>
            <a:pPr algn="just">
              <a:buFont typeface="Wingdings" pitchFamily="2" charset="2"/>
              <a:buChar char="Ø"/>
            </a:pPr>
            <a:r>
              <a:rPr lang="en-US" sz="2200" dirty="0" smtClean="0"/>
              <a:t>Forecast of financial and investment needs</a:t>
            </a:r>
          </a:p>
          <a:p>
            <a:pPr algn="just">
              <a:buFont typeface="Wingdings" pitchFamily="2" charset="2"/>
              <a:buChar char="Ø"/>
            </a:pPr>
            <a:r>
              <a:rPr lang="en-US" sz="2200" dirty="0" smtClean="0"/>
              <a:t>Target capital structure which minimize WACC</a:t>
            </a:r>
          </a:p>
          <a:p>
            <a:pPr algn="just">
              <a:buFont typeface="Wingdings" pitchFamily="2" charset="2"/>
              <a:buChar char="Ø"/>
            </a:pPr>
            <a:r>
              <a:rPr lang="en-US" sz="2200" dirty="0" smtClean="0"/>
              <a:t>Estimation of debt and equity plan</a:t>
            </a:r>
          </a:p>
          <a:p>
            <a:pPr algn="just">
              <a:buFont typeface="Wingdings" pitchFamily="2" charset="2"/>
              <a:buChar char="Ø"/>
            </a:pPr>
            <a:r>
              <a:rPr lang="en-US" sz="2200" dirty="0" smtClean="0"/>
              <a:t>Long-term payout ratio is determined</a:t>
            </a:r>
          </a:p>
          <a:p>
            <a:pPr algn="just">
              <a:buFont typeface="Wingdings" pitchFamily="2" charset="2"/>
              <a:buChar char="Ø"/>
            </a:pPr>
            <a:r>
              <a:rPr lang="en-US" sz="2200" dirty="0" smtClean="0"/>
              <a:t>Actual dividend is decided</a:t>
            </a:r>
          </a:p>
          <a:p>
            <a:pPr algn="just">
              <a:buFont typeface="Wingdings" pitchFamily="2" charset="2"/>
              <a:buChar char="Ø"/>
            </a:pPr>
            <a:endParaRPr lang="en-US" sz="2200" dirty="0"/>
          </a:p>
          <a:p>
            <a:pPr marL="0" indent="0" algn="just">
              <a:buNone/>
            </a:pPr>
            <a:r>
              <a:rPr lang="en-US" sz="2600" b="1" dirty="0" smtClean="0"/>
              <a:t>Types of Dividend Policy</a:t>
            </a:r>
          </a:p>
          <a:p>
            <a:pPr algn="just">
              <a:buFont typeface="Wingdings" pitchFamily="2" charset="2"/>
              <a:buChar char="Ø"/>
            </a:pPr>
            <a:r>
              <a:rPr lang="en-US" sz="2200" dirty="0" smtClean="0"/>
              <a:t>Stability in Dividends</a:t>
            </a:r>
          </a:p>
          <a:p>
            <a:pPr algn="just">
              <a:buFont typeface="Wingdings" pitchFamily="2" charset="2"/>
              <a:buChar char="Ø"/>
            </a:pPr>
            <a:r>
              <a:rPr lang="en-US" sz="2200" dirty="0" smtClean="0"/>
              <a:t>Residual Dividend Policy</a:t>
            </a:r>
            <a:endParaRPr lang="en-US" sz="2200" dirty="0"/>
          </a:p>
        </p:txBody>
      </p:sp>
    </p:spTree>
    <p:extLst>
      <p:ext uri="{BB962C8B-B14F-4D97-AF65-F5344CB8AC3E}">
        <p14:creationId xmlns:p14="http://schemas.microsoft.com/office/powerpoint/2010/main" val="97907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Stability in Dividends</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sz="2200" dirty="0" smtClean="0"/>
              <a:t>Stability means maintaining its position in relation to a trend preferably one that is upward sloping</a:t>
            </a:r>
          </a:p>
          <a:p>
            <a:pPr marL="0" indent="0" algn="just">
              <a:buNone/>
            </a:pPr>
            <a:r>
              <a:rPr lang="en-US" sz="2600" b="1" dirty="0" smtClean="0"/>
              <a:t>1. Stable Dividend Per Share</a:t>
            </a:r>
          </a:p>
          <a:p>
            <a:pPr algn="just"/>
            <a:r>
              <a:rPr lang="en-US" sz="2200" dirty="0"/>
              <a:t>C</a:t>
            </a:r>
            <a:r>
              <a:rPr lang="en-US" sz="2200" dirty="0" smtClean="0"/>
              <a:t>onstant </a:t>
            </a:r>
            <a:r>
              <a:rPr lang="en-US" sz="2200" dirty="0" err="1" smtClean="0"/>
              <a:t>Rs</a:t>
            </a:r>
            <a:r>
              <a:rPr lang="en-US" sz="2200" dirty="0" smtClean="0"/>
              <a:t> per share is paid as dividend irrespective of earning</a:t>
            </a:r>
          </a:p>
          <a:p>
            <a:pPr algn="just"/>
            <a:r>
              <a:rPr lang="en-US" sz="2200" dirty="0" smtClean="0"/>
              <a:t>However it does not mean DPS remain fixed for all periods, DPS is likely to increase over a year and firm try to maintain the dividend stable again</a:t>
            </a:r>
          </a:p>
          <a:p>
            <a:pPr marL="0" indent="0" algn="just">
              <a:buNone/>
            </a:pPr>
            <a:r>
              <a:rPr lang="en-US" sz="2200" dirty="0"/>
              <a:t>	</a:t>
            </a:r>
            <a:endParaRPr lang="en-US" sz="2200" dirty="0" smtClean="0"/>
          </a:p>
          <a:p>
            <a:pPr marL="0" indent="0" algn="just">
              <a:buNone/>
            </a:pPr>
            <a:r>
              <a:rPr lang="en-US" sz="2200"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05200"/>
            <a:ext cx="64008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11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Stability in Dividends</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marL="0" indent="0">
              <a:buNone/>
            </a:pPr>
            <a:r>
              <a:rPr lang="en-US" sz="2600" b="1" dirty="0" smtClean="0"/>
              <a:t>2. Constant Payout Ratio</a:t>
            </a:r>
          </a:p>
          <a:p>
            <a:pPr marL="0" indent="0">
              <a:buNone/>
            </a:pPr>
            <a:r>
              <a:rPr lang="en-US" sz="2200" dirty="0" smtClean="0"/>
              <a:t>Fixed percentage of earning is paid as dividend every period</a:t>
            </a:r>
          </a:p>
          <a:p>
            <a:pPr marL="0" indent="0">
              <a:buNone/>
            </a:pPr>
            <a:r>
              <a:rPr lang="en-US" sz="2200" dirty="0" smtClean="0"/>
              <a:t>Rupee amount of dividend may fluctuate but DPR will remain constant</a:t>
            </a:r>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r>
              <a:rPr lang="en-US" sz="2600" b="1" dirty="0" smtClean="0"/>
              <a:t>3. Low Regular Dividend Plus Extras</a:t>
            </a:r>
          </a:p>
          <a:p>
            <a:pPr>
              <a:buFont typeface="Wingdings" pitchFamily="2" charset="2"/>
              <a:buChar char="Ø"/>
            </a:pPr>
            <a:r>
              <a:rPr lang="en-US" sz="2200" dirty="0" smtClean="0"/>
              <a:t>Compromise between stable dividend and constant payout rate</a:t>
            </a:r>
          </a:p>
          <a:p>
            <a:pPr>
              <a:buFont typeface="Wingdings" pitchFamily="2" charset="2"/>
              <a:buChar char="Ø"/>
            </a:pPr>
            <a:r>
              <a:rPr lang="en-US" sz="2200" dirty="0" smtClean="0"/>
              <a:t>Gives flexibility to firm yet investors can count on receiving at least a minimum dividend</a:t>
            </a:r>
          </a:p>
          <a:p>
            <a:pPr>
              <a:buFont typeface="Wingdings" pitchFamily="2" charset="2"/>
              <a:buChar char="Ø"/>
            </a:pPr>
            <a:r>
              <a:rPr lang="en-US" sz="2200" dirty="0" smtClean="0"/>
              <a:t>Suitable when earning is volatile </a:t>
            </a:r>
          </a:p>
          <a:p>
            <a:pPr marL="0" indent="0">
              <a:buNone/>
            </a:pPr>
            <a:endParaRPr lang="en-US" sz="2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5867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64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Residual Dividend Policy</a:t>
            </a:r>
            <a:endParaRPr lang="en-US"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lgn="just"/>
            <a:r>
              <a:rPr lang="en-US" sz="2200" dirty="0" smtClean="0"/>
              <a:t>Suggest that firm should retain its earning as long as it has investment opportunities that promise higher return than shareholders required rate of return</a:t>
            </a:r>
          </a:p>
          <a:p>
            <a:pPr algn="just"/>
            <a:r>
              <a:rPr lang="en-US" sz="2200" dirty="0" smtClean="0"/>
              <a:t>Investors are paid as dividend only after meeting its investment need at desired debt-equity ratio</a:t>
            </a:r>
          </a:p>
          <a:p>
            <a:pPr algn="just"/>
            <a:r>
              <a:rPr lang="en-US" sz="2200" dirty="0" smtClean="0"/>
              <a:t>Would follow following four steps:</a:t>
            </a:r>
          </a:p>
          <a:p>
            <a:pPr lvl="1" algn="just"/>
            <a:r>
              <a:rPr lang="en-US" sz="1800" dirty="0" smtClean="0"/>
              <a:t>Determine optimal capital budget</a:t>
            </a:r>
          </a:p>
          <a:p>
            <a:pPr lvl="1" algn="just"/>
            <a:r>
              <a:rPr lang="en-US" sz="1800" dirty="0" smtClean="0"/>
              <a:t>Determine amount of equity required to preserve optimal capital structure</a:t>
            </a:r>
          </a:p>
          <a:p>
            <a:pPr lvl="1" algn="just"/>
            <a:r>
              <a:rPr lang="en-US" sz="1800" dirty="0" smtClean="0"/>
              <a:t>Use retained earnings to supply equity required as far as possible</a:t>
            </a:r>
          </a:p>
          <a:p>
            <a:pPr lvl="1" algn="just"/>
            <a:r>
              <a:rPr lang="en-US" sz="1800" dirty="0" smtClean="0"/>
              <a:t>Pay dividend if earning are available than are needed to support the optimal capital budget</a:t>
            </a:r>
          </a:p>
          <a:p>
            <a:pPr marL="57150" indent="0" algn="just">
              <a:buNone/>
            </a:pPr>
            <a:r>
              <a:rPr lang="en-US" sz="2200" dirty="0" smtClean="0"/>
              <a:t>Dividends= Net Income – (Target equity ratio × Total capital budget)</a:t>
            </a:r>
          </a:p>
          <a:p>
            <a:pPr marL="57150" indent="0" algn="just">
              <a:buNone/>
            </a:pPr>
            <a:r>
              <a:rPr lang="en-US" sz="2200" b="1" dirty="0" smtClean="0"/>
              <a:t>Example Problem 1: </a:t>
            </a:r>
            <a:r>
              <a:rPr lang="en-US" sz="2200" dirty="0" err="1" smtClean="0"/>
              <a:t>Janakpur</a:t>
            </a:r>
            <a:r>
              <a:rPr lang="en-US" sz="2200" dirty="0" smtClean="0"/>
              <a:t> Corporation expected net income for next year is </a:t>
            </a:r>
            <a:r>
              <a:rPr lang="en-US" sz="2200" dirty="0" err="1" smtClean="0"/>
              <a:t>Rs</a:t>
            </a:r>
            <a:r>
              <a:rPr lang="en-US" sz="2200" dirty="0" smtClean="0"/>
              <a:t> 1 million. The company target and current structure is 40 percent debt and 60 percent common equity. The optimal capital budget for the next year is </a:t>
            </a:r>
            <a:r>
              <a:rPr lang="en-US" sz="2200" dirty="0" err="1" smtClean="0"/>
              <a:t>Rs</a:t>
            </a:r>
            <a:r>
              <a:rPr lang="en-US" sz="2200" dirty="0" smtClean="0"/>
              <a:t> 1.2 million. If </a:t>
            </a:r>
            <a:r>
              <a:rPr lang="en-US" sz="2200" dirty="0" err="1"/>
              <a:t>J</a:t>
            </a:r>
            <a:r>
              <a:rPr lang="en-US" sz="2200" dirty="0" err="1" smtClean="0"/>
              <a:t>anakpur</a:t>
            </a:r>
            <a:r>
              <a:rPr lang="en-US" sz="2200" dirty="0" smtClean="0"/>
              <a:t> uses residual theory of dividends, what is the amount of dividends and dividend payout ratio?</a:t>
            </a:r>
          </a:p>
          <a:p>
            <a:endParaRPr lang="en-US" sz="2200" dirty="0"/>
          </a:p>
        </p:txBody>
      </p:sp>
    </p:spTree>
    <p:extLst>
      <p:ext uri="{BB962C8B-B14F-4D97-AF65-F5344CB8AC3E}">
        <p14:creationId xmlns:p14="http://schemas.microsoft.com/office/powerpoint/2010/main" val="63275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Stock Dividend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91200"/>
              </a:xfrm>
            </p:spPr>
            <p:txBody>
              <a:bodyPr>
                <a:normAutofit lnSpcReduction="10000"/>
              </a:bodyPr>
              <a:lstStyle/>
              <a:p>
                <a:pPr algn="just"/>
                <a:r>
                  <a:rPr lang="en-US" sz="2200" dirty="0" smtClean="0"/>
                  <a:t>Distribution of common stock to existing shareholders</a:t>
                </a:r>
              </a:p>
              <a:p>
                <a:pPr algn="just"/>
                <a:r>
                  <a:rPr lang="en-US" sz="2200" dirty="0" smtClean="0"/>
                  <a:t>Does not result in cash outflow, net worth remains unchanged, and number of shares is increased; retained earning is decrease; common stock and paid in capital on common stock increases</a:t>
                </a:r>
              </a:p>
              <a:p>
                <a:pPr marL="0" indent="0" algn="just">
                  <a:buNone/>
                </a:pPr>
                <a:r>
                  <a:rPr lang="en-US" sz="2200" b="1" smtClean="0"/>
                  <a:t>Rupees transfer </a:t>
                </a:r>
                <a:r>
                  <a:rPr lang="en-US" sz="2200" b="1" dirty="0" smtClean="0"/>
                  <a:t>from R/E </a:t>
                </a:r>
                <a:r>
                  <a:rPr lang="en-US" sz="2200" dirty="0" smtClean="0"/>
                  <a:t>= No. of shares outstanding × percentage of stock dividend × Market price of the stock</a:t>
                </a:r>
              </a:p>
              <a:p>
                <a:pPr marL="0" indent="0" algn="just">
                  <a:buNone/>
                </a:pPr>
                <a:r>
                  <a:rPr lang="en-US" sz="2200" b="1" dirty="0" smtClean="0"/>
                  <a:t>Market Price per share after stock dividend </a:t>
                </a:r>
                <a:endParaRPr lang="en-US" sz="1800" b="1" dirty="0"/>
              </a:p>
              <a:p>
                <a:pPr marL="0" indent="0" algn="just">
                  <a:buNone/>
                </a:pPr>
                <a:r>
                  <a:rPr lang="en-US" sz="1800" dirty="0" smtClean="0"/>
                  <a:t>	= </a:t>
                </a:r>
                <a14:m>
                  <m:oMath xmlns:m="http://schemas.openxmlformats.org/officeDocument/2006/math">
                    <m:f>
                      <m:fPr>
                        <m:ctrlPr>
                          <a:rPr lang="en-US" sz="2200" i="1" smtClean="0">
                            <a:latin typeface="Cambria Math"/>
                          </a:rPr>
                        </m:ctrlPr>
                      </m:fPr>
                      <m:num>
                        <m:r>
                          <a:rPr lang="en-US" sz="2200" b="0" i="1" smtClean="0">
                            <a:latin typeface="Cambria Math"/>
                          </a:rPr>
                          <m:t>𝑆𝑡𝑜𝑐𝑘</m:t>
                        </m:r>
                        <m:r>
                          <a:rPr lang="en-US" sz="2200" b="0" i="1" smtClean="0">
                            <a:latin typeface="Cambria Math"/>
                          </a:rPr>
                          <m:t> </m:t>
                        </m:r>
                        <m:r>
                          <a:rPr lang="en-US" sz="2200" b="0" i="1" smtClean="0">
                            <a:latin typeface="Cambria Math"/>
                          </a:rPr>
                          <m:t>𝑃𝑟𝑖𝑐𝑒</m:t>
                        </m:r>
                        <m:r>
                          <a:rPr lang="en-US" sz="2200" b="0" i="1" smtClean="0">
                            <a:latin typeface="Cambria Math"/>
                          </a:rPr>
                          <m:t> </m:t>
                        </m:r>
                        <m:r>
                          <a:rPr lang="en-US" sz="2200" b="0" i="1" smtClean="0">
                            <a:latin typeface="Cambria Math"/>
                          </a:rPr>
                          <m:t>𝑏𝑒𝑓𝑜𝑟𝑒</m:t>
                        </m:r>
                        <m:r>
                          <a:rPr lang="en-US" sz="2200" b="0" i="1" smtClean="0">
                            <a:latin typeface="Cambria Math"/>
                          </a:rPr>
                          <m:t> </m:t>
                        </m:r>
                        <m:r>
                          <a:rPr lang="en-US" sz="2200" b="0" i="1" smtClean="0">
                            <a:latin typeface="Cambria Math"/>
                          </a:rPr>
                          <m:t>𝑠𝑡𝑜𝑐𝑘</m:t>
                        </m:r>
                        <m:r>
                          <a:rPr lang="en-US" sz="2200" b="0" i="1" smtClean="0">
                            <a:latin typeface="Cambria Math"/>
                          </a:rPr>
                          <m:t> </m:t>
                        </m:r>
                        <m:r>
                          <a:rPr lang="en-US" sz="2200" b="0" i="1" smtClean="0">
                            <a:latin typeface="Cambria Math"/>
                          </a:rPr>
                          <m:t>𝑑𝑖𝑣𝑖𝑑𝑒𝑛𝑑</m:t>
                        </m:r>
                      </m:num>
                      <m:den>
                        <m:r>
                          <a:rPr lang="en-US" sz="2200" b="0" i="1" smtClean="0">
                            <a:latin typeface="Cambria Math"/>
                          </a:rPr>
                          <m:t>1 +</m:t>
                        </m:r>
                        <m:r>
                          <a:rPr lang="en-US" sz="2200" b="0" i="1" smtClean="0">
                            <a:latin typeface="Cambria Math"/>
                          </a:rPr>
                          <m:t>𝑠𝑡𝑜𝑐𝑘</m:t>
                        </m:r>
                        <m:r>
                          <a:rPr lang="en-US" sz="2200" b="0" i="1" smtClean="0">
                            <a:latin typeface="Cambria Math"/>
                          </a:rPr>
                          <m:t> </m:t>
                        </m:r>
                        <m:r>
                          <a:rPr lang="en-US" sz="2200" b="0" i="1" smtClean="0">
                            <a:latin typeface="Cambria Math"/>
                          </a:rPr>
                          <m:t>𝑑𝑖𝑣𝑖𝑑𝑒𝑛𝑑</m:t>
                        </m:r>
                        <m:r>
                          <a:rPr lang="en-US" sz="2200" b="0" i="1" smtClean="0">
                            <a:latin typeface="Cambria Math"/>
                          </a:rPr>
                          <m:t> </m:t>
                        </m:r>
                        <m:r>
                          <a:rPr lang="en-US" sz="2200" b="0" i="1" smtClean="0">
                            <a:latin typeface="Cambria Math"/>
                          </a:rPr>
                          <m:t>𝑖𝑛</m:t>
                        </m:r>
                        <m:r>
                          <a:rPr lang="en-US" sz="2200" b="0" i="1" smtClean="0">
                            <a:latin typeface="Cambria Math"/>
                          </a:rPr>
                          <m:t> </m:t>
                        </m:r>
                        <m:r>
                          <a:rPr lang="en-US" sz="2200" b="0" i="1" smtClean="0">
                            <a:latin typeface="Cambria Math"/>
                          </a:rPr>
                          <m:t>𝑓𝑟𝑎𝑐𝑡𝑖𝑜𝑛</m:t>
                        </m:r>
                      </m:den>
                    </m:f>
                  </m:oMath>
                </a14:m>
                <a:endParaRPr lang="en-US" sz="2200" dirty="0" smtClean="0"/>
              </a:p>
              <a:p>
                <a:pPr marL="0" indent="0" algn="just">
                  <a:buNone/>
                </a:pPr>
                <a:r>
                  <a:rPr lang="en-US" sz="2200" dirty="0" smtClean="0"/>
                  <a:t>Firms often use stock dividends in place of cash dividend if they are retaining money for growth</a:t>
                </a:r>
              </a:p>
              <a:p>
                <a:pPr marL="0" indent="0" algn="just">
                  <a:buNone/>
                </a:pPr>
                <a:r>
                  <a:rPr lang="en-US" sz="2200" b="1" dirty="0" smtClean="0"/>
                  <a:t>Example 2: </a:t>
                </a:r>
                <a:r>
                  <a:rPr lang="en-US" sz="2200" dirty="0" smtClean="0"/>
                  <a:t>APM company has outstanding shares of 100,000 with par value per share of </a:t>
                </a:r>
                <a:r>
                  <a:rPr lang="en-US" sz="2200" dirty="0" err="1" smtClean="0"/>
                  <a:t>Rs</a:t>
                </a:r>
                <a:r>
                  <a:rPr lang="en-US" sz="2200" dirty="0" smtClean="0"/>
                  <a:t> 1 each. The paid in capital is </a:t>
                </a:r>
                <a:r>
                  <a:rPr lang="en-US" sz="2200" dirty="0" err="1" smtClean="0"/>
                  <a:t>Rs</a:t>
                </a:r>
                <a:r>
                  <a:rPr lang="en-US" sz="2200" dirty="0" smtClean="0"/>
                  <a:t> 200,000 and the retained earnings amounting to </a:t>
                </a:r>
                <a:r>
                  <a:rPr lang="en-US" sz="2200" dirty="0" err="1" smtClean="0"/>
                  <a:t>Rs</a:t>
                </a:r>
                <a:r>
                  <a:rPr lang="en-US" sz="2200" dirty="0" smtClean="0"/>
                  <a:t> 500,000. The board of directors declared 5 percent as stock dividend. The market value per share is </a:t>
                </a:r>
                <a:r>
                  <a:rPr lang="en-US" sz="2200" dirty="0" err="1" smtClean="0"/>
                  <a:t>Rs</a:t>
                </a:r>
                <a:r>
                  <a:rPr lang="en-US" sz="2200" dirty="0" smtClean="0"/>
                  <a:t> 6 per share. Prepare the statement showing equity section before and after stock dividend.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889" t="-1263" r="-1778"/>
                </a:stretch>
              </a:blipFill>
            </p:spPr>
            <p:txBody>
              <a:bodyPr/>
              <a:lstStyle/>
              <a:p>
                <a:r>
                  <a:rPr lang="en-US">
                    <a:noFill/>
                  </a:rPr>
                  <a:t> </a:t>
                </a:r>
              </a:p>
            </p:txBody>
          </p:sp>
        </mc:Fallback>
      </mc:AlternateContent>
    </p:spTree>
    <p:extLst>
      <p:ext uri="{BB962C8B-B14F-4D97-AF65-F5344CB8AC3E}">
        <p14:creationId xmlns:p14="http://schemas.microsoft.com/office/powerpoint/2010/main" val="3506699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995</Words>
  <Application>Microsoft Office PowerPoint</Application>
  <PresentationFormat>On-screen Show (4:3)</PresentationFormat>
  <Paragraphs>122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Distribution to Shareholders</vt:lpstr>
      <vt:lpstr>Concept and Types of Dividend</vt:lpstr>
      <vt:lpstr>Factors Affecting Dividend Policy</vt:lpstr>
      <vt:lpstr>Dividend Payment Procedures</vt:lpstr>
      <vt:lpstr>Dividend Policy in Practice</vt:lpstr>
      <vt:lpstr>Stability in Dividends</vt:lpstr>
      <vt:lpstr>Stability in Dividends</vt:lpstr>
      <vt:lpstr>Residual Dividend Policy</vt:lpstr>
      <vt:lpstr>Stock Dividend</vt:lpstr>
      <vt:lpstr>Stock Splits</vt:lpstr>
      <vt:lpstr>Reverse Stock Split</vt:lpstr>
      <vt:lpstr>Stock Repurchase</vt:lpstr>
      <vt:lpstr>Stock Repurchase</vt:lpstr>
      <vt:lpstr>Dividend Payment Practices in Nepal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to Shareholders</dc:title>
  <dc:creator>Dell</dc:creator>
  <cp:lastModifiedBy>Dell</cp:lastModifiedBy>
  <cp:revision>38</cp:revision>
  <dcterms:created xsi:type="dcterms:W3CDTF">2006-08-16T00:00:00Z</dcterms:created>
  <dcterms:modified xsi:type="dcterms:W3CDTF">2022-12-02T11:40:59Z</dcterms:modified>
</cp:coreProperties>
</file>