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8.bin"/><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399"/>
          </a:xfrm>
        </p:spPr>
        <p:txBody>
          <a:bodyPr/>
          <a:lstStyle/>
          <a:p>
            <a:r>
              <a:rPr lang="en-US" dirty="0" smtClean="0"/>
              <a:t>Financial Assets Valuation</a:t>
            </a:r>
            <a:endParaRPr lang="en-US" dirty="0"/>
          </a:p>
        </p:txBody>
      </p:sp>
      <p:sp>
        <p:nvSpPr>
          <p:cNvPr id="3" name="Subtitle 2"/>
          <p:cNvSpPr>
            <a:spLocks noGrp="1"/>
          </p:cNvSpPr>
          <p:nvPr>
            <p:ph type="subTitle" idx="1"/>
          </p:nvPr>
        </p:nvSpPr>
        <p:spPr>
          <a:xfrm>
            <a:off x="762000" y="1219200"/>
            <a:ext cx="7467600" cy="4648200"/>
          </a:xfrm>
        </p:spPr>
        <p:txBody>
          <a:bodyPr>
            <a:normAutofit fontScale="70000" lnSpcReduction="20000"/>
          </a:bodyPr>
          <a:lstStyle/>
          <a:p>
            <a:pPr marL="457200" indent="-457200" algn="l">
              <a:buFont typeface="Wingdings" pitchFamily="2" charset="2"/>
              <a:buChar char="Ø"/>
            </a:pPr>
            <a:r>
              <a:rPr lang="en-US" dirty="0">
                <a:solidFill>
                  <a:schemeClr val="tx1"/>
                </a:solidFill>
              </a:rPr>
              <a:t>Concept of financial </a:t>
            </a:r>
            <a:r>
              <a:rPr lang="en-US" dirty="0" smtClean="0">
                <a:solidFill>
                  <a:schemeClr val="tx1"/>
                </a:solidFill>
              </a:rPr>
              <a:t>assets;</a:t>
            </a:r>
          </a:p>
          <a:p>
            <a:pPr marL="457200" indent="-457200" algn="l">
              <a:buFont typeface="Wingdings" pitchFamily="2" charset="2"/>
              <a:buChar char="Ø"/>
            </a:pPr>
            <a:r>
              <a:rPr lang="en-US" dirty="0" smtClean="0">
                <a:solidFill>
                  <a:schemeClr val="tx1"/>
                </a:solidFill>
              </a:rPr>
              <a:t>Key </a:t>
            </a:r>
            <a:r>
              <a:rPr lang="en-US" dirty="0">
                <a:solidFill>
                  <a:schemeClr val="tx1"/>
                </a:solidFill>
              </a:rPr>
              <a:t>characteristics of bonds, common stocks </a:t>
            </a:r>
            <a:r>
              <a:rPr lang="en-US" dirty="0" smtClean="0">
                <a:solidFill>
                  <a:schemeClr val="tx1"/>
                </a:solidFill>
              </a:rPr>
              <a:t>and preferred</a:t>
            </a:r>
            <a:endParaRPr lang="en-US" dirty="0">
              <a:solidFill>
                <a:schemeClr val="tx1"/>
              </a:solidFill>
            </a:endParaRPr>
          </a:p>
          <a:p>
            <a:pPr marL="457200" indent="-457200" algn="l">
              <a:buFont typeface="Wingdings" pitchFamily="2" charset="2"/>
              <a:buChar char="Ø"/>
            </a:pPr>
            <a:r>
              <a:rPr lang="en-US" dirty="0" smtClean="0">
                <a:solidFill>
                  <a:schemeClr val="tx1"/>
                </a:solidFill>
              </a:rPr>
              <a:t>stocks;</a:t>
            </a:r>
          </a:p>
          <a:p>
            <a:pPr marL="457200" indent="-457200" algn="l">
              <a:buFont typeface="Wingdings" pitchFamily="2" charset="2"/>
              <a:buChar char="Ø"/>
            </a:pPr>
            <a:r>
              <a:rPr lang="en-US" dirty="0" smtClean="0">
                <a:solidFill>
                  <a:schemeClr val="tx1"/>
                </a:solidFill>
              </a:rPr>
              <a:t>Basic </a:t>
            </a:r>
            <a:r>
              <a:rPr lang="en-US" dirty="0">
                <a:solidFill>
                  <a:schemeClr val="tx1"/>
                </a:solidFill>
              </a:rPr>
              <a:t>financial asset valuation </a:t>
            </a:r>
            <a:r>
              <a:rPr lang="en-US" dirty="0" smtClean="0">
                <a:solidFill>
                  <a:schemeClr val="tx1"/>
                </a:solidFill>
              </a:rPr>
              <a:t>models;</a:t>
            </a:r>
          </a:p>
          <a:p>
            <a:pPr marL="457200" indent="-457200" algn="l">
              <a:buFont typeface="Wingdings" pitchFamily="2" charset="2"/>
              <a:buChar char="Ø"/>
            </a:pPr>
            <a:r>
              <a:rPr lang="en-US" dirty="0" smtClean="0">
                <a:solidFill>
                  <a:schemeClr val="tx1"/>
                </a:solidFill>
              </a:rPr>
              <a:t>Valuation </a:t>
            </a:r>
            <a:r>
              <a:rPr lang="en-US" dirty="0">
                <a:solidFill>
                  <a:schemeClr val="tx1"/>
                </a:solidFill>
              </a:rPr>
              <a:t>of bonds: perpetual bonds, </a:t>
            </a:r>
            <a:r>
              <a:rPr lang="en-US" dirty="0" smtClean="0">
                <a:solidFill>
                  <a:schemeClr val="tx1"/>
                </a:solidFill>
              </a:rPr>
              <a:t>zero coupon </a:t>
            </a:r>
            <a:r>
              <a:rPr lang="en-US" dirty="0">
                <a:solidFill>
                  <a:schemeClr val="tx1"/>
                </a:solidFill>
              </a:rPr>
              <a:t>bonds, coupon bonds with a finite maturity, bond valuation with semiannual interest;</a:t>
            </a:r>
          </a:p>
          <a:p>
            <a:pPr marL="457200" indent="-457200" algn="l">
              <a:buFont typeface="Wingdings" pitchFamily="2" charset="2"/>
              <a:buChar char="Ø"/>
            </a:pPr>
            <a:r>
              <a:rPr lang="en-US" dirty="0">
                <a:solidFill>
                  <a:schemeClr val="tx1"/>
                </a:solidFill>
              </a:rPr>
              <a:t>Discount bond and premium </a:t>
            </a:r>
            <a:r>
              <a:rPr lang="en-US" dirty="0" smtClean="0">
                <a:solidFill>
                  <a:schemeClr val="tx1"/>
                </a:solidFill>
              </a:rPr>
              <a:t>bond;</a:t>
            </a:r>
          </a:p>
          <a:p>
            <a:pPr marL="457200" indent="-457200" algn="l">
              <a:buFont typeface="Wingdings" pitchFamily="2" charset="2"/>
              <a:buChar char="Ø"/>
            </a:pPr>
            <a:r>
              <a:rPr lang="en-US" dirty="0" smtClean="0">
                <a:solidFill>
                  <a:schemeClr val="tx1"/>
                </a:solidFill>
              </a:rPr>
              <a:t>Bond </a:t>
            </a:r>
            <a:r>
              <a:rPr lang="en-US" dirty="0">
                <a:solidFill>
                  <a:schemeClr val="tx1"/>
                </a:solidFill>
              </a:rPr>
              <a:t>yields: </a:t>
            </a:r>
            <a:r>
              <a:rPr lang="en-US" dirty="0" smtClean="0">
                <a:solidFill>
                  <a:schemeClr val="tx1"/>
                </a:solidFill>
              </a:rPr>
              <a:t>Current </a:t>
            </a:r>
            <a:r>
              <a:rPr lang="en-US" dirty="0">
                <a:solidFill>
                  <a:schemeClr val="tx1"/>
                </a:solidFill>
              </a:rPr>
              <a:t>yield, </a:t>
            </a:r>
            <a:r>
              <a:rPr lang="en-US" dirty="0" smtClean="0">
                <a:solidFill>
                  <a:schemeClr val="tx1"/>
                </a:solidFill>
              </a:rPr>
              <a:t>Capital </a:t>
            </a:r>
            <a:r>
              <a:rPr lang="en-US" dirty="0">
                <a:solidFill>
                  <a:schemeClr val="tx1"/>
                </a:solidFill>
              </a:rPr>
              <a:t>gain yield, </a:t>
            </a:r>
            <a:r>
              <a:rPr lang="en-US" dirty="0" smtClean="0">
                <a:solidFill>
                  <a:schemeClr val="tx1"/>
                </a:solidFill>
              </a:rPr>
              <a:t>holding period </a:t>
            </a:r>
            <a:r>
              <a:rPr lang="en-US" dirty="0">
                <a:solidFill>
                  <a:schemeClr val="tx1"/>
                </a:solidFill>
              </a:rPr>
              <a:t>return, yield to maturity, yield to </a:t>
            </a:r>
            <a:r>
              <a:rPr lang="en-US" dirty="0" smtClean="0">
                <a:solidFill>
                  <a:schemeClr val="tx1"/>
                </a:solidFill>
              </a:rPr>
              <a:t>call;</a:t>
            </a:r>
          </a:p>
          <a:p>
            <a:pPr marL="457200" indent="-457200" algn="l">
              <a:buFont typeface="Wingdings" pitchFamily="2" charset="2"/>
              <a:buChar char="Ø"/>
            </a:pPr>
            <a:r>
              <a:rPr lang="en-US" dirty="0" smtClean="0">
                <a:solidFill>
                  <a:schemeClr val="tx1"/>
                </a:solidFill>
              </a:rPr>
              <a:t>Dividend </a:t>
            </a:r>
            <a:r>
              <a:rPr lang="en-US" dirty="0">
                <a:solidFill>
                  <a:schemeClr val="tx1"/>
                </a:solidFill>
              </a:rPr>
              <a:t>discount model for stock </a:t>
            </a:r>
            <a:r>
              <a:rPr lang="en-US" dirty="0" smtClean="0">
                <a:solidFill>
                  <a:schemeClr val="tx1"/>
                </a:solidFill>
              </a:rPr>
              <a:t>valuation: zero-growth </a:t>
            </a:r>
            <a:r>
              <a:rPr lang="en-US" dirty="0">
                <a:solidFill>
                  <a:schemeClr val="tx1"/>
                </a:solidFill>
              </a:rPr>
              <a:t>model, normal growth model, super-normal growth </a:t>
            </a:r>
            <a:r>
              <a:rPr lang="en-US" dirty="0" smtClean="0">
                <a:solidFill>
                  <a:schemeClr val="tx1"/>
                </a:solidFill>
              </a:rPr>
              <a:t>model, single period valuation</a:t>
            </a:r>
            <a:r>
              <a:rPr lang="en-US" dirty="0">
                <a:solidFill>
                  <a:schemeClr val="tx1"/>
                </a:solidFill>
              </a:rPr>
              <a:t>, multi-period </a:t>
            </a:r>
            <a:r>
              <a:rPr lang="en-US" dirty="0" smtClean="0">
                <a:solidFill>
                  <a:schemeClr val="tx1"/>
                </a:solidFill>
              </a:rPr>
              <a:t>valuation;</a:t>
            </a:r>
          </a:p>
          <a:p>
            <a:pPr marL="457200" indent="-457200" algn="l">
              <a:buFont typeface="Wingdings" pitchFamily="2" charset="2"/>
              <a:buChar char="Ø"/>
            </a:pPr>
            <a:r>
              <a:rPr lang="en-US" dirty="0" smtClean="0">
                <a:solidFill>
                  <a:schemeClr val="tx1"/>
                </a:solidFill>
              </a:rPr>
              <a:t>Valuation </a:t>
            </a:r>
            <a:r>
              <a:rPr lang="en-US" dirty="0">
                <a:solidFill>
                  <a:schemeClr val="tx1"/>
                </a:solidFill>
              </a:rPr>
              <a:t>of preferred stock</a:t>
            </a:r>
          </a:p>
        </p:txBody>
      </p:sp>
    </p:spTree>
    <p:extLst>
      <p:ext uri="{BB962C8B-B14F-4D97-AF65-F5344CB8AC3E}">
        <p14:creationId xmlns:p14="http://schemas.microsoft.com/office/powerpoint/2010/main" val="2613320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Discount Bond and Premium Bond</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buNone/>
            </a:pPr>
            <a:r>
              <a:rPr lang="en-US" sz="2000" dirty="0" smtClean="0"/>
              <a:t>Discount Bond: Bond is selling at below par value</a:t>
            </a:r>
          </a:p>
          <a:p>
            <a:pPr marL="0" indent="0">
              <a:buNone/>
            </a:pPr>
            <a:r>
              <a:rPr lang="en-US" sz="2000" dirty="0" smtClean="0"/>
              <a:t>Premium Bond: Bond is selling at above par value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b="1" dirty="0" smtClean="0"/>
          </a:p>
          <a:p>
            <a:pPr marL="0" indent="0">
              <a:buNone/>
            </a:pPr>
            <a:r>
              <a:rPr lang="en-US" sz="2000" b="1" dirty="0" smtClean="0"/>
              <a:t>Example Problem:</a:t>
            </a:r>
          </a:p>
          <a:p>
            <a:pPr marL="0" indent="0">
              <a:buNone/>
            </a:pPr>
            <a:r>
              <a:rPr lang="en-US" sz="2000" dirty="0"/>
              <a:t>A</a:t>
            </a:r>
            <a:r>
              <a:rPr lang="en-US" sz="2000" dirty="0" smtClean="0"/>
              <a:t> Brick Company has issued 10 percent, 10 year, </a:t>
            </a:r>
            <a:r>
              <a:rPr lang="en-US" sz="2000" dirty="0" err="1" smtClean="0"/>
              <a:t>Rs</a:t>
            </a:r>
            <a:r>
              <a:rPr lang="en-US" sz="2000" dirty="0" smtClean="0"/>
              <a:t> 1,000 par value bond. Calculate the value of bond at 12%, 10% and 8%</a:t>
            </a:r>
          </a:p>
          <a:p>
            <a:pPr marL="0" indent="0">
              <a:buNone/>
            </a:pPr>
            <a:r>
              <a:rPr lang="en-US" sz="2200" b="1" dirty="0" smtClean="0"/>
              <a:t>Investment Decision</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172359932"/>
              </p:ext>
            </p:extLst>
          </p:nvPr>
        </p:nvGraphicFramePr>
        <p:xfrm>
          <a:off x="685800" y="16764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Condition</a:t>
                      </a:r>
                      <a:endParaRPr lang="en-US" dirty="0"/>
                    </a:p>
                  </a:txBody>
                  <a:tcPr/>
                </a:tc>
                <a:tc>
                  <a:txBody>
                    <a:bodyPr/>
                    <a:lstStyle/>
                    <a:p>
                      <a:r>
                        <a:rPr lang="en-US" dirty="0" smtClean="0"/>
                        <a:t>Selling</a:t>
                      </a:r>
                      <a:endParaRPr lang="en-US" dirty="0"/>
                    </a:p>
                  </a:txBody>
                  <a:tcPr/>
                </a:tc>
                <a:tc>
                  <a:txBody>
                    <a:bodyPr/>
                    <a:lstStyle/>
                    <a:p>
                      <a:r>
                        <a:rPr lang="en-US" dirty="0" smtClean="0"/>
                        <a:t>Type</a:t>
                      </a:r>
                      <a:r>
                        <a:rPr lang="en-US" baseline="0" dirty="0" smtClean="0"/>
                        <a:t> of Bond</a:t>
                      </a:r>
                      <a:endParaRPr lang="en-US" dirty="0"/>
                    </a:p>
                  </a:txBody>
                  <a:tcPr/>
                </a:tc>
              </a:tr>
              <a:tr h="370840">
                <a:tc>
                  <a:txBody>
                    <a:bodyPr/>
                    <a:lstStyle/>
                    <a:p>
                      <a:r>
                        <a:rPr lang="en-US" dirty="0" err="1" smtClean="0"/>
                        <a:t>K</a:t>
                      </a:r>
                      <a:r>
                        <a:rPr lang="en-US" baseline="-25000" dirty="0" err="1" smtClean="0"/>
                        <a:t>d</a:t>
                      </a:r>
                      <a:r>
                        <a:rPr lang="en-US" dirty="0" smtClean="0"/>
                        <a:t> = coupon rate</a:t>
                      </a:r>
                      <a:endParaRPr lang="en-US" dirty="0"/>
                    </a:p>
                  </a:txBody>
                  <a:tcPr/>
                </a:tc>
                <a:tc>
                  <a:txBody>
                    <a:bodyPr/>
                    <a:lstStyle/>
                    <a:p>
                      <a:r>
                        <a:rPr lang="en-US" dirty="0" smtClean="0"/>
                        <a:t>At Par</a:t>
                      </a:r>
                      <a:endParaRPr lang="en-US" dirty="0"/>
                    </a:p>
                  </a:txBody>
                  <a:tcPr/>
                </a:tc>
                <a:tc>
                  <a:txBody>
                    <a:bodyPr/>
                    <a:lstStyle/>
                    <a:p>
                      <a:r>
                        <a:rPr lang="en-US" dirty="0" smtClean="0"/>
                        <a:t>Par Bond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a:t>
                      </a:r>
                      <a:r>
                        <a:rPr lang="en-US" baseline="-25000" dirty="0" err="1" smtClean="0"/>
                        <a:t>d</a:t>
                      </a:r>
                      <a:r>
                        <a:rPr lang="en-US" dirty="0" smtClean="0"/>
                        <a:t> &gt; coupon rate</a:t>
                      </a:r>
                    </a:p>
                  </a:txBody>
                  <a:tcPr/>
                </a:tc>
                <a:tc>
                  <a:txBody>
                    <a:bodyPr/>
                    <a:lstStyle/>
                    <a:p>
                      <a:r>
                        <a:rPr lang="en-US" dirty="0" smtClean="0"/>
                        <a:t>Below Par</a:t>
                      </a:r>
                      <a:endParaRPr lang="en-US" dirty="0"/>
                    </a:p>
                  </a:txBody>
                  <a:tcPr/>
                </a:tc>
                <a:tc>
                  <a:txBody>
                    <a:bodyPr/>
                    <a:lstStyle/>
                    <a:p>
                      <a:r>
                        <a:rPr lang="en-US" dirty="0" smtClean="0"/>
                        <a:t>Discount</a:t>
                      </a:r>
                      <a:r>
                        <a:rPr lang="en-US" baseline="0" dirty="0" smtClean="0"/>
                        <a:t> Bond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a:t>
                      </a:r>
                      <a:r>
                        <a:rPr lang="en-US" baseline="-25000" dirty="0" err="1" smtClean="0"/>
                        <a:t>d</a:t>
                      </a:r>
                      <a:r>
                        <a:rPr lang="en-US" dirty="0" smtClean="0"/>
                        <a:t> &lt; coupon rate</a:t>
                      </a:r>
                    </a:p>
                  </a:txBody>
                  <a:tcPr/>
                </a:tc>
                <a:tc>
                  <a:txBody>
                    <a:bodyPr/>
                    <a:lstStyle/>
                    <a:p>
                      <a:r>
                        <a:rPr lang="en-US" dirty="0" smtClean="0"/>
                        <a:t>Above Par</a:t>
                      </a:r>
                      <a:endParaRPr lang="en-US" dirty="0"/>
                    </a:p>
                  </a:txBody>
                  <a:tcPr/>
                </a:tc>
                <a:tc>
                  <a:txBody>
                    <a:bodyPr/>
                    <a:lstStyle/>
                    <a:p>
                      <a:r>
                        <a:rPr lang="en-US" dirty="0" smtClean="0"/>
                        <a:t>Premium Bond</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66810289"/>
              </p:ext>
            </p:extLst>
          </p:nvPr>
        </p:nvGraphicFramePr>
        <p:xfrm>
          <a:off x="533400" y="5029200"/>
          <a:ext cx="7620000" cy="1483360"/>
        </p:xfrm>
        <a:graphic>
          <a:graphicData uri="http://schemas.openxmlformats.org/drawingml/2006/table">
            <a:tbl>
              <a:tblPr firstRow="1" bandRow="1">
                <a:tableStyleId>{5C22544A-7EE6-4342-B048-85BDC9FD1C3A}</a:tableStyleId>
              </a:tblPr>
              <a:tblGrid>
                <a:gridCol w="1295400"/>
                <a:gridCol w="2209800"/>
                <a:gridCol w="4114800"/>
              </a:tblGrid>
              <a:tr h="370840">
                <a:tc>
                  <a:txBody>
                    <a:bodyPr/>
                    <a:lstStyle/>
                    <a:p>
                      <a:r>
                        <a:rPr lang="en-US" dirty="0" smtClean="0"/>
                        <a:t>If</a:t>
                      </a:r>
                      <a:endParaRPr lang="en-US" dirty="0"/>
                    </a:p>
                  </a:txBody>
                  <a:tcPr/>
                </a:tc>
                <a:tc>
                  <a:txBody>
                    <a:bodyPr/>
                    <a:lstStyle/>
                    <a:p>
                      <a:r>
                        <a:rPr lang="en-US" dirty="0" smtClean="0"/>
                        <a:t>Then</a:t>
                      </a:r>
                      <a:endParaRPr lang="en-US" dirty="0"/>
                    </a:p>
                  </a:txBody>
                  <a:tcPr/>
                </a:tc>
                <a:tc>
                  <a:txBody>
                    <a:bodyPr/>
                    <a:lstStyle/>
                    <a:p>
                      <a:r>
                        <a:rPr lang="en-US" dirty="0" smtClean="0"/>
                        <a:t>Reason</a:t>
                      </a:r>
                      <a:endParaRPr lang="en-US" dirty="0"/>
                    </a:p>
                  </a:txBody>
                  <a:tcPr/>
                </a:tc>
              </a:tr>
              <a:tr h="370840">
                <a:tc>
                  <a:txBody>
                    <a:bodyPr/>
                    <a:lstStyle/>
                    <a:p>
                      <a:r>
                        <a:rPr lang="en-US" dirty="0" smtClean="0"/>
                        <a:t>V</a:t>
                      </a:r>
                      <a:r>
                        <a:rPr lang="en-US" baseline="-25000" dirty="0" smtClean="0"/>
                        <a:t>0</a:t>
                      </a:r>
                      <a:r>
                        <a:rPr lang="en-US" dirty="0" smtClean="0"/>
                        <a:t> &gt; P</a:t>
                      </a:r>
                      <a:r>
                        <a:rPr lang="en-US" baseline="-25000" dirty="0" smtClean="0"/>
                        <a:t>0</a:t>
                      </a:r>
                      <a:endParaRPr lang="en-US" baseline="-25000" dirty="0"/>
                    </a:p>
                  </a:txBody>
                  <a:tcPr/>
                </a:tc>
                <a:tc>
                  <a:txBody>
                    <a:bodyPr/>
                    <a:lstStyle/>
                    <a:p>
                      <a:r>
                        <a:rPr lang="en-US" dirty="0" smtClean="0"/>
                        <a:t>Buy the Bond</a:t>
                      </a:r>
                      <a:endParaRPr lang="en-US" dirty="0"/>
                    </a:p>
                  </a:txBody>
                  <a:tcPr/>
                </a:tc>
                <a:tc>
                  <a:txBody>
                    <a:bodyPr/>
                    <a:lstStyle/>
                    <a:p>
                      <a:r>
                        <a:rPr lang="en-US" dirty="0" smtClean="0"/>
                        <a:t>The bond is undervalued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t>
                      </a:r>
                      <a:r>
                        <a:rPr lang="en-US" baseline="-25000" dirty="0" smtClean="0"/>
                        <a:t>0</a:t>
                      </a:r>
                      <a:r>
                        <a:rPr lang="en-US" dirty="0" smtClean="0"/>
                        <a:t> &lt; P</a:t>
                      </a:r>
                      <a:r>
                        <a:rPr lang="en-US" baseline="-25000" dirty="0" smtClean="0"/>
                        <a:t>0</a:t>
                      </a:r>
                    </a:p>
                  </a:txBody>
                  <a:tcPr/>
                </a:tc>
                <a:tc>
                  <a:txBody>
                    <a:bodyPr/>
                    <a:lstStyle/>
                    <a:p>
                      <a:r>
                        <a:rPr lang="en-US" dirty="0" smtClean="0"/>
                        <a:t>Do</a:t>
                      </a:r>
                      <a:r>
                        <a:rPr lang="en-US" baseline="0" dirty="0" smtClean="0"/>
                        <a:t> not buy the bond</a:t>
                      </a:r>
                      <a:endParaRPr lang="en-US" dirty="0"/>
                    </a:p>
                  </a:txBody>
                  <a:tcPr/>
                </a:tc>
                <a:tc>
                  <a:txBody>
                    <a:bodyPr/>
                    <a:lstStyle/>
                    <a:p>
                      <a:r>
                        <a:rPr lang="en-US" dirty="0" smtClean="0"/>
                        <a:t>The bond is overvalued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t>
                      </a:r>
                      <a:r>
                        <a:rPr lang="en-US" baseline="-25000" dirty="0" smtClean="0"/>
                        <a:t>0</a:t>
                      </a:r>
                      <a:r>
                        <a:rPr lang="en-US" dirty="0" smtClean="0"/>
                        <a:t> = P</a:t>
                      </a:r>
                      <a:r>
                        <a:rPr lang="en-US" baseline="-25000" dirty="0" smtClean="0"/>
                        <a:t>0</a:t>
                      </a:r>
                    </a:p>
                  </a:txBody>
                  <a:tcPr/>
                </a:tc>
                <a:tc>
                  <a:txBody>
                    <a:bodyPr/>
                    <a:lstStyle/>
                    <a:p>
                      <a:r>
                        <a:rPr lang="en-US" dirty="0" smtClean="0"/>
                        <a:t>Be indifferent</a:t>
                      </a:r>
                      <a:endParaRPr lang="en-US" dirty="0"/>
                    </a:p>
                  </a:txBody>
                  <a:tcPr/>
                </a:tc>
                <a:tc>
                  <a:txBody>
                    <a:bodyPr/>
                    <a:lstStyle/>
                    <a:p>
                      <a:r>
                        <a:rPr lang="en-US" dirty="0" smtClean="0"/>
                        <a:t>The bond is correctly</a:t>
                      </a:r>
                      <a:r>
                        <a:rPr lang="en-US" baseline="0" dirty="0" smtClean="0"/>
                        <a:t> valued</a:t>
                      </a:r>
                      <a:endParaRPr lang="en-US" dirty="0"/>
                    </a:p>
                  </a:txBody>
                  <a:tcPr/>
                </a:tc>
              </a:tr>
            </a:tbl>
          </a:graphicData>
        </a:graphic>
      </p:graphicFrame>
    </p:spTree>
    <p:extLst>
      <p:ext uri="{BB962C8B-B14F-4D97-AF65-F5344CB8AC3E}">
        <p14:creationId xmlns:p14="http://schemas.microsoft.com/office/powerpoint/2010/main" val="308085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dirty="0" smtClean="0"/>
              <a:t>Interest Rate Risk and Reinvestment Risk</a:t>
            </a:r>
            <a:endParaRPr lang="en-US" sz="3600" dirty="0"/>
          </a:p>
        </p:txBody>
      </p:sp>
      <p:sp>
        <p:nvSpPr>
          <p:cNvPr id="3" name="Content Placeholder 2"/>
          <p:cNvSpPr>
            <a:spLocks noGrp="1"/>
          </p:cNvSpPr>
          <p:nvPr>
            <p:ph idx="1"/>
          </p:nvPr>
        </p:nvSpPr>
        <p:spPr>
          <a:xfrm>
            <a:off x="457200" y="762000"/>
            <a:ext cx="8229600" cy="5791200"/>
          </a:xfrm>
        </p:spPr>
        <p:txBody>
          <a:bodyPr>
            <a:normAutofit/>
          </a:bodyPr>
          <a:lstStyle/>
          <a:p>
            <a:pPr marL="0" indent="0" algn="just">
              <a:buNone/>
            </a:pPr>
            <a:r>
              <a:rPr lang="en-US" sz="2000" b="1" dirty="0" smtClean="0"/>
              <a:t>Interest rate risk: </a:t>
            </a:r>
          </a:p>
          <a:p>
            <a:pPr algn="just"/>
            <a:r>
              <a:rPr lang="en-US" sz="2000" dirty="0" smtClean="0"/>
              <a:t>The risk in bond prices due to fluctuations in interest rate.</a:t>
            </a:r>
          </a:p>
          <a:p>
            <a:pPr algn="just"/>
            <a:r>
              <a:rPr lang="en-US" sz="2000" dirty="0" smtClean="0"/>
              <a:t>Investor may have to lose the higher yielding investment opportunity.</a:t>
            </a:r>
          </a:p>
          <a:p>
            <a:pPr algn="just"/>
            <a:r>
              <a:rPr lang="en-US" sz="2000" dirty="0" smtClean="0"/>
              <a:t>Depends on how sensitive its price is to interest rate change, which depends on two things:</a:t>
            </a:r>
          </a:p>
          <a:p>
            <a:pPr lvl="1" algn="just"/>
            <a:r>
              <a:rPr lang="en-US" sz="2000" dirty="0" smtClean="0"/>
              <a:t>Time to maturity</a:t>
            </a:r>
          </a:p>
          <a:p>
            <a:pPr lvl="1" algn="just"/>
            <a:r>
              <a:rPr lang="en-US" sz="2000" dirty="0" smtClean="0"/>
              <a:t>Coupon rate</a:t>
            </a:r>
          </a:p>
          <a:p>
            <a:pPr marL="57150" indent="0" algn="just">
              <a:buNone/>
            </a:pPr>
            <a:r>
              <a:rPr lang="en-US" sz="2000" b="1" dirty="0" smtClean="0"/>
              <a:t>Reinvestment Rate Risk</a:t>
            </a:r>
          </a:p>
          <a:p>
            <a:pPr marL="400050" algn="just"/>
            <a:r>
              <a:rPr lang="en-US" sz="2000" dirty="0" smtClean="0"/>
              <a:t>The risk that a decline in interest rates will lead to a decline in income.</a:t>
            </a:r>
          </a:p>
          <a:p>
            <a:pPr marL="400050" algn="just"/>
            <a:r>
              <a:rPr lang="en-US" sz="2000" dirty="0" smtClean="0"/>
              <a:t>Interest rate risk relates to the value of the bond in a portfolio, while reinvestment rate risk relates to the income portfolio produces</a:t>
            </a:r>
          </a:p>
          <a:p>
            <a:pPr marL="400050" algn="just"/>
            <a:r>
              <a:rPr lang="en-US" sz="2000" dirty="0" smtClean="0"/>
              <a:t>Shorter the amount of time until a bond’s maturity, less responsive is its market value to a given change in the required return.</a:t>
            </a:r>
          </a:p>
          <a:p>
            <a:pPr marL="400050" algn="just"/>
            <a:endParaRPr lang="en-US" sz="2000" dirty="0" smtClean="0"/>
          </a:p>
          <a:p>
            <a:pPr marL="57150" indent="0" algn="just">
              <a:buNone/>
            </a:pPr>
            <a:endParaRPr lang="en-US" sz="2000" dirty="0" smtClean="0"/>
          </a:p>
        </p:txBody>
      </p:sp>
    </p:spTree>
    <p:extLst>
      <p:ext uri="{BB962C8B-B14F-4D97-AF65-F5344CB8AC3E}">
        <p14:creationId xmlns:p14="http://schemas.microsoft.com/office/powerpoint/2010/main" val="252073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Autofit/>
          </a:bodyPr>
          <a:lstStyle/>
          <a:p>
            <a:r>
              <a:rPr lang="en-US" sz="3600" dirty="0"/>
              <a:t>Interest Rate Risk and Reinvestment Risk</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315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59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Changes in Bond </a:t>
            </a:r>
            <a:r>
              <a:rPr lang="en-US" dirty="0"/>
              <a:t>V</a:t>
            </a:r>
            <a:r>
              <a:rPr lang="en-US" dirty="0" smtClean="0"/>
              <a:t>alues </a:t>
            </a:r>
            <a:r>
              <a:rPr lang="en-US" dirty="0"/>
              <a:t>O</a:t>
            </a:r>
            <a:r>
              <a:rPr lang="en-US" dirty="0" smtClean="0"/>
              <a:t>vertime</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r>
              <a:rPr lang="en-US" sz="2000" dirty="0" smtClean="0"/>
              <a:t>When the required return is different from the coupon interest rate and remains constant until maturity, the value of bond will approach its par value with the passage of time</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252665723"/>
              </p:ext>
            </p:extLst>
          </p:nvPr>
        </p:nvGraphicFramePr>
        <p:xfrm>
          <a:off x="762000" y="1905000"/>
          <a:ext cx="7848600" cy="1854200"/>
        </p:xfrm>
        <a:graphic>
          <a:graphicData uri="http://schemas.openxmlformats.org/drawingml/2006/table">
            <a:tbl>
              <a:tblPr firstRow="1" bandRow="1">
                <a:tableStyleId>{5C22544A-7EE6-4342-B048-85BDC9FD1C3A}</a:tableStyleId>
              </a:tblPr>
              <a:tblGrid>
                <a:gridCol w="1962150"/>
                <a:gridCol w="1962150"/>
                <a:gridCol w="1962150"/>
                <a:gridCol w="1962150"/>
              </a:tblGrid>
              <a:tr h="370840">
                <a:tc rowSpan="2">
                  <a:txBody>
                    <a:bodyPr/>
                    <a:lstStyle/>
                    <a:p>
                      <a:r>
                        <a:rPr lang="en-US" dirty="0" smtClean="0"/>
                        <a:t>Required</a:t>
                      </a:r>
                      <a:r>
                        <a:rPr lang="en-US" baseline="0" dirty="0" smtClean="0"/>
                        <a:t> rate of return</a:t>
                      </a:r>
                      <a:endParaRPr lang="en-US" dirty="0"/>
                    </a:p>
                  </a:txBody>
                  <a:tcPr/>
                </a:tc>
                <a:tc gridSpan="3">
                  <a:txBody>
                    <a:bodyPr/>
                    <a:lstStyle/>
                    <a:p>
                      <a:r>
                        <a:rPr lang="en-US" dirty="0" smtClean="0"/>
                        <a:t>Remaining time to maturity (years)</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r>
                        <a:rPr lang="en-US" dirty="0" smtClean="0"/>
                        <a:t>15</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tr>
              <a:tr h="370840">
                <a:tc>
                  <a:txBody>
                    <a:bodyPr/>
                    <a:lstStyle/>
                    <a:p>
                      <a:r>
                        <a:rPr lang="en-US" dirty="0" smtClean="0"/>
                        <a:t>9%</a:t>
                      </a:r>
                      <a:endParaRPr lang="en-US" dirty="0"/>
                    </a:p>
                  </a:txBody>
                  <a:tcPr/>
                </a:tc>
                <a:tc>
                  <a:txBody>
                    <a:bodyPr/>
                    <a:lstStyle/>
                    <a:p>
                      <a:r>
                        <a:rPr lang="en-US" dirty="0" err="1" smtClean="0"/>
                        <a:t>Rs</a:t>
                      </a:r>
                      <a:r>
                        <a:rPr lang="en-US" dirty="0" smtClean="0"/>
                        <a:t> 1,242.30</a:t>
                      </a:r>
                      <a:endParaRPr lang="en-US" dirty="0"/>
                    </a:p>
                  </a:txBody>
                  <a:tcPr/>
                </a:tc>
                <a:tc>
                  <a:txBody>
                    <a:bodyPr/>
                    <a:lstStyle/>
                    <a:p>
                      <a:r>
                        <a:rPr lang="en-US" dirty="0" err="1" smtClean="0"/>
                        <a:t>Rs</a:t>
                      </a:r>
                      <a:r>
                        <a:rPr lang="en-US" dirty="0" smtClean="0"/>
                        <a:t> 1192.20</a:t>
                      </a:r>
                      <a:endParaRPr lang="en-US" dirty="0"/>
                    </a:p>
                  </a:txBody>
                  <a:tcPr/>
                </a:tc>
                <a:tc>
                  <a:txBody>
                    <a:bodyPr/>
                    <a:lstStyle/>
                    <a:p>
                      <a:r>
                        <a:rPr lang="en-US" dirty="0" err="1" smtClean="0"/>
                        <a:t>Rs</a:t>
                      </a:r>
                      <a:r>
                        <a:rPr lang="en-US" dirty="0" smtClean="0"/>
                        <a:t>. 1116.80</a:t>
                      </a:r>
                      <a:endParaRPr lang="en-US" dirty="0"/>
                    </a:p>
                  </a:txBody>
                  <a:tcPr/>
                </a:tc>
              </a:tr>
              <a:tr h="370840">
                <a:tc>
                  <a:txBody>
                    <a:bodyPr/>
                    <a:lstStyle/>
                    <a:p>
                      <a:r>
                        <a:rPr lang="en-US" dirty="0" smtClean="0"/>
                        <a:t>12%</a:t>
                      </a:r>
                      <a:endParaRPr lang="en-US" dirty="0"/>
                    </a:p>
                  </a:txBody>
                  <a:tcPr/>
                </a:tc>
                <a:tc>
                  <a:txBody>
                    <a:bodyPr/>
                    <a:lstStyle/>
                    <a:p>
                      <a:r>
                        <a:rPr lang="en-US" dirty="0" err="1" smtClean="0"/>
                        <a:t>Rs</a:t>
                      </a:r>
                      <a:r>
                        <a:rPr lang="en-US" dirty="0" smtClean="0"/>
                        <a:t> 1,000.00</a:t>
                      </a:r>
                      <a:endParaRPr lang="en-US" dirty="0"/>
                    </a:p>
                  </a:txBody>
                  <a:tcPr/>
                </a:tc>
                <a:tc>
                  <a:txBody>
                    <a:bodyPr/>
                    <a:lstStyle/>
                    <a:p>
                      <a:r>
                        <a:rPr lang="en-US" dirty="0" err="1" smtClean="0"/>
                        <a:t>Rs</a:t>
                      </a:r>
                      <a:r>
                        <a:rPr lang="en-US" dirty="0" smtClean="0"/>
                        <a:t> 1000.00</a:t>
                      </a:r>
                      <a:endParaRPr lang="en-US" dirty="0"/>
                    </a:p>
                  </a:txBody>
                  <a:tcPr/>
                </a:tc>
                <a:tc>
                  <a:txBody>
                    <a:bodyPr/>
                    <a:lstStyle/>
                    <a:p>
                      <a:r>
                        <a:rPr lang="en-US" dirty="0" err="1" smtClean="0"/>
                        <a:t>Rs</a:t>
                      </a:r>
                      <a:r>
                        <a:rPr lang="en-US" dirty="0" smtClean="0"/>
                        <a:t>. 1000.00</a:t>
                      </a:r>
                      <a:endParaRPr lang="en-US" dirty="0"/>
                    </a:p>
                  </a:txBody>
                  <a:tcPr/>
                </a:tc>
              </a:tr>
              <a:tr h="370840">
                <a:tc>
                  <a:txBody>
                    <a:bodyPr/>
                    <a:lstStyle/>
                    <a:p>
                      <a:r>
                        <a:rPr lang="en-US" dirty="0" smtClean="0"/>
                        <a:t>14%</a:t>
                      </a:r>
                      <a:endParaRPr lang="en-US" dirty="0"/>
                    </a:p>
                  </a:txBody>
                  <a:tcPr/>
                </a:tc>
                <a:tc>
                  <a:txBody>
                    <a:bodyPr/>
                    <a:lstStyle/>
                    <a:p>
                      <a:r>
                        <a:rPr lang="en-US" dirty="0" err="1" smtClean="0"/>
                        <a:t>Rs</a:t>
                      </a:r>
                      <a:r>
                        <a:rPr lang="en-US" dirty="0" smtClean="0"/>
                        <a:t> 877.00</a:t>
                      </a:r>
                      <a:endParaRPr lang="en-US" dirty="0"/>
                    </a:p>
                  </a:txBody>
                  <a:tcPr/>
                </a:tc>
                <a:tc>
                  <a:txBody>
                    <a:bodyPr/>
                    <a:lstStyle/>
                    <a:p>
                      <a:r>
                        <a:rPr lang="en-US" dirty="0" err="1" smtClean="0"/>
                        <a:t>Rs</a:t>
                      </a:r>
                      <a:r>
                        <a:rPr lang="en-US" dirty="0" smtClean="0"/>
                        <a:t> 895.90</a:t>
                      </a:r>
                      <a:endParaRPr lang="en-US" dirty="0"/>
                    </a:p>
                  </a:txBody>
                  <a:tcPr/>
                </a:tc>
                <a:tc>
                  <a:txBody>
                    <a:bodyPr/>
                    <a:lstStyle/>
                    <a:p>
                      <a:r>
                        <a:rPr lang="en-US" dirty="0" err="1" smtClean="0"/>
                        <a:t>Rs</a:t>
                      </a:r>
                      <a:r>
                        <a:rPr lang="en-US" dirty="0" smtClean="0"/>
                        <a:t>. 931.00</a:t>
                      </a:r>
                      <a:endParaRPr lang="en-US" dirty="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023188"/>
            <a:ext cx="7391400" cy="2606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61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Bond Yields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15000"/>
              </a:xfrm>
            </p:spPr>
            <p:txBody>
              <a:bodyPr>
                <a:normAutofit/>
              </a:bodyPr>
              <a:lstStyle/>
              <a:p>
                <a:pPr marL="457200" indent="-457200">
                  <a:buAutoNum type="arabicPeriod"/>
                </a:pPr>
                <a:r>
                  <a:rPr lang="en-US" sz="2000" b="1" dirty="0" smtClean="0"/>
                  <a:t>Rate of return</a:t>
                </a:r>
              </a:p>
              <a:p>
                <a:pPr marL="0" indent="0">
                  <a:buNone/>
                </a:pPr>
                <a:r>
                  <a:rPr lang="en-US" sz="2000" dirty="0" smtClean="0"/>
                  <a:t>Also called </a:t>
                </a:r>
                <a:r>
                  <a:rPr lang="en-US" sz="2000" b="1" dirty="0" smtClean="0"/>
                  <a:t>holding period return </a:t>
                </a:r>
                <a:r>
                  <a:rPr lang="en-US" sz="2000" dirty="0" smtClean="0"/>
                  <a:t>is total return (coupon payment plus capital gain or loss) divided by investment.</a:t>
                </a:r>
              </a:p>
              <a:p>
                <a:pPr marL="0" indent="0">
                  <a:buNone/>
                </a:pPr>
                <a:r>
                  <a:rPr lang="en-US" sz="2000" dirty="0" smtClean="0"/>
                  <a:t>Holding period return (HPR) = </a:t>
                </a:r>
                <a14:m>
                  <m:oMath xmlns:m="http://schemas.openxmlformats.org/officeDocument/2006/math">
                    <m:f>
                      <m:fPr>
                        <m:ctrlPr>
                          <a:rPr lang="en-US" sz="2000" i="1" smtClean="0">
                            <a:latin typeface="Cambria Math"/>
                          </a:rPr>
                        </m:ctrlPr>
                      </m:fPr>
                      <m:num>
                        <m:r>
                          <a:rPr lang="en-US" sz="2000" b="0" i="1" smtClean="0">
                            <a:latin typeface="Cambria Math"/>
                          </a:rPr>
                          <m:t>𝐶𝑜𝑢𝑝𝑜𝑛</m:t>
                        </m:r>
                        <m:r>
                          <a:rPr lang="en-US" sz="2000" b="0" i="1" smtClean="0">
                            <a:latin typeface="Cambria Math"/>
                          </a:rPr>
                          <m:t> </m:t>
                        </m:r>
                        <m:r>
                          <a:rPr lang="en-US" sz="2000" b="0" i="1" smtClean="0">
                            <a:latin typeface="Cambria Math"/>
                          </a:rPr>
                          <m:t>𝑝𝑎𝑦𝑚𝑒𝑛𝑡</m:t>
                        </m:r>
                        <m:r>
                          <a:rPr lang="en-US" sz="2000" b="0" i="1" smtClean="0">
                            <a:latin typeface="Cambria Math"/>
                          </a:rPr>
                          <m:t>+</m:t>
                        </m:r>
                        <m:r>
                          <a:rPr lang="en-US" sz="2000" b="0" i="1" smtClean="0">
                            <a:latin typeface="Cambria Math"/>
                          </a:rPr>
                          <m:t>𝑃𝑟𝑖𝑐𝑒</m:t>
                        </m:r>
                        <m:r>
                          <a:rPr lang="en-US" sz="2000" b="0" i="1" smtClean="0">
                            <a:latin typeface="Cambria Math"/>
                          </a:rPr>
                          <m:t> </m:t>
                        </m:r>
                        <m:r>
                          <a:rPr lang="en-US" sz="2000" b="0" i="1" smtClean="0">
                            <a:latin typeface="Cambria Math"/>
                          </a:rPr>
                          <m:t>𝑐h𝑎𝑛𝑔𝑒</m:t>
                        </m:r>
                      </m:num>
                      <m:den>
                        <m:r>
                          <a:rPr lang="en-US" sz="2000" b="0" i="1" smtClean="0">
                            <a:latin typeface="Cambria Math"/>
                          </a:rPr>
                          <m:t>𝐼𝑛𝑣𝑒𝑠𝑡𝑚𝑒𝑛𝑡</m:t>
                        </m:r>
                      </m:den>
                    </m:f>
                  </m:oMath>
                </a14:m>
                <a:endParaRPr lang="en-US" sz="2000" dirty="0" smtClean="0"/>
              </a:p>
              <a:p>
                <a:pPr marL="0" indent="0">
                  <a:buNone/>
                </a:pPr>
                <a:r>
                  <a:rPr lang="en-US" sz="2000" dirty="0" smtClean="0"/>
                  <a:t>OR</a:t>
                </a:r>
              </a:p>
              <a:p>
                <a:pPr marL="0" indent="0">
                  <a:buNone/>
                </a:pPr>
                <a:r>
                  <a:rPr lang="en-US" sz="2000" dirty="0" smtClean="0"/>
                  <a:t>HPR = </a:t>
                </a:r>
                <a14:m>
                  <m:oMath xmlns:m="http://schemas.openxmlformats.org/officeDocument/2006/math">
                    <m:f>
                      <m:fPr>
                        <m:ctrlPr>
                          <a:rPr lang="en-US" sz="2000" i="1">
                            <a:latin typeface="Cambria Math"/>
                          </a:rPr>
                        </m:ctrlPr>
                      </m:fPr>
                      <m:num>
                        <m:r>
                          <a:rPr lang="en-US" sz="2000" i="1">
                            <a:latin typeface="Cambria Math"/>
                          </a:rPr>
                          <m:t>𝐶𝑜𝑢𝑝𝑜𝑛</m:t>
                        </m:r>
                        <m:r>
                          <a:rPr lang="en-US" sz="2000" i="1">
                            <a:latin typeface="Cambria Math"/>
                          </a:rPr>
                          <m:t> </m:t>
                        </m:r>
                        <m:r>
                          <a:rPr lang="en-US" sz="2000" i="1">
                            <a:latin typeface="Cambria Math"/>
                          </a:rPr>
                          <m:t>𝑝𝑎𝑦𝑚𝑒𝑛𝑡</m:t>
                        </m:r>
                        <m:r>
                          <a:rPr lang="en-US" sz="2000" i="1">
                            <a:latin typeface="Cambria Math"/>
                          </a:rPr>
                          <m:t>+(</m:t>
                        </m:r>
                        <m:r>
                          <a:rPr lang="en-US" sz="2000" b="0" i="1" smtClean="0">
                            <a:latin typeface="Cambria Math"/>
                          </a:rPr>
                          <m:t>𝐸𝑛𝑑𝑖𝑛𝑔</m:t>
                        </m:r>
                        <m:r>
                          <a:rPr lang="en-US" sz="2000" b="0" i="1" smtClean="0">
                            <a:latin typeface="Cambria Math"/>
                          </a:rPr>
                          <m:t> </m:t>
                        </m:r>
                        <m:r>
                          <a:rPr lang="en-US" sz="2000" b="0" i="1" smtClean="0">
                            <a:latin typeface="Cambria Math"/>
                          </a:rPr>
                          <m:t>𝑃𝑟𝑖𝑐𝑒</m:t>
                        </m:r>
                        <m:r>
                          <a:rPr lang="en-US" sz="2000" b="0" i="1" smtClean="0">
                            <a:latin typeface="Cambria Math"/>
                          </a:rPr>
                          <m:t> −</m:t>
                        </m:r>
                        <m:r>
                          <a:rPr lang="en-US" sz="2000" b="0" i="1" smtClean="0">
                            <a:latin typeface="Cambria Math"/>
                          </a:rPr>
                          <m:t>𝐵𝑒𝑔𝑖𝑛𝑛𝑖𝑛𝑔</m:t>
                        </m:r>
                        <m:r>
                          <a:rPr lang="en-US" sz="2000" b="0" i="1" smtClean="0">
                            <a:latin typeface="Cambria Math"/>
                          </a:rPr>
                          <m:t> </m:t>
                        </m:r>
                        <m:r>
                          <a:rPr lang="en-US" sz="2000" b="0" i="1" smtClean="0">
                            <a:latin typeface="Cambria Math"/>
                          </a:rPr>
                          <m:t>𝑃𝑟𝑖𝑐𝑒</m:t>
                        </m:r>
                        <m:r>
                          <a:rPr lang="en-US" sz="2000" b="0" i="1" smtClean="0">
                            <a:latin typeface="Cambria Math"/>
                          </a:rPr>
                          <m:t>)</m:t>
                        </m:r>
                      </m:num>
                      <m:den>
                        <m:r>
                          <a:rPr lang="en-US" sz="2000" b="0" i="1" smtClean="0">
                            <a:latin typeface="Cambria Math"/>
                          </a:rPr>
                          <m:t>𝐵𝑒𝑔𝑖𝑛𝑛𝑖𝑛𝑔</m:t>
                        </m:r>
                        <m:r>
                          <a:rPr lang="en-US" sz="2000" b="0" i="1" smtClean="0">
                            <a:latin typeface="Cambria Math"/>
                          </a:rPr>
                          <m:t> </m:t>
                        </m:r>
                        <m:r>
                          <a:rPr lang="en-US" sz="2000" b="0" i="1" smtClean="0">
                            <a:latin typeface="Cambria Math"/>
                          </a:rPr>
                          <m:t>𝑃𝑟𝑖𝑐𝑒</m:t>
                        </m:r>
                      </m:den>
                    </m:f>
                  </m:oMath>
                </a14:m>
                <a:r>
                  <a:rPr lang="en-US" sz="2000" dirty="0" smtClean="0"/>
                  <a:t>            = </a:t>
                </a:r>
                <a14:m>
                  <m:oMath xmlns:m="http://schemas.openxmlformats.org/officeDocument/2006/math">
                    <m:f>
                      <m:fPr>
                        <m:ctrlPr>
                          <a:rPr lang="en-US" sz="2000" i="1">
                            <a:latin typeface="Cambria Math"/>
                          </a:rPr>
                        </m:ctrlPr>
                      </m:fPr>
                      <m:num>
                        <m:r>
                          <a:rPr lang="en-US" sz="2000" b="0" i="1" smtClean="0">
                            <a:latin typeface="Cambria Math"/>
                          </a:rPr>
                          <m:t>𝐼</m:t>
                        </m:r>
                        <m:r>
                          <a:rPr lang="en-US" sz="2000" b="0" i="1" smtClean="0">
                            <a:latin typeface="Cambria Math"/>
                          </a:rPr>
                          <m:t> +(</m:t>
                        </m:r>
                        <m:r>
                          <a:rPr lang="en-US" sz="2000" b="0" i="1" smtClean="0">
                            <a:latin typeface="Cambria Math"/>
                          </a:rPr>
                          <m:t>𝑃</m:t>
                        </m:r>
                        <m:r>
                          <a:rPr lang="en-US" sz="2000" b="0" i="1" baseline="-25000" smtClean="0">
                            <a:latin typeface="Cambria Math"/>
                          </a:rPr>
                          <m:t>1</m:t>
                        </m:r>
                        <m:r>
                          <a:rPr lang="en-US" sz="2000" b="0" i="1" smtClean="0">
                            <a:latin typeface="Cambria Math"/>
                          </a:rPr>
                          <m:t>−</m:t>
                        </m:r>
                        <m:r>
                          <a:rPr lang="en-US" sz="2000" b="0" i="1" smtClean="0">
                            <a:latin typeface="Cambria Math"/>
                          </a:rPr>
                          <m:t>𝑃</m:t>
                        </m:r>
                        <m:r>
                          <a:rPr lang="en-US" sz="2000" b="0" i="1" baseline="-25000" smtClean="0">
                            <a:latin typeface="Cambria Math"/>
                          </a:rPr>
                          <m:t>0</m:t>
                        </m:r>
                        <m:r>
                          <a:rPr lang="en-US" sz="2000" b="0" i="1" smtClean="0">
                            <a:latin typeface="Cambria Math"/>
                          </a:rPr>
                          <m:t>)</m:t>
                        </m:r>
                      </m:num>
                      <m:den>
                        <m:r>
                          <a:rPr lang="en-US" sz="2000" b="0" i="1" smtClean="0">
                            <a:latin typeface="Cambria Math"/>
                          </a:rPr>
                          <m:t>𝑃</m:t>
                        </m:r>
                        <m:r>
                          <a:rPr lang="en-US" sz="2000" b="0" i="1" baseline="-25000" smtClean="0">
                            <a:latin typeface="Cambria Math"/>
                          </a:rPr>
                          <m:t>0</m:t>
                        </m:r>
                      </m:den>
                    </m:f>
                  </m:oMath>
                </a14:m>
                <a:endParaRPr lang="en-US" sz="2000" dirty="0" smtClean="0"/>
              </a:p>
              <a:p>
                <a:pPr marL="0" indent="0">
                  <a:buNone/>
                </a:pPr>
                <a:endParaRPr lang="en-US" sz="2000" dirty="0"/>
              </a:p>
              <a:p>
                <a:pPr marL="0" indent="0">
                  <a:buNone/>
                </a:pPr>
                <a:r>
                  <a:rPr lang="en-US" sz="2000" b="1" dirty="0" smtClean="0"/>
                  <a:t>Example Problem</a:t>
                </a:r>
                <a:r>
                  <a:rPr lang="en-US" sz="2000" dirty="0" smtClean="0"/>
                  <a:t>:</a:t>
                </a:r>
              </a:p>
              <a:p>
                <a:pPr marL="0" indent="0">
                  <a:buNone/>
                </a:pPr>
                <a:r>
                  <a:rPr lang="en-US" sz="2000" dirty="0" smtClean="0"/>
                  <a:t>Suppose you buy an 8 percent coupon, 10- year maturity bond for </a:t>
                </a:r>
                <a:r>
                  <a:rPr lang="en-US" sz="2000" dirty="0" err="1" smtClean="0"/>
                  <a:t>Rs</a:t>
                </a:r>
                <a:r>
                  <a:rPr lang="en-US" sz="2000" dirty="0" smtClean="0"/>
                  <a:t> 980. A year later, the bond’s price to </a:t>
                </a:r>
                <a:r>
                  <a:rPr lang="en-US" sz="2000" dirty="0" err="1" smtClean="0"/>
                  <a:t>Rs</a:t>
                </a:r>
                <a:r>
                  <a:rPr lang="en-US" sz="2000" dirty="0" smtClean="0"/>
                  <a:t> 1,050. What is the holding period return?</a:t>
                </a:r>
              </a:p>
              <a:p>
                <a:pPr marL="0" indent="0">
                  <a:buNone/>
                </a:pPr>
                <a:endParaRPr lang="en-US" sz="2000" dirty="0"/>
              </a:p>
              <a:p>
                <a:pPr marL="0" indent="0">
                  <a:buNone/>
                </a:pPr>
                <a:endParaRPr lang="en-US" sz="2000" dirty="0"/>
              </a:p>
              <a:p>
                <a:pPr marL="0" indent="0">
                  <a:buNone/>
                </a:pPr>
                <a:endParaRPr lang="en-US" sz="2000" dirty="0" smtClean="0"/>
              </a:p>
              <a:p>
                <a:pPr marL="0" indent="0">
                  <a:buNone/>
                </a:pPr>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15000"/>
              </a:xfrm>
              <a:blipFill rotWithShape="1">
                <a:blip r:embed="rId2"/>
                <a:stretch>
                  <a:fillRect l="-741" t="-640" r="-667" b="-2878"/>
                </a:stretch>
              </a:blipFill>
            </p:spPr>
            <p:txBody>
              <a:bodyPr/>
              <a:lstStyle/>
              <a:p>
                <a:r>
                  <a:rPr lang="en-US">
                    <a:noFill/>
                  </a:rPr>
                  <a:t> </a:t>
                </a:r>
              </a:p>
            </p:txBody>
          </p:sp>
        </mc:Fallback>
      </mc:AlternateContent>
    </p:spTree>
    <p:extLst>
      <p:ext uri="{BB962C8B-B14F-4D97-AF65-F5344CB8AC3E}">
        <p14:creationId xmlns:p14="http://schemas.microsoft.com/office/powerpoint/2010/main" val="353213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Current Yield and Capital Gain Yield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91200"/>
              </a:xfrm>
            </p:spPr>
            <p:txBody>
              <a:bodyPr>
                <a:normAutofit/>
              </a:bodyPr>
              <a:lstStyle/>
              <a:p>
                <a:pPr marL="0" indent="0">
                  <a:buNone/>
                </a:pPr>
                <a:r>
                  <a:rPr lang="en-US" sz="2000" b="1" dirty="0" smtClean="0"/>
                  <a:t>Current Yield</a:t>
                </a:r>
              </a:p>
              <a:p>
                <a:r>
                  <a:rPr lang="en-US" sz="2000" dirty="0" smtClean="0"/>
                  <a:t>Also called coupon yield</a:t>
                </a:r>
              </a:p>
              <a:p>
                <a:r>
                  <a:rPr lang="en-US" sz="2000" dirty="0" smtClean="0"/>
                  <a:t>Current yield will be more than coupon rate if bond is selling at discount and for bond selling at premium, current yield will be less than coupon rate.  Does not consider the time value of money</a:t>
                </a:r>
              </a:p>
              <a:p>
                <a:r>
                  <a:rPr lang="en-US" sz="2000" dirty="0" smtClean="0"/>
                  <a:t>Current yield = </a:t>
                </a:r>
                <a14:m>
                  <m:oMath xmlns:m="http://schemas.openxmlformats.org/officeDocument/2006/math">
                    <m:f>
                      <m:fPr>
                        <m:ctrlPr>
                          <a:rPr lang="en-US" sz="2000" i="1" smtClean="0">
                            <a:latin typeface="Cambria Math"/>
                          </a:rPr>
                        </m:ctrlPr>
                      </m:fPr>
                      <m:num>
                        <m:r>
                          <a:rPr lang="en-US" sz="2000" b="0" i="1" smtClean="0">
                            <a:latin typeface="Cambria Math"/>
                          </a:rPr>
                          <m:t>𝐶𝑜𝑢𝑝𝑜𝑛</m:t>
                        </m:r>
                        <m:r>
                          <a:rPr lang="en-US" sz="2000" b="0" i="1" smtClean="0">
                            <a:latin typeface="Cambria Math"/>
                          </a:rPr>
                          <m:t> </m:t>
                        </m:r>
                        <m:r>
                          <a:rPr lang="en-US" sz="2000" b="0" i="1" smtClean="0">
                            <a:latin typeface="Cambria Math"/>
                          </a:rPr>
                          <m:t>𝐼𝑛𝑡𝑒𝑟𝑒𝑠𝑡</m:t>
                        </m:r>
                      </m:num>
                      <m:den>
                        <m:r>
                          <a:rPr lang="en-US" sz="2000" b="0" i="1" smtClean="0">
                            <a:latin typeface="Cambria Math"/>
                          </a:rPr>
                          <m:t>𝐶𝑢𝑟𝑟𝑒𝑛𝑡</m:t>
                        </m:r>
                        <m:r>
                          <a:rPr lang="en-US" sz="2000" b="0" i="1" smtClean="0">
                            <a:latin typeface="Cambria Math"/>
                          </a:rPr>
                          <m:t> </m:t>
                        </m:r>
                        <m:r>
                          <a:rPr lang="en-US" sz="2000" b="0" i="1" smtClean="0">
                            <a:latin typeface="Cambria Math"/>
                          </a:rPr>
                          <m:t>𝑀𝑎𝑟𝑘𝑒𝑡</m:t>
                        </m:r>
                        <m:r>
                          <a:rPr lang="en-US" sz="2000" b="0" i="1" smtClean="0">
                            <a:latin typeface="Cambria Math"/>
                          </a:rPr>
                          <m:t> </m:t>
                        </m:r>
                        <m:r>
                          <a:rPr lang="en-US" sz="2000" b="0" i="1" smtClean="0">
                            <a:latin typeface="Cambria Math"/>
                          </a:rPr>
                          <m:t>𝑃𝑟𝑖𝑐𝑒</m:t>
                        </m:r>
                        <m:r>
                          <a:rPr lang="en-US" sz="2000" b="0" i="1" smtClean="0">
                            <a:latin typeface="Cambria Math"/>
                          </a:rPr>
                          <m:t> </m:t>
                        </m:r>
                        <m:r>
                          <a:rPr lang="en-US" sz="2000" b="0" i="1" smtClean="0">
                            <a:latin typeface="Cambria Math"/>
                          </a:rPr>
                          <m:t>𝑜𝑓</m:t>
                        </m:r>
                        <m:r>
                          <a:rPr lang="en-US" sz="2000" b="0" i="1" smtClean="0">
                            <a:latin typeface="Cambria Math"/>
                          </a:rPr>
                          <m:t> </m:t>
                        </m:r>
                        <m:r>
                          <a:rPr lang="en-US" sz="2000" b="0" i="1" smtClean="0">
                            <a:latin typeface="Cambria Math"/>
                          </a:rPr>
                          <m:t>𝑏𝑜𝑛𝑑</m:t>
                        </m:r>
                      </m:den>
                    </m:f>
                  </m:oMath>
                </a14:m>
                <a:endParaRPr lang="en-US" sz="2000" dirty="0" smtClean="0"/>
              </a:p>
              <a:p>
                <a:pPr marL="0" indent="0">
                  <a:buNone/>
                </a:pPr>
                <a:r>
                  <a:rPr lang="en-US" sz="2000" b="1" dirty="0" smtClean="0"/>
                  <a:t>Capital Gain Yield</a:t>
                </a:r>
              </a:p>
              <a:p>
                <a:pPr marL="0" indent="0">
                  <a:buNone/>
                </a:pPr>
                <a:r>
                  <a:rPr lang="en-US" sz="2000" dirty="0" smtClean="0"/>
                  <a:t> Arise from the increase or decrease in the price of a bond.</a:t>
                </a:r>
              </a:p>
              <a:p>
                <a:pPr marL="0" indent="0">
                  <a:buNone/>
                </a:pPr>
                <a:r>
                  <a:rPr lang="en-US" sz="2000" dirty="0" smtClean="0"/>
                  <a:t>Capital Gain Yield = Yield to maturity (YTM) – Current Yield</a:t>
                </a:r>
              </a:p>
              <a:p>
                <a:pPr marL="0" indent="0">
                  <a:buNone/>
                </a:pPr>
                <a:r>
                  <a:rPr lang="en-US" sz="2000" dirty="0" smtClean="0"/>
                  <a:t>Capital Gain Yield = </a:t>
                </a:r>
                <a14:m>
                  <m:oMath xmlns:m="http://schemas.openxmlformats.org/officeDocument/2006/math">
                    <m:f>
                      <m:fPr>
                        <m:ctrlPr>
                          <a:rPr lang="en-US" sz="2000" i="1" smtClean="0">
                            <a:latin typeface="Cambria Math"/>
                          </a:rPr>
                        </m:ctrlPr>
                      </m:fPr>
                      <m:num>
                        <m:r>
                          <a:rPr lang="en-US" sz="2000" b="0" i="1" smtClean="0">
                            <a:latin typeface="Cambria Math"/>
                          </a:rPr>
                          <m:t>𝐸𝑛𝑑𝑖𝑛𝑔</m:t>
                        </m:r>
                        <m:r>
                          <a:rPr lang="en-US" sz="2000" b="0" i="1" smtClean="0">
                            <a:latin typeface="Cambria Math"/>
                          </a:rPr>
                          <m:t> </m:t>
                        </m:r>
                        <m:r>
                          <a:rPr lang="en-US" sz="2000" b="0" i="1" smtClean="0">
                            <a:latin typeface="Cambria Math"/>
                          </a:rPr>
                          <m:t>𝑃𝑟𝑖𝑐𝑒</m:t>
                        </m:r>
                        <m:r>
                          <a:rPr lang="en-US" sz="2000" b="0" i="1" smtClean="0">
                            <a:latin typeface="Cambria Math"/>
                          </a:rPr>
                          <m:t> −</m:t>
                        </m:r>
                        <m:r>
                          <a:rPr lang="en-US" sz="2000" b="0" i="1" smtClean="0">
                            <a:latin typeface="Cambria Math"/>
                          </a:rPr>
                          <m:t>𝐵𝑒𝑔𝑖𝑛𝑛𝑖𝑛𝑔</m:t>
                        </m:r>
                        <m:r>
                          <a:rPr lang="en-US" sz="2000" b="0" i="1" smtClean="0">
                            <a:latin typeface="Cambria Math"/>
                          </a:rPr>
                          <m:t> </m:t>
                        </m:r>
                        <m:r>
                          <a:rPr lang="en-US" sz="2000" b="0" i="1" smtClean="0">
                            <a:latin typeface="Cambria Math"/>
                          </a:rPr>
                          <m:t>𝑃𝑟𝑖𝑐𝑒</m:t>
                        </m:r>
                      </m:num>
                      <m:den>
                        <m:r>
                          <a:rPr lang="en-US" sz="2000" b="0" i="1" smtClean="0">
                            <a:latin typeface="Cambria Math"/>
                          </a:rPr>
                          <m:t>𝐵𝑒𝑔𝑖𝑛𝑛𝑖𝑛𝑔</m:t>
                        </m:r>
                        <m:r>
                          <a:rPr lang="en-US" sz="2000" b="0" i="1" smtClean="0">
                            <a:latin typeface="Cambria Math"/>
                          </a:rPr>
                          <m:t> </m:t>
                        </m:r>
                        <m:r>
                          <a:rPr lang="en-US" sz="2000" b="0" i="1" smtClean="0">
                            <a:latin typeface="Cambria Math"/>
                          </a:rPr>
                          <m:t>𝑃𝑟𝑖𝑐𝑒</m:t>
                        </m:r>
                      </m:den>
                    </m:f>
                  </m:oMath>
                </a14:m>
                <a:endParaRPr lang="en-US" sz="2000" dirty="0" smtClean="0"/>
              </a:p>
              <a:p>
                <a:pPr marL="0" indent="0">
                  <a:buNone/>
                </a:pPr>
                <a:r>
                  <a:rPr lang="en-US" sz="2000" b="1" dirty="0" smtClean="0"/>
                  <a:t>Example Problem:</a:t>
                </a:r>
              </a:p>
              <a:p>
                <a:pPr marL="0" indent="0">
                  <a:buNone/>
                </a:pPr>
                <a:r>
                  <a:rPr lang="en-US" sz="2000" dirty="0" smtClean="0"/>
                  <a:t>A </a:t>
                </a:r>
                <a:r>
                  <a:rPr lang="en-US" sz="2000" dirty="0" err="1" smtClean="0"/>
                  <a:t>Rs</a:t>
                </a:r>
                <a:r>
                  <a:rPr lang="en-US" sz="2000" dirty="0" smtClean="0"/>
                  <a:t> 1,000 bond is selling for </a:t>
                </a:r>
                <a:r>
                  <a:rPr lang="en-US" sz="2000" dirty="0" err="1" smtClean="0"/>
                  <a:t>Rs</a:t>
                </a:r>
                <a:r>
                  <a:rPr lang="en-US" sz="2000" dirty="0" smtClean="0"/>
                  <a:t> 800 and paying an 8% coupon rate.</a:t>
                </a:r>
              </a:p>
              <a:p>
                <a:pPr marL="457200" indent="-457200">
                  <a:buFont typeface="+mj-lt"/>
                  <a:buAutoNum type="alphaLcPeriod"/>
                </a:pPr>
                <a:r>
                  <a:rPr lang="en-US" sz="2000" dirty="0" smtClean="0"/>
                  <a:t>What is the current yield ?</a:t>
                </a:r>
              </a:p>
              <a:p>
                <a:pPr marL="457200" indent="-457200">
                  <a:buFont typeface="+mj-lt"/>
                  <a:buAutoNum type="alphaLcPeriod"/>
                </a:pPr>
                <a:r>
                  <a:rPr lang="en-US" sz="2000" dirty="0" smtClean="0"/>
                  <a:t>If the yield to maturity of the bond is 10 percent, calculate the capital gain yield.</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91200"/>
              </a:xfrm>
              <a:blipFill rotWithShape="1">
                <a:blip r:embed="rId2"/>
                <a:stretch>
                  <a:fillRect l="-741" t="-526" b="-842"/>
                </a:stretch>
              </a:blipFill>
            </p:spPr>
            <p:txBody>
              <a:bodyPr/>
              <a:lstStyle/>
              <a:p>
                <a:r>
                  <a:rPr lang="en-US">
                    <a:noFill/>
                  </a:rPr>
                  <a:t> </a:t>
                </a:r>
              </a:p>
            </p:txBody>
          </p:sp>
        </mc:Fallback>
      </mc:AlternateContent>
    </p:spTree>
    <p:extLst>
      <p:ext uri="{BB962C8B-B14F-4D97-AF65-F5344CB8AC3E}">
        <p14:creationId xmlns:p14="http://schemas.microsoft.com/office/powerpoint/2010/main" val="313984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Yield to Maturity (YTM)</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pPr algn="just"/>
            <a:r>
              <a:rPr lang="en-US" sz="2000" dirty="0" smtClean="0"/>
              <a:t>Anticipated rate of return on bond if it is hold until the maturity date.</a:t>
            </a:r>
          </a:p>
          <a:p>
            <a:pPr algn="just"/>
            <a:r>
              <a:rPr lang="en-US" sz="2000" dirty="0" smtClean="0"/>
              <a:t>Rate that equals the present value of bond’s payment with current market price of the bond.</a:t>
            </a:r>
          </a:p>
          <a:p>
            <a:pPr algn="just"/>
            <a:r>
              <a:rPr lang="en-US" sz="2000" dirty="0" smtClean="0"/>
              <a:t>It considers all cash flows received over the life of an issue.</a:t>
            </a:r>
          </a:p>
          <a:p>
            <a:pPr algn="just"/>
            <a:r>
              <a:rPr lang="en-US" sz="2000" dirty="0" smtClean="0"/>
              <a:t>Other things being equal, higher the YTM, the more attractive it is to investors.</a:t>
            </a:r>
          </a:p>
          <a:p>
            <a:pPr algn="just"/>
            <a:r>
              <a:rPr lang="en-US" sz="2000" dirty="0" smtClean="0"/>
              <a:t>Computed under certain assumptions:</a:t>
            </a:r>
          </a:p>
          <a:p>
            <a:pPr lvl="1" algn="just"/>
            <a:r>
              <a:rPr lang="en-US" sz="2000" dirty="0" smtClean="0"/>
              <a:t>Bond will be held until maturity.</a:t>
            </a:r>
          </a:p>
          <a:p>
            <a:pPr lvl="1" algn="just"/>
            <a:r>
              <a:rPr lang="en-US" sz="2000" dirty="0" smtClean="0"/>
              <a:t>Coupons are immediately reinvested at YTM</a:t>
            </a:r>
          </a:p>
          <a:p>
            <a:pPr lvl="1" algn="just"/>
            <a:r>
              <a:rPr lang="en-US" sz="2000" dirty="0" smtClean="0"/>
              <a:t>Bond will not be called or redeemed by the issuer before maturity</a:t>
            </a:r>
          </a:p>
          <a:p>
            <a:pPr lvl="1" algn="just"/>
            <a:r>
              <a:rPr lang="en-US" sz="2000" dirty="0" smtClean="0"/>
              <a:t>All cash flows will occur as indicated in the indenture</a:t>
            </a:r>
          </a:p>
          <a:p>
            <a:pPr marL="57150" indent="0" algn="just">
              <a:buNone/>
            </a:pPr>
            <a:endParaRPr lang="en-US" sz="2000" dirty="0" smtClean="0"/>
          </a:p>
        </p:txBody>
      </p:sp>
    </p:spTree>
    <p:extLst>
      <p:ext uri="{BB962C8B-B14F-4D97-AF65-F5344CB8AC3E}">
        <p14:creationId xmlns:p14="http://schemas.microsoft.com/office/powerpoint/2010/main" val="3575732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YTM for Coupon Bond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6019800"/>
              </a:xfrm>
            </p:spPr>
            <p:txBody>
              <a:bodyPr>
                <a:normAutofit/>
              </a:bodyPr>
              <a:lstStyle/>
              <a:p>
                <a:pPr marL="0" indent="0">
                  <a:buNone/>
                </a:pPr>
                <a:r>
                  <a:rPr lang="en-US" sz="2000" dirty="0" smtClean="0"/>
                  <a:t>Approximation Method</a:t>
                </a:r>
              </a:p>
              <a:p>
                <a:pPr marL="0" indent="0">
                  <a:buNone/>
                </a:pPr>
                <a:r>
                  <a:rPr lang="en-US" sz="2000" dirty="0" smtClean="0"/>
                  <a:t>                         </a:t>
                </a:r>
                <a:r>
                  <a:rPr lang="en-US" sz="2000" dirty="0" err="1" smtClean="0"/>
                  <a:t>K</a:t>
                </a:r>
                <a:r>
                  <a:rPr lang="en-US" sz="2000" baseline="-25000" dirty="0" err="1" smtClean="0"/>
                  <a:t>d</a:t>
                </a:r>
                <a:r>
                  <a:rPr lang="en-US" sz="2000" dirty="0" smtClean="0"/>
                  <a:t> = </a:t>
                </a:r>
                <a14:m>
                  <m:oMath xmlns:m="http://schemas.openxmlformats.org/officeDocument/2006/math">
                    <m:f>
                      <m:fPr>
                        <m:ctrlPr>
                          <a:rPr lang="en-US" sz="2000" i="1" smtClean="0">
                            <a:latin typeface="Cambria Math"/>
                          </a:rPr>
                        </m:ctrlPr>
                      </m:fPr>
                      <m:num>
                        <m:r>
                          <a:rPr lang="en-US" sz="2000" b="0" i="1" smtClean="0">
                            <a:latin typeface="Cambria Math"/>
                          </a:rPr>
                          <m:t>𝐼</m:t>
                        </m:r>
                        <m:r>
                          <a:rPr lang="en-US" sz="2000" b="0" i="1" smtClean="0">
                            <a:latin typeface="Cambria Math"/>
                          </a:rPr>
                          <m:t>+ </m:t>
                        </m:r>
                        <m:f>
                          <m:fPr>
                            <m:ctrlPr>
                              <a:rPr lang="en-US" sz="2000" b="0" i="1" smtClean="0">
                                <a:latin typeface="Cambria Math"/>
                              </a:rPr>
                            </m:ctrlPr>
                          </m:fPr>
                          <m:num>
                            <m:r>
                              <a:rPr lang="en-US" sz="2000" b="0" i="1" smtClean="0">
                                <a:latin typeface="Cambria Math"/>
                              </a:rPr>
                              <m:t>𝑀</m:t>
                            </m:r>
                            <m:r>
                              <a:rPr lang="en-US" sz="2000" b="0" i="1" smtClean="0">
                                <a:latin typeface="Cambria Math"/>
                              </a:rPr>
                              <m:t>−</m:t>
                            </m:r>
                            <m:r>
                              <a:rPr lang="en-US" sz="2000" b="0" i="1" smtClean="0">
                                <a:latin typeface="Cambria Math"/>
                              </a:rPr>
                              <m:t>𝑃</m:t>
                            </m:r>
                            <m:r>
                              <a:rPr lang="en-US" sz="2000" b="0" i="1" baseline="-25000" smtClean="0">
                                <a:latin typeface="Cambria Math"/>
                              </a:rPr>
                              <m:t>0</m:t>
                            </m:r>
                          </m:num>
                          <m:den>
                            <m:r>
                              <a:rPr lang="en-US" sz="2000" b="0" i="1" smtClean="0">
                                <a:latin typeface="Cambria Math"/>
                              </a:rPr>
                              <m:t>𝑛</m:t>
                            </m:r>
                          </m:den>
                        </m:f>
                      </m:num>
                      <m:den>
                        <m:f>
                          <m:fPr>
                            <m:ctrlPr>
                              <a:rPr lang="en-US" sz="2000" i="1" smtClean="0">
                                <a:latin typeface="Cambria Math"/>
                              </a:rPr>
                            </m:ctrlPr>
                          </m:fPr>
                          <m:num>
                            <m:r>
                              <a:rPr lang="en-US" sz="2000" b="0" i="1" smtClean="0">
                                <a:latin typeface="Cambria Math"/>
                              </a:rPr>
                              <m:t>𝑀</m:t>
                            </m:r>
                            <m:r>
                              <a:rPr lang="en-US" sz="2000" b="0" i="1" smtClean="0">
                                <a:latin typeface="Cambria Math"/>
                              </a:rPr>
                              <m:t>+2</m:t>
                            </m:r>
                            <m:r>
                              <a:rPr lang="en-US" sz="2000" b="0" i="1" smtClean="0">
                                <a:latin typeface="Cambria Math"/>
                              </a:rPr>
                              <m:t>𝑃</m:t>
                            </m:r>
                            <m:r>
                              <a:rPr lang="en-US" sz="2000" b="0" i="1" baseline="-25000" smtClean="0">
                                <a:latin typeface="Cambria Math"/>
                              </a:rPr>
                              <m:t>0</m:t>
                            </m:r>
                          </m:num>
                          <m:den>
                            <m:r>
                              <a:rPr lang="en-US" sz="2000" b="0" i="1" smtClean="0">
                                <a:latin typeface="Cambria Math"/>
                              </a:rPr>
                              <m:t>3</m:t>
                            </m:r>
                          </m:den>
                        </m:f>
                      </m:den>
                    </m:f>
                  </m:oMath>
                </a14:m>
                <a:endParaRPr lang="en-US" sz="2000" dirty="0" smtClean="0"/>
              </a:p>
              <a:p>
                <a:pPr marL="0" indent="0">
                  <a:buNone/>
                </a:pPr>
                <a:r>
                  <a:rPr lang="en-US" sz="2000" dirty="0" smtClean="0"/>
                  <a:t>Trail and Error Method:</a:t>
                </a:r>
              </a:p>
              <a:p>
                <a:pPr marL="0" indent="0">
                  <a:buNone/>
                </a:pPr>
                <a:r>
                  <a:rPr lang="en-US" sz="2000" dirty="0" smtClean="0"/>
                  <a:t>Step 1 : Calculate approximate yield to maturity</a:t>
                </a:r>
              </a:p>
              <a:p>
                <a:pPr marL="0" indent="0">
                  <a:buNone/>
                </a:pPr>
                <a:r>
                  <a:rPr lang="en-US" sz="2000" dirty="0" smtClean="0"/>
                  <a:t>Step 2: Calculate the value of bond at low and high rate using bond valuation   	formula:  PV = I × PVIFA </a:t>
                </a:r>
                <a:r>
                  <a:rPr lang="en-US" sz="2000" baseline="-25000" dirty="0" err="1" smtClean="0"/>
                  <a:t>kd</a:t>
                </a:r>
                <a:r>
                  <a:rPr lang="en-US" sz="2000" baseline="-25000" dirty="0" smtClean="0"/>
                  <a:t>, n</a:t>
                </a:r>
                <a:r>
                  <a:rPr lang="en-US" sz="2000" dirty="0" smtClean="0"/>
                  <a:t> + M × PVIF </a:t>
                </a:r>
                <a:r>
                  <a:rPr lang="en-US" sz="2000" baseline="-25000" dirty="0" err="1" smtClean="0"/>
                  <a:t>kd</a:t>
                </a:r>
                <a:r>
                  <a:rPr lang="en-US" sz="2000" baseline="-25000" dirty="0" smtClean="0"/>
                  <a:t>, n</a:t>
                </a:r>
              </a:p>
              <a:p>
                <a:pPr marL="0" indent="0">
                  <a:buNone/>
                </a:pPr>
                <a:r>
                  <a:rPr lang="en-US" sz="2000" dirty="0" smtClean="0"/>
                  <a:t>Step 3: Calculate Net Present Value at low and high rate</a:t>
                </a:r>
              </a:p>
              <a:p>
                <a:pPr marL="0" indent="0">
                  <a:buNone/>
                </a:pPr>
                <a:r>
                  <a:rPr lang="en-US" sz="2000" dirty="0"/>
                  <a:t>	</a:t>
                </a:r>
                <a:r>
                  <a:rPr lang="en-US" sz="2000" dirty="0" smtClean="0"/>
                  <a:t>NPR = PV – P</a:t>
                </a:r>
                <a:r>
                  <a:rPr lang="en-US" sz="2000" baseline="-25000" dirty="0" smtClean="0"/>
                  <a:t>0</a:t>
                </a:r>
              </a:p>
              <a:p>
                <a:pPr marL="0" indent="0">
                  <a:buNone/>
                </a:pPr>
                <a:r>
                  <a:rPr lang="en-US" sz="2000" dirty="0" smtClean="0"/>
                  <a:t>Step 4: Interpolate the value calculated at low and high rate.</a:t>
                </a:r>
              </a:p>
              <a:p>
                <a:pPr marL="0" indent="0">
                  <a:buNone/>
                </a:pPr>
                <a:r>
                  <a:rPr lang="en-US" sz="2000" dirty="0"/>
                  <a:t> </a:t>
                </a:r>
                <a:r>
                  <a:rPr lang="en-US" sz="2000" dirty="0" smtClean="0"/>
                  <a:t>  y or </a:t>
                </a:r>
                <a:r>
                  <a:rPr lang="en-US" sz="2000" dirty="0" err="1" smtClean="0"/>
                  <a:t>K</a:t>
                </a:r>
                <a:r>
                  <a:rPr lang="en-US" sz="2000" baseline="-25000" dirty="0" err="1" smtClean="0"/>
                  <a:t>d</a:t>
                </a:r>
                <a:r>
                  <a:rPr lang="en-US" sz="2000" dirty="0" smtClean="0"/>
                  <a:t> = LR + </a:t>
                </a:r>
                <a14:m>
                  <m:oMath xmlns:m="http://schemas.openxmlformats.org/officeDocument/2006/math">
                    <m:f>
                      <m:fPr>
                        <m:ctrlPr>
                          <a:rPr lang="en-US" sz="2000" i="1" smtClean="0">
                            <a:latin typeface="Cambria Math"/>
                          </a:rPr>
                        </m:ctrlPr>
                      </m:fPr>
                      <m:num>
                        <m:r>
                          <a:rPr lang="en-US" sz="2000" b="0" i="1" smtClean="0">
                            <a:latin typeface="Cambria Math"/>
                          </a:rPr>
                          <m:t>𝑁𝑃𝑉</m:t>
                        </m:r>
                        <m:r>
                          <a:rPr lang="en-US" sz="2000" b="0" i="1" smtClean="0">
                            <a:latin typeface="Cambria Math"/>
                          </a:rPr>
                          <m:t> </m:t>
                        </m:r>
                        <m:r>
                          <a:rPr lang="en-US" sz="2000" b="0" i="1" baseline="-25000" smtClean="0">
                            <a:latin typeface="Cambria Math"/>
                          </a:rPr>
                          <m:t>𝐿𝑅</m:t>
                        </m:r>
                      </m:num>
                      <m:den>
                        <m:r>
                          <a:rPr lang="en-US" sz="2000" b="0" i="1" smtClean="0">
                            <a:latin typeface="Cambria Math"/>
                          </a:rPr>
                          <m:t>𝑁𝑃𝑉</m:t>
                        </m:r>
                        <m:r>
                          <a:rPr lang="en-US" sz="2000" b="0" i="1" smtClean="0">
                            <a:latin typeface="Cambria Math"/>
                          </a:rPr>
                          <m:t> </m:t>
                        </m:r>
                        <m:r>
                          <a:rPr lang="en-US" sz="2000" b="0" i="1" baseline="-25000" smtClean="0">
                            <a:latin typeface="Cambria Math"/>
                          </a:rPr>
                          <m:t>𝐿𝑅</m:t>
                        </m:r>
                        <m:r>
                          <a:rPr lang="en-US" sz="2000" b="0" i="1" smtClean="0">
                            <a:latin typeface="Cambria Math"/>
                          </a:rPr>
                          <m:t> −</m:t>
                        </m:r>
                        <m:r>
                          <a:rPr lang="en-US" sz="2000" b="0" i="1" smtClean="0">
                            <a:latin typeface="Cambria Math"/>
                          </a:rPr>
                          <m:t>𝑁𝑃𝑉</m:t>
                        </m:r>
                        <m:r>
                          <a:rPr lang="en-US" sz="2000" b="0" i="1" smtClean="0">
                            <a:latin typeface="Cambria Math"/>
                          </a:rPr>
                          <m:t> </m:t>
                        </m:r>
                        <m:r>
                          <a:rPr lang="en-US" sz="2000" b="0" i="1" baseline="-25000" smtClean="0">
                            <a:latin typeface="Cambria Math"/>
                          </a:rPr>
                          <m:t>𝐻𝑅</m:t>
                        </m:r>
                      </m:den>
                    </m:f>
                  </m:oMath>
                </a14:m>
                <a:r>
                  <a:rPr lang="en-US" sz="2000" dirty="0" smtClean="0"/>
                  <a:t> × (HR – LR)</a:t>
                </a:r>
              </a:p>
              <a:p>
                <a:pPr marL="0" indent="0">
                  <a:buNone/>
                </a:pPr>
                <a:r>
                  <a:rPr lang="en-US" sz="2000" dirty="0" smtClean="0"/>
                  <a:t>Decision Criteria:</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6019800"/>
              </a:xfrm>
              <a:blipFill rotWithShape="1">
                <a:blip r:embed="rId2"/>
                <a:stretch>
                  <a:fillRect l="-741" t="-506" r="-111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488431621"/>
              </p:ext>
            </p:extLst>
          </p:nvPr>
        </p:nvGraphicFramePr>
        <p:xfrm>
          <a:off x="609600" y="5257800"/>
          <a:ext cx="8077200" cy="1483360"/>
        </p:xfrm>
        <a:graphic>
          <a:graphicData uri="http://schemas.openxmlformats.org/drawingml/2006/table">
            <a:tbl>
              <a:tblPr firstRow="1" bandRow="1">
                <a:tableStyleId>{5C22544A-7EE6-4342-B048-85BDC9FD1C3A}</a:tableStyleId>
              </a:tblPr>
              <a:tblGrid>
                <a:gridCol w="3657600"/>
                <a:gridCol w="2514600"/>
                <a:gridCol w="1905000"/>
              </a:tblGrid>
              <a:tr h="370840">
                <a:tc>
                  <a:txBody>
                    <a:bodyPr/>
                    <a:lstStyle/>
                    <a:p>
                      <a:r>
                        <a:rPr lang="en-US" sz="1600" dirty="0" smtClean="0"/>
                        <a:t>If</a:t>
                      </a:r>
                      <a:endParaRPr lang="en-US" sz="1600" dirty="0"/>
                    </a:p>
                  </a:txBody>
                  <a:tcPr/>
                </a:tc>
                <a:tc>
                  <a:txBody>
                    <a:bodyPr/>
                    <a:lstStyle/>
                    <a:p>
                      <a:r>
                        <a:rPr lang="en-US" sz="1600" dirty="0" smtClean="0"/>
                        <a:t>Then</a:t>
                      </a:r>
                      <a:endParaRPr lang="en-US" sz="1600" dirty="0"/>
                    </a:p>
                  </a:txBody>
                  <a:tcPr/>
                </a:tc>
                <a:tc>
                  <a:txBody>
                    <a:bodyPr/>
                    <a:lstStyle/>
                    <a:p>
                      <a:r>
                        <a:rPr lang="en-US" sz="1600" dirty="0" smtClean="0"/>
                        <a:t>Reason</a:t>
                      </a:r>
                      <a:endParaRPr lang="en-US" sz="1600" dirty="0"/>
                    </a:p>
                  </a:txBody>
                  <a:tcPr/>
                </a:tc>
              </a:tr>
              <a:tr h="370840">
                <a:tc>
                  <a:txBody>
                    <a:bodyPr/>
                    <a:lstStyle/>
                    <a:p>
                      <a:r>
                        <a:rPr lang="en-US" sz="1600" dirty="0" smtClean="0"/>
                        <a:t>YTM &gt; minimum required rate of return</a:t>
                      </a:r>
                      <a:endParaRPr lang="en-US" sz="1600" dirty="0"/>
                    </a:p>
                  </a:txBody>
                  <a:tcPr/>
                </a:tc>
                <a:tc>
                  <a:txBody>
                    <a:bodyPr/>
                    <a:lstStyle/>
                    <a:p>
                      <a:r>
                        <a:rPr lang="en-US" sz="1600" dirty="0" smtClean="0"/>
                        <a:t>Buy the Bond</a:t>
                      </a:r>
                      <a:endParaRPr lang="en-US" sz="1600" dirty="0"/>
                    </a:p>
                  </a:txBody>
                  <a:tcPr/>
                </a:tc>
                <a:tc>
                  <a:txBody>
                    <a:bodyPr/>
                    <a:lstStyle/>
                    <a:p>
                      <a:r>
                        <a:rPr lang="en-US" sz="1600" dirty="0" smtClean="0"/>
                        <a:t>Undervalued</a:t>
                      </a:r>
                      <a:endParaRPr lang="en-US" sz="1600" dirty="0"/>
                    </a:p>
                  </a:txBody>
                  <a:tcPr/>
                </a:tc>
              </a:tr>
              <a:tr h="370840">
                <a:tc>
                  <a:txBody>
                    <a:bodyPr/>
                    <a:lstStyle/>
                    <a:p>
                      <a:r>
                        <a:rPr lang="en-US" sz="1600" dirty="0" smtClean="0"/>
                        <a:t>YTM &lt; minimum required rate of return</a:t>
                      </a:r>
                      <a:endParaRPr lang="en-US" sz="1600" dirty="0"/>
                    </a:p>
                  </a:txBody>
                  <a:tcPr/>
                </a:tc>
                <a:tc>
                  <a:txBody>
                    <a:bodyPr/>
                    <a:lstStyle/>
                    <a:p>
                      <a:r>
                        <a:rPr lang="en-US" sz="1600" dirty="0" smtClean="0"/>
                        <a:t>Do not buy</a:t>
                      </a:r>
                      <a:r>
                        <a:rPr lang="en-US" sz="1600" baseline="0" dirty="0" smtClean="0"/>
                        <a:t> the Bond</a:t>
                      </a:r>
                      <a:endParaRPr lang="en-US" sz="1600" dirty="0"/>
                    </a:p>
                  </a:txBody>
                  <a:tcPr/>
                </a:tc>
                <a:tc>
                  <a:txBody>
                    <a:bodyPr/>
                    <a:lstStyle/>
                    <a:p>
                      <a:r>
                        <a:rPr lang="en-US" sz="1600" dirty="0" smtClean="0"/>
                        <a:t>Overvalued</a:t>
                      </a:r>
                      <a:endParaRPr lang="en-US" sz="1600" dirty="0"/>
                    </a:p>
                  </a:txBody>
                  <a:tcPr/>
                </a:tc>
              </a:tr>
              <a:tr h="370840">
                <a:tc>
                  <a:txBody>
                    <a:bodyPr/>
                    <a:lstStyle/>
                    <a:p>
                      <a:r>
                        <a:rPr lang="en-US" sz="1600" dirty="0" smtClean="0"/>
                        <a:t>YTM = minimum required rate of return</a:t>
                      </a:r>
                      <a:endParaRPr lang="en-US" sz="1600" dirty="0"/>
                    </a:p>
                  </a:txBody>
                  <a:tcPr/>
                </a:tc>
                <a:tc>
                  <a:txBody>
                    <a:bodyPr/>
                    <a:lstStyle/>
                    <a:p>
                      <a:r>
                        <a:rPr lang="en-US" sz="1600" dirty="0" smtClean="0"/>
                        <a:t>Be indifferent</a:t>
                      </a:r>
                      <a:endParaRPr lang="en-US" sz="1600" dirty="0"/>
                    </a:p>
                  </a:txBody>
                  <a:tcPr/>
                </a:tc>
                <a:tc>
                  <a:txBody>
                    <a:bodyPr/>
                    <a:lstStyle/>
                    <a:p>
                      <a:r>
                        <a:rPr lang="en-US" sz="1600" dirty="0" smtClean="0"/>
                        <a:t>Correctly Valued</a:t>
                      </a:r>
                      <a:endParaRPr lang="en-US" sz="1600" dirty="0"/>
                    </a:p>
                  </a:txBody>
                  <a:tcPr/>
                </a:tc>
              </a:tr>
            </a:tbl>
          </a:graphicData>
        </a:graphic>
      </p:graphicFrame>
    </p:spTree>
    <p:extLst>
      <p:ext uri="{BB962C8B-B14F-4D97-AF65-F5344CB8AC3E}">
        <p14:creationId xmlns:p14="http://schemas.microsoft.com/office/powerpoint/2010/main" val="2825646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YTM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943600"/>
              </a:xfrm>
            </p:spPr>
            <p:txBody>
              <a:bodyPr>
                <a:normAutofit/>
              </a:bodyPr>
              <a:lstStyle/>
              <a:p>
                <a:pPr marL="0" indent="0" algn="just">
                  <a:buNone/>
                </a:pPr>
                <a:r>
                  <a:rPr lang="en-US" sz="2000" b="1" dirty="0" smtClean="0"/>
                  <a:t>Example Problem of YTM for Coupon Bond</a:t>
                </a:r>
              </a:p>
              <a:p>
                <a:pPr marL="0" indent="0" algn="just">
                  <a:buNone/>
                </a:pPr>
                <a:r>
                  <a:rPr lang="en-US" sz="2000" dirty="0" smtClean="0"/>
                  <a:t>ABC Company’s bond have 12 years remaining to maturity. Interest is paid annually, the bonds have a </a:t>
                </a:r>
                <a:r>
                  <a:rPr lang="en-US" sz="2000" dirty="0" err="1" smtClean="0"/>
                  <a:t>Rs</a:t>
                </a:r>
                <a:r>
                  <a:rPr lang="en-US" sz="2000" dirty="0" smtClean="0"/>
                  <a:t> 1,000 par value and the coupon interest rate is 10 percent. The bonds sell at price of </a:t>
                </a:r>
                <a:r>
                  <a:rPr lang="en-US" sz="2000" dirty="0" err="1" smtClean="0"/>
                  <a:t>Rs</a:t>
                </a:r>
                <a:r>
                  <a:rPr lang="en-US" sz="2000" dirty="0" smtClean="0"/>
                  <a:t> 850. Calculate yield to maturity.</a:t>
                </a:r>
              </a:p>
              <a:p>
                <a:pPr marL="0" indent="0" algn="just">
                  <a:buNone/>
                </a:pPr>
                <a:endParaRPr lang="en-US" sz="2000" dirty="0" smtClean="0"/>
              </a:p>
              <a:p>
                <a:pPr marL="0" indent="0" algn="just">
                  <a:buNone/>
                </a:pPr>
                <a:r>
                  <a:rPr lang="en-US" sz="2000" b="1" dirty="0" smtClean="0"/>
                  <a:t>Yield to Maturity for Perpetual Bond:</a:t>
                </a:r>
              </a:p>
              <a:p>
                <a:pPr marL="0" indent="0" algn="just">
                  <a:buNone/>
                </a:pPr>
                <a:r>
                  <a:rPr lang="en-US" sz="2000" dirty="0" smtClean="0"/>
                  <a:t>YTM = </a:t>
                </a:r>
                <a14:m>
                  <m:oMath xmlns:m="http://schemas.openxmlformats.org/officeDocument/2006/math">
                    <m:f>
                      <m:fPr>
                        <m:ctrlPr>
                          <a:rPr lang="en-US" sz="2000" i="1" smtClean="0">
                            <a:latin typeface="Cambria Math"/>
                          </a:rPr>
                        </m:ctrlPr>
                      </m:fPr>
                      <m:num>
                        <m:r>
                          <a:rPr lang="en-US" sz="2000" b="0" i="1" smtClean="0">
                            <a:latin typeface="Cambria Math"/>
                          </a:rPr>
                          <m:t>𝐼</m:t>
                        </m:r>
                      </m:num>
                      <m:den>
                        <m:r>
                          <a:rPr lang="en-US" sz="2000" b="0" i="1" smtClean="0">
                            <a:latin typeface="Cambria Math"/>
                          </a:rPr>
                          <m:t>𝑃</m:t>
                        </m:r>
                        <m:r>
                          <a:rPr lang="en-US" sz="2000" b="0" i="1" baseline="-25000" smtClean="0">
                            <a:latin typeface="Cambria Math"/>
                          </a:rPr>
                          <m:t>0</m:t>
                        </m:r>
                      </m:den>
                    </m:f>
                  </m:oMath>
                </a14:m>
                <a:endParaRPr lang="en-US" sz="2000" dirty="0" smtClean="0"/>
              </a:p>
              <a:p>
                <a:pPr marL="0" indent="0" algn="just">
                  <a:buNone/>
                </a:pPr>
                <a:endParaRPr lang="en-US" sz="2000" dirty="0"/>
              </a:p>
              <a:p>
                <a:pPr marL="0" indent="0" algn="just">
                  <a:buNone/>
                </a:pPr>
                <a:r>
                  <a:rPr lang="en-US" sz="2000" b="1" dirty="0" smtClean="0"/>
                  <a:t>Yield to Maturity for Zero Coupon Bond:</a:t>
                </a:r>
              </a:p>
              <a:p>
                <a:pPr marL="0" indent="0" algn="just">
                  <a:buNone/>
                </a:pPr>
                <a:r>
                  <a:rPr lang="en-US" sz="2000" dirty="0" smtClean="0"/>
                  <a:t>YTM = (</a:t>
                </a:r>
                <a14:m>
                  <m:oMath xmlns:m="http://schemas.openxmlformats.org/officeDocument/2006/math">
                    <m:r>
                      <a:rPr lang="en-US" sz="2000" b="0" i="0" smtClean="0">
                        <a:latin typeface="Cambria Math"/>
                      </a:rPr>
                      <m:t> </m:t>
                    </m:r>
                    <m:f>
                      <m:fPr>
                        <m:ctrlPr>
                          <a:rPr lang="en-US" sz="2000" i="1" smtClean="0">
                            <a:latin typeface="Cambria Math"/>
                          </a:rPr>
                        </m:ctrlPr>
                      </m:fPr>
                      <m:num>
                        <m:r>
                          <a:rPr lang="en-US" sz="2000" b="0" i="1" smtClean="0">
                            <a:latin typeface="Cambria Math"/>
                          </a:rPr>
                          <m:t>𝑀</m:t>
                        </m:r>
                      </m:num>
                      <m:den>
                        <m:r>
                          <a:rPr lang="en-US" sz="2000" b="0" i="1" smtClean="0">
                            <a:latin typeface="Cambria Math"/>
                          </a:rPr>
                          <m:t>𝑃</m:t>
                        </m:r>
                        <m:r>
                          <a:rPr lang="en-US" sz="2000" b="0" i="1" baseline="-25000" smtClean="0">
                            <a:latin typeface="Cambria Math"/>
                          </a:rPr>
                          <m:t>0</m:t>
                        </m:r>
                      </m:den>
                    </m:f>
                    <m:r>
                      <a:rPr lang="en-US" sz="2000" b="0" i="0" smtClean="0">
                        <a:latin typeface="Cambria Math"/>
                      </a:rPr>
                      <m:t> )</m:t>
                    </m:r>
                    <m:f>
                      <m:fPr>
                        <m:ctrlPr>
                          <a:rPr lang="en-US" sz="2000" b="0" i="1" baseline="30000" smtClean="0">
                            <a:latin typeface="Cambria Math"/>
                          </a:rPr>
                        </m:ctrlPr>
                      </m:fPr>
                      <m:num>
                        <m:r>
                          <a:rPr lang="en-US" sz="2000" b="0" i="0" baseline="30000" smtClean="0">
                            <a:latin typeface="Cambria Math"/>
                          </a:rPr>
                          <m:t>1</m:t>
                        </m:r>
                      </m:num>
                      <m:den>
                        <m:r>
                          <m:rPr>
                            <m:sty m:val="p"/>
                          </m:rPr>
                          <a:rPr lang="en-US" sz="2000" b="0" i="0" baseline="30000" smtClean="0">
                            <a:latin typeface="Cambria Math"/>
                          </a:rPr>
                          <m:t>n</m:t>
                        </m:r>
                      </m:den>
                    </m:f>
                    <m:r>
                      <a:rPr lang="en-US" sz="2000" b="0" i="0" smtClean="0">
                        <a:latin typeface="Cambria Math"/>
                      </a:rPr>
                      <m:t>−1</m:t>
                    </m:r>
                  </m:oMath>
                </a14:m>
                <a:endParaRPr lang="en-US" sz="2000" dirty="0" smtClean="0"/>
              </a:p>
              <a:p>
                <a:pPr marL="0" indent="0" algn="just">
                  <a:buNone/>
                </a:pPr>
                <a:r>
                  <a:rPr lang="en-US" sz="2000" b="1" dirty="0" smtClean="0"/>
                  <a:t>Example Problem:</a:t>
                </a:r>
              </a:p>
              <a:p>
                <a:pPr marL="0" indent="0" algn="just">
                  <a:buNone/>
                </a:pPr>
                <a:r>
                  <a:rPr lang="en-US" sz="2000" dirty="0" smtClean="0"/>
                  <a:t>XYZ Company issues a zero coupon bond having a 10-year maturity and a </a:t>
                </a:r>
                <a:r>
                  <a:rPr lang="en-US" sz="2000" dirty="0" err="1" smtClean="0"/>
                  <a:t>Rs</a:t>
                </a:r>
                <a:r>
                  <a:rPr lang="en-US" sz="2000" dirty="0" smtClean="0"/>
                  <a:t> 1,000 face value. The market price of bond is </a:t>
                </a:r>
                <a:r>
                  <a:rPr lang="en-US" sz="2000" dirty="0" err="1" smtClean="0"/>
                  <a:t>Rs</a:t>
                </a:r>
                <a:r>
                  <a:rPr lang="en-US" sz="2000" dirty="0" smtClean="0"/>
                  <a:t> 500. Calculate the yield to maturity of bond.</a:t>
                </a:r>
              </a:p>
              <a:p>
                <a:pPr marL="0" indent="0" algn="just">
                  <a:buNone/>
                </a:pP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943600"/>
              </a:xfrm>
              <a:blipFill rotWithShape="1">
                <a:blip r:embed="rId2"/>
                <a:stretch>
                  <a:fillRect l="-741" t="-513" r="-1407"/>
                </a:stretch>
              </a:blipFill>
            </p:spPr>
            <p:txBody>
              <a:bodyPr/>
              <a:lstStyle/>
              <a:p>
                <a:r>
                  <a:rPr lang="en-US">
                    <a:noFill/>
                  </a:rPr>
                  <a:t> </a:t>
                </a:r>
              </a:p>
            </p:txBody>
          </p:sp>
        </mc:Fallback>
      </mc:AlternateContent>
    </p:spTree>
    <p:extLst>
      <p:ext uri="{BB962C8B-B14F-4D97-AF65-F5344CB8AC3E}">
        <p14:creationId xmlns:p14="http://schemas.microsoft.com/office/powerpoint/2010/main" val="332132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Yield To Call (YTC)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638800"/>
              </a:xfrm>
            </p:spPr>
            <p:txBody>
              <a:bodyPr>
                <a:normAutofit lnSpcReduction="10000"/>
              </a:bodyPr>
              <a:lstStyle/>
              <a:p>
                <a:pPr algn="just"/>
                <a:r>
                  <a:rPr lang="en-US" sz="2000" dirty="0" smtClean="0"/>
                  <a:t>Annualized rate of return that an investor would earn if he/she bought a callable bond at its current market price and held it until the call date given that the bond was called on the date.</a:t>
                </a:r>
              </a:p>
              <a:p>
                <a:pPr algn="just"/>
                <a:r>
                  <a:rPr lang="en-US" sz="2000" dirty="0" smtClean="0"/>
                  <a:t>Assumptions:</a:t>
                </a:r>
              </a:p>
              <a:p>
                <a:pPr lvl="1" algn="just"/>
                <a:r>
                  <a:rPr lang="en-US" sz="1600" dirty="0" smtClean="0"/>
                  <a:t>Bond will be held to the call date</a:t>
                </a:r>
              </a:p>
              <a:p>
                <a:pPr lvl="1" algn="just"/>
                <a:r>
                  <a:rPr lang="en-US" sz="1600" dirty="0" smtClean="0"/>
                  <a:t>Coupons are reinvested at the yield to call rate</a:t>
                </a:r>
              </a:p>
              <a:p>
                <a:pPr lvl="1" algn="just"/>
                <a:r>
                  <a:rPr lang="en-US" sz="1600" dirty="0" smtClean="0"/>
                  <a:t>Issuer calls the bond on the call date</a:t>
                </a:r>
              </a:p>
              <a:p>
                <a:pPr algn="just"/>
                <a:r>
                  <a:rPr lang="en-US" sz="2000" dirty="0" smtClean="0"/>
                  <a:t>Called Yield to first call </a:t>
                </a:r>
              </a:p>
              <a:p>
                <a:pPr marL="0" indent="0" algn="just">
                  <a:buNone/>
                </a:pPr>
                <a:r>
                  <a:rPr lang="en-US" sz="1800" dirty="0"/>
                  <a:t>V</a:t>
                </a:r>
                <a:r>
                  <a:rPr lang="en-US" sz="1800" baseline="-25000" dirty="0"/>
                  <a:t>0</a:t>
                </a:r>
                <a:r>
                  <a:rPr lang="en-US" sz="1800" dirty="0"/>
                  <a:t> = I × [</a:t>
                </a:r>
                <a14:m>
                  <m:oMath xmlns:m="http://schemas.openxmlformats.org/officeDocument/2006/math">
                    <m:f>
                      <m:fPr>
                        <m:ctrlPr>
                          <a:rPr lang="en-US" sz="2000" i="1">
                            <a:latin typeface="Cambria Math"/>
                          </a:rPr>
                        </m:ctrlPr>
                      </m:fPr>
                      <m:num>
                        <m:r>
                          <a:rPr lang="en-US" sz="2000" i="1">
                            <a:latin typeface="Cambria Math"/>
                          </a:rPr>
                          <m:t>1 − </m:t>
                        </m:r>
                        <m:box>
                          <m:boxPr>
                            <m:ctrlPr>
                              <a:rPr lang="en-US" sz="2000" i="1">
                                <a:latin typeface="Cambria Math"/>
                              </a:rPr>
                            </m:ctrlPr>
                          </m:boxPr>
                          <m:e>
                            <m:argPr>
                              <m:argSz m:val="-1"/>
                            </m:argPr>
                            <m:f>
                              <m:fPr>
                                <m:ctrlPr>
                                  <a:rPr lang="en-US" sz="2000" i="1">
                                    <a:latin typeface="Cambria Math"/>
                                  </a:rPr>
                                </m:ctrlPr>
                              </m:fPr>
                              <m:num>
                                <m:r>
                                  <a:rPr lang="en-US" sz="2000" i="1">
                                    <a:latin typeface="Cambria Math"/>
                                  </a:rPr>
                                  <m:t>1</m:t>
                                </m:r>
                              </m:num>
                              <m:den>
                                <m:d>
                                  <m:dPr>
                                    <m:ctrlPr>
                                      <a:rPr lang="en-US" sz="2000" i="1">
                                        <a:latin typeface="Cambria Math"/>
                                      </a:rPr>
                                    </m:ctrlPr>
                                  </m:dPr>
                                  <m:e>
                                    <m:r>
                                      <a:rPr lang="en-US" sz="2000" i="1">
                                        <a:latin typeface="Cambria Math"/>
                                      </a:rPr>
                                      <m:t>1+</m:t>
                                    </m:r>
                                    <m:r>
                                      <a:rPr lang="en-US" sz="2000" i="1">
                                        <a:latin typeface="Cambria Math"/>
                                      </a:rPr>
                                      <m:t>𝑘𝑐</m:t>
                                    </m:r>
                                  </m:e>
                                </m:d>
                                <m:r>
                                  <a:rPr lang="en-US" sz="2000" i="1" baseline="30000">
                                    <a:latin typeface="Cambria Math"/>
                                  </a:rPr>
                                  <m:t>𝑛</m:t>
                                </m:r>
                                <m:r>
                                  <a:rPr lang="en-US" sz="2000" b="0" i="1" baseline="30000" smtClean="0">
                                    <a:latin typeface="Cambria Math"/>
                                  </a:rPr>
                                  <m:t>𝑐</m:t>
                                </m:r>
                              </m:den>
                            </m:f>
                          </m:e>
                        </m:box>
                      </m:num>
                      <m:den>
                        <m:r>
                          <a:rPr lang="en-US" sz="2000" i="1">
                            <a:latin typeface="Cambria Math"/>
                          </a:rPr>
                          <m:t>𝑘</m:t>
                        </m:r>
                        <m:r>
                          <a:rPr lang="en-US" sz="2000" b="0" i="1" baseline="-25000" smtClean="0">
                            <a:latin typeface="Cambria Math"/>
                          </a:rPr>
                          <m:t>𝑐</m:t>
                        </m:r>
                      </m:den>
                    </m:f>
                  </m:oMath>
                </a14:m>
                <a:r>
                  <a:rPr lang="en-US" sz="2000" dirty="0"/>
                  <a:t>  ]  + </a:t>
                </a:r>
                <a14:m>
                  <m:oMath xmlns:m="http://schemas.openxmlformats.org/officeDocument/2006/math">
                    <m:f>
                      <m:fPr>
                        <m:ctrlPr>
                          <a:rPr lang="en-US" sz="2000" i="1">
                            <a:latin typeface="Cambria Math"/>
                          </a:rPr>
                        </m:ctrlPr>
                      </m:fPr>
                      <m:num>
                        <m:r>
                          <a:rPr lang="en-US" sz="2000" b="0" i="1" smtClean="0">
                            <a:latin typeface="Cambria Math"/>
                          </a:rPr>
                          <m:t>𝐶𝑎𝑙𝑙</m:t>
                        </m:r>
                        <m:r>
                          <a:rPr lang="en-US" sz="2000" b="0" i="1" smtClean="0">
                            <a:latin typeface="Cambria Math"/>
                          </a:rPr>
                          <m:t> </m:t>
                        </m:r>
                        <m:r>
                          <a:rPr lang="en-US" sz="2000" b="0" i="1" smtClean="0">
                            <a:latin typeface="Cambria Math"/>
                          </a:rPr>
                          <m:t>𝑃𝑟𝑖𝑐𝑒</m:t>
                        </m:r>
                      </m:num>
                      <m:den>
                        <m:d>
                          <m:dPr>
                            <m:ctrlPr>
                              <a:rPr lang="en-US" sz="2000" i="1">
                                <a:latin typeface="Cambria Math"/>
                              </a:rPr>
                            </m:ctrlPr>
                          </m:dPr>
                          <m:e>
                            <m:r>
                              <a:rPr lang="en-US" sz="2000" i="1">
                                <a:latin typeface="Cambria Math"/>
                              </a:rPr>
                              <m:t>1+</m:t>
                            </m:r>
                            <m:r>
                              <a:rPr lang="en-US" sz="2000" i="1">
                                <a:latin typeface="Cambria Math"/>
                              </a:rPr>
                              <m:t>𝑘𝑐</m:t>
                            </m:r>
                          </m:e>
                        </m:d>
                        <m:r>
                          <a:rPr lang="en-US" sz="2000" i="1" baseline="30000">
                            <a:latin typeface="Cambria Math"/>
                          </a:rPr>
                          <m:t>𝑛</m:t>
                        </m:r>
                        <m:r>
                          <a:rPr lang="en-US" sz="2000" b="0" i="1" baseline="30000" smtClean="0">
                            <a:latin typeface="Cambria Math"/>
                          </a:rPr>
                          <m:t>𝑐</m:t>
                        </m:r>
                      </m:den>
                    </m:f>
                  </m:oMath>
                </a14:m>
                <a:endParaRPr lang="en-US" sz="2000" dirty="0" smtClean="0"/>
              </a:p>
              <a:p>
                <a:pPr marL="0" indent="0" algn="just">
                  <a:buNone/>
                </a:pPr>
                <a:r>
                  <a:rPr lang="en-US" sz="2000" dirty="0" smtClean="0"/>
                  <a:t>Step 1: Approximate YTC = </a:t>
                </a:r>
                <a:r>
                  <a:rPr lang="en-US" sz="2000" dirty="0"/>
                  <a:t> </a:t>
                </a:r>
                <a:r>
                  <a:rPr lang="en-US" sz="2000" dirty="0" err="1"/>
                  <a:t>Y</a:t>
                </a:r>
                <a:r>
                  <a:rPr lang="en-US" sz="2000" baseline="-25000" dirty="0" err="1" smtClean="0"/>
                  <a:t>c</a:t>
                </a:r>
                <a:r>
                  <a:rPr lang="en-US" sz="2000" dirty="0" smtClean="0"/>
                  <a:t> </a:t>
                </a:r>
                <a:r>
                  <a:rPr lang="en-US" sz="2000" dirty="0"/>
                  <a:t>= </a:t>
                </a:r>
                <a14:m>
                  <m:oMath xmlns:m="http://schemas.openxmlformats.org/officeDocument/2006/math">
                    <m:f>
                      <m:fPr>
                        <m:ctrlPr>
                          <a:rPr lang="en-US" sz="2000" i="1">
                            <a:latin typeface="Cambria Math"/>
                          </a:rPr>
                        </m:ctrlPr>
                      </m:fPr>
                      <m:num>
                        <m:r>
                          <a:rPr lang="en-US" sz="2000" i="1">
                            <a:latin typeface="Cambria Math"/>
                          </a:rPr>
                          <m:t>𝐼</m:t>
                        </m:r>
                        <m:r>
                          <a:rPr lang="en-US" sz="2000" i="1">
                            <a:latin typeface="Cambria Math"/>
                          </a:rPr>
                          <m:t>+ </m:t>
                        </m:r>
                        <m:f>
                          <m:fPr>
                            <m:ctrlPr>
                              <a:rPr lang="en-US" sz="2000" i="1">
                                <a:latin typeface="Cambria Math"/>
                              </a:rPr>
                            </m:ctrlPr>
                          </m:fPr>
                          <m:num>
                            <m:r>
                              <a:rPr lang="en-US" sz="2000" b="0" i="1" smtClean="0">
                                <a:latin typeface="Cambria Math"/>
                              </a:rPr>
                              <m:t>𝑃</m:t>
                            </m:r>
                            <m:r>
                              <a:rPr lang="en-US" sz="2000" b="0" i="1" baseline="-25000" smtClean="0">
                                <a:latin typeface="Cambria Math"/>
                              </a:rPr>
                              <m:t>𝑐</m:t>
                            </m:r>
                            <m:r>
                              <a:rPr lang="en-US" sz="2000" i="1">
                                <a:latin typeface="Cambria Math"/>
                              </a:rPr>
                              <m:t>−</m:t>
                            </m:r>
                            <m:r>
                              <a:rPr lang="en-US" sz="2000" i="1">
                                <a:latin typeface="Cambria Math"/>
                              </a:rPr>
                              <m:t>𝑃</m:t>
                            </m:r>
                            <m:r>
                              <a:rPr lang="en-US" sz="2000" i="1" baseline="-25000">
                                <a:latin typeface="Cambria Math"/>
                              </a:rPr>
                              <m:t>0</m:t>
                            </m:r>
                          </m:num>
                          <m:den>
                            <m:r>
                              <a:rPr lang="en-US" sz="2000" i="1">
                                <a:latin typeface="Cambria Math"/>
                              </a:rPr>
                              <m:t>𝑛</m:t>
                            </m:r>
                            <m:r>
                              <a:rPr lang="en-US" sz="2000" b="0" i="1" smtClean="0">
                                <a:latin typeface="Cambria Math"/>
                              </a:rPr>
                              <m:t>𝑐</m:t>
                            </m:r>
                          </m:den>
                        </m:f>
                      </m:num>
                      <m:den>
                        <m:f>
                          <m:fPr>
                            <m:ctrlPr>
                              <a:rPr lang="en-US" sz="2000" i="1">
                                <a:latin typeface="Cambria Math"/>
                              </a:rPr>
                            </m:ctrlPr>
                          </m:fPr>
                          <m:num>
                            <m:r>
                              <a:rPr lang="en-US" sz="2000" b="0" i="1" smtClean="0">
                                <a:latin typeface="Cambria Math"/>
                              </a:rPr>
                              <m:t>𝑃</m:t>
                            </m:r>
                            <m:r>
                              <a:rPr lang="en-US" sz="2000" b="0" i="1" baseline="-25000" smtClean="0">
                                <a:latin typeface="Cambria Math"/>
                              </a:rPr>
                              <m:t>𝑐</m:t>
                            </m:r>
                            <m:r>
                              <a:rPr lang="en-US" sz="2000" i="1">
                                <a:latin typeface="Cambria Math"/>
                              </a:rPr>
                              <m:t>+2</m:t>
                            </m:r>
                            <m:r>
                              <a:rPr lang="en-US" sz="2000" i="1">
                                <a:latin typeface="Cambria Math"/>
                              </a:rPr>
                              <m:t>𝑃</m:t>
                            </m:r>
                            <m:r>
                              <a:rPr lang="en-US" sz="2000" i="1" baseline="-25000">
                                <a:latin typeface="Cambria Math"/>
                              </a:rPr>
                              <m:t>0</m:t>
                            </m:r>
                          </m:num>
                          <m:den>
                            <m:r>
                              <a:rPr lang="en-US" sz="2000" i="1">
                                <a:latin typeface="Cambria Math"/>
                              </a:rPr>
                              <m:t>3</m:t>
                            </m:r>
                          </m:den>
                        </m:f>
                      </m:den>
                    </m:f>
                  </m:oMath>
                </a14:m>
                <a:r>
                  <a:rPr lang="en-US" sz="2000" dirty="0" smtClean="0"/>
                  <a:t>   P</a:t>
                </a:r>
                <a:r>
                  <a:rPr lang="en-US" sz="2000" baseline="-25000" dirty="0" smtClean="0"/>
                  <a:t>c</a:t>
                </a:r>
                <a:r>
                  <a:rPr lang="en-US" sz="2000" dirty="0" smtClean="0"/>
                  <a:t> = call price; </a:t>
                </a:r>
                <a:r>
                  <a:rPr lang="en-US" sz="2000" dirty="0" err="1" smtClean="0"/>
                  <a:t>nc</a:t>
                </a:r>
                <a:r>
                  <a:rPr lang="en-US" sz="2000" dirty="0" smtClean="0"/>
                  <a:t> = call period</a:t>
                </a:r>
              </a:p>
              <a:p>
                <a:pPr marL="0" indent="0" algn="just">
                  <a:buNone/>
                </a:pPr>
                <a:r>
                  <a:rPr lang="en-US" sz="2000" dirty="0" smtClean="0"/>
                  <a:t>Step 2: Calculate the value of bond at low and high rate using bond valuation formula: TPV = I × PVIFA </a:t>
                </a:r>
                <a:r>
                  <a:rPr lang="en-US" sz="2000" baseline="-25000" dirty="0" err="1" smtClean="0"/>
                  <a:t>ytc,nc</a:t>
                </a:r>
                <a:r>
                  <a:rPr lang="en-US" sz="2000" dirty="0" smtClean="0"/>
                  <a:t> + Pc × PVIF </a:t>
                </a:r>
                <a:r>
                  <a:rPr lang="en-US" sz="2000" baseline="-25000" dirty="0" err="1" smtClean="0"/>
                  <a:t>ytc</a:t>
                </a:r>
                <a:r>
                  <a:rPr lang="en-US" sz="2000" baseline="-25000" dirty="0" smtClean="0"/>
                  <a:t>, </a:t>
                </a:r>
                <a:r>
                  <a:rPr lang="en-US" sz="2000" baseline="-25000" dirty="0" err="1" smtClean="0"/>
                  <a:t>nc</a:t>
                </a:r>
                <a:r>
                  <a:rPr lang="en-US" sz="2000" dirty="0" smtClean="0"/>
                  <a:t> </a:t>
                </a:r>
              </a:p>
              <a:p>
                <a:pPr marL="0" indent="0" algn="just">
                  <a:buNone/>
                </a:pPr>
                <a:r>
                  <a:rPr lang="en-US" sz="2000" dirty="0" smtClean="0"/>
                  <a:t>Step 3: Calculate Net Present value at low and high rate: NPV = TPV – P</a:t>
                </a:r>
                <a:r>
                  <a:rPr lang="en-US" sz="2000" baseline="-25000" dirty="0" smtClean="0"/>
                  <a:t>0</a:t>
                </a:r>
              </a:p>
              <a:p>
                <a:pPr marL="0" indent="0">
                  <a:buNone/>
                </a:pPr>
                <a:r>
                  <a:rPr lang="en-US" sz="2000" dirty="0"/>
                  <a:t>Step 4: Interpolate the value calculated at low and high rate.</a:t>
                </a:r>
              </a:p>
              <a:p>
                <a:pPr marL="0" indent="0">
                  <a:buNone/>
                </a:pPr>
                <a:r>
                  <a:rPr lang="en-US" sz="2000" dirty="0"/>
                  <a:t>   </a:t>
                </a:r>
                <a:r>
                  <a:rPr lang="en-US" sz="2000" dirty="0" smtClean="0"/>
                  <a:t>YTC </a:t>
                </a:r>
                <a:r>
                  <a:rPr lang="en-US" sz="2000" dirty="0"/>
                  <a:t>= LR + </a:t>
                </a:r>
                <a14:m>
                  <m:oMath xmlns:m="http://schemas.openxmlformats.org/officeDocument/2006/math">
                    <m:f>
                      <m:fPr>
                        <m:ctrlPr>
                          <a:rPr lang="en-US" sz="2000" i="1">
                            <a:latin typeface="Cambria Math"/>
                          </a:rPr>
                        </m:ctrlPr>
                      </m:fPr>
                      <m:num>
                        <m:r>
                          <a:rPr lang="en-US" sz="2000" i="1">
                            <a:latin typeface="Cambria Math"/>
                          </a:rPr>
                          <m:t>𝑁𝑃𝑉</m:t>
                        </m:r>
                        <m:r>
                          <a:rPr lang="en-US" sz="2000" i="1">
                            <a:latin typeface="Cambria Math"/>
                          </a:rPr>
                          <m:t> </m:t>
                        </m:r>
                        <m:r>
                          <a:rPr lang="en-US" sz="2000" i="1" baseline="-25000">
                            <a:latin typeface="Cambria Math"/>
                          </a:rPr>
                          <m:t>𝐿𝑅</m:t>
                        </m:r>
                      </m:num>
                      <m:den>
                        <m:r>
                          <a:rPr lang="en-US" sz="2000" i="1">
                            <a:latin typeface="Cambria Math"/>
                          </a:rPr>
                          <m:t>𝑁𝑃𝑉</m:t>
                        </m:r>
                        <m:r>
                          <a:rPr lang="en-US" sz="2000" i="1">
                            <a:latin typeface="Cambria Math"/>
                          </a:rPr>
                          <m:t> </m:t>
                        </m:r>
                        <m:r>
                          <a:rPr lang="en-US" sz="2000" i="1" baseline="-25000">
                            <a:latin typeface="Cambria Math"/>
                          </a:rPr>
                          <m:t>𝐿𝑅</m:t>
                        </m:r>
                        <m:r>
                          <a:rPr lang="en-US" sz="2000" i="1">
                            <a:latin typeface="Cambria Math"/>
                          </a:rPr>
                          <m:t> −</m:t>
                        </m:r>
                        <m:r>
                          <a:rPr lang="en-US" sz="2000" i="1">
                            <a:latin typeface="Cambria Math"/>
                          </a:rPr>
                          <m:t>𝑁𝑃𝑉</m:t>
                        </m:r>
                        <m:r>
                          <a:rPr lang="en-US" sz="2000" i="1">
                            <a:latin typeface="Cambria Math"/>
                          </a:rPr>
                          <m:t> </m:t>
                        </m:r>
                        <m:r>
                          <a:rPr lang="en-US" sz="2000" i="1" baseline="-25000">
                            <a:latin typeface="Cambria Math"/>
                          </a:rPr>
                          <m:t>𝐻𝑅</m:t>
                        </m:r>
                      </m:den>
                    </m:f>
                  </m:oMath>
                </a14:m>
                <a:r>
                  <a:rPr lang="en-US" sz="2000" dirty="0"/>
                  <a:t> × (HR – </a:t>
                </a:r>
                <a:r>
                  <a:rPr lang="en-US" sz="2000" dirty="0" smtClean="0"/>
                  <a:t>LR)</a:t>
                </a:r>
                <a:endParaRPr lang="en-US" sz="2000" baseline="-25000" dirty="0" smtClean="0"/>
              </a:p>
              <a:p>
                <a:pPr marL="0" indent="0" algn="just">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638800"/>
              </a:xfrm>
              <a:blipFill rotWithShape="1">
                <a:blip r:embed="rId2"/>
                <a:stretch>
                  <a:fillRect l="-741" t="-1081" r="-1407" b="-6270"/>
                </a:stretch>
              </a:blipFill>
            </p:spPr>
            <p:txBody>
              <a:bodyPr/>
              <a:lstStyle/>
              <a:p>
                <a:r>
                  <a:rPr lang="en-US">
                    <a:noFill/>
                  </a:rPr>
                  <a:t> </a:t>
                </a:r>
              </a:p>
            </p:txBody>
          </p:sp>
        </mc:Fallback>
      </mc:AlternateContent>
    </p:spTree>
    <p:extLst>
      <p:ext uri="{BB962C8B-B14F-4D97-AF65-F5344CB8AC3E}">
        <p14:creationId xmlns:p14="http://schemas.microsoft.com/office/powerpoint/2010/main" val="102272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Concept of Financial Assets</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sz="2000" dirty="0" smtClean="0"/>
              <a:t>Assets are the things that is owned which has economic value  and also posses potential for generating more value.</a:t>
            </a:r>
          </a:p>
          <a:p>
            <a:pPr algn="just"/>
            <a:r>
              <a:rPr lang="en-US" sz="2000" dirty="0" smtClean="0"/>
              <a:t>Assets are of two types:</a:t>
            </a:r>
          </a:p>
          <a:p>
            <a:pPr lvl="1" algn="just"/>
            <a:r>
              <a:rPr lang="en-US" sz="2000" dirty="0" smtClean="0"/>
              <a:t>Tangible (Real Assets)</a:t>
            </a:r>
          </a:p>
          <a:p>
            <a:pPr lvl="1" algn="just"/>
            <a:r>
              <a:rPr lang="en-US" sz="2000" dirty="0" smtClean="0"/>
              <a:t>Intangible (Financial Assets)</a:t>
            </a:r>
          </a:p>
          <a:p>
            <a:pPr algn="just"/>
            <a:r>
              <a:rPr lang="en-US" sz="2000" dirty="0" smtClean="0"/>
              <a:t>Financial Assets does not posses the productive capacity. They are used to finance the physical or real assets which are productive.</a:t>
            </a:r>
          </a:p>
          <a:p>
            <a:pPr algn="just"/>
            <a:r>
              <a:rPr lang="en-US" sz="2000" dirty="0" smtClean="0"/>
              <a:t>Examples: Government Bonds, Corporate Bonds, Treasury Bill, Common stock, Preferred Stock, Municipal Bond</a:t>
            </a:r>
          </a:p>
          <a:p>
            <a:pPr algn="just"/>
            <a:r>
              <a:rPr lang="en-US" sz="2000" dirty="0" smtClean="0"/>
              <a:t>Characteristics of financial Assets:</a:t>
            </a:r>
          </a:p>
          <a:p>
            <a:pPr lvl="1" algn="just"/>
            <a:r>
              <a:rPr lang="en-US" sz="2000" dirty="0" smtClean="0"/>
              <a:t>No physical existence</a:t>
            </a:r>
          </a:p>
          <a:p>
            <a:pPr lvl="1" algn="just"/>
            <a:r>
              <a:rPr lang="en-US" sz="2000" dirty="0" smtClean="0"/>
              <a:t>More liquid</a:t>
            </a:r>
          </a:p>
          <a:p>
            <a:pPr lvl="1" algn="just"/>
            <a:r>
              <a:rPr lang="en-US" sz="2000" dirty="0" smtClean="0"/>
              <a:t>Do not have own productive capacity</a:t>
            </a:r>
          </a:p>
          <a:p>
            <a:pPr lvl="1" algn="just"/>
            <a:r>
              <a:rPr lang="en-US" sz="2000" dirty="0" smtClean="0"/>
              <a:t>Easy mobility</a:t>
            </a:r>
          </a:p>
          <a:p>
            <a:pPr lvl="1" algn="just"/>
            <a:r>
              <a:rPr lang="en-US" sz="2000" dirty="0" smtClean="0"/>
              <a:t>Assets and Liability (Two parties, assets for one and liability for other)</a:t>
            </a:r>
          </a:p>
          <a:p>
            <a:endParaRPr lang="en-US" sz="2000" dirty="0"/>
          </a:p>
        </p:txBody>
      </p:sp>
    </p:spTree>
    <p:extLst>
      <p:ext uri="{BB962C8B-B14F-4D97-AF65-F5344CB8AC3E}">
        <p14:creationId xmlns:p14="http://schemas.microsoft.com/office/powerpoint/2010/main" val="4243743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YTC</a:t>
            </a:r>
            <a:endParaRPr lang="en-US" dirty="0"/>
          </a:p>
        </p:txBody>
      </p:sp>
      <p:sp>
        <p:nvSpPr>
          <p:cNvPr id="3" name="Content Placeholder 2"/>
          <p:cNvSpPr>
            <a:spLocks noGrp="1"/>
          </p:cNvSpPr>
          <p:nvPr>
            <p:ph idx="1"/>
          </p:nvPr>
        </p:nvSpPr>
        <p:spPr>
          <a:xfrm>
            <a:off x="457200" y="685800"/>
            <a:ext cx="8229600" cy="5867400"/>
          </a:xfrm>
        </p:spPr>
        <p:txBody>
          <a:bodyPr>
            <a:normAutofit/>
          </a:bodyPr>
          <a:lstStyle/>
          <a:p>
            <a:pPr marL="0" indent="0">
              <a:buNone/>
            </a:pPr>
            <a:r>
              <a:rPr lang="en-US" sz="2000" b="1" dirty="0" smtClean="0"/>
              <a:t>Example Problem</a:t>
            </a:r>
          </a:p>
          <a:p>
            <a:r>
              <a:rPr lang="en-US" sz="2000" dirty="0" smtClean="0"/>
              <a:t>Ram Singh recently purchased a bond with a </a:t>
            </a:r>
            <a:r>
              <a:rPr lang="en-US" sz="2000" dirty="0" err="1" smtClean="0"/>
              <a:t>Rs</a:t>
            </a:r>
            <a:r>
              <a:rPr lang="en-US" sz="2000" dirty="0" smtClean="0"/>
              <a:t> 1,000 face value, a 10% coupon rate, and four years to maturity. The bond makes annual payments, the first to be received one year from now. Ram paid </a:t>
            </a:r>
            <a:r>
              <a:rPr lang="en-US" sz="2000" dirty="0" err="1" smtClean="0"/>
              <a:t>Rs</a:t>
            </a:r>
            <a:r>
              <a:rPr lang="en-US" sz="2000" dirty="0" smtClean="0"/>
              <a:t> 1,032.40 for the bond. If the bond can be called two years from now at a price of </a:t>
            </a:r>
            <a:r>
              <a:rPr lang="en-US" sz="2000" dirty="0" err="1" smtClean="0"/>
              <a:t>Rs</a:t>
            </a:r>
            <a:r>
              <a:rPr lang="en-US" sz="2000" dirty="0" smtClean="0"/>
              <a:t> 1,100, what is the yield to call?</a:t>
            </a:r>
          </a:p>
          <a:p>
            <a:pPr marL="0" indent="0">
              <a:buNone/>
            </a:pPr>
            <a:endParaRPr lang="en-US" sz="2000" dirty="0" smtClean="0"/>
          </a:p>
          <a:p>
            <a:pPr marL="0" indent="0">
              <a:buNone/>
            </a:pPr>
            <a:r>
              <a:rPr lang="en-US" sz="2600" b="1" dirty="0" smtClean="0"/>
              <a:t>Realized Rate of Return</a:t>
            </a:r>
          </a:p>
          <a:p>
            <a:pPr marL="0" indent="0">
              <a:buNone/>
            </a:pPr>
            <a:r>
              <a:rPr lang="en-US" sz="2000" dirty="0" smtClean="0"/>
              <a:t>The annualized rate of return on the bond that is realized if the interim coupons are reinvested at other rate than YTM</a:t>
            </a:r>
            <a:endParaRPr lang="en-US" sz="2000" dirty="0"/>
          </a:p>
        </p:txBody>
      </p:sp>
    </p:spTree>
    <p:extLst>
      <p:ext uri="{BB962C8B-B14F-4D97-AF65-F5344CB8AC3E}">
        <p14:creationId xmlns:p14="http://schemas.microsoft.com/office/powerpoint/2010/main" val="1376514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txBody>
          <a:bodyPr>
            <a:normAutofit fontScale="90000"/>
          </a:bodyPr>
          <a:lstStyle/>
          <a:p>
            <a:r>
              <a:rPr lang="en-US" dirty="0" smtClean="0"/>
              <a:t>Common Stocks</a:t>
            </a:r>
          </a:p>
        </p:txBody>
      </p:sp>
      <p:sp>
        <p:nvSpPr>
          <p:cNvPr id="5123" name="Content Placeholder 2"/>
          <p:cNvSpPr>
            <a:spLocks noGrp="1"/>
          </p:cNvSpPr>
          <p:nvPr>
            <p:ph idx="1"/>
          </p:nvPr>
        </p:nvSpPr>
        <p:spPr>
          <a:xfrm>
            <a:off x="381000" y="990600"/>
            <a:ext cx="8229600" cy="4525963"/>
          </a:xfrm>
        </p:spPr>
        <p:txBody>
          <a:bodyPr/>
          <a:lstStyle/>
          <a:p>
            <a:pPr algn="just"/>
            <a:r>
              <a:rPr lang="en-US" dirty="0" smtClean="0"/>
              <a:t>Represent ownership position in a company and have residual claim on income and assets.</a:t>
            </a:r>
          </a:p>
          <a:p>
            <a:pPr algn="just"/>
            <a:r>
              <a:rPr lang="en-US" dirty="0" smtClean="0"/>
              <a:t>Entitled to receive dividends</a:t>
            </a:r>
          </a:p>
          <a:p>
            <a:pPr algn="just"/>
            <a:r>
              <a:rPr lang="en-US" dirty="0" smtClean="0"/>
              <a:t>Two basic functions:</a:t>
            </a:r>
          </a:p>
          <a:p>
            <a:pPr lvl="1" algn="just"/>
            <a:r>
              <a:rPr lang="en-US" dirty="0" smtClean="0"/>
              <a:t>Sources of financing and collateral for debt capital</a:t>
            </a:r>
          </a:p>
          <a:p>
            <a:pPr algn="just"/>
            <a:r>
              <a:rPr lang="en-US" dirty="0" smtClean="0"/>
              <a:t>Major source of financing Fixed assets</a:t>
            </a:r>
          </a:p>
          <a:p>
            <a:endParaRPr lang="en-US" dirty="0" smtClean="0"/>
          </a:p>
        </p:txBody>
      </p:sp>
      <p:sp>
        <p:nvSpPr>
          <p:cNvPr id="5124" name="Slide Number Placeholder 3"/>
          <p:cNvSpPr>
            <a:spLocks noGrp="1"/>
          </p:cNvSpPr>
          <p:nvPr>
            <p:ph type="sldNum" sz="quarter" idx="12"/>
          </p:nvPr>
        </p:nvSpPr>
        <p:spPr>
          <a:noFill/>
        </p:spPr>
        <p:txBody>
          <a:bodyPr/>
          <a:lstStyle/>
          <a:p>
            <a:fld id="{CA25C722-6194-441A-84F9-AC23241ECC03}" type="slidenum">
              <a:rPr lang="zh-TW" altLang="en-US" smtClean="0">
                <a:ea typeface="新細明體" pitchFamily="18" charset="-120"/>
              </a:rPr>
              <a:pPr/>
              <a:t>21</a:t>
            </a:fld>
            <a:endParaRPr lang="en-US" altLang="zh-TW" smtClean="0">
              <a:ea typeface="新細明體" pitchFamily="18" charset="-120"/>
            </a:endParaRPr>
          </a:p>
        </p:txBody>
      </p:sp>
    </p:spTree>
    <p:extLst>
      <p:ext uri="{BB962C8B-B14F-4D97-AF65-F5344CB8AC3E}">
        <p14:creationId xmlns:p14="http://schemas.microsoft.com/office/powerpoint/2010/main" val="1473071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Features of Common Stocks</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smtClean="0"/>
              <a:t>Par Value</a:t>
            </a:r>
          </a:p>
          <a:p>
            <a:r>
              <a:rPr lang="en-US" dirty="0" smtClean="0"/>
              <a:t>Maturity</a:t>
            </a:r>
            <a:endParaRPr lang="en-US" dirty="0" smtClean="0"/>
          </a:p>
          <a:p>
            <a:r>
              <a:rPr lang="en-US" dirty="0" smtClean="0"/>
              <a:t>Claim </a:t>
            </a:r>
            <a:r>
              <a:rPr lang="en-US" dirty="0" smtClean="0"/>
              <a:t>on income</a:t>
            </a:r>
          </a:p>
          <a:p>
            <a:r>
              <a:rPr lang="en-US" dirty="0" smtClean="0"/>
              <a:t>Claim on assets</a:t>
            </a:r>
          </a:p>
          <a:p>
            <a:r>
              <a:rPr lang="en-US" dirty="0" smtClean="0"/>
              <a:t>Right to control</a:t>
            </a:r>
          </a:p>
          <a:p>
            <a:r>
              <a:rPr lang="en-US" dirty="0" smtClean="0"/>
              <a:t>Voting rights</a:t>
            </a:r>
          </a:p>
          <a:p>
            <a:r>
              <a:rPr lang="en-US" dirty="0" smtClean="0"/>
              <a:t>Proxy rights</a:t>
            </a:r>
          </a:p>
          <a:p>
            <a:r>
              <a:rPr lang="en-US" dirty="0" smtClean="0"/>
              <a:t>Pre-emptive right</a:t>
            </a:r>
          </a:p>
          <a:p>
            <a:r>
              <a:rPr lang="en-US" dirty="0" smtClean="0"/>
              <a:t>Limited liability</a:t>
            </a:r>
          </a:p>
          <a:p>
            <a:endParaRPr lang="en-US" dirty="0"/>
          </a:p>
        </p:txBody>
      </p:sp>
      <p:sp>
        <p:nvSpPr>
          <p:cNvPr id="4" name="Slide Number Placeholder 3"/>
          <p:cNvSpPr>
            <a:spLocks noGrp="1"/>
          </p:cNvSpPr>
          <p:nvPr>
            <p:ph type="sldNum" sz="quarter" idx="12"/>
          </p:nvPr>
        </p:nvSpPr>
        <p:spPr/>
        <p:txBody>
          <a:bodyPr/>
          <a:lstStyle/>
          <a:p>
            <a:pPr>
              <a:defRPr/>
            </a:pPr>
            <a:fld id="{2AC5F151-A502-4FD1-B864-7DC668EF9BC5}" type="slidenum">
              <a:rPr lang="zh-TW" altLang="en-US" smtClean="0"/>
              <a:pPr>
                <a:defRPr/>
              </a:pPr>
              <a:t>22</a:t>
            </a:fld>
            <a:endParaRPr lang="en-US" altLang="zh-TW"/>
          </a:p>
        </p:txBody>
      </p:sp>
    </p:spTree>
    <p:extLst>
      <p:ext uri="{BB962C8B-B14F-4D97-AF65-F5344CB8AC3E}">
        <p14:creationId xmlns:p14="http://schemas.microsoft.com/office/powerpoint/2010/main" val="3617288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8153400" cy="1066800"/>
          </a:xfrm>
        </p:spPr>
        <p:txBody>
          <a:bodyPr>
            <a:normAutofit/>
          </a:bodyPr>
          <a:lstStyle/>
          <a:p>
            <a:r>
              <a:rPr lang="en-GB" b="1" dirty="0" smtClean="0"/>
              <a:t>Valuation of common stock</a:t>
            </a:r>
            <a:endParaRPr lang="en-US" dirty="0"/>
          </a:p>
        </p:txBody>
      </p:sp>
      <p:sp>
        <p:nvSpPr>
          <p:cNvPr id="3" name="Content Placeholder 2"/>
          <p:cNvSpPr>
            <a:spLocks noGrp="1"/>
          </p:cNvSpPr>
          <p:nvPr>
            <p:ph idx="1"/>
          </p:nvPr>
        </p:nvSpPr>
        <p:spPr>
          <a:xfrm>
            <a:off x="762000" y="1295400"/>
            <a:ext cx="8153400" cy="5257800"/>
          </a:xfrm>
        </p:spPr>
        <p:txBody>
          <a:bodyPr>
            <a:normAutofit fontScale="85000" lnSpcReduction="20000"/>
          </a:bodyPr>
          <a:lstStyle/>
          <a:p>
            <a:pPr marL="0" indent="0">
              <a:buNone/>
            </a:pPr>
            <a:r>
              <a:rPr lang="en-GB" b="1" dirty="0" smtClean="0"/>
              <a:t>Dividend </a:t>
            </a:r>
            <a:r>
              <a:rPr lang="en-GB" b="1" dirty="0"/>
              <a:t>discount model</a:t>
            </a:r>
            <a:endParaRPr lang="en-US" dirty="0"/>
          </a:p>
          <a:p>
            <a:pPr marL="0" indent="0">
              <a:buNone/>
            </a:pPr>
            <a:r>
              <a:rPr lang="en-GB" b="1" dirty="0"/>
              <a:t>a) Zero growth DDM</a:t>
            </a:r>
            <a:endParaRPr lang="en-US" dirty="0"/>
          </a:p>
          <a:p>
            <a:pPr algn="just">
              <a:buNone/>
            </a:pPr>
            <a:r>
              <a:rPr lang="en-GB" dirty="0" smtClean="0"/>
              <a:t>	If </a:t>
            </a:r>
            <a:r>
              <a:rPr lang="en-GB" dirty="0"/>
              <a:t>growth in dividend is by zero percentage is called zero growth. This model assumed that dividend will be constant overtime. i.e. </a:t>
            </a:r>
            <a:endParaRPr lang="en-GB" dirty="0" smtClean="0"/>
          </a:p>
          <a:p>
            <a:pPr algn="ctr">
              <a:buNone/>
            </a:pPr>
            <a:r>
              <a:rPr lang="en-GB" dirty="0"/>
              <a:t>	</a:t>
            </a:r>
            <a:r>
              <a:rPr lang="en-GB" b="1" dirty="0" smtClean="0"/>
              <a:t>D</a:t>
            </a:r>
            <a:r>
              <a:rPr lang="en-GB" b="1" baseline="-25000" dirty="0" smtClean="0"/>
              <a:t>0</a:t>
            </a:r>
            <a:r>
              <a:rPr lang="en-GB" b="1" dirty="0" smtClean="0"/>
              <a:t> </a:t>
            </a:r>
            <a:r>
              <a:rPr lang="en-GB" b="1" dirty="0"/>
              <a:t>= D</a:t>
            </a:r>
            <a:r>
              <a:rPr lang="en-GB" b="1" baseline="-25000" dirty="0"/>
              <a:t>1</a:t>
            </a:r>
            <a:r>
              <a:rPr lang="en-GB" b="1" dirty="0"/>
              <a:t> = D</a:t>
            </a:r>
            <a:r>
              <a:rPr lang="en-GB" b="1" baseline="-25000" dirty="0"/>
              <a:t>2</a:t>
            </a:r>
            <a:r>
              <a:rPr lang="en-GB" b="1" dirty="0"/>
              <a:t> = </a:t>
            </a:r>
            <a:r>
              <a:rPr lang="en-GB" b="1" dirty="0" err="1"/>
              <a:t>D</a:t>
            </a:r>
            <a:r>
              <a:rPr lang="en-GB" b="1" baseline="-25000" dirty="0" err="1"/>
              <a:t>n</a:t>
            </a:r>
            <a:endParaRPr lang="en-US" b="1" dirty="0"/>
          </a:p>
          <a:p>
            <a:r>
              <a:rPr lang="en-GB" dirty="0"/>
              <a:t>Value of stock can be calculate by following equation </a:t>
            </a:r>
            <a:endParaRPr lang="en-GB" dirty="0" smtClean="0"/>
          </a:p>
          <a:p>
            <a:endParaRPr lang="en-US" dirty="0"/>
          </a:p>
          <a:p>
            <a:pPr marL="0" indent="0">
              <a:buNone/>
            </a:pPr>
            <a:r>
              <a:rPr lang="en-GB" dirty="0" smtClean="0"/>
              <a:t>     P</a:t>
            </a:r>
            <a:r>
              <a:rPr lang="en-GB" baseline="-25000" dirty="0" smtClean="0"/>
              <a:t>0</a:t>
            </a:r>
            <a:r>
              <a:rPr lang="en-GB" dirty="0" smtClean="0"/>
              <a:t> =</a:t>
            </a:r>
          </a:p>
          <a:p>
            <a:pPr marL="0" indent="0">
              <a:buNone/>
            </a:pPr>
            <a:endParaRPr lang="en-GB" sz="2600" dirty="0"/>
          </a:p>
          <a:p>
            <a:pPr marL="0" indent="0">
              <a:buNone/>
            </a:pPr>
            <a:r>
              <a:rPr lang="en-GB" sz="2600" dirty="0" smtClean="0"/>
              <a:t>Where</a:t>
            </a:r>
            <a:r>
              <a:rPr lang="en-GB" sz="2600" dirty="0"/>
              <a:t>, P</a:t>
            </a:r>
            <a:r>
              <a:rPr lang="en-GB" sz="2600" baseline="-25000" dirty="0"/>
              <a:t>0 </a:t>
            </a:r>
            <a:r>
              <a:rPr lang="en-GB" sz="2600" dirty="0"/>
              <a:t>= Intrinsic (true) value of common </a:t>
            </a:r>
            <a:r>
              <a:rPr lang="en-GB" sz="2600" dirty="0" smtClean="0"/>
              <a:t>stock</a:t>
            </a:r>
            <a:endParaRPr lang="en-US" sz="2600" dirty="0"/>
          </a:p>
          <a:p>
            <a:pPr marL="0" indent="0">
              <a:buNone/>
            </a:pPr>
            <a:r>
              <a:rPr lang="en-GB" sz="2600" dirty="0"/>
              <a:t>	 D = Dividend per share</a:t>
            </a:r>
            <a:endParaRPr lang="en-US" sz="2600" dirty="0"/>
          </a:p>
          <a:p>
            <a:pPr marL="0" indent="0">
              <a:buNone/>
            </a:pPr>
            <a:r>
              <a:rPr lang="en-GB" sz="2600" dirty="0"/>
              <a:t>	 k = require rate of return </a:t>
            </a:r>
            <a:endParaRPr lang="en-US" sz="26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889" name="Object 1"/>
          <p:cNvGraphicFramePr>
            <a:graphicFrameLocks noChangeAspect="1"/>
          </p:cNvGraphicFramePr>
          <p:nvPr>
            <p:extLst>
              <p:ext uri="{D42A27DB-BD31-4B8C-83A1-F6EECF244321}">
                <p14:modId xmlns:p14="http://schemas.microsoft.com/office/powerpoint/2010/main" val="697362481"/>
              </p:ext>
            </p:extLst>
          </p:nvPr>
        </p:nvGraphicFramePr>
        <p:xfrm>
          <a:off x="2057400" y="4038600"/>
          <a:ext cx="457200" cy="937260"/>
        </p:xfrm>
        <a:graphic>
          <a:graphicData uri="http://schemas.openxmlformats.org/presentationml/2006/ole">
            <mc:AlternateContent xmlns:mc="http://schemas.openxmlformats.org/markup-compatibility/2006">
              <mc:Choice xmlns:v="urn:schemas-microsoft-com:vml" Requires="v">
                <p:oleObj spid="_x0000_s2071" name="Equation" r:id="rId3" imgW="190417" imgH="393529" progId="Equation.3">
                  <p:embed/>
                </p:oleObj>
              </mc:Choice>
              <mc:Fallback>
                <p:oleObj name="Equation" r:id="rId3" imgW="19041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038600"/>
                        <a:ext cx="457200" cy="937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6085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93"/>
            <a:ext cx="8229600" cy="1096962"/>
          </a:xfrm>
        </p:spPr>
        <p:txBody>
          <a:bodyPr>
            <a:normAutofit/>
          </a:bodyPr>
          <a:lstStyle/>
          <a:p>
            <a:r>
              <a:rPr lang="en-GB" b="1" dirty="0" smtClean="0"/>
              <a:t>Example 8</a:t>
            </a:r>
            <a:endParaRPr lang="en-US" dirty="0"/>
          </a:p>
        </p:txBody>
      </p:sp>
      <p:sp>
        <p:nvSpPr>
          <p:cNvPr id="3" name="Content Placeholder 2"/>
          <p:cNvSpPr>
            <a:spLocks noGrp="1"/>
          </p:cNvSpPr>
          <p:nvPr>
            <p:ph idx="1"/>
          </p:nvPr>
        </p:nvSpPr>
        <p:spPr/>
        <p:txBody>
          <a:bodyPr/>
          <a:lstStyle/>
          <a:p>
            <a:r>
              <a:rPr lang="en-GB" b="1" dirty="0" smtClean="0"/>
              <a:t>The dividend of ABC Company is estimated to be Rs. 8 per share indefinitely. What is current value of share if an investor requires a 10% rate of return on his investment?</a:t>
            </a:r>
          </a:p>
          <a:p>
            <a:endParaRPr lang="en-US" dirty="0" smtClean="0"/>
          </a:p>
          <a:p>
            <a:pPr marL="0" indent="0">
              <a:buNone/>
            </a:pPr>
            <a:r>
              <a:rPr lang="en-GB" dirty="0" smtClean="0"/>
              <a:t>    P</a:t>
            </a:r>
            <a:r>
              <a:rPr lang="en-GB" baseline="-25000" dirty="0" smtClean="0"/>
              <a:t>0 </a:t>
            </a:r>
            <a:r>
              <a:rPr lang="en-GB" dirty="0" smtClean="0"/>
              <a:t> =</a:t>
            </a:r>
            <a:r>
              <a:rPr lang="en-GB" baseline="-25000" dirty="0" smtClean="0"/>
              <a:t> </a:t>
            </a:r>
            <a:endParaRPr lang="en-US" dirty="0" smtClean="0"/>
          </a:p>
          <a:p>
            <a:pPr marL="0" indent="0">
              <a:buNone/>
            </a:pPr>
            <a:endParaRPr lang="en-US" dirty="0"/>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65" name="Object 1"/>
          <p:cNvGraphicFramePr>
            <a:graphicFrameLocks noChangeAspect="1"/>
          </p:cNvGraphicFramePr>
          <p:nvPr>
            <p:extLst>
              <p:ext uri="{D42A27DB-BD31-4B8C-83A1-F6EECF244321}">
                <p14:modId xmlns:p14="http://schemas.microsoft.com/office/powerpoint/2010/main" val="3911313276"/>
              </p:ext>
            </p:extLst>
          </p:nvPr>
        </p:nvGraphicFramePr>
        <p:xfrm>
          <a:off x="1752600" y="3962400"/>
          <a:ext cx="2819400" cy="963295"/>
        </p:xfrm>
        <a:graphic>
          <a:graphicData uri="http://schemas.openxmlformats.org/presentationml/2006/ole">
            <mc:AlternateContent xmlns:mc="http://schemas.openxmlformats.org/markup-compatibility/2006">
              <mc:Choice xmlns:v="urn:schemas-microsoft-com:vml" Requires="v">
                <p:oleObj spid="_x0000_s3095" name="Equation" r:id="rId3" imgW="1155700" imgH="393700" progId="Equation.3">
                  <p:embed/>
                </p:oleObj>
              </mc:Choice>
              <mc:Fallback>
                <p:oleObj name="Equation" r:id="rId3" imgW="11557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962400"/>
                        <a:ext cx="2819400" cy="963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5"/>
                                        </p:tgtEl>
                                        <p:attrNameLst>
                                          <p:attrName>style.visibility</p:attrName>
                                        </p:attrNameLst>
                                      </p:cBhvr>
                                      <p:to>
                                        <p:strVal val="visible"/>
                                      </p:to>
                                    </p:set>
                                    <p:animEffect transition="in" filter="blinds(horizontal)">
                                      <p:cBhvr>
                                        <p:cTn id="7" dur="500"/>
                                        <p:tgtEl>
                                          <p:spTgt spid="36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92162"/>
          </a:xfrm>
        </p:spPr>
        <p:txBody>
          <a:bodyPr>
            <a:normAutofit fontScale="90000"/>
          </a:bodyPr>
          <a:lstStyle/>
          <a:p>
            <a:r>
              <a:rPr lang="en-GB" b="1" dirty="0" smtClean="0"/>
              <a:t/>
            </a:r>
            <a:br>
              <a:rPr lang="en-GB" b="1" dirty="0" smtClean="0"/>
            </a:br>
            <a:r>
              <a:rPr lang="en-GB" b="1" dirty="0" smtClean="0"/>
              <a:t>b</a:t>
            </a:r>
            <a:r>
              <a:rPr lang="en-GB" b="1" dirty="0"/>
              <a:t>) </a:t>
            </a:r>
            <a:r>
              <a:rPr lang="en-GB" b="1" dirty="0" smtClean="0"/>
              <a:t>Constant </a:t>
            </a:r>
            <a:r>
              <a:rPr lang="en-GB" b="1" dirty="0"/>
              <a:t>or Normal growth DDM</a:t>
            </a:r>
            <a:r>
              <a:rPr lang="en-US" dirty="0"/>
              <a:t/>
            </a:r>
            <a:br>
              <a:rPr lang="en-US" dirty="0"/>
            </a:br>
            <a:endParaRPr lang="en-US" dirty="0"/>
          </a:p>
        </p:txBody>
      </p:sp>
      <p:sp>
        <p:nvSpPr>
          <p:cNvPr id="3" name="Content Placeholder 2"/>
          <p:cNvSpPr>
            <a:spLocks noGrp="1"/>
          </p:cNvSpPr>
          <p:nvPr>
            <p:ph idx="1"/>
          </p:nvPr>
        </p:nvSpPr>
        <p:spPr>
          <a:xfrm>
            <a:off x="304800" y="1084780"/>
            <a:ext cx="8153400" cy="4572000"/>
          </a:xfrm>
        </p:spPr>
        <p:txBody>
          <a:bodyPr>
            <a:normAutofit/>
          </a:bodyPr>
          <a:lstStyle/>
          <a:p>
            <a:r>
              <a:rPr lang="en-GB" sz="2400" dirty="0" smtClean="0"/>
              <a:t>The </a:t>
            </a:r>
            <a:r>
              <a:rPr lang="en-GB" sz="2400" dirty="0"/>
              <a:t>constant growth model assumed that dividend will grow at constant rate. </a:t>
            </a:r>
            <a:r>
              <a:rPr lang="en-GB" sz="2400" dirty="0" smtClean="0"/>
              <a:t>The </a:t>
            </a:r>
            <a:r>
              <a:rPr lang="en-GB" sz="2400" dirty="0"/>
              <a:t>stock with a constant dividend growth is actually a growing perpetuity. </a:t>
            </a:r>
            <a:endParaRPr lang="en-GB" sz="2400" dirty="0" smtClean="0"/>
          </a:p>
          <a:p>
            <a:r>
              <a:rPr lang="en-GB" sz="2400" dirty="0" smtClean="0"/>
              <a:t>Let </a:t>
            </a:r>
            <a:r>
              <a:rPr lang="en-GB" sz="2400" i="1" dirty="0"/>
              <a:t>g</a:t>
            </a:r>
            <a:r>
              <a:rPr lang="en-GB" sz="2400" dirty="0"/>
              <a:t> be a constant rate which dividend grows forever.  Therefore, dividends are computed </a:t>
            </a:r>
            <a:r>
              <a:rPr lang="en-GB" sz="2400" dirty="0" smtClean="0"/>
              <a:t>as:</a:t>
            </a:r>
          </a:p>
          <a:p>
            <a:endParaRPr lang="en-GB" sz="2400" dirty="0" smtClean="0"/>
          </a:p>
          <a:p>
            <a:endParaRPr lang="en-GB" sz="2400" dirty="0"/>
          </a:p>
          <a:p>
            <a:pPr>
              <a:buNone/>
            </a:pPr>
            <a:endParaRPr lang="en-GB" sz="2400" dirty="0" smtClean="0"/>
          </a:p>
          <a:p>
            <a:pPr>
              <a:buNone/>
            </a:pPr>
            <a:r>
              <a:rPr lang="en-US" sz="2400" dirty="0" smtClean="0"/>
              <a:t>	</a:t>
            </a:r>
            <a:endParaRPr lang="en-US" sz="2400" dirty="0"/>
          </a:p>
        </p:txBody>
      </p:sp>
      <p:pic>
        <p:nvPicPr>
          <p:cNvPr id="3584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43150" y="2971800"/>
            <a:ext cx="1866900" cy="381000"/>
          </a:xfrm>
          <a:prstGeom prst="rect">
            <a:avLst/>
          </a:prstGeom>
          <a:noFill/>
          <a:ln w="9525">
            <a:noFill/>
            <a:miter lim="800000"/>
            <a:headEnd/>
            <a:tailEnd/>
          </a:ln>
        </p:spPr>
      </p:pic>
      <p:pic>
        <p:nvPicPr>
          <p:cNvPr id="35842"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2147" y="3370780"/>
            <a:ext cx="3562350" cy="381000"/>
          </a:xfrm>
          <a:prstGeom prst="rect">
            <a:avLst/>
          </a:prstGeom>
          <a:noFill/>
          <a:ln w="9525">
            <a:noFill/>
            <a:miter lim="800000"/>
            <a:headEnd/>
            <a:tailEnd/>
          </a:ln>
        </p:spPr>
      </p:pic>
      <p:pic>
        <p:nvPicPr>
          <p:cNvPr id="35843"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09800" y="3886200"/>
            <a:ext cx="3562350" cy="381000"/>
          </a:xfrm>
          <a:prstGeom prst="rect">
            <a:avLst/>
          </a:prstGeom>
          <a:noFill/>
          <a:ln w="9525">
            <a:noFill/>
            <a:miter lim="800000"/>
            <a:headEnd/>
            <a:tailEnd/>
          </a:ln>
        </p:spPr>
      </p:pic>
      <p:pic>
        <p:nvPicPr>
          <p:cNvPr id="35844" name="Picture 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209800" y="4495800"/>
            <a:ext cx="3429000" cy="336177"/>
          </a:xfrm>
          <a:prstGeom prst="rect">
            <a:avLst/>
          </a:prstGeom>
          <a:noFill/>
          <a:ln w="9525">
            <a:noFill/>
            <a:miter lim="800000"/>
            <a:headEnd/>
            <a:tailEnd/>
          </a:ln>
        </p:spPr>
      </p:pic>
    </p:spTree>
    <p:extLst>
      <p:ext uri="{BB962C8B-B14F-4D97-AF65-F5344CB8AC3E}">
        <p14:creationId xmlns:p14="http://schemas.microsoft.com/office/powerpoint/2010/main" val="1059972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487362"/>
          </a:xfrm>
        </p:spPr>
        <p:txBody>
          <a:bodyPr>
            <a:normAutofit fontScale="90000"/>
          </a:bodyPr>
          <a:lstStyle/>
          <a:p>
            <a:r>
              <a:rPr lang="en-GB" b="1" dirty="0" smtClean="0"/>
              <a:t/>
            </a:r>
            <a:br>
              <a:rPr lang="en-GB" b="1" dirty="0" smtClean="0"/>
            </a:br>
            <a:r>
              <a:rPr lang="en-GB" b="1" dirty="0" smtClean="0"/>
              <a:t>Constant </a:t>
            </a:r>
            <a:r>
              <a:rPr lang="en-GB" b="1" dirty="0"/>
              <a:t>or Normal growth DDM</a:t>
            </a:r>
            <a:r>
              <a:rPr lang="en-US" dirty="0"/>
              <a:t/>
            </a:r>
            <a:br>
              <a:rPr lang="en-US" dirty="0"/>
            </a:br>
            <a:endParaRPr lang="en-US" dirty="0"/>
          </a:p>
        </p:txBody>
      </p:sp>
      <p:sp>
        <p:nvSpPr>
          <p:cNvPr id="3" name="Content Placeholder 2"/>
          <p:cNvSpPr>
            <a:spLocks noGrp="1"/>
          </p:cNvSpPr>
          <p:nvPr>
            <p:ph idx="1"/>
          </p:nvPr>
        </p:nvSpPr>
        <p:spPr>
          <a:xfrm>
            <a:off x="457200" y="990600"/>
            <a:ext cx="8229600" cy="5135563"/>
          </a:xfrm>
        </p:spPr>
        <p:txBody>
          <a:bodyPr/>
          <a:lstStyle/>
          <a:p>
            <a:r>
              <a:rPr lang="en-GB" dirty="0"/>
              <a:t>When we substitute them in </a:t>
            </a:r>
            <a:r>
              <a:rPr lang="en-GB" dirty="0" smtClean="0"/>
              <a:t>Equation, </a:t>
            </a:r>
            <a:r>
              <a:rPr lang="en-GB" dirty="0"/>
              <a:t>the current price of the stock is obtained as</a:t>
            </a:r>
            <a:endParaRPr lang="en-US" dirty="0"/>
          </a:p>
          <a:p>
            <a:pPr>
              <a:buNone/>
            </a:pPr>
            <a:r>
              <a:rPr lang="en-GB" dirty="0"/>
              <a:t> </a:t>
            </a:r>
            <a:endParaRPr lang="en-US" dirty="0"/>
          </a:p>
          <a:p>
            <a:pPr>
              <a:buNone/>
            </a:pPr>
            <a:r>
              <a:rPr lang="en-GB" dirty="0"/>
              <a:t> </a:t>
            </a:r>
            <a:endParaRPr lang="en-US" dirty="0"/>
          </a:p>
          <a:p>
            <a:r>
              <a:rPr lang="en-US" dirty="0"/>
              <a:t>Assume that g is smaller than r</a:t>
            </a:r>
            <a:r>
              <a:rPr lang="en-US" baseline="-25000" dirty="0"/>
              <a:t>e</a:t>
            </a:r>
            <a:r>
              <a:rPr lang="en-US" dirty="0"/>
              <a:t>. In this case the general formula becomes</a:t>
            </a:r>
          </a:p>
          <a:p>
            <a:pPr marL="0" indent="0">
              <a:buNone/>
            </a:pPr>
            <a:endParaRPr lang="en-US" dirty="0"/>
          </a:p>
        </p:txBody>
      </p:sp>
      <p:pic>
        <p:nvPicPr>
          <p:cNvPr id="3993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32317" y="2133600"/>
            <a:ext cx="7577254" cy="685800"/>
          </a:xfrm>
          <a:prstGeom prst="rect">
            <a:avLst/>
          </a:prstGeom>
          <a:noFill/>
          <a:ln w="9525">
            <a:noFill/>
            <a:miter lim="800000"/>
            <a:headEnd/>
            <a:tailEnd/>
          </a:ln>
        </p:spPr>
      </p:pic>
      <p:pic>
        <p:nvPicPr>
          <p:cNvPr id="3993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96517" y="4724400"/>
            <a:ext cx="2950308" cy="762000"/>
          </a:xfrm>
          <a:prstGeom prst="rect">
            <a:avLst/>
          </a:prstGeom>
          <a:noFill/>
          <a:ln w="9525">
            <a:noFill/>
            <a:miter lim="800000"/>
            <a:headEnd/>
            <a:tailEnd/>
          </a:ln>
        </p:spPr>
      </p:pic>
    </p:spTree>
    <p:extLst>
      <p:ext uri="{BB962C8B-B14F-4D97-AF65-F5344CB8AC3E}">
        <p14:creationId xmlns:p14="http://schemas.microsoft.com/office/powerpoint/2010/main" val="1870110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533400"/>
          </a:xfrm>
        </p:spPr>
        <p:txBody>
          <a:bodyPr>
            <a:normAutofit fontScale="90000"/>
          </a:bodyPr>
          <a:lstStyle/>
          <a:p>
            <a:r>
              <a:rPr lang="en-GB" b="1" dirty="0" smtClean="0"/>
              <a:t>Example 9</a:t>
            </a:r>
            <a:endParaRPr lang="en-US" dirty="0"/>
          </a:p>
        </p:txBody>
      </p:sp>
      <p:sp>
        <p:nvSpPr>
          <p:cNvPr id="3" name="Content Placeholder 2"/>
          <p:cNvSpPr>
            <a:spLocks noGrp="1"/>
          </p:cNvSpPr>
          <p:nvPr>
            <p:ph idx="1"/>
          </p:nvPr>
        </p:nvSpPr>
        <p:spPr>
          <a:xfrm>
            <a:off x="457200" y="990600"/>
            <a:ext cx="8229600" cy="4525963"/>
          </a:xfrm>
        </p:spPr>
        <p:txBody>
          <a:bodyPr>
            <a:normAutofit/>
          </a:bodyPr>
          <a:lstStyle/>
          <a:p>
            <a:pPr algn="just"/>
            <a:r>
              <a:rPr lang="en-GB" sz="2600" b="1" dirty="0" smtClean="0"/>
              <a:t>Fast Food Manufacturing Company’s dividend is expected to grow at the rate or 10% per annum. The last year dividend of Fast Food Manufacturing Company was Rs. 3 per share. What price will you pay for it if your required rate of return for this equity is 15%?</a:t>
            </a:r>
            <a:endParaRPr lang="en-US" sz="2600" dirty="0" smtClean="0"/>
          </a:p>
          <a:p>
            <a:r>
              <a:rPr lang="en-GB" dirty="0" smtClean="0"/>
              <a:t>	D</a:t>
            </a:r>
            <a:r>
              <a:rPr lang="en-GB" baseline="-25000" dirty="0" smtClean="0"/>
              <a:t>1</a:t>
            </a:r>
            <a:r>
              <a:rPr lang="en-GB" dirty="0" smtClean="0"/>
              <a:t> = D</a:t>
            </a:r>
            <a:r>
              <a:rPr lang="en-GB" baseline="-25000" dirty="0" smtClean="0"/>
              <a:t>0</a:t>
            </a:r>
            <a:r>
              <a:rPr lang="en-GB" dirty="0" smtClean="0"/>
              <a:t> (1+g) = 3 (1+0.10) = Rs. 3.3</a:t>
            </a:r>
            <a:endParaRPr lang="en-US" dirty="0" smtClean="0"/>
          </a:p>
          <a:p>
            <a:pPr>
              <a:buNone/>
            </a:pPr>
            <a:r>
              <a:rPr lang="en-GB" dirty="0" smtClean="0"/>
              <a:t>	</a:t>
            </a:r>
          </a:p>
          <a:p>
            <a:pPr>
              <a:buNone/>
            </a:pPr>
            <a:r>
              <a:rPr lang="en-GB" dirty="0" smtClean="0"/>
              <a:t>	                     =   </a:t>
            </a:r>
            <a:endParaRPr lang="en-US" dirty="0" smtClean="0"/>
          </a:p>
          <a:p>
            <a:endParaRPr lang="en-US"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817" name="Object 1"/>
          <p:cNvGraphicFramePr>
            <a:graphicFrameLocks noChangeAspect="1"/>
          </p:cNvGraphicFramePr>
          <p:nvPr>
            <p:extLst>
              <p:ext uri="{D42A27DB-BD31-4B8C-83A1-F6EECF244321}">
                <p14:modId xmlns:p14="http://schemas.microsoft.com/office/powerpoint/2010/main" val="3641180728"/>
              </p:ext>
            </p:extLst>
          </p:nvPr>
        </p:nvGraphicFramePr>
        <p:xfrm>
          <a:off x="1066800" y="4114800"/>
          <a:ext cx="1600200" cy="986424"/>
        </p:xfrm>
        <a:graphic>
          <a:graphicData uri="http://schemas.openxmlformats.org/presentationml/2006/ole">
            <mc:AlternateContent xmlns:mc="http://schemas.openxmlformats.org/markup-compatibility/2006">
              <mc:Choice xmlns:v="urn:schemas-microsoft-com:vml" Requires="v">
                <p:oleObj spid="_x0000_s4140" name="Equation" r:id="rId3" imgW="698197" imgH="431613" progId="Equation.3">
                  <p:embed/>
                </p:oleObj>
              </mc:Choice>
              <mc:Fallback>
                <p:oleObj name="Equation" r:id="rId3" imgW="698197"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114800"/>
                        <a:ext cx="1600200" cy="986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819" name="Object 3"/>
          <p:cNvGraphicFramePr>
            <a:graphicFrameLocks noChangeAspect="1"/>
          </p:cNvGraphicFramePr>
          <p:nvPr>
            <p:extLst>
              <p:ext uri="{D42A27DB-BD31-4B8C-83A1-F6EECF244321}">
                <p14:modId xmlns:p14="http://schemas.microsoft.com/office/powerpoint/2010/main" val="544056562"/>
              </p:ext>
            </p:extLst>
          </p:nvPr>
        </p:nvGraphicFramePr>
        <p:xfrm>
          <a:off x="3124200" y="4114800"/>
          <a:ext cx="2678151" cy="838200"/>
        </p:xfrm>
        <a:graphic>
          <a:graphicData uri="http://schemas.openxmlformats.org/presentationml/2006/ole">
            <mc:AlternateContent xmlns:mc="http://schemas.openxmlformats.org/markup-compatibility/2006">
              <mc:Choice xmlns:v="urn:schemas-microsoft-com:vml" Requires="v">
                <p:oleObj spid="_x0000_s4141" name="Equation" r:id="rId5" imgW="1244600" imgH="393700" progId="Equation.3">
                  <p:embed/>
                </p:oleObj>
              </mc:Choice>
              <mc:Fallback>
                <p:oleObj name="Equation" r:id="rId5" imgW="1244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114800"/>
                        <a:ext cx="2678151"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860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819"/>
                                        </p:tgtEl>
                                        <p:attrNameLst>
                                          <p:attrName>style.visibility</p:attrName>
                                        </p:attrNameLst>
                                      </p:cBhvr>
                                      <p:to>
                                        <p:strVal val="visible"/>
                                      </p:to>
                                    </p:set>
                                    <p:animEffect transition="in" filter="blinds(horizontal)">
                                      <p:cBhvr>
                                        <p:cTn id="16"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b="1" dirty="0" smtClean="0"/>
              <a:t/>
            </a:r>
            <a:br>
              <a:rPr lang="en-GB" b="1" dirty="0" smtClean="0"/>
            </a:br>
            <a:r>
              <a:rPr lang="en-GB" b="1" dirty="0" smtClean="0"/>
              <a:t>C</a:t>
            </a:r>
            <a:r>
              <a:rPr lang="en-GB" b="1" dirty="0"/>
              <a:t>)  Multiple growth model</a:t>
            </a:r>
            <a:r>
              <a:rPr lang="en-US" dirty="0"/>
              <a:t/>
            </a:r>
            <a:br>
              <a:rPr lang="en-US" dirty="0"/>
            </a:br>
            <a:endParaRPr lang="en-US" dirty="0"/>
          </a:p>
        </p:txBody>
      </p:sp>
      <p:sp>
        <p:nvSpPr>
          <p:cNvPr id="3" name="Content Placeholder 2"/>
          <p:cNvSpPr>
            <a:spLocks noGrp="1"/>
          </p:cNvSpPr>
          <p:nvPr>
            <p:ph idx="1"/>
          </p:nvPr>
        </p:nvSpPr>
        <p:spPr>
          <a:xfrm>
            <a:off x="419100" y="1066800"/>
            <a:ext cx="7924800" cy="5638800"/>
          </a:xfrm>
        </p:spPr>
        <p:txBody>
          <a:bodyPr>
            <a:normAutofit/>
          </a:bodyPr>
          <a:lstStyle/>
          <a:p>
            <a:pPr algn="just">
              <a:buNone/>
            </a:pPr>
            <a:r>
              <a:rPr lang="en-GB" sz="2400" dirty="0" smtClean="0"/>
              <a:t>	</a:t>
            </a:r>
            <a:r>
              <a:rPr lang="en-GB" sz="2200" dirty="0" smtClean="0"/>
              <a:t>The </a:t>
            </a:r>
            <a:r>
              <a:rPr lang="en-GB" sz="2200" dirty="0"/>
              <a:t>dividend of company may not grow at constant rate. </a:t>
            </a:r>
            <a:r>
              <a:rPr lang="en-GB" sz="2200" dirty="0" smtClean="0"/>
              <a:t>Future </a:t>
            </a:r>
            <a:r>
              <a:rPr lang="en-GB" sz="2200" dirty="0"/>
              <a:t>growth rate might shift up or down. </a:t>
            </a:r>
            <a:r>
              <a:rPr lang="en-GB" sz="2200" dirty="0" smtClean="0"/>
              <a:t>In </a:t>
            </a:r>
            <a:r>
              <a:rPr lang="en-GB" sz="2200" dirty="0"/>
              <a:t>this case, we need to extend the constant dividend growth model and define sub-periods with different growth rates. Then we can estimate the value of stock by considering each sub period with their discounting</a:t>
            </a:r>
            <a:r>
              <a:rPr lang="en-GB" sz="2200" dirty="0" smtClean="0"/>
              <a:t>.</a:t>
            </a:r>
            <a:r>
              <a:rPr lang="en-GB" sz="2200" dirty="0"/>
              <a:t> </a:t>
            </a:r>
            <a:endParaRPr lang="en-US" sz="2200" dirty="0"/>
          </a:p>
          <a:p>
            <a:pPr lvl="0" algn="just"/>
            <a:r>
              <a:rPr lang="en-GB" sz="2200" dirty="0"/>
              <a:t>Find present value, PV(NCD), of non-constant growth dividends, </a:t>
            </a:r>
            <a:r>
              <a:rPr lang="en-GB" sz="2200" dirty="0" err="1"/>
              <a:t>D</a:t>
            </a:r>
            <a:r>
              <a:rPr lang="en-GB" sz="2200" baseline="-25000" dirty="0" err="1"/>
              <a:t>k</a:t>
            </a:r>
            <a:r>
              <a:rPr lang="en-GB" sz="2200" dirty="0"/>
              <a:t>(NC) at each sub periods </a:t>
            </a:r>
            <a:r>
              <a:rPr lang="en-GB" sz="2200" i="1" dirty="0"/>
              <a:t>1 ≤ t ≤ n</a:t>
            </a:r>
            <a:r>
              <a:rPr lang="en-GB" sz="2200" dirty="0"/>
              <a:t> as </a:t>
            </a:r>
            <a:endParaRPr lang="en-US" sz="2200" dirty="0"/>
          </a:p>
          <a:p>
            <a:endParaRPr lang="en-GB" sz="2400" dirty="0" smtClean="0"/>
          </a:p>
          <a:p>
            <a:pPr>
              <a:buNone/>
            </a:pPr>
            <a:endParaRPr lang="en-US" sz="2400" dirty="0"/>
          </a:p>
          <a:p>
            <a:pPr lvl="0"/>
            <a:r>
              <a:rPr lang="en-GB" sz="2400" dirty="0"/>
              <a:t>Find present value of constant growth dividends </a:t>
            </a:r>
            <a:r>
              <a:rPr lang="en-GB" sz="2400" i="1" dirty="0"/>
              <a:t>PV(P</a:t>
            </a:r>
            <a:r>
              <a:rPr lang="en-GB" sz="2400" i="1" baseline="-25000" dirty="0"/>
              <a:t>t</a:t>
            </a:r>
            <a:r>
              <a:rPr lang="en-GB" sz="2400" i="1" dirty="0"/>
              <a:t> ) </a:t>
            </a:r>
            <a:r>
              <a:rPr lang="en-GB" sz="2400" dirty="0" smtClean="0"/>
              <a:t>where</a:t>
            </a:r>
          </a:p>
          <a:p>
            <a:pPr lvl="0"/>
            <a:endParaRPr lang="en-US" sz="2400" dirty="0"/>
          </a:p>
        </p:txBody>
      </p:sp>
      <p:pic>
        <p:nvPicPr>
          <p:cNvPr id="3379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62000" y="3886200"/>
            <a:ext cx="6477000" cy="807645"/>
          </a:xfrm>
          <a:prstGeom prst="rect">
            <a:avLst/>
          </a:prstGeom>
          <a:noFill/>
          <a:ln w="9525">
            <a:noFill/>
            <a:miter lim="800000"/>
            <a:headEnd/>
            <a:tailEnd/>
          </a:ln>
        </p:spPr>
      </p:pic>
      <p:pic>
        <p:nvPicPr>
          <p:cNvPr id="3379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28964" y="5562600"/>
            <a:ext cx="7147367" cy="990600"/>
          </a:xfrm>
          <a:prstGeom prst="rect">
            <a:avLst/>
          </a:prstGeom>
          <a:noFill/>
          <a:ln w="9525">
            <a:noFill/>
            <a:miter lim="800000"/>
            <a:headEnd/>
            <a:tailEnd/>
          </a:ln>
        </p:spPr>
      </p:pic>
    </p:spTree>
    <p:extLst>
      <p:ext uri="{BB962C8B-B14F-4D97-AF65-F5344CB8AC3E}">
        <p14:creationId xmlns:p14="http://schemas.microsoft.com/office/powerpoint/2010/main" val="922313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b="1" dirty="0"/>
              <a:t>C)  Multiple growth model</a:t>
            </a:r>
            <a:endParaRPr lang="en-US" dirty="0"/>
          </a:p>
        </p:txBody>
      </p:sp>
      <p:sp>
        <p:nvSpPr>
          <p:cNvPr id="3" name="Content Placeholder 2"/>
          <p:cNvSpPr>
            <a:spLocks noGrp="1"/>
          </p:cNvSpPr>
          <p:nvPr>
            <p:ph idx="1"/>
          </p:nvPr>
        </p:nvSpPr>
        <p:spPr>
          <a:xfrm>
            <a:off x="457200" y="914400"/>
            <a:ext cx="8229600" cy="5211763"/>
          </a:xfrm>
        </p:spPr>
        <p:txBody>
          <a:bodyPr/>
          <a:lstStyle/>
          <a:p>
            <a:pPr lvl="0"/>
            <a:r>
              <a:rPr lang="en-GB" sz="2400" dirty="0" smtClean="0"/>
              <a:t>Then the present value of the stock is basically sum of present values of all dividends as </a:t>
            </a:r>
            <a:endParaRPr lang="en-US" sz="2400" dirty="0" smtClean="0"/>
          </a:p>
          <a:p>
            <a:endParaRPr lang="en-GB" sz="2400" dirty="0" smtClean="0"/>
          </a:p>
          <a:p>
            <a:endParaRPr lang="en-GB" sz="2400" dirty="0"/>
          </a:p>
          <a:p>
            <a:r>
              <a:rPr lang="en-GB" sz="2400" dirty="0" smtClean="0"/>
              <a:t>If a stock has non-constant growth in dividend up to three years and constant rate of growth then after, Price of the sock can be determined as: </a:t>
            </a:r>
            <a:endParaRPr lang="en-US" sz="2400" dirty="0" smtClean="0"/>
          </a:p>
          <a:p>
            <a:endParaRPr lang="en-US" sz="2400" dirty="0"/>
          </a:p>
        </p:txBody>
      </p:sp>
      <p:pic>
        <p:nvPicPr>
          <p:cNvPr id="3276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5000" y="1828800"/>
            <a:ext cx="4191000" cy="537308"/>
          </a:xfrm>
          <a:prstGeom prst="rect">
            <a:avLst/>
          </a:prstGeom>
          <a:noFill/>
          <a:ln w="9525">
            <a:noFill/>
            <a:miter lim="800000"/>
            <a:headEnd/>
            <a:tailEnd/>
          </a:ln>
        </p:spPr>
      </p:pic>
      <p:pic>
        <p:nvPicPr>
          <p:cNvPr id="3277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66800" y="3810000"/>
            <a:ext cx="7543800" cy="990600"/>
          </a:xfrm>
          <a:prstGeom prst="rect">
            <a:avLst/>
          </a:prstGeom>
          <a:noFill/>
          <a:ln w="9525">
            <a:noFill/>
            <a:miter lim="800000"/>
            <a:headEnd/>
            <a:tailEnd/>
          </a:ln>
        </p:spPr>
      </p:pic>
    </p:spTree>
    <p:extLst>
      <p:ext uri="{BB962C8B-B14F-4D97-AF65-F5344CB8AC3E}">
        <p14:creationId xmlns:p14="http://schemas.microsoft.com/office/powerpoint/2010/main" val="1945258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t>Meaning and Characteristic of Bonds</a:t>
            </a:r>
            <a:endParaRPr lang="en-US" dirty="0"/>
          </a:p>
        </p:txBody>
      </p:sp>
      <p:sp>
        <p:nvSpPr>
          <p:cNvPr id="3" name="Content Placeholder 2"/>
          <p:cNvSpPr>
            <a:spLocks noGrp="1"/>
          </p:cNvSpPr>
          <p:nvPr>
            <p:ph idx="1"/>
          </p:nvPr>
        </p:nvSpPr>
        <p:spPr>
          <a:xfrm>
            <a:off x="457200" y="609600"/>
            <a:ext cx="8229600" cy="6019800"/>
          </a:xfrm>
        </p:spPr>
        <p:txBody>
          <a:bodyPr>
            <a:normAutofit lnSpcReduction="10000"/>
          </a:bodyPr>
          <a:lstStyle/>
          <a:p>
            <a:pPr algn="just"/>
            <a:r>
              <a:rPr lang="en-US" sz="2000" dirty="0" smtClean="0"/>
              <a:t>A long term debt instrument issued by a corporation or government</a:t>
            </a:r>
          </a:p>
          <a:p>
            <a:pPr algn="just"/>
            <a:r>
              <a:rPr lang="en-US" sz="2000" dirty="0" smtClean="0"/>
              <a:t>Bond is long term contract under which a borrower agrees to make payments of interest and principal on specific dates, to the holders of the bond.</a:t>
            </a:r>
          </a:p>
          <a:p>
            <a:pPr algn="just"/>
            <a:r>
              <a:rPr lang="en-US" sz="2000" dirty="0" smtClean="0"/>
              <a:t>Specified time may be quarterly or semiannually or annually. In Nepal normally interest is paid semiannually.</a:t>
            </a:r>
          </a:p>
          <a:p>
            <a:pPr algn="just"/>
            <a:r>
              <a:rPr lang="en-US" sz="2000" dirty="0" smtClean="0"/>
              <a:t>Key Characteristics:</a:t>
            </a:r>
          </a:p>
          <a:p>
            <a:pPr lvl="1" algn="just"/>
            <a:r>
              <a:rPr lang="en-US" sz="2000" dirty="0" smtClean="0"/>
              <a:t>Par Value (Face value / Maturity Value / Principal Value)</a:t>
            </a:r>
          </a:p>
          <a:p>
            <a:pPr lvl="2" algn="just"/>
            <a:r>
              <a:rPr lang="en-US" sz="2000" dirty="0" smtClean="0"/>
              <a:t>In Nepal the face value of bond or debenture must be </a:t>
            </a:r>
            <a:r>
              <a:rPr lang="en-US" sz="2000" dirty="0" err="1" smtClean="0"/>
              <a:t>Rs</a:t>
            </a:r>
            <a:r>
              <a:rPr lang="en-US" sz="2000" dirty="0" smtClean="0"/>
              <a:t> 1,000</a:t>
            </a:r>
          </a:p>
          <a:p>
            <a:pPr lvl="1" algn="just"/>
            <a:r>
              <a:rPr lang="en-US" sz="2000" dirty="0" smtClean="0"/>
              <a:t>Maturity  Date </a:t>
            </a:r>
          </a:p>
          <a:p>
            <a:pPr lvl="2" algn="just"/>
            <a:r>
              <a:rPr lang="en-US" sz="2000" dirty="0" smtClean="0"/>
              <a:t>Most bonds have original maturities ranging from 10 to 40 years</a:t>
            </a:r>
            <a:endParaRPr lang="en-US" sz="2000" dirty="0"/>
          </a:p>
          <a:p>
            <a:pPr lvl="1" algn="just"/>
            <a:r>
              <a:rPr lang="en-US" sz="2000" dirty="0" smtClean="0"/>
              <a:t>Coupon Interest rate</a:t>
            </a:r>
          </a:p>
          <a:p>
            <a:pPr lvl="2" algn="just"/>
            <a:r>
              <a:rPr lang="en-US" sz="2000" dirty="0" smtClean="0"/>
              <a:t>Amount of interest specified in coupon is coupon payment and rate is called coupon interest rate</a:t>
            </a:r>
            <a:endParaRPr lang="en-US" dirty="0"/>
          </a:p>
          <a:p>
            <a:pPr lvl="1" algn="just"/>
            <a:r>
              <a:rPr lang="en-US" sz="2000" dirty="0" smtClean="0"/>
              <a:t>Call Provision </a:t>
            </a:r>
          </a:p>
          <a:p>
            <a:pPr lvl="2" algn="just"/>
            <a:r>
              <a:rPr lang="en-US" sz="2000" dirty="0" smtClean="0"/>
              <a:t>Gives the issuing corporate right to redeem the bonds prior to maturity under specified terms at higher price than par value which is called call premium</a:t>
            </a:r>
          </a:p>
        </p:txBody>
      </p:sp>
    </p:spTree>
    <p:extLst>
      <p:ext uri="{BB962C8B-B14F-4D97-AF65-F5344CB8AC3E}">
        <p14:creationId xmlns:p14="http://schemas.microsoft.com/office/powerpoint/2010/main" val="2163203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96962"/>
          </a:xfrm>
        </p:spPr>
        <p:txBody>
          <a:bodyPr>
            <a:normAutofit/>
          </a:bodyPr>
          <a:lstStyle/>
          <a:p>
            <a:r>
              <a:rPr lang="en-GB" b="1" dirty="0" smtClean="0"/>
              <a:t>Example 10</a:t>
            </a:r>
            <a:endParaRPr lang="en-US" dirty="0"/>
          </a:p>
        </p:txBody>
      </p:sp>
      <p:sp>
        <p:nvSpPr>
          <p:cNvPr id="3" name="Content Placeholder 2"/>
          <p:cNvSpPr>
            <a:spLocks noGrp="1"/>
          </p:cNvSpPr>
          <p:nvPr>
            <p:ph idx="1"/>
          </p:nvPr>
        </p:nvSpPr>
        <p:spPr>
          <a:xfrm>
            <a:off x="457200" y="1371600"/>
            <a:ext cx="8153400" cy="4572000"/>
          </a:xfrm>
        </p:spPr>
        <p:txBody>
          <a:bodyPr>
            <a:normAutofit/>
          </a:bodyPr>
          <a:lstStyle/>
          <a:p>
            <a:pPr marL="0" indent="0" algn="just">
              <a:buNone/>
            </a:pPr>
            <a:r>
              <a:rPr lang="en-GB" sz="2400" b="1" dirty="0" smtClean="0"/>
              <a:t>The </a:t>
            </a:r>
            <a:r>
              <a:rPr lang="en-GB" sz="2400" b="1" dirty="0"/>
              <a:t>next three years dividends for Company Y are expected to be £0.50, £1.00, £1.50. Then </a:t>
            </a:r>
            <a:r>
              <a:rPr lang="en-GB" sz="2400" b="1" dirty="0" smtClean="0"/>
              <a:t>the dividends </a:t>
            </a:r>
            <a:r>
              <a:rPr lang="en-GB" sz="2400" b="1" dirty="0"/>
              <a:t>are expected to grow at a constant 5% forever. If the required return is 10%, then what is the value of the stock?</a:t>
            </a:r>
            <a:endParaRPr lang="en-US" sz="2400" b="1" dirty="0"/>
          </a:p>
          <a:p>
            <a:r>
              <a:rPr lang="en-GB" sz="2400" dirty="0"/>
              <a:t>For the non-constant dividend growth</a:t>
            </a:r>
            <a:endParaRPr lang="en-US" sz="2400" dirty="0"/>
          </a:p>
          <a:p>
            <a:pPr>
              <a:buNone/>
            </a:pPr>
            <a:r>
              <a:rPr lang="en-GB" sz="2400" dirty="0"/>
              <a:t> </a:t>
            </a:r>
            <a:endParaRPr lang="en-US" sz="2400" dirty="0"/>
          </a:p>
        </p:txBody>
      </p:sp>
      <p:graphicFrame>
        <p:nvGraphicFramePr>
          <p:cNvPr id="40962" name="Object 2"/>
          <p:cNvGraphicFramePr>
            <a:graphicFrameLocks noChangeAspect="1"/>
          </p:cNvGraphicFramePr>
          <p:nvPr>
            <p:extLst>
              <p:ext uri="{D42A27DB-BD31-4B8C-83A1-F6EECF244321}">
                <p14:modId xmlns:p14="http://schemas.microsoft.com/office/powerpoint/2010/main" val="1437036204"/>
              </p:ext>
            </p:extLst>
          </p:nvPr>
        </p:nvGraphicFramePr>
        <p:xfrm>
          <a:off x="1524000" y="3657600"/>
          <a:ext cx="4543311" cy="2133599"/>
        </p:xfrm>
        <a:graphic>
          <a:graphicData uri="http://schemas.openxmlformats.org/presentationml/2006/ole">
            <mc:AlternateContent xmlns:mc="http://schemas.openxmlformats.org/markup-compatibility/2006">
              <mc:Choice xmlns:v="urn:schemas-microsoft-com:vml" Requires="v">
                <p:oleObj spid="_x0000_s5143" name="Equation" r:id="rId3" imgW="2298600" imgH="1079280" progId="Equation.3">
                  <p:embed/>
                </p:oleObj>
              </mc:Choice>
              <mc:Fallback>
                <p:oleObj name="Equation" r:id="rId3" imgW="2298600" imgH="1079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657600"/>
                        <a:ext cx="4543311" cy="2133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632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ox(in)">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fontScale="90000"/>
          </a:bodyPr>
          <a:lstStyle/>
          <a:p>
            <a:endParaRPr lang="en-US" dirty="0"/>
          </a:p>
        </p:txBody>
      </p:sp>
      <p:sp>
        <p:nvSpPr>
          <p:cNvPr id="3" name="Content Placeholder 2"/>
          <p:cNvSpPr>
            <a:spLocks noGrp="1"/>
          </p:cNvSpPr>
          <p:nvPr>
            <p:ph idx="1"/>
          </p:nvPr>
        </p:nvSpPr>
        <p:spPr>
          <a:xfrm>
            <a:off x="495300" y="1143000"/>
            <a:ext cx="8153400" cy="5486400"/>
          </a:xfrm>
        </p:spPr>
        <p:txBody>
          <a:bodyPr>
            <a:normAutofit/>
          </a:bodyPr>
          <a:lstStyle/>
          <a:p>
            <a:r>
              <a:rPr lang="en-GB" sz="2400" dirty="0" smtClean="0"/>
              <a:t>For the constant dividend growth based on third year dividend D</a:t>
            </a:r>
            <a:r>
              <a:rPr lang="en-GB" sz="2400" baseline="-25000" dirty="0" smtClean="0"/>
              <a:t>3</a:t>
            </a:r>
            <a:endParaRPr lang="en-US" sz="2400" dirty="0" smtClean="0"/>
          </a:p>
          <a:p>
            <a:endParaRPr lang="en-US" sz="2400" dirty="0" smtClean="0"/>
          </a:p>
          <a:p>
            <a:endParaRPr lang="en-US" sz="2400" dirty="0"/>
          </a:p>
          <a:p>
            <a:endParaRPr lang="en-US" sz="2400" dirty="0" smtClean="0"/>
          </a:p>
          <a:p>
            <a:pPr marL="0" indent="0">
              <a:buNone/>
            </a:pPr>
            <a:endParaRPr lang="en-US" sz="2400" dirty="0" smtClean="0"/>
          </a:p>
          <a:p>
            <a:endParaRPr lang="en-US" sz="2400" dirty="0"/>
          </a:p>
          <a:p>
            <a:pPr>
              <a:buNone/>
            </a:pPr>
            <a:endParaRPr lang="en-US" sz="1800" dirty="0"/>
          </a:p>
          <a:p>
            <a:pPr marL="0" indent="0">
              <a:buNone/>
            </a:pPr>
            <a:r>
              <a:rPr lang="en-US" sz="2400" dirty="0" smtClean="0"/>
              <a:t> </a:t>
            </a:r>
          </a:p>
          <a:p>
            <a:r>
              <a:rPr lang="en-GB" sz="2400" dirty="0" smtClean="0"/>
              <a:t>The current price of the stock</a:t>
            </a:r>
            <a:r>
              <a:rPr lang="en-US" sz="2400" dirty="0"/>
              <a:t> </a:t>
            </a:r>
            <a:r>
              <a:rPr lang="en-GB" sz="2400" dirty="0" smtClean="0"/>
              <a:t>is the present value of the stock</a:t>
            </a:r>
            <a:endParaRPr lang="en-US" sz="2400" dirty="0"/>
          </a:p>
        </p:txBody>
      </p:sp>
      <p:graphicFrame>
        <p:nvGraphicFramePr>
          <p:cNvPr id="41986" name="Object 2"/>
          <p:cNvGraphicFramePr>
            <a:graphicFrameLocks noChangeAspect="1"/>
          </p:cNvGraphicFramePr>
          <p:nvPr>
            <p:extLst>
              <p:ext uri="{D42A27DB-BD31-4B8C-83A1-F6EECF244321}">
                <p14:modId xmlns:p14="http://schemas.microsoft.com/office/powerpoint/2010/main" val="720848813"/>
              </p:ext>
            </p:extLst>
          </p:nvPr>
        </p:nvGraphicFramePr>
        <p:xfrm>
          <a:off x="2667000" y="1676400"/>
          <a:ext cx="3304465" cy="2971800"/>
        </p:xfrm>
        <a:graphic>
          <a:graphicData uri="http://schemas.openxmlformats.org/presentationml/2006/ole">
            <mc:AlternateContent xmlns:mc="http://schemas.openxmlformats.org/markup-compatibility/2006">
              <mc:Choice xmlns:v="urn:schemas-microsoft-com:vml" Requires="v">
                <p:oleObj spid="_x0000_s6188" name="Equation" r:id="rId3" imgW="1892160" imgH="1701720" progId="Equation.3">
                  <p:embed/>
                </p:oleObj>
              </mc:Choice>
              <mc:Fallback>
                <p:oleObj name="Equation" r:id="rId3" imgW="1892160" imgH="1701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676400"/>
                        <a:ext cx="3304465"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7" name="Object 3"/>
          <p:cNvGraphicFramePr>
            <a:graphicFrameLocks noChangeAspect="1"/>
          </p:cNvGraphicFramePr>
          <p:nvPr>
            <p:extLst>
              <p:ext uri="{D42A27DB-BD31-4B8C-83A1-F6EECF244321}">
                <p14:modId xmlns:p14="http://schemas.microsoft.com/office/powerpoint/2010/main" val="3892889774"/>
              </p:ext>
            </p:extLst>
          </p:nvPr>
        </p:nvGraphicFramePr>
        <p:xfrm>
          <a:off x="2057400" y="5410200"/>
          <a:ext cx="3048000" cy="731520"/>
        </p:xfrm>
        <a:graphic>
          <a:graphicData uri="http://schemas.openxmlformats.org/presentationml/2006/ole">
            <mc:AlternateContent xmlns:mc="http://schemas.openxmlformats.org/markup-compatibility/2006">
              <mc:Choice xmlns:v="urn:schemas-microsoft-com:vml" Requires="v">
                <p:oleObj spid="_x0000_s6189" name="Equation" r:id="rId5" imgW="1662978" imgH="406224" progId="Equation.3">
                  <p:embed/>
                </p:oleObj>
              </mc:Choice>
              <mc:Fallback>
                <p:oleObj name="Equation" r:id="rId5" imgW="1662978"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410200"/>
                        <a:ext cx="3048000" cy="731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4951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Single Period Valuation and </a:t>
            </a:r>
            <a:r>
              <a:rPr lang="en-US" dirty="0" err="1" smtClean="0"/>
              <a:t>Multiperiod</a:t>
            </a:r>
            <a:r>
              <a:rPr lang="en-US" dirty="0" smtClean="0"/>
              <a:t> Valuation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19200"/>
                <a:ext cx="8229600" cy="5257800"/>
              </a:xfrm>
            </p:spPr>
            <p:txBody>
              <a:bodyPr/>
              <a:lstStyle/>
              <a:p>
                <a:r>
                  <a:rPr lang="en-US" dirty="0" smtClean="0"/>
                  <a:t>Single period valuation: P</a:t>
                </a:r>
                <a:r>
                  <a:rPr lang="en-US" baseline="-25000" dirty="0" smtClean="0"/>
                  <a:t>0</a:t>
                </a:r>
                <a:r>
                  <a:rPr lang="en-US" dirty="0" smtClean="0"/>
                  <a:t> = </a:t>
                </a:r>
                <a14:m>
                  <m:oMath xmlns:m="http://schemas.openxmlformats.org/officeDocument/2006/math">
                    <m:f>
                      <m:fPr>
                        <m:ctrlPr>
                          <a:rPr lang="en-US" i="1" smtClean="0">
                            <a:latin typeface="Cambria Math"/>
                          </a:rPr>
                        </m:ctrlPr>
                      </m:fPr>
                      <m:num>
                        <m:r>
                          <a:rPr lang="en-US" b="0" i="1" smtClean="0">
                            <a:latin typeface="Cambria Math"/>
                          </a:rPr>
                          <m:t>𝐷</m:t>
                        </m:r>
                        <m:r>
                          <a:rPr lang="en-US" b="0" i="1" baseline="-25000" smtClean="0">
                            <a:latin typeface="Cambria Math"/>
                          </a:rPr>
                          <m:t>1</m:t>
                        </m:r>
                      </m:num>
                      <m:den>
                        <m:d>
                          <m:dPr>
                            <m:ctrlPr>
                              <a:rPr lang="en-US" b="0" i="1" smtClean="0">
                                <a:latin typeface="Cambria Math"/>
                              </a:rPr>
                            </m:ctrlPr>
                          </m:dPr>
                          <m:e>
                            <m:r>
                              <a:rPr lang="en-US" b="0" i="1" smtClean="0">
                                <a:latin typeface="Cambria Math"/>
                              </a:rPr>
                              <m:t>1+</m:t>
                            </m:r>
                            <m:r>
                              <a:rPr lang="en-US" b="0" i="1" smtClean="0">
                                <a:latin typeface="Cambria Math"/>
                              </a:rPr>
                              <m:t>𝑘𝑠</m:t>
                            </m:r>
                          </m:e>
                        </m:d>
                        <m:r>
                          <a:rPr lang="en-US" b="0" i="1" baseline="30000" smtClean="0">
                            <a:latin typeface="Cambria Math"/>
                          </a:rPr>
                          <m:t>1</m:t>
                        </m:r>
                      </m:den>
                    </m:f>
                    <m:r>
                      <a:rPr lang="en-US" b="0" i="1" smtClean="0">
                        <a:latin typeface="Cambria Math"/>
                      </a:rPr>
                      <m:t>+ </m:t>
                    </m:r>
                    <m:f>
                      <m:fPr>
                        <m:ctrlPr>
                          <a:rPr lang="en-US" b="0" i="1" smtClean="0">
                            <a:latin typeface="Cambria Math"/>
                          </a:rPr>
                        </m:ctrlPr>
                      </m:fPr>
                      <m:num>
                        <m:r>
                          <a:rPr lang="en-US" b="0" i="1" smtClean="0">
                            <a:latin typeface="Cambria Math"/>
                          </a:rPr>
                          <m:t>𝑃</m:t>
                        </m:r>
                        <m:r>
                          <a:rPr lang="en-US" b="0" i="1" baseline="-25000" smtClean="0">
                            <a:latin typeface="Cambria Math"/>
                          </a:rPr>
                          <m:t>1</m:t>
                        </m:r>
                      </m:num>
                      <m:den>
                        <m:d>
                          <m:dPr>
                            <m:ctrlPr>
                              <a:rPr lang="en-US" b="0" i="1" smtClean="0">
                                <a:latin typeface="Cambria Math"/>
                              </a:rPr>
                            </m:ctrlPr>
                          </m:dPr>
                          <m:e>
                            <m:r>
                              <a:rPr lang="en-US" b="0" i="1" smtClean="0">
                                <a:latin typeface="Cambria Math"/>
                              </a:rPr>
                              <m:t>1+</m:t>
                            </m:r>
                            <m:r>
                              <a:rPr lang="en-US" b="0" i="1" smtClean="0">
                                <a:latin typeface="Cambria Math"/>
                              </a:rPr>
                              <m:t>𝑘𝑠</m:t>
                            </m:r>
                          </m:e>
                        </m:d>
                        <m:r>
                          <a:rPr lang="en-US" b="0" i="1" baseline="30000" smtClean="0">
                            <a:latin typeface="Cambria Math"/>
                          </a:rPr>
                          <m:t>1</m:t>
                        </m:r>
                      </m:den>
                    </m:f>
                  </m:oMath>
                </a14:m>
                <a:endParaRPr lang="en-US" dirty="0" smtClean="0"/>
              </a:p>
              <a:p>
                <a:r>
                  <a:rPr lang="en-US" dirty="0" err="1" smtClean="0"/>
                  <a:t>Multiperiod</a:t>
                </a:r>
                <a:r>
                  <a:rPr lang="en-US" dirty="0" smtClean="0"/>
                  <a:t> </a:t>
                </a:r>
                <a:r>
                  <a:rPr lang="en-US" dirty="0"/>
                  <a:t>valuation: P</a:t>
                </a:r>
                <a:r>
                  <a:rPr lang="en-US" baseline="-25000" dirty="0"/>
                  <a:t>0</a:t>
                </a:r>
                <a:r>
                  <a:rPr lang="en-US" dirty="0"/>
                  <a:t> = </a:t>
                </a:r>
                <a14:m>
                  <m:oMath xmlns:m="http://schemas.openxmlformats.org/officeDocument/2006/math">
                    <m:f>
                      <m:fPr>
                        <m:ctrlPr>
                          <a:rPr lang="en-US" i="1">
                            <a:latin typeface="Cambria Math"/>
                          </a:rPr>
                        </m:ctrlPr>
                      </m:fPr>
                      <m:num>
                        <m:r>
                          <a:rPr lang="en-US" i="1">
                            <a:latin typeface="Cambria Math"/>
                          </a:rPr>
                          <m:t>𝐷</m:t>
                        </m:r>
                        <m:r>
                          <a:rPr lang="en-US" i="1" baseline="-25000" smtClean="0">
                            <a:latin typeface="Cambria Math"/>
                          </a:rPr>
                          <m:t>1</m:t>
                        </m:r>
                      </m:num>
                      <m:den>
                        <m:d>
                          <m:dPr>
                            <m:ctrlPr>
                              <a:rPr lang="en-US" i="1">
                                <a:latin typeface="Cambria Math"/>
                              </a:rPr>
                            </m:ctrlPr>
                          </m:dPr>
                          <m:e>
                            <m:r>
                              <a:rPr lang="en-US" i="1">
                                <a:latin typeface="Cambria Math"/>
                              </a:rPr>
                              <m:t>1+</m:t>
                            </m:r>
                            <m:r>
                              <a:rPr lang="en-US" i="1">
                                <a:latin typeface="Cambria Math"/>
                              </a:rPr>
                              <m:t>𝑘𝑠</m:t>
                            </m:r>
                          </m:e>
                        </m:d>
                        <m:r>
                          <a:rPr lang="en-US" i="1" baseline="30000">
                            <a:latin typeface="Cambria Math"/>
                          </a:rPr>
                          <m:t>1</m:t>
                        </m:r>
                      </m:den>
                    </m:f>
                    <m:r>
                      <a:rPr lang="en-US" i="1">
                        <a:latin typeface="Cambria Math"/>
                      </a:rPr>
                      <m:t>+</m:t>
                    </m:r>
                    <m:f>
                      <m:fPr>
                        <m:ctrlPr>
                          <a:rPr lang="en-US" i="1">
                            <a:latin typeface="Cambria Math"/>
                          </a:rPr>
                        </m:ctrlPr>
                      </m:fPr>
                      <m:num>
                        <m:r>
                          <a:rPr lang="en-US" i="1">
                            <a:latin typeface="Cambria Math"/>
                          </a:rPr>
                          <m:t>𝐷</m:t>
                        </m:r>
                        <m:r>
                          <a:rPr lang="en-US" b="0" i="1" baseline="-25000" smtClean="0">
                            <a:latin typeface="Cambria Math"/>
                          </a:rPr>
                          <m:t>2</m:t>
                        </m:r>
                      </m:num>
                      <m:den>
                        <m:d>
                          <m:dPr>
                            <m:ctrlPr>
                              <a:rPr lang="en-US" i="1">
                                <a:latin typeface="Cambria Math"/>
                              </a:rPr>
                            </m:ctrlPr>
                          </m:dPr>
                          <m:e>
                            <m:r>
                              <a:rPr lang="en-US" i="1">
                                <a:latin typeface="Cambria Math"/>
                              </a:rPr>
                              <m:t>1+</m:t>
                            </m:r>
                            <m:r>
                              <a:rPr lang="en-US" i="1">
                                <a:latin typeface="Cambria Math"/>
                              </a:rPr>
                              <m:t>𝑘𝑠</m:t>
                            </m:r>
                          </m:e>
                        </m:d>
                        <m:r>
                          <a:rPr lang="en-US" b="0" i="1" baseline="30000" smtClean="0">
                            <a:latin typeface="Cambria Math"/>
                          </a:rPr>
                          <m:t>2</m:t>
                        </m:r>
                      </m:den>
                    </m:f>
                    <m:r>
                      <a:rPr lang="en-US" b="0" i="1" smtClean="0">
                        <a:latin typeface="Cambria Math"/>
                      </a:rPr>
                      <m:t>+</m:t>
                    </m:r>
                    <m:f>
                      <m:fPr>
                        <m:ctrlPr>
                          <a:rPr lang="en-US" i="1">
                            <a:latin typeface="Cambria Math"/>
                          </a:rPr>
                        </m:ctrlPr>
                      </m:fPr>
                      <m:num>
                        <m:r>
                          <a:rPr lang="en-US" i="1">
                            <a:latin typeface="Cambria Math"/>
                          </a:rPr>
                          <m:t>𝑃</m:t>
                        </m:r>
                        <m:r>
                          <a:rPr lang="en-US" b="0" i="1" baseline="-25000" smtClean="0">
                            <a:latin typeface="Cambria Math"/>
                          </a:rPr>
                          <m:t>2</m:t>
                        </m:r>
                      </m:num>
                      <m:den>
                        <m:d>
                          <m:dPr>
                            <m:ctrlPr>
                              <a:rPr lang="en-US" i="1">
                                <a:latin typeface="Cambria Math"/>
                              </a:rPr>
                            </m:ctrlPr>
                          </m:dPr>
                          <m:e>
                            <m:r>
                              <a:rPr lang="en-US" i="1">
                                <a:latin typeface="Cambria Math"/>
                              </a:rPr>
                              <m:t>1+</m:t>
                            </m:r>
                            <m:r>
                              <a:rPr lang="en-US" i="1">
                                <a:latin typeface="Cambria Math"/>
                              </a:rPr>
                              <m:t>𝑘𝑠</m:t>
                            </m:r>
                          </m:e>
                        </m:d>
                        <m:r>
                          <a:rPr lang="en-US" b="0" i="1" baseline="30000" smtClean="0">
                            <a:latin typeface="Cambria Math"/>
                          </a:rPr>
                          <m:t>2</m:t>
                        </m:r>
                      </m:den>
                    </m:f>
                  </m:oMath>
                </a14:m>
                <a:endParaRPr lang="en-US" dirty="0" smtClean="0"/>
              </a:p>
              <a:p>
                <a:r>
                  <a:rPr lang="en-US" dirty="0" smtClean="0"/>
                  <a:t>Expected Return and Growth</a:t>
                </a:r>
              </a:p>
              <a:p>
                <a:pPr marL="0" indent="0">
                  <a:buNone/>
                </a:pPr>
                <a:r>
                  <a:rPr lang="en-US" sz="1800" dirty="0" smtClean="0"/>
                  <a:t>Expected rate of return = expected dividend yield + Expected growth rate or capital gains yield</a:t>
                </a:r>
              </a:p>
              <a:p>
                <a:pPr marL="0" indent="0">
                  <a:buNone/>
                </a:pPr>
                <a:r>
                  <a:rPr lang="en-US" dirty="0" smtClean="0"/>
                  <a:t>K</a:t>
                </a:r>
                <a:r>
                  <a:rPr lang="en-US" baseline="-25000" dirty="0" smtClean="0"/>
                  <a:t>s</a:t>
                </a:r>
                <a:r>
                  <a:rPr lang="en-US" dirty="0" smtClean="0"/>
                  <a:t> = </a:t>
                </a:r>
                <a14:m>
                  <m:oMath xmlns:m="http://schemas.openxmlformats.org/officeDocument/2006/math">
                    <m:f>
                      <m:fPr>
                        <m:ctrlPr>
                          <a:rPr lang="en-US" i="1" smtClean="0">
                            <a:latin typeface="Cambria Math"/>
                          </a:rPr>
                        </m:ctrlPr>
                      </m:fPr>
                      <m:num>
                        <m:r>
                          <a:rPr lang="en-US" b="0" i="1" smtClean="0">
                            <a:latin typeface="Cambria Math"/>
                          </a:rPr>
                          <m:t>𝐷</m:t>
                        </m:r>
                        <m:r>
                          <a:rPr lang="en-US" b="0" i="1" baseline="-25000" smtClean="0">
                            <a:latin typeface="Cambria Math"/>
                          </a:rPr>
                          <m:t>1</m:t>
                        </m:r>
                      </m:num>
                      <m:den>
                        <m:r>
                          <a:rPr lang="en-US" b="0" i="1" smtClean="0">
                            <a:latin typeface="Cambria Math"/>
                          </a:rPr>
                          <m:t>𝑃</m:t>
                        </m:r>
                        <m:r>
                          <a:rPr lang="en-US" b="0" i="1" baseline="-25000" smtClean="0">
                            <a:latin typeface="Cambria Math"/>
                          </a:rPr>
                          <m:t>0</m:t>
                        </m:r>
                      </m:den>
                    </m:f>
                    <m:r>
                      <a:rPr lang="en-US" b="0" i="1" smtClean="0">
                        <a:latin typeface="Cambria Math"/>
                      </a:rPr>
                      <m:t>+</m:t>
                    </m:r>
                    <m:r>
                      <a:rPr lang="en-US" b="0" i="1" smtClean="0">
                        <a:latin typeface="Cambria Math"/>
                      </a:rPr>
                      <m:t>𝑔</m:t>
                    </m:r>
                  </m:oMath>
                </a14:m>
                <a:r>
                  <a:rPr lang="en-US" dirty="0" smtClean="0"/>
                  <a:t>     where, g = </a:t>
                </a:r>
                <a14:m>
                  <m:oMath xmlns:m="http://schemas.openxmlformats.org/officeDocument/2006/math">
                    <m:f>
                      <m:fPr>
                        <m:ctrlPr>
                          <a:rPr lang="en-US" i="1" smtClean="0">
                            <a:latin typeface="Cambria Math"/>
                          </a:rPr>
                        </m:ctrlPr>
                      </m:fPr>
                      <m:num>
                        <m:r>
                          <a:rPr lang="en-US" b="0" i="1" smtClean="0">
                            <a:latin typeface="Cambria Math"/>
                          </a:rPr>
                          <m:t>(</m:t>
                        </m:r>
                        <m:r>
                          <a:rPr lang="en-US" b="0" i="1" smtClean="0">
                            <a:latin typeface="Cambria Math"/>
                          </a:rPr>
                          <m:t>𝑃</m:t>
                        </m:r>
                        <m:r>
                          <a:rPr lang="en-US" b="0" i="1" baseline="-25000" smtClean="0">
                            <a:latin typeface="Cambria Math"/>
                          </a:rPr>
                          <m:t>1</m:t>
                        </m:r>
                        <m:r>
                          <a:rPr lang="en-US" b="0" i="1" smtClean="0">
                            <a:latin typeface="Cambria Math"/>
                          </a:rPr>
                          <m:t>−</m:t>
                        </m:r>
                        <m:r>
                          <a:rPr lang="en-US" b="0" i="1" smtClean="0">
                            <a:latin typeface="Cambria Math"/>
                          </a:rPr>
                          <m:t>𝑃</m:t>
                        </m:r>
                        <m:r>
                          <a:rPr lang="en-US" b="0" i="1" baseline="-25000" smtClean="0">
                            <a:latin typeface="Cambria Math"/>
                          </a:rPr>
                          <m:t>0</m:t>
                        </m:r>
                        <m:r>
                          <a:rPr lang="en-US" b="0" i="1" smtClean="0">
                            <a:latin typeface="Cambria Math"/>
                          </a:rPr>
                          <m:t>)</m:t>
                        </m:r>
                      </m:num>
                      <m:den>
                        <m:r>
                          <a:rPr lang="en-US" b="0" i="1" smtClean="0">
                            <a:latin typeface="Cambria Math"/>
                          </a:rPr>
                          <m:t>𝑃</m:t>
                        </m:r>
                        <m:r>
                          <a:rPr lang="en-US" b="0" i="1" baseline="-25000" smtClean="0">
                            <a:latin typeface="Cambria Math"/>
                          </a:rPr>
                          <m:t>0</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257800"/>
              </a:xfrm>
              <a:blipFill rotWithShape="1">
                <a:blip r:embed="rId2"/>
                <a:stretch>
                  <a:fillRect l="-1852"/>
                </a:stretch>
              </a:blipFill>
            </p:spPr>
            <p:txBody>
              <a:bodyPr/>
              <a:lstStyle/>
              <a:p>
                <a:r>
                  <a:rPr lang="en-US">
                    <a:noFill/>
                  </a:rPr>
                  <a:t> </a:t>
                </a:r>
              </a:p>
            </p:txBody>
          </p:sp>
        </mc:Fallback>
      </mc:AlternateContent>
    </p:spTree>
    <p:extLst>
      <p:ext uri="{BB962C8B-B14F-4D97-AF65-F5344CB8AC3E}">
        <p14:creationId xmlns:p14="http://schemas.microsoft.com/office/powerpoint/2010/main" val="211826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Preferred Stock</a:t>
            </a:r>
            <a:endParaRPr lang="en-US" dirty="0"/>
          </a:p>
        </p:txBody>
      </p:sp>
      <p:sp>
        <p:nvSpPr>
          <p:cNvPr id="3" name="Content Placeholder 2"/>
          <p:cNvSpPr>
            <a:spLocks noGrp="1"/>
          </p:cNvSpPr>
          <p:nvPr>
            <p:ph idx="1"/>
          </p:nvPr>
        </p:nvSpPr>
        <p:spPr>
          <a:xfrm>
            <a:off x="457200" y="1066800"/>
            <a:ext cx="8229600" cy="5486400"/>
          </a:xfrm>
        </p:spPr>
        <p:txBody>
          <a:bodyPr/>
          <a:lstStyle/>
          <a:p>
            <a:pPr algn="just"/>
            <a:r>
              <a:rPr lang="en-US" dirty="0" smtClean="0"/>
              <a:t>Long term sources of financing</a:t>
            </a:r>
          </a:p>
          <a:p>
            <a:pPr algn="just"/>
            <a:r>
              <a:rPr lang="en-US" dirty="0" smtClean="0"/>
              <a:t>Fixed amount of dividend out of earning of company after payment of debenture interest and tax</a:t>
            </a:r>
          </a:p>
          <a:p>
            <a:pPr algn="just"/>
            <a:r>
              <a:rPr lang="en-US" dirty="0" smtClean="0"/>
              <a:t>Does not convey voting power</a:t>
            </a:r>
          </a:p>
          <a:p>
            <a:pPr algn="just"/>
            <a:r>
              <a:rPr lang="en-US" dirty="0" smtClean="0"/>
              <a:t>Preferred dividend are usually cumulative</a:t>
            </a:r>
          </a:p>
          <a:p>
            <a:pPr algn="just"/>
            <a:r>
              <a:rPr lang="en-US" dirty="0" smtClean="0"/>
              <a:t>Preferred dividend are not tax deductible expenses</a:t>
            </a:r>
            <a:endParaRPr lang="en-US" dirty="0"/>
          </a:p>
        </p:txBody>
      </p:sp>
    </p:spTree>
    <p:extLst>
      <p:ext uri="{BB962C8B-B14F-4D97-AF65-F5344CB8AC3E}">
        <p14:creationId xmlns:p14="http://schemas.microsoft.com/office/powerpoint/2010/main" val="497964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Features of Preferred Stock</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t>Fixed Dividend</a:t>
            </a:r>
          </a:p>
          <a:p>
            <a:r>
              <a:rPr lang="en-US" dirty="0" smtClean="0"/>
              <a:t>Cumulative Dividends</a:t>
            </a:r>
          </a:p>
          <a:p>
            <a:r>
              <a:rPr lang="en-US" dirty="0" smtClean="0"/>
              <a:t>Par Value</a:t>
            </a:r>
          </a:p>
          <a:p>
            <a:r>
              <a:rPr lang="en-US" dirty="0" smtClean="0"/>
              <a:t>Participative Feature</a:t>
            </a:r>
          </a:p>
          <a:p>
            <a:r>
              <a:rPr lang="en-US" dirty="0" smtClean="0"/>
              <a:t>Voting Rights</a:t>
            </a:r>
          </a:p>
          <a:p>
            <a:r>
              <a:rPr lang="en-US" dirty="0" smtClean="0"/>
              <a:t>Claims on Income and Assets</a:t>
            </a:r>
          </a:p>
          <a:p>
            <a:r>
              <a:rPr lang="en-US" dirty="0" smtClean="0"/>
              <a:t>Redemption / Retirement </a:t>
            </a:r>
          </a:p>
          <a:p>
            <a:r>
              <a:rPr lang="en-US" dirty="0" smtClean="0"/>
              <a:t>Sinking Fund</a:t>
            </a:r>
          </a:p>
          <a:p>
            <a:r>
              <a:rPr lang="en-US" dirty="0" smtClean="0"/>
              <a:t>Call Provision</a:t>
            </a:r>
          </a:p>
          <a:p>
            <a:r>
              <a:rPr lang="en-US" dirty="0" smtClean="0"/>
              <a:t>Convertibility</a:t>
            </a:r>
            <a:endParaRPr lang="en-US" dirty="0"/>
          </a:p>
        </p:txBody>
      </p:sp>
    </p:spTree>
    <p:extLst>
      <p:ext uri="{BB962C8B-B14F-4D97-AF65-F5344CB8AC3E}">
        <p14:creationId xmlns:p14="http://schemas.microsoft.com/office/powerpoint/2010/main" val="2936986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Preferred Sock Valuation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838200"/>
                <a:ext cx="8229600" cy="5715000"/>
              </a:xfrm>
            </p:spPr>
            <p:txBody>
              <a:bodyPr/>
              <a:lstStyle/>
              <a:p>
                <a:r>
                  <a:rPr lang="en-US" sz="2200" dirty="0" smtClean="0"/>
                  <a:t>Valuation of Perpetual Preferred Stock</a:t>
                </a:r>
              </a:p>
              <a:p>
                <a:pPr marL="457200" lvl="1" indent="0">
                  <a:buNone/>
                </a:pPr>
                <a:r>
                  <a:rPr lang="en-US" sz="2200" dirty="0" err="1" smtClean="0"/>
                  <a:t>V</a:t>
                </a:r>
                <a:r>
                  <a:rPr lang="en-US" sz="2200" baseline="-25000" dirty="0" err="1" smtClean="0"/>
                  <a:t>ps</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𝐷</m:t>
                        </m:r>
                        <m:r>
                          <a:rPr lang="en-US" sz="2200" b="0" i="1" baseline="-25000" smtClean="0">
                            <a:latin typeface="Cambria Math"/>
                          </a:rPr>
                          <m:t>𝑝𝑠</m:t>
                        </m:r>
                      </m:num>
                      <m:den>
                        <m:r>
                          <a:rPr lang="en-US" sz="2200" b="0" i="1" smtClean="0">
                            <a:latin typeface="Cambria Math"/>
                          </a:rPr>
                          <m:t>𝐾</m:t>
                        </m:r>
                        <m:r>
                          <a:rPr lang="en-US" sz="2200" b="0" i="1" baseline="-25000" smtClean="0">
                            <a:latin typeface="Cambria Math"/>
                          </a:rPr>
                          <m:t>𝑝𝑠</m:t>
                        </m:r>
                      </m:den>
                    </m:f>
                  </m:oMath>
                </a14:m>
                <a:r>
                  <a:rPr lang="en-US" sz="2200" dirty="0" smtClean="0"/>
                  <a:t>      where, </a:t>
                </a:r>
                <a:r>
                  <a:rPr lang="en-US" sz="2200" dirty="0" err="1"/>
                  <a:t>V</a:t>
                </a:r>
                <a:r>
                  <a:rPr lang="en-US" sz="2200" baseline="-25000" dirty="0" err="1"/>
                  <a:t>ps</a:t>
                </a:r>
                <a:r>
                  <a:rPr lang="en-US" sz="2200" dirty="0"/>
                  <a:t> </a:t>
                </a:r>
                <a:r>
                  <a:rPr lang="en-US" sz="2200" dirty="0" smtClean="0"/>
                  <a:t>= value of preferred stock</a:t>
                </a:r>
              </a:p>
              <a:p>
                <a:pPr marL="457200" lvl="1" indent="0">
                  <a:buNone/>
                </a:pPr>
                <a:r>
                  <a:rPr lang="en-US" sz="2200" dirty="0"/>
                  <a:t>	</a:t>
                </a:r>
                <a:r>
                  <a:rPr lang="en-US" sz="2200" dirty="0" smtClean="0"/>
                  <a:t>		</a:t>
                </a:r>
                <a:r>
                  <a:rPr lang="en-US" sz="2200" dirty="0"/>
                  <a:t> </a:t>
                </a:r>
                <a14:m>
                  <m:oMath xmlns:m="http://schemas.openxmlformats.org/officeDocument/2006/math">
                    <m:r>
                      <a:rPr lang="en-US" sz="2200" i="1">
                        <a:latin typeface="Cambria Math"/>
                      </a:rPr>
                      <m:t>𝐷</m:t>
                    </m:r>
                    <m:r>
                      <a:rPr lang="en-US" sz="2200" i="1" baseline="-25000">
                        <a:latin typeface="Cambria Math"/>
                      </a:rPr>
                      <m:t>𝑝𝑠</m:t>
                    </m:r>
                  </m:oMath>
                </a14:m>
                <a:r>
                  <a:rPr lang="en-US" sz="2200" dirty="0" smtClean="0"/>
                  <a:t> = Preferred stock dividend</a:t>
                </a:r>
              </a:p>
              <a:p>
                <a:pPr marL="457200" lvl="1" indent="0">
                  <a:buNone/>
                </a:pPr>
                <a:r>
                  <a:rPr lang="en-US" sz="2200" dirty="0"/>
                  <a:t>	</a:t>
                </a:r>
                <a:r>
                  <a:rPr lang="en-US" sz="2200" dirty="0" smtClean="0"/>
                  <a:t>		</a:t>
                </a:r>
                <a:r>
                  <a:rPr lang="en-US" sz="2200" dirty="0"/>
                  <a:t> </a:t>
                </a:r>
                <a14:m>
                  <m:oMath xmlns:m="http://schemas.openxmlformats.org/officeDocument/2006/math">
                    <m:r>
                      <a:rPr lang="en-US" sz="2200" i="1">
                        <a:latin typeface="Cambria Math"/>
                      </a:rPr>
                      <m:t>𝐾</m:t>
                    </m:r>
                    <m:r>
                      <a:rPr lang="en-US" sz="2200" i="1" baseline="-25000">
                        <a:latin typeface="Cambria Math"/>
                      </a:rPr>
                      <m:t>𝑝𝑠</m:t>
                    </m:r>
                  </m:oMath>
                </a14:m>
                <a:r>
                  <a:rPr lang="en-US" sz="2200" dirty="0" smtClean="0"/>
                  <a:t>  = Required rate of return on PS</a:t>
                </a:r>
              </a:p>
              <a:p>
                <a:pPr marL="514350" indent="-457200"/>
                <a:r>
                  <a:rPr lang="en-US" sz="2200" dirty="0" smtClean="0"/>
                  <a:t>Valuation of Redeemable Preferred Stock</a:t>
                </a:r>
              </a:p>
              <a:p>
                <a:pPr marL="457200" lvl="1" indent="0">
                  <a:buNone/>
                </a:pPr>
                <a:r>
                  <a:rPr lang="en-US" sz="2200" dirty="0"/>
                  <a:t>V</a:t>
                </a:r>
                <a:r>
                  <a:rPr lang="en-US" sz="2200" baseline="-25000" dirty="0" err="1"/>
                  <a:t>ps</a:t>
                </a:r>
                <a:r>
                  <a:rPr lang="en-US" sz="2200" dirty="0"/>
                  <a:t> = </a:t>
                </a:r>
                <a14:m>
                  <m:oMath xmlns:m="http://schemas.openxmlformats.org/officeDocument/2006/math">
                    <m:nary>
                      <m:naryPr>
                        <m:chr m:val="∑"/>
                        <m:ctrlPr>
                          <a:rPr lang="en-US" sz="2200" i="1" smtClean="0">
                            <a:latin typeface="Cambria Math"/>
                          </a:rPr>
                        </m:ctrlPr>
                      </m:naryPr>
                      <m:sub>
                        <m:r>
                          <m:rPr>
                            <m:brk m:alnAt="23"/>
                          </m:rPr>
                          <a:rPr lang="en-US" sz="2200" b="0" i="1" smtClean="0">
                            <a:latin typeface="Cambria Math"/>
                          </a:rPr>
                          <m:t>𝑡</m:t>
                        </m:r>
                        <m:r>
                          <a:rPr lang="en-US" sz="2200" b="0" i="1" smtClean="0">
                            <a:latin typeface="Cambria Math"/>
                          </a:rPr>
                          <m:t>=1</m:t>
                        </m:r>
                      </m:sub>
                      <m:sup>
                        <m:r>
                          <a:rPr lang="en-US" sz="2200" b="0" i="1" smtClean="0">
                            <a:latin typeface="Cambria Math"/>
                          </a:rPr>
                          <m:t>𝑛</m:t>
                        </m:r>
                      </m:sup>
                      <m:e>
                        <m:f>
                          <m:fPr>
                            <m:ctrlPr>
                              <a:rPr lang="en-US" sz="2200" i="1" smtClean="0">
                                <a:latin typeface="Cambria Math"/>
                              </a:rPr>
                            </m:ctrlPr>
                          </m:fPr>
                          <m:num>
                            <m:r>
                              <a:rPr lang="en-US" sz="2200" b="0" i="1" smtClean="0">
                                <a:latin typeface="Cambria Math"/>
                              </a:rPr>
                              <m:t>𝐷</m:t>
                            </m:r>
                            <m:r>
                              <a:rPr lang="en-US" sz="2200" b="0" i="1" baseline="-25000" smtClean="0">
                                <a:latin typeface="Cambria Math"/>
                              </a:rPr>
                              <m:t>𝑝𝑠</m:t>
                            </m:r>
                          </m:num>
                          <m:den>
                            <m:d>
                              <m:dPr>
                                <m:ctrlPr>
                                  <a:rPr lang="en-US" sz="2200" b="0" i="1" smtClean="0">
                                    <a:latin typeface="Cambria Math"/>
                                  </a:rPr>
                                </m:ctrlPr>
                              </m:dPr>
                              <m:e>
                                <m:r>
                                  <a:rPr lang="en-US" sz="2200" b="0" i="1" smtClean="0">
                                    <a:latin typeface="Cambria Math"/>
                                  </a:rPr>
                                  <m:t>1+</m:t>
                                </m:r>
                                <m:r>
                                  <a:rPr lang="en-US" sz="2200" b="0" i="1" smtClean="0">
                                    <a:latin typeface="Cambria Math"/>
                                  </a:rPr>
                                  <m:t>𝑘𝑝𝑠</m:t>
                                </m:r>
                              </m:e>
                            </m:d>
                            <m:r>
                              <a:rPr lang="en-US" sz="2200" b="0" i="1" baseline="30000" smtClean="0">
                                <a:latin typeface="Cambria Math"/>
                              </a:rPr>
                              <m:t>𝑡</m:t>
                            </m:r>
                          </m:den>
                        </m:f>
                      </m:e>
                    </m:nary>
                    <m:r>
                      <a:rPr lang="en-US" sz="2200" b="0" i="1" smtClean="0">
                        <a:latin typeface="Cambria Math"/>
                      </a:rPr>
                      <m:t>+ </m:t>
                    </m:r>
                    <m:f>
                      <m:fPr>
                        <m:ctrlPr>
                          <a:rPr lang="en-US" sz="2200" b="0" i="1" smtClean="0">
                            <a:latin typeface="Cambria Math"/>
                          </a:rPr>
                        </m:ctrlPr>
                      </m:fPr>
                      <m:num>
                        <m:r>
                          <a:rPr lang="en-US" sz="2200" b="0" i="1" smtClean="0">
                            <a:latin typeface="Cambria Math"/>
                          </a:rPr>
                          <m:t>𝑀</m:t>
                        </m:r>
                      </m:num>
                      <m:den>
                        <m:d>
                          <m:dPr>
                            <m:ctrlPr>
                              <a:rPr lang="en-US" sz="2200" b="0" i="1" smtClean="0">
                                <a:latin typeface="Cambria Math"/>
                              </a:rPr>
                            </m:ctrlPr>
                          </m:dPr>
                          <m:e>
                            <m:r>
                              <a:rPr lang="en-US" sz="2200" b="0" i="1" smtClean="0">
                                <a:latin typeface="Cambria Math"/>
                              </a:rPr>
                              <m:t>1+</m:t>
                            </m:r>
                            <m:r>
                              <a:rPr lang="en-US" sz="2200" b="0" i="1" smtClean="0">
                                <a:latin typeface="Cambria Math"/>
                              </a:rPr>
                              <m:t>𝑘𝑝𝑠</m:t>
                            </m:r>
                          </m:e>
                        </m:d>
                        <m:r>
                          <a:rPr lang="en-US" sz="2200" b="0" i="1" baseline="30000" smtClean="0">
                            <a:latin typeface="Cambria Math"/>
                          </a:rPr>
                          <m:t>𝑛</m:t>
                        </m:r>
                      </m:den>
                    </m:f>
                  </m:oMath>
                </a14:m>
                <a:endParaRPr lang="en-US" sz="2200" dirty="0" smtClean="0"/>
              </a:p>
              <a:p>
                <a:pPr marL="457200" lvl="1" indent="0">
                  <a:buNone/>
                </a:pPr>
                <a:r>
                  <a:rPr lang="en-US" sz="2200" dirty="0"/>
                  <a:t>	</a:t>
                </a:r>
                <a:r>
                  <a:rPr lang="en-US" sz="2200" dirty="0" smtClean="0"/>
                  <a:t>= </a:t>
                </a:r>
                <a:r>
                  <a:rPr lang="en-US" sz="2200" dirty="0" err="1" smtClean="0"/>
                  <a:t>D</a:t>
                </a:r>
                <a:r>
                  <a:rPr lang="en-US" sz="2200" baseline="-25000" dirty="0" err="1" smtClean="0"/>
                  <a:t>ps</a:t>
                </a:r>
                <a:r>
                  <a:rPr lang="en-US" sz="2200" dirty="0" smtClean="0"/>
                  <a:t> × PVIFA </a:t>
                </a:r>
                <a:r>
                  <a:rPr lang="en-US" sz="2200" baseline="-25000" dirty="0" err="1" smtClean="0"/>
                  <a:t>kps</a:t>
                </a:r>
                <a:r>
                  <a:rPr lang="en-US" sz="2200" baseline="-25000" dirty="0" smtClean="0"/>
                  <a:t>, n</a:t>
                </a:r>
                <a:r>
                  <a:rPr lang="en-US" sz="2200" dirty="0" smtClean="0"/>
                  <a:t> + M × PVIF </a:t>
                </a:r>
                <a:r>
                  <a:rPr lang="en-US" sz="2200" baseline="-25000" dirty="0" err="1" smtClean="0"/>
                  <a:t>kps</a:t>
                </a:r>
                <a:r>
                  <a:rPr lang="en-US" sz="2200" baseline="-25000" dirty="0" smtClean="0"/>
                  <a:t>, n</a:t>
                </a:r>
              </a:p>
              <a:p>
                <a:pPr marL="57150" indent="0">
                  <a:buNone/>
                </a:pPr>
                <a:endParaRPr lang="en-US" sz="2200" b="1" dirty="0" smtClean="0"/>
              </a:p>
              <a:p>
                <a:pPr marL="57150" indent="0">
                  <a:buNone/>
                </a:pPr>
                <a:r>
                  <a:rPr lang="en-US" sz="2200" b="1" dirty="0" smtClean="0"/>
                  <a:t>Example Problem 11</a:t>
                </a:r>
                <a:endParaRPr lang="en-US" baseline="-25000" dirty="0" smtClean="0"/>
              </a:p>
              <a:p>
                <a:pPr marL="57150" indent="0" algn="just">
                  <a:buNone/>
                </a:pPr>
                <a:r>
                  <a:rPr lang="en-US" sz="2200" dirty="0" smtClean="0"/>
                  <a:t>Tara </a:t>
                </a:r>
                <a:r>
                  <a:rPr lang="en-US" sz="2200" dirty="0" err="1" smtClean="0"/>
                  <a:t>Gaun</a:t>
                </a:r>
                <a:r>
                  <a:rPr lang="en-US" sz="2200" dirty="0" smtClean="0"/>
                  <a:t> Regency issues </a:t>
                </a:r>
                <a:r>
                  <a:rPr lang="en-US" sz="2200" dirty="0" err="1" smtClean="0"/>
                  <a:t>Rs</a:t>
                </a:r>
                <a:r>
                  <a:rPr lang="en-US" sz="2200" dirty="0" smtClean="0"/>
                  <a:t> 100 face value preferred stock which carries 12% dividend and is redeemable after 12 years at par. If the cost of preferred capital is 13%, what is the value of preferred stock?</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15000"/>
              </a:xfrm>
              <a:blipFill rotWithShape="1">
                <a:blip r:embed="rId2"/>
                <a:stretch>
                  <a:fillRect l="-815" t="-640" r="-1778"/>
                </a:stretch>
              </a:blipFill>
            </p:spPr>
            <p:txBody>
              <a:bodyPr/>
              <a:lstStyle/>
              <a:p>
                <a:r>
                  <a:rPr lang="en-US">
                    <a:noFill/>
                  </a:rPr>
                  <a:t> </a:t>
                </a:r>
              </a:p>
            </p:txBody>
          </p:sp>
        </mc:Fallback>
      </mc:AlternateContent>
    </p:spTree>
    <p:extLst>
      <p:ext uri="{BB962C8B-B14F-4D97-AF65-F5344CB8AC3E}">
        <p14:creationId xmlns:p14="http://schemas.microsoft.com/office/powerpoint/2010/main" val="360774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Characteristic of Bonds</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r>
              <a:rPr lang="en-US" sz="2000" dirty="0" smtClean="0"/>
              <a:t>Continued…</a:t>
            </a:r>
          </a:p>
          <a:p>
            <a:pPr lvl="1"/>
            <a:r>
              <a:rPr lang="en-US" sz="2000" dirty="0" smtClean="0"/>
              <a:t>Sinking fund or Bond Redemption Fund</a:t>
            </a:r>
          </a:p>
          <a:p>
            <a:pPr lvl="2"/>
            <a:r>
              <a:rPr lang="en-US" sz="2000" dirty="0" smtClean="0"/>
              <a:t>Facilitates the orderly retirement of the bond </a:t>
            </a:r>
          </a:p>
          <a:p>
            <a:pPr lvl="2"/>
            <a:r>
              <a:rPr lang="en-US" sz="2000" dirty="0" smtClean="0"/>
              <a:t>Bonds that have sinking funds are regarded as being safer than those without such provision.</a:t>
            </a:r>
          </a:p>
          <a:p>
            <a:pPr lvl="1"/>
            <a:r>
              <a:rPr lang="en-US" sz="2000" dirty="0" smtClean="0"/>
              <a:t>Indenture</a:t>
            </a:r>
          </a:p>
          <a:p>
            <a:pPr lvl="2"/>
            <a:r>
              <a:rPr lang="en-US" sz="2000" dirty="0" smtClean="0"/>
              <a:t>Legal agreement for contract that contains terms and condition of a bond issue</a:t>
            </a:r>
          </a:p>
          <a:p>
            <a:pPr lvl="1"/>
            <a:r>
              <a:rPr lang="en-US" sz="2000" dirty="0" smtClean="0"/>
              <a:t>Trustee</a:t>
            </a:r>
          </a:p>
          <a:p>
            <a:pPr lvl="2"/>
            <a:r>
              <a:rPr lang="en-US" sz="2000" dirty="0" smtClean="0"/>
              <a:t>Third party to bond indenture</a:t>
            </a:r>
          </a:p>
          <a:p>
            <a:pPr lvl="2"/>
            <a:r>
              <a:rPr lang="en-US" sz="2000" dirty="0" smtClean="0"/>
              <a:t>Act as a watchdog on behalf of the bond holders</a:t>
            </a:r>
          </a:p>
          <a:p>
            <a:pPr lvl="1"/>
            <a:r>
              <a:rPr lang="en-US" sz="2000" dirty="0" smtClean="0"/>
              <a:t>Conversion Feature</a:t>
            </a:r>
          </a:p>
          <a:p>
            <a:pPr lvl="2"/>
            <a:r>
              <a:rPr lang="en-US" sz="2000" dirty="0" smtClean="0"/>
              <a:t>Convertibility into equity shares</a:t>
            </a:r>
          </a:p>
          <a:p>
            <a:pPr marL="971550" lvl="1" indent="-457200"/>
            <a:r>
              <a:rPr lang="en-US" sz="2000" dirty="0" smtClean="0"/>
              <a:t>Claims on Assets and Income</a:t>
            </a:r>
          </a:p>
          <a:p>
            <a:pPr marL="1371600" lvl="2" indent="-457200"/>
            <a:r>
              <a:rPr lang="en-US" sz="2000" dirty="0" smtClean="0"/>
              <a:t>Claims of debt in general including bonds, are honored before those of both preferred stock and common stock </a:t>
            </a:r>
            <a:endParaRPr lang="en-US" sz="2000" dirty="0"/>
          </a:p>
        </p:txBody>
      </p:sp>
    </p:spTree>
    <p:extLst>
      <p:ext uri="{BB962C8B-B14F-4D97-AF65-F5344CB8AC3E}">
        <p14:creationId xmlns:p14="http://schemas.microsoft.com/office/powerpoint/2010/main" val="427547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Basic Financial Assets Valuation Model</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GB" sz="2000" dirty="0"/>
              <a:t>The valuation method states that the </a:t>
            </a:r>
            <a:r>
              <a:rPr lang="en-GB" sz="2000" i="1" dirty="0"/>
              <a:t>intrinsic value of an asset</a:t>
            </a:r>
            <a:r>
              <a:rPr lang="en-GB" sz="2000" dirty="0"/>
              <a:t> is equal to the </a:t>
            </a:r>
            <a:r>
              <a:rPr lang="en-GB" sz="2000" b="1" i="1" dirty="0"/>
              <a:t>sum of the present value of the asset’s cash flow</a:t>
            </a:r>
            <a:r>
              <a:rPr lang="en-GB" sz="2000" dirty="0"/>
              <a:t>.</a:t>
            </a:r>
          </a:p>
          <a:p>
            <a:pPr algn="just"/>
            <a:r>
              <a:rPr lang="en-US" sz="2000" dirty="0" smtClean="0"/>
              <a:t>Value of Bond (V</a:t>
            </a:r>
            <a:r>
              <a:rPr lang="en-US" sz="2000" baseline="-25000" dirty="0" smtClean="0"/>
              <a:t>0</a:t>
            </a:r>
            <a:r>
              <a:rPr lang="en-US" sz="2000" dirty="0" smtClean="0"/>
              <a:t>) = PV of coupon payment + PV of maturity value</a:t>
            </a:r>
          </a:p>
          <a:p>
            <a:endParaRPr lang="en-US" sz="2000" dirty="0"/>
          </a:p>
          <a:p>
            <a:endParaRPr lang="en-US" sz="2000" dirty="0" smtClean="0"/>
          </a:p>
          <a:p>
            <a:endParaRPr lang="en-US" sz="2000" dirty="0"/>
          </a:p>
          <a:p>
            <a:endParaRPr lang="en-US" sz="2000" dirty="0" smtClean="0"/>
          </a:p>
          <a:p>
            <a:pPr>
              <a:buNone/>
            </a:pPr>
            <a:r>
              <a:rPr lang="en-US" sz="2000" dirty="0" smtClean="0"/>
              <a:t>Where, V</a:t>
            </a:r>
            <a:r>
              <a:rPr lang="en-US" sz="2000" baseline="-25000" dirty="0" smtClean="0"/>
              <a:t>0</a:t>
            </a:r>
            <a:r>
              <a:rPr lang="en-US" sz="2000" dirty="0" smtClean="0"/>
              <a:t> </a:t>
            </a:r>
            <a:r>
              <a:rPr lang="en-US" sz="2000" dirty="0"/>
              <a:t>= Current value of assets</a:t>
            </a:r>
          </a:p>
          <a:p>
            <a:pPr>
              <a:buNone/>
            </a:pPr>
            <a:r>
              <a:rPr lang="en-US" sz="2000" dirty="0"/>
              <a:t>	</a:t>
            </a:r>
            <a:r>
              <a:rPr lang="en-US" sz="2000" dirty="0" err="1" smtClean="0"/>
              <a:t>CF</a:t>
            </a:r>
            <a:r>
              <a:rPr lang="en-US" sz="2000" baseline="-25000" dirty="0" err="1"/>
              <a:t>n</a:t>
            </a:r>
            <a:r>
              <a:rPr lang="en-US" sz="2000" dirty="0" smtClean="0"/>
              <a:t> </a:t>
            </a:r>
            <a:r>
              <a:rPr lang="en-US" sz="2000" dirty="0"/>
              <a:t>= Expected future cash flows in period (t)</a:t>
            </a:r>
          </a:p>
          <a:p>
            <a:pPr>
              <a:buNone/>
            </a:pPr>
            <a:r>
              <a:rPr lang="en-US" sz="2000" dirty="0"/>
              <a:t>	k = Investor’s required rate of return(Cost of capital</a:t>
            </a:r>
            <a:r>
              <a:rPr lang="en-US" sz="2000" dirty="0" smtClean="0"/>
              <a:t>)</a:t>
            </a:r>
          </a:p>
          <a:p>
            <a:pPr>
              <a:buNone/>
            </a:pPr>
            <a:r>
              <a:rPr lang="en-US" sz="2000" dirty="0" smtClean="0"/>
              <a:t>	n = Expected life of assets</a:t>
            </a:r>
          </a:p>
          <a:p>
            <a:pPr algn="just">
              <a:buNone/>
            </a:pPr>
            <a:r>
              <a:rPr lang="en-US" sz="2000" b="1" dirty="0" smtClean="0"/>
              <a:t>Example Problem: </a:t>
            </a:r>
            <a:r>
              <a:rPr lang="en-US" sz="2000" dirty="0" smtClean="0"/>
              <a:t>Assume that the cash flow of an investment are </a:t>
            </a:r>
            <a:r>
              <a:rPr lang="en-US" sz="2000" dirty="0" err="1" smtClean="0"/>
              <a:t>Rs</a:t>
            </a:r>
            <a:r>
              <a:rPr lang="en-US" sz="2000" dirty="0" smtClean="0"/>
              <a:t> 2,000 and </a:t>
            </a:r>
            <a:r>
              <a:rPr lang="en-US" sz="2000" dirty="0" err="1" smtClean="0"/>
              <a:t>Rs</a:t>
            </a:r>
            <a:r>
              <a:rPr lang="en-US" sz="2000" dirty="0" smtClean="0"/>
              <a:t> 4,000 in year 1 and 2 respectively and discount rate is 20 percent. Using the capitalization of cash flow method, calculate the value of financial assets. </a:t>
            </a:r>
            <a:endParaRPr lang="en-US" sz="2000" b="1" dirty="0"/>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041012384"/>
              </p:ext>
            </p:extLst>
          </p:nvPr>
        </p:nvGraphicFramePr>
        <p:xfrm>
          <a:off x="781050" y="1981200"/>
          <a:ext cx="6881813" cy="1219200"/>
        </p:xfrm>
        <a:graphic>
          <a:graphicData uri="http://schemas.openxmlformats.org/presentationml/2006/ole">
            <mc:AlternateContent xmlns:mc="http://schemas.openxmlformats.org/markup-compatibility/2006">
              <mc:Choice xmlns:v="urn:schemas-microsoft-com:vml" Requires="v">
                <p:oleObj spid="_x0000_s1148" name="Equation" r:id="rId3" imgW="3009600" imgH="888840" progId="Equation.3">
                  <p:embed/>
                </p:oleObj>
              </mc:Choice>
              <mc:Fallback>
                <p:oleObj name="Equation" r:id="rId3" imgW="3009600" imgH="888840" progId="Equation.3">
                  <p:embed/>
                  <p:pic>
                    <p:nvPicPr>
                      <p:cNvPr id="0" name="Object 4"/>
                      <p:cNvPicPr>
                        <a:picLocks noChangeAspect="1" noChangeArrowheads="1"/>
                      </p:cNvPicPr>
                      <p:nvPr/>
                    </p:nvPicPr>
                    <p:blipFill>
                      <a:blip r:embed="rId4"/>
                      <a:srcRect/>
                      <a:stretch>
                        <a:fillRect/>
                      </a:stretch>
                    </p:blipFill>
                    <p:spPr bwMode="auto">
                      <a:xfrm>
                        <a:off x="781050" y="1981200"/>
                        <a:ext cx="6881813" cy="1219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7093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t>Valuation of Bonds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6019800"/>
              </a:xfrm>
            </p:spPr>
            <p:txBody>
              <a:bodyPr>
                <a:normAutofit/>
              </a:bodyPr>
              <a:lstStyle/>
              <a:p>
                <a:pPr algn="just"/>
                <a:r>
                  <a:rPr lang="en-US" sz="2000" dirty="0" smtClean="0"/>
                  <a:t>Bond valuation is the method of calculating present value of future cash flows from the bond.</a:t>
                </a:r>
              </a:p>
              <a:p>
                <a:pPr marL="514350" indent="-514350" algn="just">
                  <a:buAutoNum type="romanUcPeriod"/>
                </a:pPr>
                <a:r>
                  <a:rPr lang="en-US" sz="2600" b="1" dirty="0" smtClean="0"/>
                  <a:t>Perpetual Bonds</a:t>
                </a:r>
              </a:p>
              <a:p>
                <a:pPr algn="just"/>
                <a:r>
                  <a:rPr lang="en-US" sz="2000" dirty="0" smtClean="0"/>
                  <a:t>Bonds without specified maturity period</a:t>
                </a:r>
              </a:p>
              <a:p>
                <a:pPr algn="just"/>
                <a:r>
                  <a:rPr lang="en-US" sz="2000" dirty="0" smtClean="0"/>
                  <a:t>Also called irredeemable bonds.</a:t>
                </a:r>
              </a:p>
              <a:p>
                <a:pPr algn="just"/>
                <a:r>
                  <a:rPr lang="en-US" sz="2000" dirty="0" smtClean="0"/>
                  <a:t>Issuer does not have contractual agreement to repay the principal</a:t>
                </a:r>
              </a:p>
              <a:p>
                <a:pPr algn="just"/>
                <a:r>
                  <a:rPr lang="en-US" sz="2000" dirty="0" smtClean="0"/>
                  <a:t>V</a:t>
                </a:r>
                <a:r>
                  <a:rPr lang="en-US" sz="2000" baseline="-25000" dirty="0" smtClean="0"/>
                  <a:t>0</a:t>
                </a:r>
                <a:r>
                  <a:rPr lang="en-US" sz="2000" dirty="0" smtClean="0"/>
                  <a:t> = </a:t>
                </a:r>
                <a14:m>
                  <m:oMath xmlns:m="http://schemas.openxmlformats.org/officeDocument/2006/math">
                    <m:f>
                      <m:fPr>
                        <m:ctrlPr>
                          <a:rPr lang="en-US" sz="2000" i="1" smtClean="0">
                            <a:latin typeface="Cambria Math"/>
                          </a:rPr>
                        </m:ctrlPr>
                      </m:fPr>
                      <m:num>
                        <m:r>
                          <a:rPr lang="en-US" sz="2000" b="0" i="1" smtClean="0">
                            <a:latin typeface="Cambria Math"/>
                          </a:rPr>
                          <m:t>𝐼</m:t>
                        </m:r>
                      </m:num>
                      <m:den>
                        <m:r>
                          <a:rPr lang="en-US" sz="2000" b="0" i="1" smtClean="0">
                            <a:latin typeface="Cambria Math"/>
                          </a:rPr>
                          <m:t>𝐾</m:t>
                        </m:r>
                        <m:r>
                          <a:rPr lang="en-US" sz="2000" b="0" i="1" baseline="-25000" smtClean="0">
                            <a:latin typeface="Cambria Math"/>
                          </a:rPr>
                          <m:t>𝑑</m:t>
                        </m:r>
                      </m:den>
                    </m:f>
                  </m:oMath>
                </a14:m>
                <a:r>
                  <a:rPr lang="en-US" sz="2000" dirty="0" smtClean="0"/>
                  <a:t>    where, I= interest payment ; </a:t>
                </a:r>
                <a:r>
                  <a:rPr lang="en-US" sz="2000" dirty="0" err="1" smtClean="0"/>
                  <a:t>k</a:t>
                </a:r>
                <a:r>
                  <a:rPr lang="en-US" sz="2000" baseline="-25000" dirty="0" err="1" smtClean="0"/>
                  <a:t>d</a:t>
                </a:r>
                <a:r>
                  <a:rPr lang="en-US" sz="2000" dirty="0" smtClean="0"/>
                  <a:t> = cost of debt</a:t>
                </a:r>
              </a:p>
              <a:p>
                <a:pPr marL="0" indent="0" algn="just">
                  <a:buNone/>
                </a:pPr>
                <a:r>
                  <a:rPr lang="en-US" sz="2000" b="1" dirty="0" smtClean="0"/>
                  <a:t>Example Problems:</a:t>
                </a:r>
              </a:p>
              <a:p>
                <a:pPr marL="457200" indent="-457200" algn="just">
                  <a:buFont typeface="+mj-lt"/>
                  <a:buAutoNum type="arabicPeriod"/>
                </a:pPr>
                <a:r>
                  <a:rPr lang="en-US" sz="2000" dirty="0" smtClean="0"/>
                  <a:t>PC company issued a bond that pays </a:t>
                </a:r>
                <a:r>
                  <a:rPr lang="en-US" sz="2000" dirty="0" err="1" smtClean="0"/>
                  <a:t>Rs</a:t>
                </a:r>
                <a:r>
                  <a:rPr lang="en-US" sz="2000" dirty="0" smtClean="0"/>
                  <a:t> 50 a year forever. Assuming that your required rate of return for this type of bond is 10 percent. What is the value of bond?</a:t>
                </a:r>
              </a:p>
              <a:p>
                <a:pPr marL="457200" indent="-457200" algn="just">
                  <a:buFont typeface="+mj-lt"/>
                  <a:buAutoNum type="arabicPeriod"/>
                </a:pPr>
                <a:r>
                  <a:rPr lang="en-US" sz="2000" dirty="0" smtClean="0"/>
                  <a:t>A firm has issued </a:t>
                </a:r>
                <a:r>
                  <a:rPr lang="en-US" sz="2000" dirty="0" err="1" smtClean="0"/>
                  <a:t>Rs</a:t>
                </a:r>
                <a:r>
                  <a:rPr lang="en-US" sz="2000" dirty="0" smtClean="0"/>
                  <a:t> 1,000 par, 10 percent coupon perpetual bonds. If appropriate required rate of return to bondholder is 12 percent, what should be the value of bond?</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6019800"/>
              </a:xfrm>
              <a:blipFill rotWithShape="1">
                <a:blip r:embed="rId2"/>
                <a:stretch>
                  <a:fillRect l="-1333" t="-506" r="-1407"/>
                </a:stretch>
              </a:blipFill>
            </p:spPr>
            <p:txBody>
              <a:bodyPr/>
              <a:lstStyle/>
              <a:p>
                <a:r>
                  <a:rPr lang="en-US">
                    <a:noFill/>
                  </a:rPr>
                  <a:t> </a:t>
                </a:r>
              </a:p>
            </p:txBody>
          </p:sp>
        </mc:Fallback>
      </mc:AlternateContent>
    </p:spTree>
    <p:extLst>
      <p:ext uri="{BB962C8B-B14F-4D97-AF65-F5344CB8AC3E}">
        <p14:creationId xmlns:p14="http://schemas.microsoft.com/office/powerpoint/2010/main" val="161735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Valuation of Bonds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91200"/>
              </a:xfrm>
            </p:spPr>
            <p:txBody>
              <a:bodyPr>
                <a:normAutofit/>
              </a:bodyPr>
              <a:lstStyle/>
              <a:p>
                <a:pPr marL="0" indent="0">
                  <a:buNone/>
                </a:pPr>
                <a:r>
                  <a:rPr lang="en-US" sz="2600" b="1" dirty="0" smtClean="0"/>
                  <a:t>II. Zero Coupon Bonds</a:t>
                </a:r>
              </a:p>
              <a:p>
                <a:r>
                  <a:rPr lang="en-US" sz="2000" dirty="0" smtClean="0"/>
                  <a:t>No coupon rate ; sold at discount from its face value and redeem at par</a:t>
                </a:r>
              </a:p>
              <a:p>
                <a:r>
                  <a:rPr lang="en-US" sz="2000" dirty="0" smtClean="0"/>
                  <a:t>Difference between what you paid and value at maturity is return</a:t>
                </a:r>
              </a:p>
              <a:p>
                <a:r>
                  <a:rPr lang="en-US" sz="2000" dirty="0" smtClean="0"/>
                  <a:t>Advantage for issuer: no cash outlays until maturity</a:t>
                </a:r>
              </a:p>
              <a:p>
                <a:r>
                  <a:rPr lang="en-US" sz="2000" dirty="0" smtClean="0"/>
                  <a:t>Advantage for investor: little danger of call and no reinvestment rate risk</a:t>
                </a:r>
              </a:p>
              <a:p>
                <a:pPr marL="0" indent="0">
                  <a:buNone/>
                </a:pPr>
                <a:r>
                  <a:rPr lang="en-US" sz="2000" b="1" dirty="0" smtClean="0"/>
                  <a:t>Value of zero coupon rate is computed as : V</a:t>
                </a:r>
                <a:r>
                  <a:rPr lang="en-US" sz="2000" b="1" baseline="-25000" dirty="0" smtClean="0"/>
                  <a:t>0</a:t>
                </a:r>
                <a:r>
                  <a:rPr lang="en-US" sz="2000" b="1" dirty="0" smtClean="0"/>
                  <a:t> =  </a:t>
                </a:r>
                <a14:m>
                  <m:oMath xmlns:m="http://schemas.openxmlformats.org/officeDocument/2006/math">
                    <m:f>
                      <m:fPr>
                        <m:ctrlPr>
                          <a:rPr lang="en-US" sz="2000" b="1" i="1" smtClean="0">
                            <a:latin typeface="Cambria Math"/>
                          </a:rPr>
                        </m:ctrlPr>
                      </m:fPr>
                      <m:num>
                        <m:r>
                          <a:rPr lang="en-US" sz="2000" b="1" i="1" smtClean="0">
                            <a:latin typeface="Cambria Math"/>
                          </a:rPr>
                          <m:t>𝑴</m:t>
                        </m:r>
                      </m:num>
                      <m:den>
                        <m:d>
                          <m:dPr>
                            <m:ctrlPr>
                              <a:rPr lang="en-US" sz="2000" b="1" i="1" smtClean="0">
                                <a:latin typeface="Cambria Math"/>
                              </a:rPr>
                            </m:ctrlPr>
                          </m:dPr>
                          <m:e>
                            <m:r>
                              <a:rPr lang="en-US" sz="2000" b="1" i="1" smtClean="0">
                                <a:latin typeface="Cambria Math"/>
                              </a:rPr>
                              <m:t>𝟏</m:t>
                            </m:r>
                            <m:r>
                              <a:rPr lang="en-US" sz="2000" b="1" i="1" smtClean="0">
                                <a:latin typeface="Cambria Math"/>
                              </a:rPr>
                              <m:t>+</m:t>
                            </m:r>
                            <m:r>
                              <a:rPr lang="en-US" sz="2000" b="1" i="1" smtClean="0">
                                <a:latin typeface="Cambria Math"/>
                              </a:rPr>
                              <m:t>𝒌𝒅</m:t>
                            </m:r>
                          </m:e>
                        </m:d>
                        <m:r>
                          <a:rPr lang="en-US" sz="2000" b="1" i="1" baseline="30000" smtClean="0">
                            <a:latin typeface="Cambria Math"/>
                          </a:rPr>
                          <m:t>𝒏</m:t>
                        </m:r>
                      </m:den>
                    </m:f>
                  </m:oMath>
                </a14:m>
                <a:endParaRPr lang="en-US" sz="2000" b="1" dirty="0" smtClean="0"/>
              </a:p>
              <a:p>
                <a:endParaRPr lang="en-US" sz="2000" dirty="0" smtClean="0"/>
              </a:p>
              <a:p>
                <a:pPr algn="just"/>
                <a:r>
                  <a:rPr lang="en-US" sz="2000" b="1" dirty="0" smtClean="0"/>
                  <a:t>Example Question:</a:t>
                </a:r>
                <a:r>
                  <a:rPr lang="en-US" sz="2000" dirty="0" smtClean="0"/>
                  <a:t> ABC Company issues a zero-coupon bond having an 10-year maturity and a </a:t>
                </a:r>
                <a:r>
                  <a:rPr lang="en-US" sz="2000" dirty="0" err="1" smtClean="0"/>
                  <a:t>Rs</a:t>
                </a:r>
                <a:r>
                  <a:rPr lang="en-US" sz="2000" dirty="0" smtClean="0"/>
                  <a:t> 1,000 face value . The required return is 16 percent. What is the value of bond?</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1259" t="-842" r="-1407"/>
                </a:stretch>
              </a:blipFill>
            </p:spPr>
            <p:txBody>
              <a:bodyPr/>
              <a:lstStyle/>
              <a:p>
                <a:r>
                  <a:rPr lang="en-US">
                    <a:noFill/>
                  </a:rPr>
                  <a:t> </a:t>
                </a:r>
              </a:p>
            </p:txBody>
          </p:sp>
        </mc:Fallback>
      </mc:AlternateContent>
    </p:spTree>
    <p:extLst>
      <p:ext uri="{BB962C8B-B14F-4D97-AF65-F5344CB8AC3E}">
        <p14:creationId xmlns:p14="http://schemas.microsoft.com/office/powerpoint/2010/main" val="134754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Valuation of Bonds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91200"/>
              </a:xfrm>
            </p:spPr>
            <p:txBody>
              <a:bodyPr>
                <a:normAutofit/>
              </a:bodyPr>
              <a:lstStyle/>
              <a:p>
                <a:pPr marL="0" indent="0">
                  <a:buNone/>
                </a:pPr>
                <a:r>
                  <a:rPr lang="en-US" sz="2600" b="1" dirty="0" smtClean="0"/>
                  <a:t>III. Coupon Bond with a Finite Maturity</a:t>
                </a:r>
              </a:p>
              <a:p>
                <a:pPr algn="just"/>
                <a:r>
                  <a:rPr lang="en-US" sz="2000" dirty="0" smtClean="0"/>
                  <a:t>Specified coupon rate and maturity period</a:t>
                </a:r>
              </a:p>
              <a:p>
                <a:pPr algn="just"/>
                <a:r>
                  <a:rPr lang="en-US" sz="2000" dirty="0" smtClean="0"/>
                  <a:t>Also called redeemable bonds</a:t>
                </a:r>
              </a:p>
              <a:p>
                <a:pPr algn="just"/>
                <a:r>
                  <a:rPr lang="en-US" sz="2000" dirty="0" smtClean="0"/>
                  <a:t>Gets periodic interest (I) until maturity and principal repayment (M) at the end of n</a:t>
                </a:r>
                <a:r>
                  <a:rPr lang="en-US" sz="2000" baseline="30000" dirty="0" smtClean="0"/>
                  <a:t>th</a:t>
                </a:r>
                <a:r>
                  <a:rPr lang="en-US" sz="2000" dirty="0" smtClean="0"/>
                  <a:t> period.</a:t>
                </a:r>
              </a:p>
              <a:p>
                <a:pPr algn="just"/>
                <a:r>
                  <a:rPr lang="en-US" sz="2000" dirty="0" smtClean="0"/>
                  <a:t>Value of bond (V</a:t>
                </a:r>
                <a:r>
                  <a:rPr lang="en-US" sz="2000" baseline="-25000" dirty="0" smtClean="0"/>
                  <a:t>0</a:t>
                </a:r>
                <a:r>
                  <a:rPr lang="en-US" sz="2000" dirty="0" smtClean="0"/>
                  <a:t>) is present value of its periodic stream of interest payments plus the present value of its maturity value</a:t>
                </a:r>
              </a:p>
              <a:p>
                <a:pPr marL="0" indent="0" algn="just">
                  <a:buNone/>
                </a:pPr>
                <a:r>
                  <a:rPr lang="en-US" sz="2000" dirty="0" smtClean="0"/>
                  <a:t>V</a:t>
                </a:r>
                <a:r>
                  <a:rPr lang="en-US" sz="2000" baseline="-25000" dirty="0" smtClean="0"/>
                  <a:t>0</a:t>
                </a:r>
                <a:r>
                  <a:rPr lang="en-US" sz="2000" dirty="0" smtClean="0"/>
                  <a:t> = I × PVIFA </a:t>
                </a:r>
                <a:r>
                  <a:rPr lang="en-US" sz="2000" baseline="-25000" dirty="0" err="1" smtClean="0"/>
                  <a:t>kd</a:t>
                </a:r>
                <a:r>
                  <a:rPr lang="en-US" sz="2000" baseline="-25000" dirty="0" smtClean="0"/>
                  <a:t>, n</a:t>
                </a:r>
                <a:r>
                  <a:rPr lang="en-US" sz="2000" dirty="0" smtClean="0"/>
                  <a:t> + M × PVIF </a:t>
                </a:r>
                <a:r>
                  <a:rPr lang="en-US" sz="2000" baseline="-25000" dirty="0" err="1" smtClean="0"/>
                  <a:t>kd,n</a:t>
                </a:r>
                <a:endParaRPr lang="en-US" sz="2000" baseline="-25000" dirty="0" smtClean="0"/>
              </a:p>
              <a:p>
                <a:pPr marL="0" indent="0" algn="just">
                  <a:buNone/>
                </a:pPr>
                <a:r>
                  <a:rPr lang="en-US" sz="2000" dirty="0" smtClean="0"/>
                  <a:t>V</a:t>
                </a:r>
                <a:r>
                  <a:rPr lang="en-US" sz="2000" baseline="-25000" dirty="0" smtClean="0"/>
                  <a:t>0</a:t>
                </a:r>
                <a:r>
                  <a:rPr lang="en-US" sz="2000" dirty="0" smtClean="0"/>
                  <a:t> = I × </a:t>
                </a:r>
                <a:r>
                  <a:rPr lang="en-US" sz="2000" dirty="0"/>
                  <a:t>[</a:t>
                </a:r>
                <a14:m>
                  <m:oMath xmlns:m="http://schemas.openxmlformats.org/officeDocument/2006/math">
                    <m:f>
                      <m:fPr>
                        <m:ctrlPr>
                          <a:rPr lang="en-US" sz="2200" i="1">
                            <a:latin typeface="Cambria Math"/>
                          </a:rPr>
                        </m:ctrlPr>
                      </m:fPr>
                      <m:num>
                        <m:r>
                          <a:rPr lang="en-US" sz="2200" i="1">
                            <a:latin typeface="Cambria Math"/>
                          </a:rPr>
                          <m:t>1 − </m:t>
                        </m:r>
                        <m:box>
                          <m:boxPr>
                            <m:ctrlPr>
                              <a:rPr lang="en-US" sz="2200" i="1">
                                <a:latin typeface="Cambria Math"/>
                              </a:rPr>
                            </m:ctrlPr>
                          </m:boxPr>
                          <m:e>
                            <m:argPr>
                              <m:argSz m:val="-1"/>
                            </m:argPr>
                            <m:f>
                              <m:fPr>
                                <m:ctrlPr>
                                  <a:rPr lang="en-US" sz="2200" i="1">
                                    <a:latin typeface="Cambria Math"/>
                                  </a:rPr>
                                </m:ctrlPr>
                              </m:fPr>
                              <m:num>
                                <m:r>
                                  <a:rPr lang="en-US" sz="2200" i="1">
                                    <a:latin typeface="Cambria Math"/>
                                  </a:rPr>
                                  <m:t>1</m:t>
                                </m:r>
                              </m:num>
                              <m:den>
                                <m:d>
                                  <m:dPr>
                                    <m:ctrlPr>
                                      <a:rPr lang="en-US" sz="2200" i="1">
                                        <a:latin typeface="Cambria Math"/>
                                      </a:rPr>
                                    </m:ctrlPr>
                                  </m:dPr>
                                  <m:e>
                                    <m:r>
                                      <a:rPr lang="en-US" sz="2200" i="1">
                                        <a:latin typeface="Cambria Math"/>
                                      </a:rPr>
                                      <m:t>1+</m:t>
                                    </m:r>
                                    <m:r>
                                      <a:rPr lang="en-US" sz="2200" b="0" i="1" smtClean="0">
                                        <a:latin typeface="Cambria Math"/>
                                      </a:rPr>
                                      <m:t>𝑘</m:t>
                                    </m:r>
                                    <m:r>
                                      <a:rPr lang="en-US" sz="2200" b="0" i="1" baseline="-25000" smtClean="0">
                                        <a:latin typeface="Cambria Math"/>
                                      </a:rPr>
                                      <m:t>𝑑</m:t>
                                    </m:r>
                                  </m:e>
                                </m:d>
                                <m:r>
                                  <a:rPr lang="en-US" sz="2200" i="1" baseline="30000">
                                    <a:latin typeface="Cambria Math"/>
                                  </a:rPr>
                                  <m:t>𝑛</m:t>
                                </m:r>
                              </m:den>
                            </m:f>
                          </m:e>
                        </m:box>
                      </m:num>
                      <m:den>
                        <m:r>
                          <a:rPr lang="en-US" sz="2200" b="0" i="1" smtClean="0">
                            <a:latin typeface="Cambria Math"/>
                          </a:rPr>
                          <m:t>𝑘</m:t>
                        </m:r>
                        <m:r>
                          <a:rPr lang="en-US" sz="2200" b="0" i="1" baseline="-25000" smtClean="0">
                            <a:latin typeface="Cambria Math"/>
                          </a:rPr>
                          <m:t>𝑑</m:t>
                        </m:r>
                      </m:den>
                    </m:f>
                  </m:oMath>
                </a14:m>
                <a:r>
                  <a:rPr lang="en-US" sz="2200" dirty="0"/>
                  <a:t>  </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𝑀</m:t>
                        </m:r>
                      </m:num>
                      <m:den>
                        <m:d>
                          <m:dPr>
                            <m:ctrlPr>
                              <a:rPr lang="en-US" sz="2200" b="0" i="1" smtClean="0">
                                <a:latin typeface="Cambria Math"/>
                              </a:rPr>
                            </m:ctrlPr>
                          </m:dPr>
                          <m:e>
                            <m:r>
                              <a:rPr lang="en-US" sz="2200" b="0" i="1" smtClean="0">
                                <a:latin typeface="Cambria Math"/>
                              </a:rPr>
                              <m:t>1+</m:t>
                            </m:r>
                            <m:r>
                              <a:rPr lang="en-US" sz="2200" b="0" i="1" smtClean="0">
                                <a:latin typeface="Cambria Math"/>
                              </a:rPr>
                              <m:t>𝑘𝑑</m:t>
                            </m:r>
                          </m:e>
                        </m:d>
                        <m:r>
                          <a:rPr lang="en-US" sz="2200" b="0" i="1" baseline="30000" smtClean="0">
                            <a:latin typeface="Cambria Math"/>
                          </a:rPr>
                          <m:t>𝑛</m:t>
                        </m:r>
                      </m:den>
                    </m:f>
                  </m:oMath>
                </a14:m>
                <a:endParaRPr lang="en-US" sz="2200" dirty="0"/>
              </a:p>
              <a:p>
                <a:pPr marL="0" indent="0" algn="just">
                  <a:buNone/>
                </a:pPr>
                <a:r>
                  <a:rPr lang="en-US" sz="2000" b="1" dirty="0" smtClean="0"/>
                  <a:t>Example Problem:</a:t>
                </a:r>
                <a:r>
                  <a:rPr lang="en-US" sz="2000" dirty="0" smtClean="0"/>
                  <a:t> </a:t>
                </a:r>
              </a:p>
              <a:p>
                <a:pPr marL="0" indent="0" algn="just">
                  <a:buNone/>
                </a:pPr>
                <a:r>
                  <a:rPr lang="en-US" sz="2000" dirty="0" smtClean="0"/>
                  <a:t>XYZ company issues the par value bond with a 10 percent coupon and nine years to maturity. If the required rate of return on the bond is 12 percent. What is the value of bond ?</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1259" t="-842" r="-1407"/>
                </a:stretch>
              </a:blipFill>
            </p:spPr>
            <p:txBody>
              <a:bodyPr/>
              <a:lstStyle/>
              <a:p>
                <a:r>
                  <a:rPr lang="en-US">
                    <a:noFill/>
                  </a:rPr>
                  <a:t> </a:t>
                </a:r>
              </a:p>
            </p:txBody>
          </p:sp>
        </mc:Fallback>
      </mc:AlternateContent>
    </p:spTree>
    <p:extLst>
      <p:ext uri="{BB962C8B-B14F-4D97-AF65-F5344CB8AC3E}">
        <p14:creationId xmlns:p14="http://schemas.microsoft.com/office/powerpoint/2010/main" val="302121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Valuation of Bonds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15000"/>
              </a:xfrm>
            </p:spPr>
            <p:txBody>
              <a:bodyPr>
                <a:normAutofit/>
              </a:bodyPr>
              <a:lstStyle/>
              <a:p>
                <a:pPr marL="0" indent="0">
                  <a:buNone/>
                </a:pPr>
                <a:r>
                  <a:rPr lang="en-US" sz="2600" b="1" dirty="0" smtClean="0"/>
                  <a:t>IV. Bond Valuation with Semiannual Interest</a:t>
                </a:r>
              </a:p>
              <a:p>
                <a:pPr marL="0" indent="0">
                  <a:buNone/>
                </a:pPr>
                <a:r>
                  <a:rPr lang="en-US" sz="2000" dirty="0" smtClean="0"/>
                  <a:t>Modify the valuation formula as follows:</a:t>
                </a:r>
              </a:p>
              <a:p>
                <a:pPr algn="just">
                  <a:buFont typeface="Wingdings" pitchFamily="2" charset="2"/>
                  <a:buChar char="Ø"/>
                </a:pPr>
                <a:r>
                  <a:rPr lang="en-US" sz="2000" dirty="0" smtClean="0"/>
                  <a:t>Divide the annual coupon interest payment (I) by 2 to determine the rupees of interest paid each six months</a:t>
                </a:r>
              </a:p>
              <a:p>
                <a:pPr algn="just">
                  <a:buFont typeface="Wingdings" pitchFamily="2" charset="2"/>
                  <a:buChar char="Ø"/>
                </a:pPr>
                <a:r>
                  <a:rPr lang="en-US" sz="2000" dirty="0" smtClean="0"/>
                  <a:t>Multiply the years to maturity (n) by 2 to determine the number of semiannual periods</a:t>
                </a:r>
              </a:p>
              <a:p>
                <a:pPr algn="just">
                  <a:buFont typeface="Wingdings" pitchFamily="2" charset="2"/>
                  <a:buChar char="Ø"/>
                </a:pPr>
                <a:r>
                  <a:rPr lang="en-US" sz="2000" dirty="0" smtClean="0"/>
                  <a:t>Divide the nominal interest rate, (</a:t>
                </a:r>
                <a:r>
                  <a:rPr lang="en-US" sz="2000" dirty="0" err="1" smtClean="0"/>
                  <a:t>k</a:t>
                </a:r>
                <a:r>
                  <a:rPr lang="en-US" sz="2000" baseline="-25000" dirty="0" err="1" smtClean="0"/>
                  <a:t>d</a:t>
                </a:r>
                <a:r>
                  <a:rPr lang="en-US" sz="2000" dirty="0" smtClean="0"/>
                  <a:t>) by 2 to determine the periodic (semiannual) interest rate</a:t>
                </a:r>
              </a:p>
              <a:p>
                <a:pPr marL="0" indent="0" algn="just">
                  <a:buNone/>
                </a:pPr>
                <a:r>
                  <a:rPr lang="en-US" sz="1800" dirty="0"/>
                  <a:t>V</a:t>
                </a:r>
                <a:r>
                  <a:rPr lang="en-US" sz="1800" baseline="-25000" dirty="0"/>
                  <a:t>0</a:t>
                </a:r>
                <a:r>
                  <a:rPr lang="en-US" sz="1800" dirty="0"/>
                  <a:t> = </a:t>
                </a:r>
                <a:r>
                  <a:rPr lang="en-US" sz="1800" dirty="0" smtClean="0"/>
                  <a:t>I/2 </a:t>
                </a:r>
                <a:r>
                  <a:rPr lang="en-US" sz="1800" dirty="0"/>
                  <a:t>× [</a:t>
                </a:r>
                <a14:m>
                  <m:oMath xmlns:m="http://schemas.openxmlformats.org/officeDocument/2006/math">
                    <m:f>
                      <m:fPr>
                        <m:ctrlPr>
                          <a:rPr lang="en-US" sz="2000" i="1">
                            <a:latin typeface="Cambria Math"/>
                          </a:rPr>
                        </m:ctrlPr>
                      </m:fPr>
                      <m:num>
                        <m:r>
                          <a:rPr lang="en-US" sz="2000" i="1">
                            <a:latin typeface="Cambria Math"/>
                          </a:rPr>
                          <m:t>1 − </m:t>
                        </m:r>
                        <m:box>
                          <m:boxPr>
                            <m:ctrlPr>
                              <a:rPr lang="en-US" sz="2000" i="1">
                                <a:latin typeface="Cambria Math"/>
                              </a:rPr>
                            </m:ctrlPr>
                          </m:boxPr>
                          <m:e>
                            <m:argPr>
                              <m:argSz m:val="-1"/>
                            </m:argPr>
                            <m:f>
                              <m:fPr>
                                <m:ctrlPr>
                                  <a:rPr lang="en-US" sz="2000" i="1">
                                    <a:latin typeface="Cambria Math"/>
                                  </a:rPr>
                                </m:ctrlPr>
                              </m:fPr>
                              <m:num>
                                <m:r>
                                  <a:rPr lang="en-US" sz="2000" i="1">
                                    <a:latin typeface="Cambria Math"/>
                                  </a:rPr>
                                  <m:t>1</m:t>
                                </m:r>
                              </m:num>
                              <m:den>
                                <m:d>
                                  <m:dPr>
                                    <m:ctrlPr>
                                      <a:rPr lang="en-US" sz="2000" i="1">
                                        <a:latin typeface="Cambria Math"/>
                                      </a:rPr>
                                    </m:ctrlPr>
                                  </m:dPr>
                                  <m:e>
                                    <m:r>
                                      <a:rPr lang="en-US" sz="2000" i="1">
                                        <a:latin typeface="Cambria Math"/>
                                      </a:rPr>
                                      <m:t>1+</m:t>
                                    </m:r>
                                    <m:r>
                                      <a:rPr lang="en-US" sz="2000" i="1">
                                        <a:latin typeface="Cambria Math"/>
                                      </a:rPr>
                                      <m:t>𝑘𝑑</m:t>
                                    </m:r>
                                    <m:r>
                                      <a:rPr lang="en-US" sz="2000" b="0" i="1" smtClean="0">
                                        <a:latin typeface="Cambria Math"/>
                                      </a:rPr>
                                      <m:t>/2</m:t>
                                    </m:r>
                                  </m:e>
                                </m:d>
                                <m:r>
                                  <a:rPr lang="en-US" sz="2000" b="0" i="1" baseline="30000" smtClean="0">
                                    <a:latin typeface="Cambria Math"/>
                                  </a:rPr>
                                  <m:t>2</m:t>
                                </m:r>
                                <m:r>
                                  <a:rPr lang="en-US" sz="2000" b="0" i="1" baseline="30000" smtClean="0">
                                    <a:latin typeface="Cambria Math"/>
                                  </a:rPr>
                                  <m:t>𝑛</m:t>
                                </m:r>
                              </m:den>
                            </m:f>
                          </m:e>
                        </m:box>
                      </m:num>
                      <m:den>
                        <m:r>
                          <a:rPr lang="en-US" sz="2000" i="1">
                            <a:latin typeface="Cambria Math"/>
                          </a:rPr>
                          <m:t>𝑘</m:t>
                        </m:r>
                        <m:r>
                          <a:rPr lang="en-US" sz="2000" i="1" baseline="-25000">
                            <a:latin typeface="Cambria Math"/>
                          </a:rPr>
                          <m:t>𝑑</m:t>
                        </m:r>
                        <m:r>
                          <a:rPr lang="en-US" sz="2000" b="0" i="1" smtClean="0">
                            <a:latin typeface="Cambria Math"/>
                          </a:rPr>
                          <m:t>/2</m:t>
                        </m:r>
                      </m:den>
                    </m:f>
                  </m:oMath>
                </a14:m>
                <a:r>
                  <a:rPr lang="en-US" sz="2000" dirty="0"/>
                  <a:t>  ]  + </a:t>
                </a:r>
                <a14:m>
                  <m:oMath xmlns:m="http://schemas.openxmlformats.org/officeDocument/2006/math">
                    <m:f>
                      <m:fPr>
                        <m:ctrlPr>
                          <a:rPr lang="en-US" sz="2000" i="1">
                            <a:latin typeface="Cambria Math"/>
                          </a:rPr>
                        </m:ctrlPr>
                      </m:fPr>
                      <m:num>
                        <m:r>
                          <a:rPr lang="en-US" sz="2000" i="1">
                            <a:latin typeface="Cambria Math"/>
                          </a:rPr>
                          <m:t>𝑀</m:t>
                        </m:r>
                      </m:num>
                      <m:den>
                        <m:d>
                          <m:dPr>
                            <m:ctrlPr>
                              <a:rPr lang="en-US" sz="2000" i="1">
                                <a:latin typeface="Cambria Math"/>
                              </a:rPr>
                            </m:ctrlPr>
                          </m:dPr>
                          <m:e>
                            <m:r>
                              <a:rPr lang="en-US" sz="2000" i="1">
                                <a:latin typeface="Cambria Math"/>
                              </a:rPr>
                              <m:t>1+</m:t>
                            </m:r>
                            <m:r>
                              <a:rPr lang="en-US" sz="2000" i="1">
                                <a:latin typeface="Cambria Math"/>
                              </a:rPr>
                              <m:t>𝑘𝑑</m:t>
                            </m:r>
                            <m:r>
                              <a:rPr lang="en-US" sz="2000" b="0" i="1" smtClean="0">
                                <a:latin typeface="Cambria Math"/>
                              </a:rPr>
                              <m:t>/2</m:t>
                            </m:r>
                          </m:e>
                        </m:d>
                        <m:r>
                          <a:rPr lang="en-US" sz="2000" b="0" i="1" baseline="30000" smtClean="0">
                            <a:latin typeface="Cambria Math"/>
                          </a:rPr>
                          <m:t>2</m:t>
                        </m:r>
                        <m:r>
                          <a:rPr lang="en-US" sz="2000" i="1" baseline="30000">
                            <a:latin typeface="Cambria Math"/>
                          </a:rPr>
                          <m:t>𝑛</m:t>
                        </m:r>
                      </m:den>
                    </m:f>
                  </m:oMath>
                </a14:m>
                <a:r>
                  <a:rPr lang="en-US" sz="2000" dirty="0" smtClean="0"/>
                  <a:t>  “OR” </a:t>
                </a:r>
                <a:r>
                  <a:rPr lang="en-US" sz="2000" dirty="0"/>
                  <a:t>V</a:t>
                </a:r>
                <a:r>
                  <a:rPr lang="en-US" sz="2000" baseline="-25000" dirty="0"/>
                  <a:t>0</a:t>
                </a:r>
                <a:r>
                  <a:rPr lang="en-US" sz="2000" dirty="0"/>
                  <a:t> = I × PVIFA </a:t>
                </a:r>
                <a:r>
                  <a:rPr lang="en-US" sz="2000" baseline="-25000" dirty="0" err="1" smtClean="0"/>
                  <a:t>kd</a:t>
                </a:r>
                <a:r>
                  <a:rPr lang="en-US" sz="2000" baseline="-25000" dirty="0" smtClean="0"/>
                  <a:t>/2,2n</a:t>
                </a:r>
                <a:r>
                  <a:rPr lang="en-US" sz="2000" dirty="0" smtClean="0"/>
                  <a:t> </a:t>
                </a:r>
                <a:r>
                  <a:rPr lang="en-US" sz="2000" dirty="0"/>
                  <a:t>+ M × PVIF </a:t>
                </a:r>
                <a:r>
                  <a:rPr lang="en-US" sz="2000" baseline="-25000" dirty="0" err="1" smtClean="0"/>
                  <a:t>kd</a:t>
                </a:r>
                <a:r>
                  <a:rPr lang="en-US" sz="2000" baseline="-25000" dirty="0" smtClean="0"/>
                  <a:t>/2,2n</a:t>
                </a:r>
                <a:endParaRPr lang="en-US" sz="2000" baseline="-25000" dirty="0"/>
              </a:p>
              <a:p>
                <a:pPr marL="0" indent="0" algn="just">
                  <a:buNone/>
                </a:pPr>
                <a:r>
                  <a:rPr lang="en-US" sz="2000" b="1" dirty="0" smtClean="0"/>
                  <a:t>Example Problem:</a:t>
                </a:r>
              </a:p>
              <a:p>
                <a:pPr marL="0" indent="0" algn="just">
                  <a:buNone/>
                </a:pPr>
                <a:r>
                  <a:rPr lang="en-US" sz="2000" dirty="0" err="1" smtClean="0"/>
                  <a:t>Rapti</a:t>
                </a:r>
                <a:r>
                  <a:rPr lang="en-US" sz="2000" dirty="0" smtClean="0"/>
                  <a:t> Company has a </a:t>
                </a:r>
                <a:r>
                  <a:rPr lang="en-US" sz="2000" dirty="0" err="1" smtClean="0"/>
                  <a:t>Rs</a:t>
                </a:r>
                <a:r>
                  <a:rPr lang="en-US" sz="2000" dirty="0" smtClean="0"/>
                  <a:t> 1,000 par value bond with an 8% coupon interest rate outstanding. The bond has 12 years remaining to its maturity date. The yield to maturity is 10%. What would be the value of bond if interest is paid </a:t>
                </a:r>
              </a:p>
              <a:p>
                <a:pPr marL="514350" indent="-514350" algn="just">
                  <a:buAutoNum type="romanLcPeriod"/>
                </a:pPr>
                <a:r>
                  <a:rPr lang="en-US" sz="2000" dirty="0" smtClean="0"/>
                  <a:t>Annually</a:t>
                </a:r>
              </a:p>
              <a:p>
                <a:pPr marL="514350" indent="-514350" algn="just">
                  <a:buAutoNum type="romanLcPeriod"/>
                </a:pPr>
                <a:r>
                  <a:rPr lang="en-US" sz="2000" dirty="0" smtClean="0"/>
                  <a:t>Semiannually</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15000"/>
              </a:xfrm>
              <a:blipFill rotWithShape="1">
                <a:blip r:embed="rId2"/>
                <a:stretch>
                  <a:fillRect l="-1259" t="-854" r="-1407" b="-1387"/>
                </a:stretch>
              </a:blipFill>
            </p:spPr>
            <p:txBody>
              <a:bodyPr/>
              <a:lstStyle/>
              <a:p>
                <a:r>
                  <a:rPr lang="en-US">
                    <a:noFill/>
                  </a:rPr>
                  <a:t> </a:t>
                </a:r>
              </a:p>
            </p:txBody>
          </p:sp>
        </mc:Fallback>
      </mc:AlternateContent>
    </p:spTree>
    <p:extLst>
      <p:ext uri="{BB962C8B-B14F-4D97-AF65-F5344CB8AC3E}">
        <p14:creationId xmlns:p14="http://schemas.microsoft.com/office/powerpoint/2010/main" val="1115306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2895</Words>
  <Application>Microsoft Office PowerPoint</Application>
  <PresentationFormat>On-screen Show (4:3)</PresentationFormat>
  <Paragraphs>371</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Financial Assets Valuation</vt:lpstr>
      <vt:lpstr>Concept of Financial Assets</vt:lpstr>
      <vt:lpstr>Meaning and Characteristic of Bonds</vt:lpstr>
      <vt:lpstr>Characteristic of Bonds</vt:lpstr>
      <vt:lpstr>Basic Financial Assets Valuation Model</vt:lpstr>
      <vt:lpstr>Valuation of Bonds</vt:lpstr>
      <vt:lpstr>Valuation of Bonds</vt:lpstr>
      <vt:lpstr>Valuation of Bonds</vt:lpstr>
      <vt:lpstr>Valuation of Bonds</vt:lpstr>
      <vt:lpstr>Discount Bond and Premium Bond</vt:lpstr>
      <vt:lpstr>Interest Rate Risk and Reinvestment Risk</vt:lpstr>
      <vt:lpstr>Interest Rate Risk and Reinvestment Risk</vt:lpstr>
      <vt:lpstr>Changes in Bond Values Overtime</vt:lpstr>
      <vt:lpstr>Bond Yields</vt:lpstr>
      <vt:lpstr>Current Yield and Capital Gain Yield</vt:lpstr>
      <vt:lpstr>Yield to Maturity (YTM)</vt:lpstr>
      <vt:lpstr>YTM for Coupon Bond</vt:lpstr>
      <vt:lpstr>YTM</vt:lpstr>
      <vt:lpstr>Yield To Call (YTC)</vt:lpstr>
      <vt:lpstr>YTC</vt:lpstr>
      <vt:lpstr>Common Stocks</vt:lpstr>
      <vt:lpstr>Features of Common Stocks</vt:lpstr>
      <vt:lpstr>Valuation of common stock</vt:lpstr>
      <vt:lpstr>Example 8</vt:lpstr>
      <vt:lpstr> b) Constant or Normal growth DDM </vt:lpstr>
      <vt:lpstr> Constant or Normal growth DDM </vt:lpstr>
      <vt:lpstr>Example 9</vt:lpstr>
      <vt:lpstr> C)  Multiple growth model </vt:lpstr>
      <vt:lpstr>C)  Multiple growth model</vt:lpstr>
      <vt:lpstr>Example 10</vt:lpstr>
      <vt:lpstr>PowerPoint Presentation</vt:lpstr>
      <vt:lpstr>Single Period Valuation and Multiperiod Valuation</vt:lpstr>
      <vt:lpstr>Preferred Stock</vt:lpstr>
      <vt:lpstr>Features of Preferred Stock</vt:lpstr>
      <vt:lpstr>Preferred Sock Valuation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Assets Valuation</dc:title>
  <dc:creator>Dell</dc:creator>
  <cp:lastModifiedBy>Dell</cp:lastModifiedBy>
  <cp:revision>81</cp:revision>
  <dcterms:created xsi:type="dcterms:W3CDTF">2006-08-16T00:00:00Z</dcterms:created>
  <dcterms:modified xsi:type="dcterms:W3CDTF">2022-06-28T09:41:13Z</dcterms:modified>
</cp:coreProperties>
</file>