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 Financial Statement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95400"/>
            <a:ext cx="7772400" cy="51054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/>
              <a:t>Financial statements: </a:t>
            </a:r>
            <a:endParaRPr lang="en-US" dirty="0" smtClean="0"/>
          </a:p>
          <a:p>
            <a:pPr marL="914400" lvl="1" indent="-457200" algn="l">
              <a:buFont typeface="Wingdings" pitchFamily="2" charset="2"/>
              <a:buChar char="Ø"/>
            </a:pPr>
            <a:r>
              <a:rPr lang="en-US" dirty="0" smtClean="0"/>
              <a:t>Balance sheet</a:t>
            </a:r>
          </a:p>
          <a:p>
            <a:pPr marL="914400" lvl="1" indent="-457200" algn="l">
              <a:buFont typeface="Wingdings" pitchFamily="2" charset="2"/>
              <a:buChar char="Ø"/>
            </a:pPr>
            <a:r>
              <a:rPr lang="en-US" dirty="0" smtClean="0"/>
              <a:t>profit </a:t>
            </a:r>
            <a:r>
              <a:rPr lang="en-US" dirty="0"/>
              <a:t>or loss </a:t>
            </a:r>
            <a:r>
              <a:rPr lang="en-US" dirty="0" smtClean="0"/>
              <a:t>statement</a:t>
            </a:r>
          </a:p>
          <a:p>
            <a:pPr marL="914400" lvl="1" indent="-457200" algn="l">
              <a:buFont typeface="Wingdings" pitchFamily="2" charset="2"/>
              <a:buChar char="Ø"/>
            </a:pPr>
            <a:r>
              <a:rPr lang="en-US" dirty="0" smtClean="0"/>
              <a:t>cash </a:t>
            </a:r>
            <a:r>
              <a:rPr lang="en-US" dirty="0"/>
              <a:t>flow </a:t>
            </a:r>
            <a:r>
              <a:rPr lang="en-US" dirty="0" smtClean="0"/>
              <a:t>statement</a:t>
            </a:r>
          </a:p>
          <a:p>
            <a:pPr marL="914400" lvl="1" indent="-457200" algn="l">
              <a:buFont typeface="Wingdings" pitchFamily="2" charset="2"/>
              <a:buChar char="Ø"/>
            </a:pPr>
            <a:r>
              <a:rPr lang="en-US" dirty="0" smtClean="0"/>
              <a:t>Statement of </a:t>
            </a:r>
            <a:r>
              <a:rPr lang="en-US" dirty="0"/>
              <a:t>change in shareholders’ </a:t>
            </a:r>
            <a:r>
              <a:rPr lang="en-US" dirty="0" smtClean="0"/>
              <a:t>equity;</a:t>
            </a:r>
          </a:p>
          <a:p>
            <a:pPr algn="l"/>
            <a:r>
              <a:rPr lang="en-US" dirty="0" smtClean="0"/>
              <a:t>Framework for analysis;</a:t>
            </a:r>
          </a:p>
          <a:p>
            <a:pPr algn="l"/>
            <a:r>
              <a:rPr lang="en-US" dirty="0" smtClean="0"/>
              <a:t>Nature and need of financial ratio analysis;</a:t>
            </a:r>
          </a:p>
          <a:p>
            <a:pPr algn="l"/>
            <a:r>
              <a:rPr lang="en-US" dirty="0" smtClean="0"/>
              <a:t>Types of financial ratios:</a:t>
            </a:r>
          </a:p>
          <a:p>
            <a:pPr marL="914400" lvl="1" indent="-457200" algn="l">
              <a:buFont typeface="Wingdings" pitchFamily="2" charset="2"/>
              <a:buChar char="Ø"/>
            </a:pPr>
            <a:r>
              <a:rPr lang="en-US" dirty="0" smtClean="0"/>
              <a:t>liquidity ratios</a:t>
            </a:r>
          </a:p>
          <a:p>
            <a:pPr marL="914400" lvl="1" indent="-457200" algn="l">
              <a:buFont typeface="Wingdings" pitchFamily="2" charset="2"/>
              <a:buChar char="Ø"/>
            </a:pPr>
            <a:r>
              <a:rPr lang="en-US" dirty="0" smtClean="0"/>
              <a:t>asset management ratios</a:t>
            </a:r>
          </a:p>
          <a:p>
            <a:pPr marL="914400" lvl="1" indent="-457200" algn="l">
              <a:buFont typeface="Wingdings" pitchFamily="2" charset="2"/>
              <a:buChar char="Ø"/>
            </a:pPr>
            <a:r>
              <a:rPr lang="en-US" dirty="0" smtClean="0"/>
              <a:t>debt management ratios</a:t>
            </a:r>
          </a:p>
          <a:p>
            <a:pPr marL="914400" lvl="1" indent="-457200" algn="l">
              <a:buFont typeface="Wingdings" pitchFamily="2" charset="2"/>
              <a:buChar char="Ø"/>
            </a:pPr>
            <a:r>
              <a:rPr lang="en-US" dirty="0" smtClean="0"/>
              <a:t>profitability ratios</a:t>
            </a:r>
          </a:p>
          <a:p>
            <a:pPr marL="914400" lvl="1" indent="-457200" algn="l">
              <a:buFont typeface="Wingdings" pitchFamily="2" charset="2"/>
              <a:buChar char="Ø"/>
            </a:pPr>
            <a:r>
              <a:rPr lang="en-US" dirty="0" smtClean="0"/>
              <a:t>market value ratios;</a:t>
            </a:r>
          </a:p>
          <a:p>
            <a:pPr algn="l"/>
            <a:r>
              <a:rPr lang="en-US" dirty="0" smtClean="0"/>
              <a:t>DuPont system of financial ratio analysis;</a:t>
            </a:r>
          </a:p>
          <a:p>
            <a:pPr algn="l"/>
            <a:r>
              <a:rPr lang="en-US" dirty="0" smtClean="0"/>
              <a:t>Ratios in different industries;</a:t>
            </a:r>
          </a:p>
          <a:p>
            <a:pPr algn="l"/>
            <a:r>
              <a:rPr lang="en-US" dirty="0" smtClean="0"/>
              <a:t>Uses and limitations of financial ratios; </a:t>
            </a:r>
          </a:p>
          <a:p>
            <a:pPr algn="l"/>
            <a:r>
              <a:rPr lang="en-US" dirty="0" smtClean="0"/>
              <a:t>Common size and </a:t>
            </a:r>
            <a:r>
              <a:rPr lang="en-US" dirty="0"/>
              <a:t>index analysis.</a:t>
            </a:r>
          </a:p>
        </p:txBody>
      </p:sp>
    </p:spTree>
    <p:extLst>
      <p:ext uri="{BB962C8B-B14F-4D97-AF65-F5344CB8AC3E}">
        <p14:creationId xmlns:p14="http://schemas.microsoft.com/office/powerpoint/2010/main" val="2625424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Debt Management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638800"/>
              </a:xfrm>
            </p:spPr>
            <p:txBody>
              <a:bodyPr>
                <a:normAutofit fontScale="85000" lnSpcReduction="10000"/>
              </a:bodyPr>
              <a:lstStyle/>
              <a:p>
                <a:pPr marL="457200" indent="-457200">
                  <a:buAutoNum type="alphaLcPeriod" startAt="3"/>
                </a:pPr>
                <a:r>
                  <a:rPr lang="en-US" sz="2200" b="1" dirty="0" smtClean="0"/>
                  <a:t>Long term debt to Total assets ratio   </a:t>
                </a:r>
                <a:r>
                  <a:rPr lang="en-US" sz="22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𝐿𝑜𝑛𝑔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𝑇𝑒𝑟𝑚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𝐷𝑒𝑏𝑡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𝑇𝑜𝑡𝑎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𝑙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𝐴𝑠𝑠𝑒𝑡</m:t>
                        </m:r>
                      </m:den>
                    </m:f>
                  </m:oMath>
                </a14:m>
                <a:r>
                  <a:rPr lang="en-US" sz="2200" dirty="0" smtClean="0"/>
                  <a:t> </a:t>
                </a:r>
              </a:p>
              <a:p>
                <a:pPr marL="457200" indent="-457200">
                  <a:buAutoNum type="alphaLcPeriod" startAt="3"/>
                </a:pPr>
                <a:r>
                  <a:rPr lang="en-US" sz="2200" b="1" dirty="0" smtClean="0"/>
                  <a:t>Equity Multiplier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𝑇𝑜𝑡𝑎𝑙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𝐴𝑠𝑠𝑒𝑡𝑠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𝑇𝑜𝑡𝑎𝑙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𝐸𝑞𝑢𝑖𝑡𝑦</m:t>
                        </m:r>
                      </m:den>
                    </m:f>
                  </m:oMath>
                </a14:m>
                <a:r>
                  <a:rPr lang="en-US" sz="2200" dirty="0" smtClean="0"/>
                  <a:t>     or, EM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1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1 −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𝐷𝑒𝑏𝑡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𝑎𝑠𝑠𝑒𝑡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𝑟𝑎𝑡𝑖𝑜</m:t>
                        </m:r>
                      </m:den>
                    </m:f>
                  </m:oMath>
                </a14:m>
                <a:r>
                  <a:rPr lang="en-US" sz="2200" dirty="0" smtClean="0"/>
                  <a:t>                              or, EM = 1 + Debt Equity ratio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EM also known as leverage factor. States the relationship of total assets to equity of firm.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Measures the extent to which TA is greater than  firm’s equity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b="1" dirty="0" smtClean="0"/>
                  <a:t>e. Interest Coverage Ratio 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Measure the extent to which interest on debt capital is covered by EBIT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ICR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𝐸𝐵𝐼𝑇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𝐼𝑛𝑡𝑒𝑟𝑒𝑠𝑡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𝑒𝑥𝑝𝑒𝑛𝑠𝑒𝑠</m:t>
                        </m:r>
                      </m:den>
                    </m:f>
                  </m:oMath>
                </a14:m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638800"/>
              </a:xfrm>
              <a:blipFill rotWithShape="1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777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Profitability Ratio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lphaLcPeriod"/>
                </a:pPr>
                <a:r>
                  <a:rPr lang="en-US" sz="2200" dirty="0" smtClean="0"/>
                  <a:t>Net profit margin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𝑁𝑒𝑡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𝐼𝑛𝑐𝑜𝑚𝑒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𝑆𝑎𝑙𝑒𝑠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  <a:r>
                  <a:rPr lang="en-US" sz="2200" dirty="0" smtClean="0"/>
                  <a:t>  			               (shows firms ability to generate net income per rupees of sales)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sz="2200" dirty="0" smtClean="0"/>
                  <a:t>Gross Profit Margin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𝐺𝑟𝑜𝑠𝑠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𝑃𝑟𝑜𝑓𝑖𝑡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𝑆𝑎𝑙𝑒𝑠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  <a:endParaRPr lang="en-US" sz="2200" dirty="0" smtClean="0"/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sz="2200" dirty="0" smtClean="0"/>
                  <a:t>Operating Profit Margin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𝑂𝑝𝑒𝑟𝑎𝑡𝑖𝑛𝑔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𝑃𝑟𝑜𝑓𝑖𝑡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(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𝐸𝐵𝐼𝑇</m:t>
                        </m:r>
                        <m:r>
                          <a:rPr lang="en-US" sz="2200" b="0" i="1" smtClean="0">
                            <a:latin typeface="Cambria Math"/>
                          </a:rPr>
                          <m:t>) 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𝑆𝑎𝑙𝑒𝑠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  <a:endParaRPr lang="en-US" sz="2200" dirty="0" smtClean="0"/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sz="2200" dirty="0" smtClean="0"/>
                  <a:t>Basic Earning Power Ratio  =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𝐸𝐵𝐼𝑇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𝑇𝑜𝑡𝑎𝑙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𝐴𝑠𝑠𝑒𝑡𝑠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Evaluates the firm’s ability to generate profit before payment of interest and taxes out of the assets used.</a:t>
                </a:r>
              </a:p>
              <a:p>
                <a:pPr marL="457200" indent="-457200">
                  <a:buAutoNum type="alphaLcPeriod" startAt="5"/>
                </a:pPr>
                <a:r>
                  <a:rPr lang="en-US" sz="2200" dirty="0" smtClean="0"/>
                  <a:t>ROA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𝑁𝑒𝑡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𝐼𝑛𝑐𝑜𝑚𝑒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𝑇𝑜𝑡𝑎𝑙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𝐴𝑠𝑠𝑒𝑡𝑠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  <a:endParaRPr lang="en-US" sz="2200" dirty="0" smtClean="0"/>
              </a:p>
              <a:p>
                <a:pPr marL="457200" indent="-457200">
                  <a:buAutoNum type="alphaLcPeriod" startAt="5"/>
                </a:pPr>
                <a:r>
                  <a:rPr lang="en-US" sz="2200" dirty="0" smtClean="0"/>
                  <a:t>ROE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𝑁𝑒𝑡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𝐼𝑛𝑐𝑜𝑚𝑒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𝑇𝑜𝑡𝑎𝑙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𝐸𝑞𝑢𝑖𝑡𝑦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05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Market Value Ratio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486400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Wingdings" pitchFamily="2" charset="2"/>
                  <a:buChar char="Ø"/>
                </a:pPr>
                <a:r>
                  <a:rPr lang="en-US" sz="2200" dirty="0" smtClean="0"/>
                  <a:t>Used to assess firm’s stock price in relation to its earning, cash flow and book value of shares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200" dirty="0"/>
                  <a:t>give </a:t>
                </a:r>
                <a:r>
                  <a:rPr lang="en-US" sz="2200" dirty="0" smtClean="0"/>
                  <a:t>management an </a:t>
                </a:r>
                <a:r>
                  <a:rPr lang="en-US" sz="2200" dirty="0"/>
                  <a:t>indication of what investors think of the company’s past </a:t>
                </a:r>
                <a:r>
                  <a:rPr lang="en-US" sz="2200" dirty="0" smtClean="0"/>
                  <a:t>performance and future prospects.</a:t>
                </a:r>
              </a:p>
              <a:p>
                <a:pPr marL="457200" indent="-457200">
                  <a:buAutoNum type="alphaLcPeriod"/>
                </a:pPr>
                <a:r>
                  <a:rPr lang="en-US" sz="2200" dirty="0" smtClean="0"/>
                  <a:t>Price / Earning Ratio (P / </a:t>
                </a:r>
                <a:r>
                  <a:rPr lang="en-US" sz="2200" dirty="0"/>
                  <a:t>E ratio)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𝑃𝑟𝑖𝑐𝑒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𝑃𝑒𝑟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𝑆h𝑎𝑟𝑒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𝐸𝑎𝑟𝑛𝑖𝑛𝑔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𝑃𝑒𝑟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𝑆h𝑎𝑟𝑒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Represent the amount which investors are willing to pay for each rupee of firm’s earnings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b.    Price to Cash flow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𝑃𝑟𝑖𝑐𝑒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𝑃𝑒𝑟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𝑆h𝑎𝑟𝑒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𝑐𝑎𝑠h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𝑓𝑙𝑜𝑤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 </m:t>
                        </m:r>
                        <m:r>
                          <a:rPr lang="en-US" sz="2200" i="1">
                            <a:latin typeface="Cambria Math"/>
                          </a:rPr>
                          <m:t>𝑃𝑒𝑟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𝑆h𝑎𝑟𝑒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200" dirty="0"/>
                  <a:t>Represent the amount which investors are willing to pay for </a:t>
                </a:r>
                <a:r>
                  <a:rPr lang="en-US" sz="2200" dirty="0" smtClean="0"/>
                  <a:t>$1 of cash flow </a:t>
                </a:r>
              </a:p>
              <a:p>
                <a:pPr marL="457200" indent="-457200">
                  <a:buAutoNum type="alphaLcPeriod" startAt="3"/>
                </a:pPr>
                <a:r>
                  <a:rPr lang="en-US" sz="2200" dirty="0" smtClean="0"/>
                  <a:t>Market to Book Ratio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𝑀𝑎𝑟𝑘𝑒𝑡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𝑃𝑟𝑖𝑐𝑒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𝑝𝑒𝑟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𝑠h𝑎𝑟𝑒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𝐵𝑜𝑜𝑘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𝑉𝑎𝑙𝑢𝑒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𝑝𝑒𝑟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𝑠h𝑎𝑟𝑒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	where,	 BVPS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𝑇𝑜𝑡𝑎𝑙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𝑒𝑞𝑢𝑖𝑡𝑦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𝑁𝑢𝑚𝑏𝑒𝑟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𝑜𝑓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𝑜𝑢𝑡𝑠𝑡𝑎𝑛𝑑𝑖𝑛𝑔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𝑠h𝑎𝑟𝑒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𝑜𝑓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𝑐𝑜𝑚𝑚𝑜𝑛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𝑠𝑡𝑜𝑐𝑘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Shows how the financial market has put value to the firm’s overall management and efficiency over the time.</a:t>
                </a:r>
                <a:endParaRPr lang="en-US" sz="2200" dirty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486400"/>
              </a:xfrm>
              <a:blipFill rotWithShape="1">
                <a:blip r:embed="rId2"/>
                <a:stretch>
                  <a:fillRect l="-1259" t="-556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948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400" dirty="0" smtClean="0"/>
              <a:t>DuPont system of financial ratio analysis</a:t>
            </a:r>
            <a:endParaRPr lang="en-US" sz="3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200" dirty="0" smtClean="0"/>
                  <a:t>Represent an integrated view on financial analysis, planning and control process relating to a firm</a:t>
                </a:r>
              </a:p>
              <a:p>
                <a:r>
                  <a:rPr lang="en-US" sz="2200" dirty="0" smtClean="0"/>
                  <a:t>Provides a summary of firm’s profitability in terms of return on assets (ROA) and return on equity (ROE)</a:t>
                </a:r>
              </a:p>
              <a:p>
                <a:r>
                  <a:rPr lang="en-US" sz="2200" dirty="0" smtClean="0"/>
                  <a:t>More popular for making classified assessment of financial performance of firm.</a:t>
                </a:r>
              </a:p>
              <a:p>
                <a:r>
                  <a:rPr lang="en-US" sz="2200" dirty="0" smtClean="0"/>
                  <a:t>Looking at components of DuPont equation, Financial manager can decide about the best financing alternatives </a:t>
                </a:r>
              </a:p>
              <a:p>
                <a:r>
                  <a:rPr lang="en-US" sz="2200" dirty="0" smtClean="0"/>
                  <a:t>ROE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𝑁𝑒𝑡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𝑃𝑟𝑜𝑓𝑖𝑡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𝐸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𝑞𝑢𝑖𝑡𝑦</m:t>
                        </m:r>
                      </m:den>
                    </m:f>
                  </m:oMath>
                </a14:m>
                <a:r>
                  <a:rPr lang="en-US" sz="2200" dirty="0" smtClean="0"/>
                  <a:t>       =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𝑁𝑒𝑡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𝑃𝑟𝑜𝑓𝑖𝑡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𝐸</m:t>
                        </m:r>
                        <m:r>
                          <a:rPr lang="en-US" sz="2200" i="1">
                            <a:latin typeface="Cambria Math"/>
                          </a:rPr>
                          <m:t>𝑞𝑢𝑖𝑡𝑦</m:t>
                        </m:r>
                      </m:den>
                    </m:f>
                  </m:oMath>
                </a14:m>
                <a:r>
                  <a:rPr lang="en-US" sz="2200" dirty="0" smtClean="0"/>
                  <a:t>   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𝐴𝑠𝑠𝑒𝑡𝑠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𝐴𝑠𝑠𝑒𝑡𝑠</m:t>
                        </m:r>
                      </m:den>
                    </m:f>
                  </m:oMath>
                </a14:m>
                <a:r>
                  <a:rPr lang="en-US" sz="2200" dirty="0" smtClean="0"/>
                  <a:t>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𝑁𝑒𝑡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𝑃𝑟𝑜𝑓𝑖𝑡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𝐴𝑠𝑠𝑒𝑡𝑠</m:t>
                        </m:r>
                      </m:den>
                    </m:f>
                  </m:oMath>
                </a14:m>
                <a:r>
                  <a:rPr lang="en-US" sz="2200" dirty="0" smtClean="0"/>
                  <a:t> 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𝐴𝑠𝑠𝑒𝑡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𝐸</m:t>
                        </m:r>
                        <m:r>
                          <a:rPr lang="en-US" sz="2200" i="1">
                            <a:latin typeface="Cambria Math"/>
                          </a:rPr>
                          <m:t>𝑞𝑢𝑖𝑡𝑦</m:t>
                        </m:r>
                      </m:den>
                    </m:f>
                  </m:oMath>
                </a14:m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				= ROA × Equity Multiplier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Again,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ROE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𝑁𝑒𝑡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𝑃𝑟𝑜𝑓𝑖𝑡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𝐸𝑞𝑢𝑖𝑡𝑦</m:t>
                        </m:r>
                      </m:den>
                    </m:f>
                  </m:oMath>
                </a14:m>
                <a:r>
                  <a:rPr lang="en-US" sz="2200" dirty="0"/>
                  <a:t>   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𝐴𝑠𝑠𝑒𝑡𝑠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𝐴𝑠𝑠𝑒𝑡𝑠</m:t>
                        </m:r>
                      </m:den>
                    </m:f>
                  </m:oMath>
                </a14:m>
                <a:r>
                  <a:rPr lang="en-US" sz="2200" dirty="0"/>
                  <a:t>   </a:t>
                </a:r>
                <a:r>
                  <a:rPr lang="en-US" sz="2200" dirty="0" smtClean="0"/>
                  <a:t>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𝑆𝑎𝑙𝑒𝑠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𝑆𝑎𝑙𝑒𝑠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  <a:r>
                  <a:rPr lang="en-US" sz="2200" dirty="0" smtClean="0"/>
                  <a:t>   =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𝑁𝑒𝑡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𝑃𝑟𝑜𝑓𝑖𝑡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𝑆𝑎𝑙𝑒𝑠</m:t>
                        </m:r>
                      </m:den>
                    </m:f>
                  </m:oMath>
                </a14:m>
                <a:r>
                  <a:rPr lang="en-US" sz="2200" dirty="0"/>
                  <a:t>   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𝑆𝑎𝑙𝑒𝑠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𝐴𝑠𝑠𝑒𝑡𝑠</m:t>
                        </m:r>
                      </m:den>
                    </m:f>
                  </m:oMath>
                </a14:m>
                <a:r>
                  <a:rPr lang="en-US" sz="2200" dirty="0"/>
                  <a:t>   </a:t>
                </a:r>
                <a:r>
                  <a:rPr lang="en-US" sz="2200" dirty="0"/>
                  <a:t>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𝐴𝑠𝑠𝑒𝑡𝑠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𝐸𝑞𝑢𝑖𝑡𝑦</m:t>
                        </m:r>
                      </m:den>
                    </m:f>
                  </m:oMath>
                </a14:m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/>
                  <a:t>	</a:t>
                </a:r>
                <a:r>
                  <a:rPr lang="en-US" sz="2200" dirty="0" smtClean="0"/>
                  <a:t>= Net Profit Margin × Total assets turnover × Equity Multiplier</a:t>
                </a:r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889" t="-1425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452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8381999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0134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600" dirty="0" smtClean="0"/>
              <a:t>Trend Analysis and Common size statement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5344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Trend Analysis: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/>
              <a:t>T</a:t>
            </a:r>
            <a:r>
              <a:rPr lang="en-US" sz="2000" dirty="0" smtClean="0"/>
              <a:t>ools that indicate whether the financial condition of a firm is likely to improve or deteriorate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Financial ratio of a firm is plotted against that of industry average to identify whether the movement is confirmed or contradicted to industry average.</a:t>
            </a:r>
          </a:p>
          <a:p>
            <a:pPr marL="0" indent="0">
              <a:buNone/>
            </a:pPr>
            <a:r>
              <a:rPr lang="en-US" sz="2000" b="1" dirty="0" smtClean="0"/>
              <a:t>Common size statements: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A financial statement that express all items in percentage terms of some common standard items such as sales for income statement and total assets for balance sheet</a:t>
            </a:r>
          </a:p>
          <a:p>
            <a:pPr marL="0" indent="0" algn="just">
              <a:buNone/>
            </a:pPr>
            <a:r>
              <a:rPr lang="en-US" sz="2200" dirty="0" smtClean="0"/>
              <a:t>Balance Sheet				Income Statement</a:t>
            </a:r>
          </a:p>
          <a:p>
            <a:pPr marL="0" indent="0">
              <a:buNone/>
            </a:pPr>
            <a:endParaRPr lang="en-US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726974"/>
              </p:ext>
            </p:extLst>
          </p:nvPr>
        </p:nvGraphicFramePr>
        <p:xfrm>
          <a:off x="685800" y="4648200"/>
          <a:ext cx="3962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143000"/>
                <a:gridCol w="838200"/>
                <a:gridCol w="1143000"/>
              </a:tblGrid>
              <a:tr h="61711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Capital</a:t>
                      </a:r>
                      <a:r>
                        <a:rPr lang="en-US" baseline="0" dirty="0" smtClean="0"/>
                        <a:t> and liabilities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7532">
                <a:tc>
                  <a:txBody>
                    <a:bodyPr/>
                    <a:lstStyle/>
                    <a:p>
                      <a:r>
                        <a:rPr lang="en-US" dirty="0" smtClean="0"/>
                        <a:t>A 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of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 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of X</a:t>
                      </a:r>
                      <a:endParaRPr lang="en-US" dirty="0"/>
                    </a:p>
                  </a:txBody>
                  <a:tcPr/>
                </a:tc>
              </a:tr>
              <a:tr h="357532">
                <a:tc>
                  <a:txBody>
                    <a:bodyPr/>
                    <a:lstStyle/>
                    <a:p>
                      <a:r>
                        <a:rPr lang="en-US" dirty="0" smtClean="0"/>
                        <a:t>B 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% of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 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of X</a:t>
                      </a:r>
                      <a:endParaRPr lang="en-US" dirty="0"/>
                    </a:p>
                  </a:txBody>
                  <a:tcPr/>
                </a:tc>
              </a:tr>
              <a:tr h="357532">
                <a:tc>
                  <a:txBody>
                    <a:bodyPr/>
                    <a:lstStyle/>
                    <a:p>
                      <a:r>
                        <a:rPr lang="en-US" dirty="0" smtClean="0"/>
                        <a:t>C 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% of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 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of X</a:t>
                      </a:r>
                      <a:endParaRPr lang="en-US" dirty="0"/>
                    </a:p>
                  </a:txBody>
                  <a:tcPr/>
                </a:tc>
              </a:tr>
              <a:tr h="357532">
                <a:tc>
                  <a:txBody>
                    <a:bodyPr/>
                    <a:lstStyle/>
                    <a:p>
                      <a:r>
                        <a:rPr lang="en-US" dirty="0" smtClean="0"/>
                        <a:t>Total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77132"/>
              </p:ext>
            </p:extLst>
          </p:nvPr>
        </p:nvGraphicFramePr>
        <p:xfrm>
          <a:off x="4800600" y="4648200"/>
          <a:ext cx="41148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990600"/>
                <a:gridCol w="11430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Particulars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of sales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Less :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of sales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Add: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of sales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 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of sales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556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Index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Index against a base year </a:t>
            </a:r>
          </a:p>
          <a:p>
            <a:pPr marL="0" indent="0">
              <a:buNone/>
            </a:pPr>
            <a:r>
              <a:rPr lang="en-US" sz="2200" dirty="0" smtClean="0"/>
              <a:t>Balance sheet as well as income statement are adjusted as per base year</a:t>
            </a:r>
          </a:p>
          <a:p>
            <a:pPr marL="0" indent="0">
              <a:buNone/>
            </a:pPr>
            <a:r>
              <a:rPr lang="en-US" sz="2200" dirty="0" smtClean="0"/>
              <a:t>All data in indexed B/S and I/S are expressed using 100 base</a:t>
            </a:r>
          </a:p>
          <a:p>
            <a:pPr marL="0" indent="0">
              <a:buNone/>
            </a:pPr>
            <a:r>
              <a:rPr lang="en-US" sz="2200" dirty="0" smtClean="0"/>
              <a:t>Example: if sales for year 2019 = 1500000 and sales for year 2020 = 1800000</a:t>
            </a:r>
          </a:p>
          <a:p>
            <a:pPr marL="0" indent="0">
              <a:buNone/>
            </a:pPr>
            <a:r>
              <a:rPr lang="en-US" sz="2200" dirty="0" smtClean="0"/>
              <a:t>In index analysis taking 2019 as indexed year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Sales in 2019 = 100 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sales in 2020 = 120 (1800000/150000 * 100)</a:t>
            </a:r>
          </a:p>
          <a:p>
            <a:pPr marL="0" indent="0">
              <a:buNone/>
            </a:pPr>
            <a:r>
              <a:rPr lang="en-US" sz="2200" dirty="0" smtClean="0"/>
              <a:t>In the same way all items are expressed</a:t>
            </a:r>
          </a:p>
          <a:p>
            <a:pPr marL="0" indent="0">
              <a:buNone/>
            </a:pPr>
            <a:r>
              <a:rPr lang="en-US" sz="2200" dirty="0" smtClean="0"/>
              <a:t>If CA in 2019 = 750  and CA in 2020  = 900</a:t>
            </a:r>
          </a:p>
          <a:p>
            <a:pPr marL="0" indent="0">
              <a:buNone/>
            </a:pPr>
            <a:r>
              <a:rPr lang="en-US" sz="2200" dirty="0" smtClean="0"/>
              <a:t>In index analysis :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CA in 2019 = 100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CA in 2020 = 120 ( 900/750   * 100)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21972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Uses and limitations of financial ratios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 smtClean="0"/>
              <a:t>Ratio analysis is used by three main groups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Managers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Credit Analyst 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Stock Analyst</a:t>
            </a:r>
          </a:p>
          <a:p>
            <a:pPr marL="400050">
              <a:buFont typeface="Wingdings" pitchFamily="2" charset="2"/>
              <a:buChar char="Ø"/>
            </a:pPr>
            <a:r>
              <a:rPr lang="en-US" sz="2200" dirty="0" smtClean="0"/>
              <a:t>Ratio analysis does have some limitations that necessitate care and judgment. Some potential problems are:</a:t>
            </a:r>
          </a:p>
          <a:p>
            <a:pPr marL="800100" lvl="1">
              <a:buFont typeface="Wingdings" pitchFamily="2" charset="2"/>
              <a:buChar char="ü"/>
            </a:pPr>
            <a:r>
              <a:rPr lang="en-US" sz="1800" dirty="0" smtClean="0"/>
              <a:t>Difficult to develop meaning set of industry averages operating different division in different industries</a:t>
            </a:r>
          </a:p>
          <a:p>
            <a:pPr marL="800100" lvl="1">
              <a:buFont typeface="Wingdings" pitchFamily="2" charset="2"/>
              <a:buChar char="ü"/>
            </a:pPr>
            <a:r>
              <a:rPr lang="en-US" sz="1800" dirty="0" smtClean="0"/>
              <a:t>Better to focus industry leader than industry average ; benchmarking tools can be used</a:t>
            </a:r>
          </a:p>
          <a:p>
            <a:pPr marL="800100" lvl="1">
              <a:buFont typeface="Wingdings" pitchFamily="2" charset="2"/>
              <a:buChar char="ü"/>
            </a:pPr>
            <a:r>
              <a:rPr lang="en-US" sz="1800" dirty="0" smtClean="0"/>
              <a:t>Comparison of firms of different ages (affected by inflation, depreciation, inventory)</a:t>
            </a:r>
          </a:p>
          <a:p>
            <a:pPr marL="800100" lvl="1">
              <a:buFont typeface="Wingdings" pitchFamily="2" charset="2"/>
              <a:buChar char="ü"/>
            </a:pPr>
            <a:r>
              <a:rPr lang="en-US" sz="1800" dirty="0" smtClean="0"/>
              <a:t>Seasonal factors can also distort a ratio analysis</a:t>
            </a:r>
          </a:p>
          <a:p>
            <a:pPr marL="800100" lvl="1">
              <a:buFont typeface="Wingdings" pitchFamily="2" charset="2"/>
              <a:buChar char="ü"/>
            </a:pPr>
            <a:r>
              <a:rPr lang="en-US" sz="1800" dirty="0" smtClean="0"/>
              <a:t>Window dressing technique</a:t>
            </a:r>
          </a:p>
          <a:p>
            <a:pPr marL="800100" lvl="1">
              <a:buFont typeface="Wingdings" pitchFamily="2" charset="2"/>
              <a:buChar char="ü"/>
            </a:pPr>
            <a:r>
              <a:rPr lang="en-US" sz="1800" dirty="0" smtClean="0"/>
              <a:t>Different accounting practices can distort comparison (problem has been reduced somehow)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/>
              <a:t>difficult to generalize about whether a particular ratio is “good” </a:t>
            </a:r>
            <a:r>
              <a:rPr lang="en-US" sz="1800" dirty="0" smtClean="0"/>
              <a:t>or “bad.”</a:t>
            </a:r>
          </a:p>
          <a:p>
            <a:pPr marL="0" indent="0">
              <a:buNone/>
            </a:pPr>
            <a:endParaRPr lang="en-US" sz="2200" dirty="0" smtClean="0"/>
          </a:p>
          <a:p>
            <a:pPr marL="57150" indent="0"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01301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Financial Statements and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800" b="1" dirty="0"/>
              <a:t>Annual report: </a:t>
            </a:r>
            <a:r>
              <a:rPr lang="en-US" sz="2800" dirty="0"/>
              <a:t>A report issued annually by </a:t>
            </a:r>
            <a:r>
              <a:rPr lang="en-US" sz="2800" dirty="0" smtClean="0"/>
              <a:t>a corporation </a:t>
            </a:r>
            <a:r>
              <a:rPr lang="en-US" sz="2800" dirty="0"/>
              <a:t>to its stockholders. </a:t>
            </a:r>
            <a:r>
              <a:rPr lang="en-US" sz="2800" dirty="0" smtClean="0"/>
              <a:t>It contains </a:t>
            </a:r>
            <a:r>
              <a:rPr lang="en-US" sz="2800" dirty="0"/>
              <a:t>basic </a:t>
            </a:r>
            <a:r>
              <a:rPr lang="en-US" sz="2800" dirty="0" smtClean="0"/>
              <a:t>financial statements</a:t>
            </a:r>
            <a:r>
              <a:rPr lang="en-US" sz="2800" dirty="0"/>
              <a:t>, as well </a:t>
            </a:r>
            <a:r>
              <a:rPr lang="en-US" sz="2800" dirty="0" smtClean="0"/>
              <a:t>as management’s </a:t>
            </a:r>
            <a:r>
              <a:rPr lang="en-US" sz="2800" dirty="0"/>
              <a:t>analysis of the </a:t>
            </a:r>
            <a:r>
              <a:rPr lang="en-US" sz="2800" dirty="0" smtClean="0"/>
              <a:t>past year’s </a:t>
            </a:r>
            <a:r>
              <a:rPr lang="en-US" sz="2800" dirty="0"/>
              <a:t>operations and </a:t>
            </a:r>
            <a:r>
              <a:rPr lang="en-US" sz="2800" dirty="0" smtClean="0"/>
              <a:t>opinions about </a:t>
            </a:r>
            <a:r>
              <a:rPr lang="en-US" sz="2800" dirty="0"/>
              <a:t>the firm’s future prospects.</a:t>
            </a:r>
          </a:p>
          <a:p>
            <a:pPr marL="0" indent="0" algn="just">
              <a:buNone/>
            </a:pPr>
            <a:r>
              <a:rPr lang="en-US" sz="2800" b="1" dirty="0" smtClean="0"/>
              <a:t>Financial Statement:</a:t>
            </a:r>
            <a:r>
              <a:rPr lang="en-US" sz="2800" dirty="0" smtClean="0"/>
              <a:t> Contain the basic financial information about revenues, expenditures, expenses, assets, liabilities, cash flow during a specified period</a:t>
            </a:r>
          </a:p>
          <a:p>
            <a:pPr marL="0" indent="0" algn="just">
              <a:buNone/>
            </a:pPr>
            <a:r>
              <a:rPr lang="en-US" sz="2800" dirty="0" smtClean="0"/>
              <a:t>Financial statement reports </a:t>
            </a:r>
            <a:r>
              <a:rPr lang="en-US" sz="2800" b="1" dirty="0" smtClean="0"/>
              <a:t>what</a:t>
            </a:r>
            <a:r>
              <a:rPr lang="en-US" sz="2800" dirty="0" smtClean="0"/>
              <a:t> has actually happened to assets, earnings and dividends over the past few years whereas verbal statement attempts to explain why things turned out the way they did</a:t>
            </a:r>
            <a:endParaRPr lang="en-US" sz="2800" dirty="0"/>
          </a:p>
          <a:p>
            <a:pPr marL="0" indent="0" algn="just">
              <a:buNone/>
            </a:pPr>
            <a:r>
              <a:rPr lang="en-US" sz="2800" dirty="0" smtClean="0"/>
              <a:t>Prepared in accordance with Generally Accepted Accounting Principles (GAAP)</a:t>
            </a:r>
          </a:p>
          <a:p>
            <a:pPr marL="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692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Role of financial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Useful in reporting</a:t>
            </a:r>
          </a:p>
          <a:p>
            <a:r>
              <a:rPr lang="en-US" dirty="0" smtClean="0"/>
              <a:t>Useful in business decision making</a:t>
            </a:r>
          </a:p>
          <a:p>
            <a:r>
              <a:rPr lang="en-US" dirty="0" smtClean="0"/>
              <a:t>Useful in forecasting</a:t>
            </a:r>
          </a:p>
          <a:p>
            <a:r>
              <a:rPr lang="en-US" dirty="0" smtClean="0"/>
              <a:t>Other uses</a:t>
            </a:r>
          </a:p>
          <a:p>
            <a:pPr lvl="1"/>
            <a:r>
              <a:rPr lang="en-US" dirty="0" smtClean="0"/>
              <a:t>Cash flow to know cash position</a:t>
            </a:r>
          </a:p>
          <a:p>
            <a:pPr lvl="1"/>
            <a:r>
              <a:rPr lang="en-US" dirty="0" smtClean="0"/>
              <a:t>To access the viability of investing in business</a:t>
            </a:r>
          </a:p>
          <a:p>
            <a:pPr lvl="1"/>
            <a:r>
              <a:rPr lang="en-US" dirty="0" smtClean="0"/>
              <a:t>Whether to grant loan to business or not</a:t>
            </a:r>
          </a:p>
          <a:p>
            <a:pPr lvl="1"/>
            <a:r>
              <a:rPr lang="en-US" dirty="0" smtClean="0"/>
              <a:t>Accuracy of tax declared and tax paid</a:t>
            </a:r>
          </a:p>
          <a:p>
            <a:pPr lvl="1"/>
            <a:r>
              <a:rPr lang="en-US" dirty="0" smtClean="0"/>
              <a:t>To access creditworthiness of business</a:t>
            </a:r>
          </a:p>
        </p:txBody>
      </p:sp>
    </p:spTree>
    <p:extLst>
      <p:ext uri="{BB962C8B-B14F-4D97-AF65-F5344CB8AC3E}">
        <p14:creationId xmlns:p14="http://schemas.microsoft.com/office/powerpoint/2010/main" val="283132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Financial Statement and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Balance sheet </a:t>
            </a:r>
            <a:r>
              <a:rPr lang="en-US" dirty="0" smtClean="0"/>
              <a:t>– provide snapshot of a firm’s financial position at one point of time</a:t>
            </a:r>
          </a:p>
          <a:p>
            <a:r>
              <a:rPr lang="en-US" b="1" dirty="0" smtClean="0"/>
              <a:t>Income Statement </a:t>
            </a:r>
            <a:r>
              <a:rPr lang="en-US" dirty="0" smtClean="0"/>
              <a:t>– summarizes a firm’s revenues and expenses over a given period of time</a:t>
            </a:r>
          </a:p>
          <a:p>
            <a:r>
              <a:rPr lang="en-US" b="1" dirty="0" smtClean="0"/>
              <a:t>Statement of cash flow </a:t>
            </a:r>
            <a:r>
              <a:rPr lang="en-US" dirty="0" smtClean="0"/>
              <a:t>– reports the impact of a firm’s activities on cash flow over a given period of time</a:t>
            </a:r>
          </a:p>
          <a:p>
            <a:r>
              <a:rPr lang="en-US" b="1" dirty="0" smtClean="0"/>
              <a:t>Statement of change in shareholders equity </a:t>
            </a:r>
            <a:r>
              <a:rPr lang="en-US" dirty="0" smtClean="0"/>
              <a:t>– reconciliation between the opening balance and closing balance of shareholder’s equity</a:t>
            </a:r>
          </a:p>
          <a:p>
            <a:pPr marL="0" indent="0">
              <a:buNone/>
            </a:pPr>
            <a:r>
              <a:rPr lang="en-US" dirty="0" smtClean="0"/>
              <a:t>(Detail about format and items of each statement will b discussed during numerical portion)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0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Ratio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Financial ratio: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quantitative relationship between two or more sets of financial data derived from income statement and balance sheet.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i</a:t>
            </a:r>
            <a:r>
              <a:rPr lang="en-US" sz="2400" dirty="0" smtClean="0"/>
              <a:t>t provides strength and weakness on various aspects of the firm’s performance and status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are designed to help evaluate financial statements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034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Liquidity Ratio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7912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200" dirty="0" smtClean="0"/>
                  <a:t>Will the firm be able to payoff its debt as they come due over the next year or so ?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Used to ascertain the short term solvency of a firm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sz="2200" dirty="0" smtClean="0"/>
                  <a:t>Current Ratio (CR)</a:t>
                </a:r>
              </a:p>
              <a:p>
                <a:pPr marL="0" indent="0">
                  <a:buNone/>
                </a:pPr>
                <a:r>
                  <a:rPr lang="en-US" sz="2200" dirty="0"/>
                  <a:t>	</a:t>
                </a:r>
                <a:r>
                  <a:rPr lang="en-US" sz="2200" dirty="0" smtClean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𝐶𝑢𝑟𝑟𝑒𝑛𝑡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𝐴𝑠𝑠𝑒𝑡𝑠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 (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𝐶𝐴</m:t>
                        </m:r>
                        <m:r>
                          <a:rPr lang="en-US" sz="2200" b="0" i="1" smtClean="0">
                            <a:latin typeface="Cambria Math"/>
                          </a:rPr>
                          <m:t>) 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𝐶𝑢𝑟𝑟𝑒𝑛𝑡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𝐿𝑖𝑎𝑏𝑖𝑙𝑖𝑡𝑖𝑒𝑠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(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𝐶𝐿</m:t>
                        </m:r>
                        <m:r>
                          <a:rPr lang="en-US" sz="22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2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Where,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CA = cash + marketable securities + account receivable + inventories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CL = Account payable + Short term notes payable + current maturities of long term debt + accrued taxes + other accrued expenses</a:t>
                </a:r>
              </a:p>
              <a:p>
                <a:pPr marL="457200" indent="-457200">
                  <a:buAutoNum type="alphaLcPeriod" startAt="2"/>
                </a:pPr>
                <a:r>
                  <a:rPr lang="en-US" sz="2200" dirty="0" smtClean="0"/>
                  <a:t>Quick or Acid test or Liquid Ratio </a:t>
                </a:r>
              </a:p>
              <a:p>
                <a:pPr marL="0" indent="0">
                  <a:buNone/>
                </a:pPr>
                <a:r>
                  <a:rPr lang="en-US" sz="2200" dirty="0"/>
                  <a:t> </a:t>
                </a:r>
                <a:r>
                  <a:rPr lang="en-US" sz="2200" dirty="0" smtClean="0"/>
                  <a:t>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𝐶𝑢𝑟𝑟𝑒𝑛𝑡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𝐴𝑠𝑠𝑒𝑡𝑠</m:t>
                        </m:r>
                        <m:r>
                          <a:rPr lang="en-US" sz="2200" i="1">
                            <a:latin typeface="Cambria Math"/>
                          </a:rPr>
                          <m:t>  </m:t>
                        </m:r>
                        <m:d>
                          <m:d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𝐶𝐴</m:t>
                            </m:r>
                          </m:e>
                        </m:d>
                        <m:r>
                          <a:rPr lang="en-US" sz="2200" b="0" i="1" smtClean="0">
                            <a:latin typeface="Cambria Math"/>
                          </a:rPr>
                          <m:t> 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𝐼𝑛𝑣𝑒𝑛𝑡𝑜𝑟𝑖𝑒𝑠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𝐶𝑢𝑟𝑟𝑒𝑛𝑡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𝐿𝑖𝑎𝑏𝑖𝑙𝑖𝑡𝑖𝑒𝑠</m:t>
                        </m:r>
                        <m:r>
                          <a:rPr lang="en-US" sz="2200" i="1">
                            <a:latin typeface="Cambria Math"/>
                          </a:rPr>
                          <m:t> (</m:t>
                        </m:r>
                        <m:r>
                          <a:rPr lang="en-US" sz="2200" i="1">
                            <a:latin typeface="Cambria Math"/>
                          </a:rPr>
                          <m:t>𝐶𝐿</m:t>
                        </m:r>
                        <m:r>
                          <a:rPr lang="en-US" sz="22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Current ratio and quick ratio are compared with industrial average to compare company’s strength or weakness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791200"/>
              </a:xfrm>
              <a:blipFill rotWithShape="1">
                <a:blip r:embed="rId2"/>
                <a:stretch>
                  <a:fillRect l="-963" t="-1263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57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200" dirty="0" smtClean="0"/>
              <a:t>Asset Management Ratio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57912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200" dirty="0" smtClean="0"/>
                  <a:t>How effectively the firm is managing its assets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sz="2200" b="1" dirty="0" smtClean="0"/>
                  <a:t>Inventory Turnover Ratio (ITOR)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How a firm’s average investment in inventory is capable of generating sales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ITOR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𝐶𝑜𝑠𝑡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𝑜𝑓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𝐺𝑜𝑜𝑑𝑠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𝑠𝑜𝑙𝑑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(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𝐶𝑂𝐺𝑆</m:t>
                        </m:r>
                        <m:r>
                          <a:rPr lang="en-US" sz="2200" b="0" i="1" smtClean="0">
                            <a:latin typeface="Cambria Math"/>
                          </a:rPr>
                          <m:t>) 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𝐴𝑣𝑒𝑟𝑎𝑔𝑒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𝐼𝑛𝑣𝑒𝑛𝑡𝑜𝑟𝑦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  <a:r>
                  <a:rPr lang="en-US" sz="2200" dirty="0" smtClean="0"/>
                  <a:t>   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𝑆𝑎𝑙𝑒𝑠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𝐼𝑛𝑣𝑒𝑛𝑡𝑜𝑟𝑦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Low ITOR indicates firm is holding excessive stock of inventory or is unable to turn it over in terms of sales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Higher ITOR indicates firm is turning inventory at higher rate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Example: value of 7.5 times indicate firm is turning inventory into sales 7.5 times in a year or in each 48 days ( 360 / 7.5)</a:t>
                </a:r>
              </a:p>
              <a:p>
                <a:pPr marL="0" indent="0">
                  <a:buNone/>
                </a:pPr>
                <a:r>
                  <a:rPr lang="en-US" sz="2200" b="1" dirty="0" smtClean="0"/>
                  <a:t>b.      Receivable Turnover Ratio (RTOR)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Indicates the number of times the firm collects its account receivable during the year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RTOR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𝐴𝑛𝑛𝑢𝑎𝑙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𝑐𝑟𝑒𝑑𝑖𝑡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𝑠𝑎𝑙𝑒𝑠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𝐴𝑣𝑒𝑟𝑎𝑔𝑒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𝑎𝑐𝑐𝑜𝑢𝑛𝑡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𝑟𝑒𝑐𝑒𝑖𝑣𝑎𝑏𝑙𝑒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Low RTOR  = unable to make timely collection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High RTOR  = better liquidity of account receivable and quick collection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5791200"/>
              </a:xfrm>
              <a:blipFill rotWithShape="1">
                <a:blip r:embed="rId2"/>
                <a:stretch>
                  <a:fillRect l="-741" t="-526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86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Asset Management Ratio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6388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200" b="1" dirty="0" smtClean="0"/>
                  <a:t>c.    Days sales outstanding / Average Collection Period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Related to RTOR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Shows how quickly account receivable are converted into cash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DSO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𝑅𝑒𝑐𝑒𝑖𝑣𝑎𝑏𝑙𝑒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𝐴𝑣𝑒𝑟𝑎𝑔𝑒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𝑠𝑎𝑙𝑒𝑠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𝑝𝑒𝑟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𝑑𝑎𝑦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  <a:r>
                  <a:rPr lang="en-US" sz="2200" dirty="0" smtClean="0"/>
                  <a:t>   Average sales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𝐴𝑛𝑛𝑢𝑎𝑙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𝑠𝑎𝑙𝑒𝑠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360 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/>
                          </a:rPr>
                          <m:t>.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. 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𝑑𝑎𝑦𝑠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𝑖𝑛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𝑦𝑒𝑎𝑟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If we have RTOR then , DSO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360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𝑅𝑇𝑂𝑅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DSO must be evaluated in terms of company credit term policy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High DSO indicates customer are not paying on time</a:t>
                </a:r>
              </a:p>
              <a:p>
                <a:pPr marL="0" indent="0">
                  <a:buNone/>
                </a:pPr>
                <a:r>
                  <a:rPr lang="en-US" sz="2200" b="1" dirty="0" smtClean="0"/>
                  <a:t>d. Fixed </a:t>
                </a:r>
                <a:r>
                  <a:rPr lang="en-US" sz="2200" b="1" dirty="0"/>
                  <a:t>A</a:t>
                </a:r>
                <a:r>
                  <a:rPr lang="en-US" sz="2200" b="1" dirty="0" smtClean="0"/>
                  <a:t>ssets </a:t>
                </a:r>
                <a:r>
                  <a:rPr lang="en-US" sz="2200" b="1" dirty="0"/>
                  <a:t>T</a:t>
                </a:r>
                <a:r>
                  <a:rPr lang="en-US" sz="2200" b="1" dirty="0" smtClean="0"/>
                  <a:t>urnover Ratio 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Measures firm’s ability to generate sales based on it’s various assets like (plant and equipment, building, machinery, land and other assets)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FATOR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𝑆𝑎𝑙𝑒𝑠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𝑁𝑒𝑡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𝑓𝑖𝑥𝑒𝑑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𝑎𝑠𝑠𝑒𝑡𝑠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b="1" dirty="0" smtClean="0"/>
                  <a:t>e. Total Assets Turnover Ratio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TATOR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𝑆𝑎𝑙𝑒𝑠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𝑇𝑜𝑡𝑎𝑙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𝐴𝑠𝑠𝑒𝑡𝑠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638800"/>
              </a:xfrm>
              <a:blipFill rotWithShape="1">
                <a:blip r:embed="rId2"/>
                <a:stretch>
                  <a:fillRect l="-889" t="-1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119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Debt Management Ratio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58674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itchFamily="2" charset="2"/>
                  <a:buChar char="Ø"/>
                </a:pPr>
                <a:r>
                  <a:rPr lang="en-US" sz="2200" dirty="0" smtClean="0"/>
                  <a:t>Also known as leverage ratio 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200" dirty="0" smtClean="0"/>
                  <a:t>Indicate which debt financing is being used by a firm 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200" dirty="0" smtClean="0"/>
                  <a:t>Used to measure long term solvency position</a:t>
                </a:r>
              </a:p>
              <a:p>
                <a:pPr lvl="1">
                  <a:buFont typeface="Wingdings" pitchFamily="2" charset="2"/>
                  <a:buChar char="ü"/>
                </a:pPr>
                <a:r>
                  <a:rPr lang="en-US" sz="1800" dirty="0" smtClean="0"/>
                  <a:t>How the firm is using the borrowed funds to finance its assets</a:t>
                </a:r>
              </a:p>
              <a:p>
                <a:pPr lvl="1">
                  <a:buFont typeface="Wingdings" pitchFamily="2" charset="2"/>
                  <a:buChar char="ü"/>
                </a:pPr>
                <a:r>
                  <a:rPr lang="en-US" sz="1800" dirty="0" smtClean="0"/>
                  <a:t>How far the firm is able to serve its debt in terms of satisfying regular fixed interest charge</a:t>
                </a:r>
              </a:p>
              <a:p>
                <a:pPr marL="457200" indent="-457200">
                  <a:buAutoNum type="alphaLcPeriod"/>
                </a:pPr>
                <a:r>
                  <a:rPr lang="en-US" sz="2200" b="1" dirty="0" smtClean="0"/>
                  <a:t>Debt- Assets Ratio</a:t>
                </a:r>
              </a:p>
              <a:p>
                <a:pPr marL="0" indent="0">
                  <a:buNone/>
                </a:pPr>
                <a:r>
                  <a:rPr lang="en-US" sz="2200" dirty="0"/>
                  <a:t>	</a:t>
                </a:r>
                <a:r>
                  <a:rPr lang="en-US" sz="2200" dirty="0" smtClean="0"/>
                  <a:t>=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𝑇𝑜𝑡𝑎𝑙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𝐷𝑒𝑏𝑡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𝑇𝑜𝑡𝑎𝑙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𝐴𝑠𝑠𝑒𝑡𝑠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  <a:r>
                  <a:rPr lang="en-US" sz="2200" dirty="0" smtClean="0"/>
                  <a:t>    </a:t>
                </a:r>
                <a:r>
                  <a:rPr lang="en-US" sz="1600" dirty="0" smtClean="0"/>
                  <a:t>(debt holders prefer lower , as it is considered as a cushion of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protection against possible losses at time of liquidation  but stockholder want higher leverage because it magnifies expected earnings )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Total Debt = Current liabilities + Long tern Debt</a:t>
                </a:r>
              </a:p>
              <a:p>
                <a:pPr marL="0" indent="0">
                  <a:buNone/>
                </a:pPr>
                <a:r>
                  <a:rPr lang="en-US" sz="2200" b="1" dirty="0" smtClean="0"/>
                  <a:t>b.    Debt Equity Ratio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Reflects relative claim of debt and equity on the assets of firm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Used to evaluate financial risk by creditors and the firm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D/E ratio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𝑇𝑜𝑡𝑎𝑙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𝑑𝑒𝑏𝑡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𝑇𝑜𝑡𝑎𝑙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𝑒𝑞𝑢𝑖𝑡𝑦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  <a:r>
                  <a:rPr lang="en-US" sz="2200" dirty="0" smtClean="0"/>
                  <a:t>  or, D/E ratio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𝐷𝑒𝑏𝑡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𝑎𝑠𝑠𝑒𝑡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𝑟𝑎𝑡𝑖𝑜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1−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𝐷𝑒𝑏𝑡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𝑎𝑠𝑠𝑒𝑡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𝑟𝑎𝑡𝑖𝑜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 Debt asset ratio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𝐷𝑒𝑏𝑡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𝑒𝑞𝑢𝑖𝑡𝑦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𝑟𝑎𝑡𝑖𝑜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1+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𝑑𝑒𝑏𝑡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𝑒𝑞𝑢𝑖𝑡𝑦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𝑟𝑎𝑡𝑖𝑜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5867400"/>
              </a:xfrm>
              <a:blipFill rotWithShape="1">
                <a:blip r:embed="rId2"/>
                <a:stretch>
                  <a:fillRect l="-741" t="-1038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17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1458</Words>
  <Application>Microsoft Office PowerPoint</Application>
  <PresentationFormat>On-screen Show (4:3)</PresentationFormat>
  <Paragraphs>202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2. Financial Statement Analysis</vt:lpstr>
      <vt:lpstr>Financial Statements and Reports</vt:lpstr>
      <vt:lpstr>Role of financial statement</vt:lpstr>
      <vt:lpstr>Financial Statement and Reports</vt:lpstr>
      <vt:lpstr>Ratio Analysis</vt:lpstr>
      <vt:lpstr>Liquidity Ratio</vt:lpstr>
      <vt:lpstr>Asset Management Ratio</vt:lpstr>
      <vt:lpstr>Asset Management Ratio</vt:lpstr>
      <vt:lpstr>Debt Management Ratio</vt:lpstr>
      <vt:lpstr>Debt Management Ratio</vt:lpstr>
      <vt:lpstr>Profitability Ratio</vt:lpstr>
      <vt:lpstr>Market Value Ratio</vt:lpstr>
      <vt:lpstr>DuPont system of financial ratio analysis</vt:lpstr>
      <vt:lpstr>PowerPoint Presentation</vt:lpstr>
      <vt:lpstr>Trend Analysis and Common size statement</vt:lpstr>
      <vt:lpstr>Index Analysis</vt:lpstr>
      <vt:lpstr>Uses and limitations of financial ratios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Financial Statement Analysis</dc:title>
  <dc:creator>ACER</dc:creator>
  <cp:lastModifiedBy>ACER</cp:lastModifiedBy>
  <cp:revision>27</cp:revision>
  <dcterms:created xsi:type="dcterms:W3CDTF">2006-08-16T00:00:00Z</dcterms:created>
  <dcterms:modified xsi:type="dcterms:W3CDTF">2022-03-30T07:22:59Z</dcterms:modified>
</cp:coreProperties>
</file>