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90599"/>
          </a:xfrm>
        </p:spPr>
        <p:txBody>
          <a:bodyPr/>
          <a:lstStyle/>
          <a:p>
            <a:r>
              <a:rPr lang="en-US" dirty="0" smtClean="0"/>
              <a:t>Fundamental of Risk and Return</a:t>
            </a:r>
            <a:endParaRPr lang="en-US" dirty="0"/>
          </a:p>
        </p:txBody>
      </p:sp>
      <p:sp>
        <p:nvSpPr>
          <p:cNvPr id="3" name="Subtitle 2"/>
          <p:cNvSpPr>
            <a:spLocks noGrp="1"/>
          </p:cNvSpPr>
          <p:nvPr>
            <p:ph type="subTitle" idx="1"/>
          </p:nvPr>
        </p:nvSpPr>
        <p:spPr>
          <a:xfrm>
            <a:off x="685800" y="1524000"/>
            <a:ext cx="7391400" cy="4114800"/>
          </a:xfrm>
        </p:spPr>
        <p:txBody>
          <a:bodyPr>
            <a:noAutofit/>
          </a:bodyPr>
          <a:lstStyle/>
          <a:p>
            <a:pPr algn="l"/>
            <a:r>
              <a:rPr lang="en-US" sz="2000" dirty="0">
                <a:solidFill>
                  <a:schemeClr val="tx1"/>
                </a:solidFill>
              </a:rPr>
              <a:t>Defining risk and </a:t>
            </a:r>
            <a:r>
              <a:rPr lang="en-US" sz="2000" dirty="0" smtClean="0">
                <a:solidFill>
                  <a:schemeClr val="tx1"/>
                </a:solidFill>
              </a:rPr>
              <a:t>return;</a:t>
            </a:r>
          </a:p>
          <a:p>
            <a:pPr algn="l"/>
            <a:r>
              <a:rPr lang="en-US" sz="2000" dirty="0">
                <a:solidFill>
                  <a:schemeClr val="tx1"/>
                </a:solidFill>
              </a:rPr>
              <a:t>E</a:t>
            </a:r>
            <a:r>
              <a:rPr lang="en-US" sz="2000" dirty="0" smtClean="0">
                <a:solidFill>
                  <a:schemeClr val="tx1"/>
                </a:solidFill>
              </a:rPr>
              <a:t>xpected </a:t>
            </a:r>
            <a:r>
              <a:rPr lang="en-US" sz="2000" dirty="0">
                <a:solidFill>
                  <a:schemeClr val="tx1"/>
                </a:solidFill>
              </a:rPr>
              <a:t>rates of </a:t>
            </a:r>
            <a:r>
              <a:rPr lang="en-US" sz="2000" dirty="0" smtClean="0">
                <a:solidFill>
                  <a:schemeClr val="tx1"/>
                </a:solidFill>
              </a:rPr>
              <a:t>return;</a:t>
            </a:r>
          </a:p>
          <a:p>
            <a:pPr algn="l"/>
            <a:r>
              <a:rPr lang="en-US" sz="2000" dirty="0">
                <a:solidFill>
                  <a:schemeClr val="tx1"/>
                </a:solidFill>
              </a:rPr>
              <a:t>H</a:t>
            </a:r>
            <a:r>
              <a:rPr lang="en-US" sz="2000" dirty="0" smtClean="0">
                <a:solidFill>
                  <a:schemeClr val="tx1"/>
                </a:solidFill>
              </a:rPr>
              <a:t>istorical </a:t>
            </a:r>
            <a:r>
              <a:rPr lang="en-US" sz="2000" dirty="0">
                <a:solidFill>
                  <a:schemeClr val="tx1"/>
                </a:solidFill>
              </a:rPr>
              <a:t>rates of </a:t>
            </a:r>
            <a:r>
              <a:rPr lang="en-US" sz="2000" dirty="0" smtClean="0">
                <a:solidFill>
                  <a:schemeClr val="tx1"/>
                </a:solidFill>
              </a:rPr>
              <a:t>return;</a:t>
            </a:r>
          </a:p>
          <a:p>
            <a:pPr algn="l"/>
            <a:r>
              <a:rPr lang="en-US" sz="2000" dirty="0" smtClean="0">
                <a:solidFill>
                  <a:schemeClr val="tx1"/>
                </a:solidFill>
              </a:rPr>
              <a:t>Standard</a:t>
            </a:r>
            <a:r>
              <a:rPr lang="en-US" sz="2000" dirty="0">
                <a:solidFill>
                  <a:schemeClr val="tx1"/>
                </a:solidFill>
              </a:rPr>
              <a:t> </a:t>
            </a:r>
            <a:r>
              <a:rPr lang="en-US" sz="2000" dirty="0" smtClean="0">
                <a:solidFill>
                  <a:schemeClr val="tx1"/>
                </a:solidFill>
              </a:rPr>
              <a:t>deviation;</a:t>
            </a:r>
          </a:p>
          <a:p>
            <a:pPr algn="l"/>
            <a:r>
              <a:rPr lang="en-US" sz="2000" dirty="0">
                <a:solidFill>
                  <a:schemeClr val="tx1"/>
                </a:solidFill>
              </a:rPr>
              <a:t>C</a:t>
            </a:r>
            <a:r>
              <a:rPr lang="en-US" sz="2000" dirty="0" smtClean="0">
                <a:solidFill>
                  <a:schemeClr val="tx1"/>
                </a:solidFill>
              </a:rPr>
              <a:t>oefficient </a:t>
            </a:r>
            <a:r>
              <a:rPr lang="en-US" sz="2000" dirty="0">
                <a:solidFill>
                  <a:schemeClr val="tx1"/>
                </a:solidFill>
              </a:rPr>
              <a:t>of variation; </a:t>
            </a:r>
            <a:endParaRPr lang="en-US" sz="2000" dirty="0" smtClean="0">
              <a:solidFill>
                <a:schemeClr val="tx1"/>
              </a:solidFill>
            </a:endParaRPr>
          </a:p>
          <a:p>
            <a:pPr algn="l"/>
            <a:r>
              <a:rPr lang="en-US" sz="2000" dirty="0" smtClean="0">
                <a:solidFill>
                  <a:schemeClr val="tx1"/>
                </a:solidFill>
              </a:rPr>
              <a:t>Risk </a:t>
            </a:r>
            <a:r>
              <a:rPr lang="en-US" sz="2000" dirty="0">
                <a:solidFill>
                  <a:schemeClr val="tx1"/>
                </a:solidFill>
              </a:rPr>
              <a:t>aversion and required returns; </a:t>
            </a:r>
            <a:endParaRPr lang="en-US" sz="2000" dirty="0" smtClean="0">
              <a:solidFill>
                <a:schemeClr val="tx1"/>
              </a:solidFill>
            </a:endParaRPr>
          </a:p>
          <a:p>
            <a:pPr algn="l"/>
            <a:r>
              <a:rPr lang="en-US" sz="2000" dirty="0" smtClean="0">
                <a:solidFill>
                  <a:schemeClr val="tx1"/>
                </a:solidFill>
              </a:rPr>
              <a:t>Return </a:t>
            </a:r>
            <a:r>
              <a:rPr lang="en-US" sz="2000" dirty="0">
                <a:solidFill>
                  <a:schemeClr val="tx1"/>
                </a:solidFill>
              </a:rPr>
              <a:t>and risk in </a:t>
            </a:r>
            <a:r>
              <a:rPr lang="en-US" sz="2000" dirty="0" smtClean="0">
                <a:solidFill>
                  <a:schemeClr val="tx1"/>
                </a:solidFill>
              </a:rPr>
              <a:t>a portfolio </a:t>
            </a:r>
            <a:r>
              <a:rPr lang="en-US" sz="2000" dirty="0">
                <a:solidFill>
                  <a:schemeClr val="tx1"/>
                </a:solidFill>
              </a:rPr>
              <a:t>context: The role of covariance and correlation; </a:t>
            </a:r>
            <a:endParaRPr lang="en-US" sz="2000" dirty="0" smtClean="0">
              <a:solidFill>
                <a:schemeClr val="tx1"/>
              </a:solidFill>
            </a:endParaRPr>
          </a:p>
          <a:p>
            <a:pPr algn="l"/>
            <a:r>
              <a:rPr lang="en-US" sz="2000" dirty="0" smtClean="0">
                <a:solidFill>
                  <a:schemeClr val="tx1"/>
                </a:solidFill>
              </a:rPr>
              <a:t>The </a:t>
            </a:r>
            <a:r>
              <a:rPr lang="en-US" sz="2000" dirty="0">
                <a:solidFill>
                  <a:schemeClr val="tx1"/>
                </a:solidFill>
              </a:rPr>
              <a:t>capital asset pricing </a:t>
            </a:r>
            <a:r>
              <a:rPr lang="en-US" sz="2000" dirty="0" smtClean="0">
                <a:solidFill>
                  <a:schemeClr val="tx1"/>
                </a:solidFill>
              </a:rPr>
              <a:t>model (CAPM</a:t>
            </a:r>
            <a:r>
              <a:rPr lang="en-US" sz="2000" dirty="0">
                <a:solidFill>
                  <a:schemeClr val="tx1"/>
                </a:solidFill>
              </a:rPr>
              <a:t>): the beta </a:t>
            </a:r>
            <a:r>
              <a:rPr lang="en-US" sz="2000" dirty="0" smtClean="0">
                <a:solidFill>
                  <a:schemeClr val="tx1"/>
                </a:solidFill>
              </a:rPr>
              <a:t>coefficient;</a:t>
            </a:r>
          </a:p>
          <a:p>
            <a:pPr algn="l"/>
            <a:r>
              <a:rPr lang="en-US" sz="2000" dirty="0">
                <a:solidFill>
                  <a:schemeClr val="tx1"/>
                </a:solidFill>
              </a:rPr>
              <a:t>T</a:t>
            </a:r>
            <a:r>
              <a:rPr lang="en-US" sz="2000" dirty="0" smtClean="0">
                <a:solidFill>
                  <a:schemeClr val="tx1"/>
                </a:solidFill>
              </a:rPr>
              <a:t>he </a:t>
            </a:r>
            <a:r>
              <a:rPr lang="en-US" sz="2000" dirty="0">
                <a:solidFill>
                  <a:schemeClr val="tx1"/>
                </a:solidFill>
              </a:rPr>
              <a:t>security market line (SML</a:t>
            </a:r>
            <a:r>
              <a:rPr lang="en-US" sz="2000" dirty="0" smtClean="0">
                <a:solidFill>
                  <a:schemeClr val="tx1"/>
                </a:solidFill>
              </a:rPr>
              <a:t>)</a:t>
            </a:r>
          </a:p>
          <a:p>
            <a:pPr algn="l"/>
            <a:r>
              <a:rPr lang="en-US" sz="2000" dirty="0" smtClean="0">
                <a:solidFill>
                  <a:schemeClr val="tx1"/>
                </a:solidFill>
              </a:rPr>
              <a:t>The </a:t>
            </a:r>
            <a:r>
              <a:rPr lang="en-US" sz="2000" dirty="0">
                <a:solidFill>
                  <a:schemeClr val="tx1"/>
                </a:solidFill>
              </a:rPr>
              <a:t>relationship between </a:t>
            </a:r>
            <a:r>
              <a:rPr lang="en-US" sz="2000" dirty="0" smtClean="0">
                <a:solidFill>
                  <a:schemeClr val="tx1"/>
                </a:solidFill>
              </a:rPr>
              <a:t>risk and </a:t>
            </a:r>
            <a:r>
              <a:rPr lang="en-US" sz="2000" dirty="0">
                <a:solidFill>
                  <a:schemeClr val="tx1"/>
                </a:solidFill>
              </a:rPr>
              <a:t>rates of return</a:t>
            </a:r>
          </a:p>
        </p:txBody>
      </p:sp>
    </p:spTree>
    <p:extLst>
      <p:ext uri="{BB962C8B-B14F-4D97-AF65-F5344CB8AC3E}">
        <p14:creationId xmlns:p14="http://schemas.microsoft.com/office/powerpoint/2010/main" val="390737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Example for calculation of variance</a:t>
            </a:r>
            <a:endParaRPr lang="en-US" sz="3200" dirty="0"/>
          </a:p>
        </p:txBody>
      </p:sp>
      <p:sp>
        <p:nvSpPr>
          <p:cNvPr id="3" name="Content Placeholder 2"/>
          <p:cNvSpPr>
            <a:spLocks noGrp="1"/>
          </p:cNvSpPr>
          <p:nvPr>
            <p:ph idx="1"/>
          </p:nvPr>
        </p:nvSpPr>
        <p:spPr>
          <a:xfrm>
            <a:off x="457200" y="914400"/>
            <a:ext cx="8229600" cy="5211763"/>
          </a:xfrm>
        </p:spPr>
        <p:txBody>
          <a:bodyPr/>
          <a:lstStyle/>
          <a:p>
            <a:pPr marL="0" indent="0">
              <a:buNone/>
            </a:pPr>
            <a:r>
              <a:rPr lang="en-US" sz="2000" dirty="0" smtClean="0"/>
              <a:t>Variance for return of project A</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lgn="just">
              <a:buNone/>
            </a:pPr>
            <a:r>
              <a:rPr lang="en-US" sz="2000" dirty="0" smtClean="0"/>
              <a:t>Calculate the variance for return of Project B and identify which project is risky and why?</a:t>
            </a:r>
          </a:p>
          <a:p>
            <a:pPr marL="0" indent="0">
              <a:buNone/>
            </a:pPr>
            <a:endParaRPr lang="en-US" sz="2000" dirty="0" smtClean="0"/>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488933420"/>
                  </p:ext>
                </p:extLst>
              </p:nvPr>
            </p:nvGraphicFramePr>
            <p:xfrm>
              <a:off x="609600" y="1447800"/>
              <a:ext cx="7924800" cy="2804160"/>
            </p:xfrm>
            <a:graphic>
              <a:graphicData uri="http://schemas.openxmlformats.org/drawingml/2006/table">
                <a:tbl>
                  <a:tblPr firstRow="1" bandRow="1">
                    <a:tableStyleId>{5C22544A-7EE6-4342-B048-85BDC9FD1C3A}</a:tableStyleId>
                  </a:tblPr>
                  <a:tblGrid>
                    <a:gridCol w="1676400"/>
                    <a:gridCol w="1493520"/>
                    <a:gridCol w="1584960"/>
                    <a:gridCol w="1584960"/>
                    <a:gridCol w="1584960"/>
                  </a:tblGrid>
                  <a:tr h="370840">
                    <a:tc>
                      <a:txBody>
                        <a:bodyPr/>
                        <a:lstStyle/>
                        <a:p>
                          <a:r>
                            <a:rPr lang="en-US" sz="1600" dirty="0" smtClean="0"/>
                            <a:t>State of Economy</a:t>
                          </a:r>
                          <a:endParaRPr lang="en-US" sz="1600" dirty="0"/>
                        </a:p>
                      </a:txBody>
                      <a:tcPr/>
                    </a:tc>
                    <a:tc>
                      <a:txBody>
                        <a:bodyPr/>
                        <a:lstStyle/>
                        <a:p>
                          <a:r>
                            <a:rPr lang="en-US" sz="1600" dirty="0" smtClean="0"/>
                            <a:t>Probability (P</a:t>
                          </a:r>
                          <a:r>
                            <a:rPr lang="en-US" sz="1600" baseline="-25000" dirty="0" smtClean="0"/>
                            <a:t>i</a:t>
                          </a:r>
                          <a:r>
                            <a:rPr lang="en-US" sz="1600" dirty="0" smtClean="0"/>
                            <a:t>)</a:t>
                          </a:r>
                          <a:endParaRPr lang="en-US" sz="1600" dirty="0"/>
                        </a:p>
                      </a:txBody>
                      <a:tcPr/>
                    </a:tc>
                    <a:tc>
                      <a:txBody>
                        <a:bodyPr/>
                        <a:lstStyle/>
                        <a:p>
                          <a:r>
                            <a:rPr lang="en-US" sz="1600" dirty="0" smtClean="0"/>
                            <a:t>Rate of return (R</a:t>
                          </a:r>
                          <a:r>
                            <a:rPr lang="en-US" sz="1600" baseline="-25000" dirty="0" smtClean="0"/>
                            <a:t>A</a:t>
                          </a:r>
                          <a:r>
                            <a:rPr lang="en-US" sz="1600" dirty="0" smtClean="0"/>
                            <a:t>)</a:t>
                          </a:r>
                          <a:endParaRPr lang="en-US" sz="1600" dirty="0"/>
                        </a:p>
                      </a:txBody>
                      <a:tcPr/>
                    </a:tc>
                    <a:tc>
                      <a:txBody>
                        <a:bodyPr/>
                        <a:lstStyle/>
                        <a:p>
                          <a:r>
                            <a:rPr lang="en-US" sz="1600" dirty="0" smtClean="0"/>
                            <a:t>(R</a:t>
                          </a:r>
                          <a:r>
                            <a:rPr lang="en-US" sz="1600" baseline="-25000" dirty="0" smtClean="0"/>
                            <a:t>A </a:t>
                          </a:r>
                          <a:r>
                            <a:rPr lang="en-US" sz="1600" baseline="0" dirty="0" smtClean="0"/>
                            <a:t>– E (R</a:t>
                          </a:r>
                          <a:r>
                            <a:rPr lang="en-US" sz="1600" baseline="-25000" dirty="0" smtClean="0"/>
                            <a:t>A</a:t>
                          </a:r>
                          <a:r>
                            <a:rPr lang="en-US" sz="1600" dirty="0" smtClean="0"/>
                            <a: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a:t>
                          </a:r>
                          <a:r>
                            <a:rPr lang="en-US" sz="1600" baseline="-25000" dirty="0" smtClean="0"/>
                            <a:t>A </a:t>
                          </a:r>
                          <a:r>
                            <a:rPr lang="en-US" sz="1600" baseline="0" dirty="0" smtClean="0"/>
                            <a:t>– E (R</a:t>
                          </a:r>
                          <a:r>
                            <a:rPr lang="en-US" sz="1600" baseline="-25000" dirty="0" smtClean="0"/>
                            <a:t>A</a:t>
                          </a:r>
                          <a:r>
                            <a:rPr lang="en-US" sz="1600" dirty="0" smtClean="0"/>
                            <a:t>)</a:t>
                          </a:r>
                          <a:r>
                            <a:rPr lang="en-US" sz="1600" baseline="30000" dirty="0" smtClean="0"/>
                            <a:t>2</a:t>
                          </a:r>
                          <a:r>
                            <a:rPr lang="en-US" sz="1600" baseline="0" dirty="0" smtClean="0"/>
                            <a:t> </a:t>
                          </a:r>
                          <a14:m>
                            <m:oMath xmlns:m="http://schemas.openxmlformats.org/officeDocument/2006/math">
                              <m:r>
                                <a:rPr lang="en-US" sz="1600" i="1" baseline="0" smtClean="0">
                                  <a:latin typeface="Cambria Math"/>
                                  <a:ea typeface="Cambria Math"/>
                                </a:rPr>
                                <m:t>×</m:t>
                              </m:r>
                              <m:r>
                                <m:rPr>
                                  <m:nor/>
                                </m:rPr>
                                <a:rPr lang="en-US" sz="1600" dirty="0" smtClean="0"/>
                                <m:t>P</m:t>
                              </m:r>
                              <m:r>
                                <m:rPr>
                                  <m:nor/>
                                </m:rPr>
                                <a:rPr lang="en-US" sz="1600" baseline="-25000" dirty="0" smtClean="0"/>
                                <m:t>i</m:t>
                              </m:r>
                            </m:oMath>
                          </a14:m>
                          <a:endParaRPr lang="en-US" sz="1600" dirty="0" smtClean="0"/>
                        </a:p>
                      </a:txBody>
                      <a:tcPr/>
                    </a:tc>
                  </a:tr>
                  <a:tr h="370840">
                    <a:tc>
                      <a:txBody>
                        <a:bodyPr/>
                        <a:lstStyle/>
                        <a:p>
                          <a:r>
                            <a:rPr lang="en-US" sz="1600" dirty="0" smtClean="0"/>
                            <a:t>Very Bad</a:t>
                          </a:r>
                          <a:endParaRPr lang="en-US" sz="1600" dirty="0"/>
                        </a:p>
                      </a:txBody>
                      <a:tcPr/>
                    </a:tc>
                    <a:tc>
                      <a:txBody>
                        <a:bodyPr/>
                        <a:lstStyle/>
                        <a:p>
                          <a:r>
                            <a:rPr lang="en-US" sz="1600" dirty="0" smtClean="0"/>
                            <a:t>0.2</a:t>
                          </a:r>
                          <a:endParaRPr lang="en-US" sz="1600" dirty="0"/>
                        </a:p>
                      </a:txBody>
                      <a:tcPr/>
                    </a:tc>
                    <a:tc>
                      <a:txBody>
                        <a:bodyPr/>
                        <a:lstStyle/>
                        <a:p>
                          <a:r>
                            <a:rPr lang="en-US" sz="1600" dirty="0" smtClean="0"/>
                            <a:t>-5%</a:t>
                          </a:r>
                          <a:endParaRPr lang="en-US" sz="1600" dirty="0"/>
                        </a:p>
                      </a:txBody>
                      <a:tcPr/>
                    </a:tc>
                    <a:tc>
                      <a:txBody>
                        <a:bodyPr/>
                        <a:lstStyle/>
                        <a:p>
                          <a:r>
                            <a:rPr lang="en-US" sz="1600" dirty="0" smtClean="0"/>
                            <a:t>-5 - 9 = -14</a:t>
                          </a:r>
                          <a:endParaRPr lang="en-US" sz="1600" dirty="0"/>
                        </a:p>
                      </a:txBody>
                      <a:tcPr/>
                    </a:tc>
                    <a:tc>
                      <a:txBody>
                        <a:bodyPr/>
                        <a:lstStyle/>
                        <a:p>
                          <a:r>
                            <a:rPr lang="en-US" sz="1600" dirty="0" smtClean="0"/>
                            <a:t>39.2</a:t>
                          </a:r>
                          <a:endParaRPr lang="en-US" sz="1600" dirty="0"/>
                        </a:p>
                      </a:txBody>
                      <a:tcPr/>
                    </a:tc>
                  </a:tr>
                  <a:tr h="370840">
                    <a:tc>
                      <a:txBody>
                        <a:bodyPr/>
                        <a:lstStyle/>
                        <a:p>
                          <a:r>
                            <a:rPr lang="en-US" sz="1600" dirty="0" smtClean="0"/>
                            <a:t>Bad</a:t>
                          </a:r>
                          <a:endParaRPr lang="en-US" sz="1600" dirty="0"/>
                        </a:p>
                      </a:txBody>
                      <a:tcPr/>
                    </a:tc>
                    <a:tc>
                      <a:txBody>
                        <a:bodyPr/>
                        <a:lstStyle/>
                        <a:p>
                          <a:r>
                            <a:rPr lang="en-US" sz="1600" dirty="0" smtClean="0"/>
                            <a:t>0.2</a:t>
                          </a:r>
                          <a:endParaRPr lang="en-US" sz="1600" dirty="0"/>
                        </a:p>
                      </a:txBody>
                      <a:tcPr/>
                    </a:tc>
                    <a:tc>
                      <a:txBody>
                        <a:bodyPr/>
                        <a:lstStyle/>
                        <a:p>
                          <a:r>
                            <a:rPr lang="en-US" sz="1600" dirty="0" smtClean="0"/>
                            <a:t>5%</a:t>
                          </a:r>
                          <a:endParaRPr lang="en-US" sz="1600" dirty="0"/>
                        </a:p>
                      </a:txBody>
                      <a:tcPr/>
                    </a:tc>
                    <a:tc>
                      <a:txBody>
                        <a:bodyPr/>
                        <a:lstStyle/>
                        <a:p>
                          <a:r>
                            <a:rPr lang="en-US" sz="1600" dirty="0" smtClean="0"/>
                            <a:t>5 - 9  = -4</a:t>
                          </a:r>
                          <a:endParaRPr lang="en-US" sz="1600" dirty="0"/>
                        </a:p>
                      </a:txBody>
                      <a:tcPr/>
                    </a:tc>
                    <a:tc>
                      <a:txBody>
                        <a:bodyPr/>
                        <a:lstStyle/>
                        <a:p>
                          <a:r>
                            <a:rPr lang="en-US" sz="1600" dirty="0" smtClean="0"/>
                            <a:t>3.2</a:t>
                          </a:r>
                          <a:endParaRPr lang="en-US" sz="1600" dirty="0"/>
                        </a:p>
                      </a:txBody>
                      <a:tcPr/>
                    </a:tc>
                  </a:tr>
                  <a:tr h="370840">
                    <a:tc>
                      <a:txBody>
                        <a:bodyPr/>
                        <a:lstStyle/>
                        <a:p>
                          <a:r>
                            <a:rPr lang="en-US" sz="1600" dirty="0" smtClean="0"/>
                            <a:t>Average</a:t>
                          </a:r>
                          <a:endParaRPr lang="en-US" sz="1600" dirty="0"/>
                        </a:p>
                      </a:txBody>
                      <a:tcPr/>
                    </a:tc>
                    <a:tc>
                      <a:txBody>
                        <a:bodyPr/>
                        <a:lstStyle/>
                        <a:p>
                          <a:r>
                            <a:rPr lang="en-US" sz="1600" dirty="0" smtClean="0"/>
                            <a:t>0.2</a:t>
                          </a:r>
                          <a:endParaRPr lang="en-US" sz="1600" dirty="0"/>
                        </a:p>
                      </a:txBody>
                      <a:tcPr/>
                    </a:tc>
                    <a:tc>
                      <a:txBody>
                        <a:bodyPr/>
                        <a:lstStyle/>
                        <a:p>
                          <a:r>
                            <a:rPr lang="en-US" sz="1600" dirty="0" smtClean="0"/>
                            <a:t>10%</a:t>
                          </a:r>
                          <a:endParaRPr lang="en-US" sz="1600" dirty="0"/>
                        </a:p>
                      </a:txBody>
                      <a:tcPr/>
                    </a:tc>
                    <a:tc>
                      <a:txBody>
                        <a:bodyPr/>
                        <a:lstStyle/>
                        <a:p>
                          <a:r>
                            <a:rPr lang="en-US" sz="1600" dirty="0" smtClean="0"/>
                            <a:t>10 - 9  = 1</a:t>
                          </a:r>
                          <a:endParaRPr lang="en-US" sz="1600" dirty="0"/>
                        </a:p>
                      </a:txBody>
                      <a:tcPr/>
                    </a:tc>
                    <a:tc>
                      <a:txBody>
                        <a:bodyPr/>
                        <a:lstStyle/>
                        <a:p>
                          <a:r>
                            <a:rPr lang="en-US" sz="1600" dirty="0" smtClean="0"/>
                            <a:t>0.2</a:t>
                          </a:r>
                          <a:endParaRPr lang="en-US" sz="1600" dirty="0"/>
                        </a:p>
                      </a:txBody>
                      <a:tcPr/>
                    </a:tc>
                  </a:tr>
                  <a:tr h="370840">
                    <a:tc>
                      <a:txBody>
                        <a:bodyPr/>
                        <a:lstStyle/>
                        <a:p>
                          <a:r>
                            <a:rPr lang="en-US" sz="1600" dirty="0" smtClean="0"/>
                            <a:t>Good</a:t>
                          </a:r>
                          <a:endParaRPr lang="en-US" sz="1600" dirty="0"/>
                        </a:p>
                      </a:txBody>
                      <a:tcPr/>
                    </a:tc>
                    <a:tc>
                      <a:txBody>
                        <a:bodyPr/>
                        <a:lstStyle/>
                        <a:p>
                          <a:r>
                            <a:rPr lang="en-US" sz="1600" dirty="0" smtClean="0"/>
                            <a:t>0.2</a:t>
                          </a:r>
                          <a:endParaRPr lang="en-US" sz="1600" dirty="0"/>
                        </a:p>
                      </a:txBody>
                      <a:tcPr/>
                    </a:tc>
                    <a:tc>
                      <a:txBody>
                        <a:bodyPr/>
                        <a:lstStyle/>
                        <a:p>
                          <a:r>
                            <a:rPr lang="en-US" sz="1600" dirty="0" smtClean="0"/>
                            <a:t>15%</a:t>
                          </a:r>
                          <a:endParaRPr lang="en-US" sz="1600" dirty="0"/>
                        </a:p>
                      </a:txBody>
                      <a:tcPr/>
                    </a:tc>
                    <a:tc>
                      <a:txBody>
                        <a:bodyPr/>
                        <a:lstStyle/>
                        <a:p>
                          <a:r>
                            <a:rPr lang="en-US" sz="1600" dirty="0" smtClean="0"/>
                            <a:t>15 - 9  = 6</a:t>
                          </a:r>
                          <a:endParaRPr lang="en-US" sz="1600" dirty="0"/>
                        </a:p>
                      </a:txBody>
                      <a:tcPr/>
                    </a:tc>
                    <a:tc>
                      <a:txBody>
                        <a:bodyPr/>
                        <a:lstStyle/>
                        <a:p>
                          <a:r>
                            <a:rPr lang="en-US" sz="1600" dirty="0" smtClean="0"/>
                            <a:t>7.2</a:t>
                          </a:r>
                          <a:endParaRPr lang="en-US" sz="1600" dirty="0"/>
                        </a:p>
                      </a:txBody>
                      <a:tcPr/>
                    </a:tc>
                  </a:tr>
                  <a:tr h="370840">
                    <a:tc>
                      <a:txBody>
                        <a:bodyPr/>
                        <a:lstStyle/>
                        <a:p>
                          <a:r>
                            <a:rPr lang="en-US" sz="1600" dirty="0" smtClean="0"/>
                            <a:t>Very</a:t>
                          </a:r>
                          <a:r>
                            <a:rPr lang="en-US" sz="1600" baseline="0" dirty="0" smtClean="0"/>
                            <a:t> Good</a:t>
                          </a:r>
                          <a:endParaRPr lang="en-US" sz="1600" dirty="0"/>
                        </a:p>
                      </a:txBody>
                      <a:tcPr/>
                    </a:tc>
                    <a:tc>
                      <a:txBody>
                        <a:bodyPr/>
                        <a:lstStyle/>
                        <a:p>
                          <a:r>
                            <a:rPr lang="en-US" sz="1600" dirty="0" smtClean="0"/>
                            <a:t>0.2</a:t>
                          </a:r>
                          <a:endParaRPr lang="en-US" sz="1600" dirty="0"/>
                        </a:p>
                      </a:txBody>
                      <a:tcPr/>
                    </a:tc>
                    <a:tc>
                      <a:txBody>
                        <a:bodyPr/>
                        <a:lstStyle/>
                        <a:p>
                          <a:r>
                            <a:rPr lang="en-US" sz="1600" dirty="0" smtClean="0"/>
                            <a:t>20%</a:t>
                          </a:r>
                          <a:endParaRPr lang="en-US" sz="1600" dirty="0"/>
                        </a:p>
                      </a:txBody>
                      <a:tcPr/>
                    </a:tc>
                    <a:tc>
                      <a:txBody>
                        <a:bodyPr/>
                        <a:lstStyle/>
                        <a:p>
                          <a:r>
                            <a:rPr lang="en-US" sz="1600" dirty="0" smtClean="0"/>
                            <a:t>20 – 9 = 11</a:t>
                          </a:r>
                          <a:endParaRPr lang="en-US" sz="1600" dirty="0"/>
                        </a:p>
                      </a:txBody>
                      <a:tcPr/>
                    </a:tc>
                    <a:tc>
                      <a:txBody>
                        <a:bodyPr/>
                        <a:lstStyle/>
                        <a:p>
                          <a:r>
                            <a:rPr lang="en-US" sz="1600" dirty="0" smtClean="0"/>
                            <a:t>24.2</a:t>
                          </a:r>
                          <a:endParaRPr lang="en-US" sz="1600" dirty="0"/>
                        </a:p>
                      </a:txBody>
                      <a:tcPr/>
                    </a:tc>
                  </a:tr>
                  <a:tr h="370840">
                    <a:tc>
                      <a:txBody>
                        <a:bodyPr/>
                        <a:lstStyle/>
                        <a:p>
                          <a:endParaRPr lang="en-US" sz="1600" dirty="0"/>
                        </a:p>
                      </a:txBody>
                      <a:tcPr/>
                    </a:tc>
                    <a:tc>
                      <a:txBody>
                        <a:bodyPr/>
                        <a:lstStyle/>
                        <a:p>
                          <a:endParaRPr lang="en-US" sz="16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800" b="1" i="0" kern="1200" dirty="0" smtClean="0">
                              <a:solidFill>
                                <a:schemeClr val="dk1"/>
                              </a:solidFill>
                              <a:effectLst/>
                              <a:latin typeface="+mn-lt"/>
                              <a:ea typeface="+mn-ea"/>
                              <a:cs typeface="+mn-cs"/>
                            </a:rPr>
                            <a:t>σ</a:t>
                          </a:r>
                          <a:r>
                            <a:rPr lang="el-GR" sz="1800" b="1" i="0" kern="1200" baseline="30000" dirty="0" smtClean="0">
                              <a:solidFill>
                                <a:schemeClr val="dk1"/>
                              </a:solidFill>
                              <a:effectLst/>
                              <a:latin typeface="+mn-lt"/>
                              <a:ea typeface="+mn-ea"/>
                              <a:cs typeface="+mn-cs"/>
                            </a:rPr>
                            <a:t>2</a:t>
                          </a:r>
                          <a:r>
                            <a:rPr lang="en-US" sz="1800" b="1" i="0" kern="1200" baseline="0" dirty="0" smtClean="0">
                              <a:solidFill>
                                <a:schemeClr val="dk1"/>
                              </a:solidFill>
                              <a:effectLst/>
                              <a:latin typeface="+mn-lt"/>
                              <a:ea typeface="+mn-ea"/>
                              <a:cs typeface="+mn-cs"/>
                            </a:rPr>
                            <a:t>A = </a:t>
                          </a:r>
                          <a:r>
                            <a:rPr lang="en-US" sz="1800" b="0" i="0" kern="1200" baseline="0" dirty="0" smtClean="0">
                              <a:solidFill>
                                <a:schemeClr val="dk1"/>
                              </a:solidFill>
                              <a:effectLst/>
                              <a:latin typeface="+mn-lt"/>
                              <a:ea typeface="+mn-ea"/>
                              <a:cs typeface="+mn-cs"/>
                            </a:rPr>
                            <a:t>∑</a:t>
                          </a:r>
                          <a:r>
                            <a:rPr lang="en-US" sz="1600" dirty="0" smtClean="0"/>
                            <a:t>(R</a:t>
                          </a:r>
                          <a:r>
                            <a:rPr lang="en-US" sz="1600" baseline="-25000" dirty="0" smtClean="0"/>
                            <a:t>A </a:t>
                          </a:r>
                          <a:r>
                            <a:rPr lang="en-US" sz="1600" baseline="0" dirty="0" smtClean="0"/>
                            <a:t>– E (R</a:t>
                          </a:r>
                          <a:r>
                            <a:rPr lang="en-US" sz="1600" baseline="-25000" dirty="0" smtClean="0"/>
                            <a:t>A</a:t>
                          </a:r>
                          <a:r>
                            <a:rPr lang="en-US" sz="1600" dirty="0" smtClean="0"/>
                            <a:t>)</a:t>
                          </a:r>
                          <a:r>
                            <a:rPr lang="en-US" sz="1600" baseline="30000" dirty="0" smtClean="0"/>
                            <a:t>2</a:t>
                          </a:r>
                          <a:r>
                            <a:rPr lang="en-US" sz="1600" baseline="0" dirty="0" smtClean="0"/>
                            <a:t> </a:t>
                          </a:r>
                          <a14:m>
                            <m:oMath xmlns:m="http://schemas.openxmlformats.org/officeDocument/2006/math">
                              <m:r>
                                <a:rPr lang="en-US" sz="1600" i="1" baseline="0" smtClean="0">
                                  <a:latin typeface="Cambria Math"/>
                                  <a:ea typeface="Cambria Math"/>
                                </a:rPr>
                                <m:t>×</m:t>
                              </m:r>
                              <m:r>
                                <m:rPr>
                                  <m:nor/>
                                </m:rPr>
                                <a:rPr lang="en-US" sz="1600" dirty="0" smtClean="0"/>
                                <m:t>P</m:t>
                              </m:r>
                              <m:r>
                                <m:rPr>
                                  <m:nor/>
                                </m:rPr>
                                <a:rPr lang="en-US" sz="1600" baseline="-25000" dirty="0" smtClean="0"/>
                                <m:t>i</m:t>
                              </m:r>
                            </m:oMath>
                          </a14:m>
                          <a:endParaRPr lang="en-US" sz="1600" dirty="0" smtClean="0"/>
                        </a:p>
                      </a:txBody>
                      <a:tcPr/>
                    </a:tc>
                    <a:tc hMerge="1">
                      <a:txBody>
                        <a:bodyPr/>
                        <a:lstStyle/>
                        <a:p>
                          <a:endParaRPr lang="en-US" sz="1600" dirty="0"/>
                        </a:p>
                      </a:txBody>
                      <a:tcPr/>
                    </a:tc>
                    <a:tc>
                      <a:txBody>
                        <a:bodyPr/>
                        <a:lstStyle/>
                        <a:p>
                          <a:r>
                            <a:rPr lang="en-US" sz="1600" dirty="0" smtClean="0"/>
                            <a:t>74</a:t>
                          </a:r>
                          <a:endParaRPr lang="en-US" sz="1600"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488933420"/>
                  </p:ext>
                </p:extLst>
              </p:nvPr>
            </p:nvGraphicFramePr>
            <p:xfrm>
              <a:off x="609600" y="1447800"/>
              <a:ext cx="7924800" cy="2804160"/>
            </p:xfrm>
            <a:graphic>
              <a:graphicData uri="http://schemas.openxmlformats.org/drawingml/2006/table">
                <a:tbl>
                  <a:tblPr firstRow="1" bandRow="1">
                    <a:tableStyleId>{5C22544A-7EE6-4342-B048-85BDC9FD1C3A}</a:tableStyleId>
                  </a:tblPr>
                  <a:tblGrid>
                    <a:gridCol w="1676400"/>
                    <a:gridCol w="1493520"/>
                    <a:gridCol w="1584960"/>
                    <a:gridCol w="1584960"/>
                    <a:gridCol w="1584960"/>
                  </a:tblGrid>
                  <a:tr h="579120">
                    <a:tc>
                      <a:txBody>
                        <a:bodyPr/>
                        <a:lstStyle/>
                        <a:p>
                          <a:r>
                            <a:rPr lang="en-US" sz="1600" dirty="0" smtClean="0"/>
                            <a:t>State of Economy</a:t>
                          </a:r>
                          <a:endParaRPr lang="en-US" sz="1600" dirty="0"/>
                        </a:p>
                      </a:txBody>
                      <a:tcPr/>
                    </a:tc>
                    <a:tc>
                      <a:txBody>
                        <a:bodyPr/>
                        <a:lstStyle/>
                        <a:p>
                          <a:r>
                            <a:rPr lang="en-US" sz="1600" dirty="0" smtClean="0"/>
                            <a:t>Probability (P</a:t>
                          </a:r>
                          <a:r>
                            <a:rPr lang="en-US" sz="1600" baseline="-25000" dirty="0" smtClean="0"/>
                            <a:t>i</a:t>
                          </a:r>
                          <a:r>
                            <a:rPr lang="en-US" sz="1600" dirty="0" smtClean="0"/>
                            <a:t>)</a:t>
                          </a:r>
                          <a:endParaRPr lang="en-US" sz="1600" dirty="0"/>
                        </a:p>
                      </a:txBody>
                      <a:tcPr/>
                    </a:tc>
                    <a:tc>
                      <a:txBody>
                        <a:bodyPr/>
                        <a:lstStyle/>
                        <a:p>
                          <a:r>
                            <a:rPr lang="en-US" sz="1600" dirty="0" smtClean="0"/>
                            <a:t>Rate of return (R</a:t>
                          </a:r>
                          <a:r>
                            <a:rPr lang="en-US" sz="1600" baseline="-25000" dirty="0" smtClean="0"/>
                            <a:t>A</a:t>
                          </a:r>
                          <a:r>
                            <a:rPr lang="en-US" sz="1600" dirty="0" smtClean="0"/>
                            <a:t>)</a:t>
                          </a:r>
                          <a:endParaRPr lang="en-US" sz="1600" dirty="0"/>
                        </a:p>
                      </a:txBody>
                      <a:tcPr/>
                    </a:tc>
                    <a:tc>
                      <a:txBody>
                        <a:bodyPr/>
                        <a:lstStyle/>
                        <a:p>
                          <a:r>
                            <a:rPr lang="en-US" sz="1600" dirty="0" smtClean="0"/>
                            <a:t>(R</a:t>
                          </a:r>
                          <a:r>
                            <a:rPr lang="en-US" sz="1600" baseline="-25000" dirty="0" smtClean="0"/>
                            <a:t>A </a:t>
                          </a:r>
                          <a:r>
                            <a:rPr lang="en-US" sz="1600" baseline="0" dirty="0" smtClean="0"/>
                            <a:t>– E (R</a:t>
                          </a:r>
                          <a:r>
                            <a:rPr lang="en-US" sz="1600" baseline="-25000" dirty="0" smtClean="0"/>
                            <a:t>A</a:t>
                          </a:r>
                          <a:r>
                            <a:rPr lang="en-US" sz="1600" dirty="0" smtClean="0"/>
                            <a:t>)</a:t>
                          </a:r>
                          <a:endParaRPr lang="en-US" sz="1600" dirty="0"/>
                        </a:p>
                      </a:txBody>
                      <a:tcPr/>
                    </a:tc>
                    <a:tc>
                      <a:txBody>
                        <a:bodyPr/>
                        <a:lstStyle/>
                        <a:p>
                          <a:endParaRPr lang="en-US"/>
                        </a:p>
                      </a:txBody>
                      <a:tcPr>
                        <a:blipFill rotWithShape="1">
                          <a:blip r:embed="rId2"/>
                          <a:stretch>
                            <a:fillRect l="-400000" t="-3158" b="-400000"/>
                          </a:stretch>
                        </a:blipFill>
                      </a:tcPr>
                    </a:tc>
                  </a:tr>
                  <a:tr h="370840">
                    <a:tc>
                      <a:txBody>
                        <a:bodyPr/>
                        <a:lstStyle/>
                        <a:p>
                          <a:r>
                            <a:rPr lang="en-US" sz="1600" dirty="0" smtClean="0"/>
                            <a:t>Very Bad</a:t>
                          </a:r>
                          <a:endParaRPr lang="en-US" sz="1600" dirty="0"/>
                        </a:p>
                      </a:txBody>
                      <a:tcPr/>
                    </a:tc>
                    <a:tc>
                      <a:txBody>
                        <a:bodyPr/>
                        <a:lstStyle/>
                        <a:p>
                          <a:r>
                            <a:rPr lang="en-US" sz="1600" dirty="0" smtClean="0"/>
                            <a:t>0.2</a:t>
                          </a:r>
                          <a:endParaRPr lang="en-US" sz="1600" dirty="0"/>
                        </a:p>
                      </a:txBody>
                      <a:tcPr/>
                    </a:tc>
                    <a:tc>
                      <a:txBody>
                        <a:bodyPr/>
                        <a:lstStyle/>
                        <a:p>
                          <a:r>
                            <a:rPr lang="en-US" sz="1600" dirty="0" smtClean="0"/>
                            <a:t>-5%</a:t>
                          </a:r>
                          <a:endParaRPr lang="en-US" sz="1600" dirty="0"/>
                        </a:p>
                      </a:txBody>
                      <a:tcPr/>
                    </a:tc>
                    <a:tc>
                      <a:txBody>
                        <a:bodyPr/>
                        <a:lstStyle/>
                        <a:p>
                          <a:r>
                            <a:rPr lang="en-US" sz="1600" dirty="0" smtClean="0"/>
                            <a:t>-5 - 9 = -14</a:t>
                          </a:r>
                          <a:endParaRPr lang="en-US" sz="1600" dirty="0"/>
                        </a:p>
                      </a:txBody>
                      <a:tcPr/>
                    </a:tc>
                    <a:tc>
                      <a:txBody>
                        <a:bodyPr/>
                        <a:lstStyle/>
                        <a:p>
                          <a:r>
                            <a:rPr lang="en-US" sz="1600" dirty="0" smtClean="0"/>
                            <a:t>39.2</a:t>
                          </a:r>
                          <a:endParaRPr lang="en-US" sz="1600" dirty="0"/>
                        </a:p>
                      </a:txBody>
                      <a:tcPr/>
                    </a:tc>
                  </a:tr>
                  <a:tr h="370840">
                    <a:tc>
                      <a:txBody>
                        <a:bodyPr/>
                        <a:lstStyle/>
                        <a:p>
                          <a:r>
                            <a:rPr lang="en-US" sz="1600" dirty="0" smtClean="0"/>
                            <a:t>Bad</a:t>
                          </a:r>
                          <a:endParaRPr lang="en-US" sz="1600" dirty="0"/>
                        </a:p>
                      </a:txBody>
                      <a:tcPr/>
                    </a:tc>
                    <a:tc>
                      <a:txBody>
                        <a:bodyPr/>
                        <a:lstStyle/>
                        <a:p>
                          <a:r>
                            <a:rPr lang="en-US" sz="1600" dirty="0" smtClean="0"/>
                            <a:t>0.2</a:t>
                          </a:r>
                          <a:endParaRPr lang="en-US" sz="1600" dirty="0"/>
                        </a:p>
                      </a:txBody>
                      <a:tcPr/>
                    </a:tc>
                    <a:tc>
                      <a:txBody>
                        <a:bodyPr/>
                        <a:lstStyle/>
                        <a:p>
                          <a:r>
                            <a:rPr lang="en-US" sz="1600" dirty="0" smtClean="0"/>
                            <a:t>5%</a:t>
                          </a:r>
                          <a:endParaRPr lang="en-US" sz="1600" dirty="0"/>
                        </a:p>
                      </a:txBody>
                      <a:tcPr/>
                    </a:tc>
                    <a:tc>
                      <a:txBody>
                        <a:bodyPr/>
                        <a:lstStyle/>
                        <a:p>
                          <a:r>
                            <a:rPr lang="en-US" sz="1600" dirty="0" smtClean="0"/>
                            <a:t>5 - 9  = -4</a:t>
                          </a:r>
                          <a:endParaRPr lang="en-US" sz="1600" dirty="0"/>
                        </a:p>
                      </a:txBody>
                      <a:tcPr/>
                    </a:tc>
                    <a:tc>
                      <a:txBody>
                        <a:bodyPr/>
                        <a:lstStyle/>
                        <a:p>
                          <a:r>
                            <a:rPr lang="en-US" sz="1600" dirty="0" smtClean="0"/>
                            <a:t>3.2</a:t>
                          </a:r>
                          <a:endParaRPr lang="en-US" sz="1600" dirty="0"/>
                        </a:p>
                      </a:txBody>
                      <a:tcPr/>
                    </a:tc>
                  </a:tr>
                  <a:tr h="370840">
                    <a:tc>
                      <a:txBody>
                        <a:bodyPr/>
                        <a:lstStyle/>
                        <a:p>
                          <a:r>
                            <a:rPr lang="en-US" sz="1600" dirty="0" smtClean="0"/>
                            <a:t>Average</a:t>
                          </a:r>
                          <a:endParaRPr lang="en-US" sz="1600" dirty="0"/>
                        </a:p>
                      </a:txBody>
                      <a:tcPr/>
                    </a:tc>
                    <a:tc>
                      <a:txBody>
                        <a:bodyPr/>
                        <a:lstStyle/>
                        <a:p>
                          <a:r>
                            <a:rPr lang="en-US" sz="1600" dirty="0" smtClean="0"/>
                            <a:t>0.2</a:t>
                          </a:r>
                          <a:endParaRPr lang="en-US" sz="1600" dirty="0"/>
                        </a:p>
                      </a:txBody>
                      <a:tcPr/>
                    </a:tc>
                    <a:tc>
                      <a:txBody>
                        <a:bodyPr/>
                        <a:lstStyle/>
                        <a:p>
                          <a:r>
                            <a:rPr lang="en-US" sz="1600" dirty="0" smtClean="0"/>
                            <a:t>10%</a:t>
                          </a:r>
                          <a:endParaRPr lang="en-US" sz="1600" dirty="0"/>
                        </a:p>
                      </a:txBody>
                      <a:tcPr/>
                    </a:tc>
                    <a:tc>
                      <a:txBody>
                        <a:bodyPr/>
                        <a:lstStyle/>
                        <a:p>
                          <a:r>
                            <a:rPr lang="en-US" sz="1600" dirty="0" smtClean="0"/>
                            <a:t>10 - 9  = 1</a:t>
                          </a:r>
                          <a:endParaRPr lang="en-US" sz="1600" dirty="0"/>
                        </a:p>
                      </a:txBody>
                      <a:tcPr/>
                    </a:tc>
                    <a:tc>
                      <a:txBody>
                        <a:bodyPr/>
                        <a:lstStyle/>
                        <a:p>
                          <a:r>
                            <a:rPr lang="en-US" sz="1600" dirty="0" smtClean="0"/>
                            <a:t>0.2</a:t>
                          </a:r>
                          <a:endParaRPr lang="en-US" sz="1600" dirty="0"/>
                        </a:p>
                      </a:txBody>
                      <a:tcPr/>
                    </a:tc>
                  </a:tr>
                  <a:tr h="370840">
                    <a:tc>
                      <a:txBody>
                        <a:bodyPr/>
                        <a:lstStyle/>
                        <a:p>
                          <a:r>
                            <a:rPr lang="en-US" sz="1600" dirty="0" smtClean="0"/>
                            <a:t>Good</a:t>
                          </a:r>
                          <a:endParaRPr lang="en-US" sz="1600" dirty="0"/>
                        </a:p>
                      </a:txBody>
                      <a:tcPr/>
                    </a:tc>
                    <a:tc>
                      <a:txBody>
                        <a:bodyPr/>
                        <a:lstStyle/>
                        <a:p>
                          <a:r>
                            <a:rPr lang="en-US" sz="1600" dirty="0" smtClean="0"/>
                            <a:t>0.2</a:t>
                          </a:r>
                          <a:endParaRPr lang="en-US" sz="1600" dirty="0"/>
                        </a:p>
                      </a:txBody>
                      <a:tcPr/>
                    </a:tc>
                    <a:tc>
                      <a:txBody>
                        <a:bodyPr/>
                        <a:lstStyle/>
                        <a:p>
                          <a:r>
                            <a:rPr lang="en-US" sz="1600" dirty="0" smtClean="0"/>
                            <a:t>15%</a:t>
                          </a:r>
                          <a:endParaRPr lang="en-US" sz="1600" dirty="0"/>
                        </a:p>
                      </a:txBody>
                      <a:tcPr/>
                    </a:tc>
                    <a:tc>
                      <a:txBody>
                        <a:bodyPr/>
                        <a:lstStyle/>
                        <a:p>
                          <a:r>
                            <a:rPr lang="en-US" sz="1600" dirty="0" smtClean="0"/>
                            <a:t>15 - 9  = 6</a:t>
                          </a:r>
                          <a:endParaRPr lang="en-US" sz="1600" dirty="0"/>
                        </a:p>
                      </a:txBody>
                      <a:tcPr/>
                    </a:tc>
                    <a:tc>
                      <a:txBody>
                        <a:bodyPr/>
                        <a:lstStyle/>
                        <a:p>
                          <a:r>
                            <a:rPr lang="en-US" sz="1600" dirty="0" smtClean="0"/>
                            <a:t>7.2</a:t>
                          </a:r>
                          <a:endParaRPr lang="en-US" sz="1600" dirty="0"/>
                        </a:p>
                      </a:txBody>
                      <a:tcPr/>
                    </a:tc>
                  </a:tr>
                  <a:tr h="370840">
                    <a:tc>
                      <a:txBody>
                        <a:bodyPr/>
                        <a:lstStyle/>
                        <a:p>
                          <a:r>
                            <a:rPr lang="en-US" sz="1600" dirty="0" smtClean="0"/>
                            <a:t>Very</a:t>
                          </a:r>
                          <a:r>
                            <a:rPr lang="en-US" sz="1600" baseline="0" dirty="0" smtClean="0"/>
                            <a:t> Good</a:t>
                          </a:r>
                          <a:endParaRPr lang="en-US" sz="1600" dirty="0"/>
                        </a:p>
                      </a:txBody>
                      <a:tcPr/>
                    </a:tc>
                    <a:tc>
                      <a:txBody>
                        <a:bodyPr/>
                        <a:lstStyle/>
                        <a:p>
                          <a:r>
                            <a:rPr lang="en-US" sz="1600" dirty="0" smtClean="0"/>
                            <a:t>0.2</a:t>
                          </a:r>
                          <a:endParaRPr lang="en-US" sz="1600" dirty="0"/>
                        </a:p>
                      </a:txBody>
                      <a:tcPr/>
                    </a:tc>
                    <a:tc>
                      <a:txBody>
                        <a:bodyPr/>
                        <a:lstStyle/>
                        <a:p>
                          <a:r>
                            <a:rPr lang="en-US" sz="1600" dirty="0" smtClean="0"/>
                            <a:t>20%</a:t>
                          </a:r>
                          <a:endParaRPr lang="en-US" sz="1600" dirty="0"/>
                        </a:p>
                      </a:txBody>
                      <a:tcPr/>
                    </a:tc>
                    <a:tc>
                      <a:txBody>
                        <a:bodyPr/>
                        <a:lstStyle/>
                        <a:p>
                          <a:r>
                            <a:rPr lang="en-US" sz="1600" dirty="0" smtClean="0"/>
                            <a:t>20 – 9 = 11</a:t>
                          </a:r>
                          <a:endParaRPr lang="en-US" sz="1600" dirty="0"/>
                        </a:p>
                      </a:txBody>
                      <a:tcPr/>
                    </a:tc>
                    <a:tc>
                      <a:txBody>
                        <a:bodyPr/>
                        <a:lstStyle/>
                        <a:p>
                          <a:r>
                            <a:rPr lang="en-US" sz="1600" dirty="0" smtClean="0"/>
                            <a:t>24.2</a:t>
                          </a:r>
                          <a:endParaRPr lang="en-US" sz="1600" dirty="0"/>
                        </a:p>
                      </a:txBody>
                      <a:tcPr/>
                    </a:tc>
                  </a:tr>
                  <a:tr h="370840">
                    <a:tc>
                      <a:txBody>
                        <a:bodyPr/>
                        <a:lstStyle/>
                        <a:p>
                          <a:endParaRPr lang="en-US" sz="1600" dirty="0"/>
                        </a:p>
                      </a:txBody>
                      <a:tcPr/>
                    </a:tc>
                    <a:tc>
                      <a:txBody>
                        <a:bodyPr/>
                        <a:lstStyle/>
                        <a:p>
                          <a:endParaRPr lang="en-US" sz="1600" dirty="0"/>
                        </a:p>
                      </a:txBody>
                      <a:tcPr/>
                    </a:tc>
                    <a:tc gridSpan="2">
                      <a:txBody>
                        <a:bodyPr/>
                        <a:lstStyle/>
                        <a:p>
                          <a:endParaRPr lang="en-US"/>
                        </a:p>
                      </a:txBody>
                      <a:tcPr>
                        <a:blipFill rotWithShape="1">
                          <a:blip r:embed="rId2"/>
                          <a:stretch>
                            <a:fillRect l="-100000" t="-659016" r="-50000" b="-24590"/>
                          </a:stretch>
                        </a:blipFill>
                      </a:tcPr>
                    </a:tc>
                    <a:tc hMerge="1">
                      <a:txBody>
                        <a:bodyPr/>
                        <a:lstStyle/>
                        <a:p>
                          <a:endParaRPr lang="en-US" sz="1600" dirty="0"/>
                        </a:p>
                      </a:txBody>
                      <a:tcPr/>
                    </a:tc>
                    <a:tc>
                      <a:txBody>
                        <a:bodyPr/>
                        <a:lstStyle/>
                        <a:p>
                          <a:r>
                            <a:rPr lang="en-US" sz="1600" dirty="0" smtClean="0"/>
                            <a:t>74</a:t>
                          </a:r>
                          <a:endParaRPr lang="en-US" sz="1600" dirty="0"/>
                        </a:p>
                      </a:txBody>
                      <a:tcPr/>
                    </a:tc>
                  </a:tr>
                </a:tbl>
              </a:graphicData>
            </a:graphic>
          </p:graphicFrame>
        </mc:Fallback>
      </mc:AlternateContent>
    </p:spTree>
    <p:extLst>
      <p:ext uri="{BB962C8B-B14F-4D97-AF65-F5344CB8AC3E}">
        <p14:creationId xmlns:p14="http://schemas.microsoft.com/office/powerpoint/2010/main" val="297719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3000" dirty="0" smtClean="0"/>
              <a:t>Standard Deviation</a:t>
            </a:r>
            <a:endParaRPr lang="en-US" sz="3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364163"/>
              </a:xfrm>
            </p:spPr>
            <p:txBody>
              <a:bodyPr>
                <a:normAutofit/>
              </a:bodyPr>
              <a:lstStyle/>
              <a:p>
                <a:pPr algn="just">
                  <a:buFont typeface="Wingdings" pitchFamily="2" charset="2"/>
                  <a:buChar char="Ø"/>
                </a:pPr>
                <a:r>
                  <a:rPr lang="en-US" sz="2000" dirty="0" smtClean="0"/>
                  <a:t>Square root of variance</a:t>
                </a:r>
              </a:p>
              <a:p>
                <a:pPr algn="just">
                  <a:buFont typeface="Wingdings" pitchFamily="2" charset="2"/>
                  <a:buChar char="Ø"/>
                </a:pPr>
                <a:r>
                  <a:rPr lang="en-US" sz="2000" dirty="0" smtClean="0"/>
                  <a:t>Mean return and standard deviation of series of return are both in percentage terms</a:t>
                </a:r>
              </a:p>
              <a:p>
                <a:pPr algn="just">
                  <a:buFont typeface="Wingdings" pitchFamily="2" charset="2"/>
                  <a:buChar char="Ø"/>
                </a:pPr>
                <a:r>
                  <a:rPr lang="en-US" sz="2000" dirty="0" smtClean="0"/>
                  <a:t>Standard deviation = </a:t>
                </a:r>
                <a14:m>
                  <m:oMath xmlns:m="http://schemas.openxmlformats.org/officeDocument/2006/math">
                    <m:rad>
                      <m:radPr>
                        <m:degHide m:val="on"/>
                        <m:ctrlPr>
                          <a:rPr lang="en-US" sz="2000" i="1" smtClean="0">
                            <a:latin typeface="Cambria Math"/>
                          </a:rPr>
                        </m:ctrlPr>
                      </m:radPr>
                      <m:deg/>
                      <m:e>
                        <m:r>
                          <a:rPr lang="en-US" sz="2000" b="0" i="1" smtClean="0">
                            <a:latin typeface="Cambria Math"/>
                          </a:rPr>
                          <m:t>𝑉𝑎𝑟</m:t>
                        </m:r>
                        <m:r>
                          <a:rPr lang="en-US" sz="2000" b="0" i="1" smtClean="0">
                            <a:latin typeface="Cambria Math"/>
                          </a:rPr>
                          <m:t> (</m:t>
                        </m:r>
                        <m:r>
                          <a:rPr lang="en-US" sz="2000" b="0" i="1" smtClean="0">
                            <a:latin typeface="Cambria Math"/>
                          </a:rPr>
                          <m:t>𝑅𝑗</m:t>
                        </m:r>
                        <m:r>
                          <a:rPr lang="en-US" sz="2000" b="0" i="1" smtClean="0">
                            <a:latin typeface="Cambria Math"/>
                          </a:rPr>
                          <m:t>)</m:t>
                        </m:r>
                      </m:e>
                    </m:rad>
                  </m:oMath>
                </a14:m>
                <a:r>
                  <a:rPr lang="en-US" sz="2000" dirty="0" smtClean="0"/>
                  <a:t>   </a:t>
                </a:r>
              </a:p>
              <a:p>
                <a:pPr algn="just">
                  <a:buFont typeface="Wingdings" pitchFamily="2" charset="2"/>
                  <a:buChar char="Ø"/>
                </a:pPr>
                <a:r>
                  <a:rPr lang="en-US" sz="2000" dirty="0" smtClean="0"/>
                  <a:t>Standard deviation of Project A = </a:t>
                </a:r>
                <a14:m>
                  <m:oMath xmlns:m="http://schemas.openxmlformats.org/officeDocument/2006/math">
                    <m:rad>
                      <m:radPr>
                        <m:degHide m:val="on"/>
                        <m:ctrlPr>
                          <a:rPr lang="en-US" sz="2000" i="1">
                            <a:latin typeface="Cambria Math"/>
                          </a:rPr>
                        </m:ctrlPr>
                      </m:radPr>
                      <m:deg/>
                      <m:e>
                        <m:r>
                          <a:rPr lang="en-US" sz="2000" b="0" i="1" smtClean="0">
                            <a:latin typeface="Cambria Math"/>
                          </a:rPr>
                          <m:t>74</m:t>
                        </m:r>
                      </m:e>
                    </m:rad>
                  </m:oMath>
                </a14:m>
                <a:r>
                  <a:rPr lang="en-US" sz="2000" dirty="0" smtClean="0"/>
                  <a:t>    = 8.6%</a:t>
                </a:r>
                <a:endParaRPr lang="en-US" sz="2000" dirty="0"/>
              </a:p>
              <a:p>
                <a:pPr algn="just">
                  <a:buFont typeface="Wingdings" pitchFamily="2" charset="2"/>
                  <a:buChar char="Ø"/>
                </a:pPr>
                <a:r>
                  <a:rPr lang="en-US" sz="2000" dirty="0" smtClean="0"/>
                  <a:t>Higher Standard deviation indicate higher risk</a:t>
                </a:r>
                <a:endParaRPr lang="en-US" sz="2000" dirty="0"/>
              </a:p>
              <a:p>
                <a:pPr marL="0" indent="0" algn="just">
                  <a:buNone/>
                </a:pPr>
                <a:r>
                  <a:rPr lang="en-US" sz="2000" dirty="0" smtClean="0"/>
                  <a:t>Calculate standard deviation for Project B and explain which project of riskier?</a:t>
                </a:r>
              </a:p>
              <a:p>
                <a:pPr marL="0" indent="0" algn="just">
                  <a:buNone/>
                </a:pPr>
                <a:r>
                  <a:rPr lang="en-US" sz="2000" b="1" dirty="0" smtClean="0"/>
                  <a:t>Example Question: </a:t>
                </a:r>
                <a:r>
                  <a:rPr lang="en-US" sz="2000" dirty="0" smtClean="0"/>
                  <a:t>Consider the following historical annual rate of return and find average annual rate of return and standard deviation of annual rate of return</a:t>
                </a:r>
              </a:p>
              <a:p>
                <a:pPr marL="0" indent="0" algn="just">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2"/>
                <a:stretch>
                  <a:fillRect l="-741" t="-568" r="-1407"/>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4190393141"/>
              </p:ext>
            </p:extLst>
          </p:nvPr>
        </p:nvGraphicFramePr>
        <p:xfrm>
          <a:off x="685800" y="4724400"/>
          <a:ext cx="6096000" cy="1478280"/>
        </p:xfrm>
        <a:graphic>
          <a:graphicData uri="http://schemas.openxmlformats.org/drawingml/2006/table">
            <a:tbl>
              <a:tblPr firstRow="1" bandRow="1">
                <a:tableStyleId>{5C22544A-7EE6-4342-B048-85BDC9FD1C3A}</a:tableStyleId>
              </a:tblPr>
              <a:tblGrid>
                <a:gridCol w="3048000"/>
                <a:gridCol w="3048000"/>
              </a:tblGrid>
              <a:tr h="0">
                <a:tc>
                  <a:txBody>
                    <a:bodyPr/>
                    <a:lstStyle/>
                    <a:p>
                      <a:r>
                        <a:rPr lang="en-US" dirty="0" smtClean="0"/>
                        <a:t>Year</a:t>
                      </a:r>
                      <a:endParaRPr lang="en-US" dirty="0"/>
                    </a:p>
                  </a:txBody>
                  <a:tcPr/>
                </a:tc>
                <a:tc>
                  <a:txBody>
                    <a:bodyPr/>
                    <a:lstStyle/>
                    <a:p>
                      <a:r>
                        <a:rPr lang="en-US" dirty="0" smtClean="0"/>
                        <a:t>Rate of Return</a:t>
                      </a:r>
                      <a:endParaRPr lang="en-US" dirty="0"/>
                    </a:p>
                  </a:txBody>
                  <a:tcPr/>
                </a:tc>
              </a:tr>
              <a:tr h="370840">
                <a:tc>
                  <a:txBody>
                    <a:bodyPr/>
                    <a:lstStyle/>
                    <a:p>
                      <a:r>
                        <a:rPr lang="en-US" dirty="0" smtClean="0"/>
                        <a:t>2012</a:t>
                      </a:r>
                      <a:endParaRPr lang="en-US" dirty="0"/>
                    </a:p>
                  </a:txBody>
                  <a:tcPr/>
                </a:tc>
                <a:tc>
                  <a:txBody>
                    <a:bodyPr/>
                    <a:lstStyle/>
                    <a:p>
                      <a:r>
                        <a:rPr lang="en-US" dirty="0" smtClean="0"/>
                        <a:t>30%</a:t>
                      </a:r>
                      <a:endParaRPr lang="en-US" dirty="0"/>
                    </a:p>
                  </a:txBody>
                  <a:tcPr/>
                </a:tc>
              </a:tr>
              <a:tr h="370840">
                <a:tc>
                  <a:txBody>
                    <a:bodyPr/>
                    <a:lstStyle/>
                    <a:p>
                      <a:r>
                        <a:rPr lang="en-US" dirty="0" smtClean="0"/>
                        <a:t>2013</a:t>
                      </a:r>
                      <a:endParaRPr lang="en-US" dirty="0"/>
                    </a:p>
                  </a:txBody>
                  <a:tcPr/>
                </a:tc>
                <a:tc>
                  <a:txBody>
                    <a:bodyPr/>
                    <a:lstStyle/>
                    <a:p>
                      <a:r>
                        <a:rPr lang="en-US" dirty="0" smtClean="0"/>
                        <a:t>-10%</a:t>
                      </a:r>
                      <a:endParaRPr lang="en-US" dirty="0"/>
                    </a:p>
                  </a:txBody>
                  <a:tcPr/>
                </a:tc>
              </a:tr>
              <a:tr h="370840">
                <a:tc>
                  <a:txBody>
                    <a:bodyPr/>
                    <a:lstStyle/>
                    <a:p>
                      <a:r>
                        <a:rPr lang="en-US" dirty="0" smtClean="0"/>
                        <a:t>2014</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2259514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t>Coefficient of Variation (CV)</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364163"/>
              </a:xfrm>
            </p:spPr>
            <p:txBody>
              <a:bodyPr>
                <a:normAutofit/>
              </a:bodyPr>
              <a:lstStyle/>
              <a:p>
                <a:pPr marL="0" indent="0">
                  <a:buNone/>
                </a:pPr>
                <a:r>
                  <a:rPr lang="en-US" sz="2000" dirty="0" smtClean="0"/>
                  <a:t>Relative measure of risk</a:t>
                </a:r>
              </a:p>
              <a:p>
                <a:pPr marL="0" indent="0">
                  <a:buNone/>
                </a:pPr>
                <a:r>
                  <a:rPr lang="en-US" sz="2000" dirty="0" smtClean="0"/>
                  <a:t>Measure of risk per unit of return</a:t>
                </a:r>
              </a:p>
              <a:p>
                <a:pPr marL="0" indent="0">
                  <a:buNone/>
                </a:pPr>
                <a:r>
                  <a:rPr lang="en-US" sz="2000" dirty="0" smtClean="0"/>
                  <a:t>In previous example:</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lgn="just">
                  <a:buNone/>
                </a:pPr>
                <a:r>
                  <a:rPr lang="en-US" sz="2000" dirty="0" smtClean="0"/>
                  <a:t>Project A is better in terms of risk and Project B is better in terms of the return . Which project will you choose if both risk and return are considered simultaneously ? We calculate CV by using formula:</a:t>
                </a:r>
              </a:p>
              <a:p>
                <a:pPr marL="0" indent="0" algn="just">
                  <a:buNone/>
                </a:pPr>
                <a:r>
                  <a:rPr lang="en-US" sz="2000" dirty="0" smtClean="0"/>
                  <a:t>Coefficient of variation (</a:t>
                </a:r>
                <a:r>
                  <a:rPr lang="en-US" sz="2000" dirty="0" err="1" smtClean="0"/>
                  <a:t>CV</a:t>
                </a:r>
                <a:r>
                  <a:rPr lang="en-US" sz="2000" baseline="-25000" dirty="0" err="1" smtClean="0"/>
                  <a:t>j</a:t>
                </a:r>
                <a:r>
                  <a:rPr lang="en-US" sz="2000" dirty="0" smtClean="0"/>
                  <a:t>) = </a:t>
                </a:r>
                <a14:m>
                  <m:oMath xmlns:m="http://schemas.openxmlformats.org/officeDocument/2006/math">
                    <m:f>
                      <m:fPr>
                        <m:ctrlPr>
                          <a:rPr lang="en-US" sz="2000" i="1" smtClean="0">
                            <a:latin typeface="Cambria Math"/>
                          </a:rPr>
                        </m:ctrlPr>
                      </m:fPr>
                      <m:num>
                        <m:r>
                          <m:rPr>
                            <m:nor/>
                          </m:rPr>
                          <a:rPr lang="el-GR" sz="2000"/>
                          <m:t>σ</m:t>
                        </m:r>
                        <m:r>
                          <a:rPr lang="en-US" sz="2000" b="0" i="1" baseline="-25000" smtClean="0">
                            <a:latin typeface="Cambria Math"/>
                          </a:rPr>
                          <m:t>𝑗</m:t>
                        </m:r>
                      </m:num>
                      <m:den>
                        <m:r>
                          <a:rPr lang="en-US" sz="2000" b="0" i="1" smtClean="0">
                            <a:latin typeface="Cambria Math"/>
                          </a:rPr>
                          <m:t>𝐸</m:t>
                        </m:r>
                        <m:r>
                          <a:rPr lang="en-US" sz="2000" b="0" i="1" smtClean="0">
                            <a:latin typeface="Cambria Math"/>
                          </a:rPr>
                          <m:t> (</m:t>
                        </m:r>
                        <m:r>
                          <a:rPr lang="en-US" sz="2000" b="0" i="1" smtClean="0">
                            <a:latin typeface="Cambria Math"/>
                          </a:rPr>
                          <m:t>𝑅𝑗</m:t>
                        </m:r>
                        <m:r>
                          <a:rPr lang="en-US" sz="2000" b="0" i="1" smtClean="0">
                            <a:latin typeface="Cambria Math"/>
                          </a:rPr>
                          <m:t>)</m:t>
                        </m:r>
                      </m:den>
                    </m:f>
                  </m:oMath>
                </a14:m>
                <a:endParaRPr lang="en-US" sz="2000" dirty="0" smtClean="0"/>
              </a:p>
              <a:p>
                <a:pPr marL="0" indent="0">
                  <a:buNone/>
                </a:pPr>
                <a:r>
                  <a:rPr lang="en-US" sz="2000" dirty="0" smtClean="0"/>
                  <a:t>CV will provide additional information (risk per unit of return) regarding risk and return of the projects.</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2"/>
                <a:stretch>
                  <a:fillRect l="-741" t="-568" r="-1407" b="-5227"/>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281583942"/>
              </p:ext>
            </p:extLst>
          </p:nvPr>
        </p:nvGraphicFramePr>
        <p:xfrm>
          <a:off x="914400" y="1905000"/>
          <a:ext cx="6096000" cy="1483360"/>
        </p:xfrm>
        <a:graphic>
          <a:graphicData uri="http://schemas.openxmlformats.org/drawingml/2006/table">
            <a:tbl>
              <a:tblPr firstRow="1" bandRow="1">
                <a:tableStyleId>{5C22544A-7EE6-4342-B048-85BDC9FD1C3A}</a:tableStyleId>
              </a:tblPr>
              <a:tblGrid>
                <a:gridCol w="2667000"/>
                <a:gridCol w="1905000"/>
                <a:gridCol w="1524000"/>
              </a:tblGrid>
              <a:tr h="370840">
                <a:tc>
                  <a:txBody>
                    <a:bodyPr/>
                    <a:lstStyle/>
                    <a:p>
                      <a:endParaRPr lang="en-US" dirty="0"/>
                    </a:p>
                  </a:txBody>
                  <a:tcPr/>
                </a:tc>
                <a:tc>
                  <a:txBody>
                    <a:bodyPr/>
                    <a:lstStyle/>
                    <a:p>
                      <a:r>
                        <a:rPr lang="en-US" dirty="0" smtClean="0"/>
                        <a:t>Project A</a:t>
                      </a:r>
                      <a:endParaRPr lang="en-US" dirty="0"/>
                    </a:p>
                  </a:txBody>
                  <a:tcPr/>
                </a:tc>
                <a:tc>
                  <a:txBody>
                    <a:bodyPr/>
                    <a:lstStyle/>
                    <a:p>
                      <a:r>
                        <a:rPr lang="en-US" dirty="0" smtClean="0"/>
                        <a:t>Project B</a:t>
                      </a:r>
                      <a:endParaRPr lang="en-US" dirty="0"/>
                    </a:p>
                  </a:txBody>
                  <a:tcPr/>
                </a:tc>
              </a:tr>
              <a:tr h="370840">
                <a:tc>
                  <a:txBody>
                    <a:bodyPr/>
                    <a:lstStyle/>
                    <a:p>
                      <a:r>
                        <a:rPr lang="en-US" dirty="0" smtClean="0"/>
                        <a:t>Expected</a:t>
                      </a:r>
                      <a:r>
                        <a:rPr lang="en-US" baseline="0" dirty="0" smtClean="0"/>
                        <a:t> Return</a:t>
                      </a:r>
                      <a:endParaRPr lang="en-US" dirty="0"/>
                    </a:p>
                  </a:txBody>
                  <a:tcPr/>
                </a:tc>
                <a:tc>
                  <a:txBody>
                    <a:bodyPr/>
                    <a:lstStyle/>
                    <a:p>
                      <a:r>
                        <a:rPr lang="en-US" dirty="0" smtClean="0"/>
                        <a:t>9%</a:t>
                      </a:r>
                      <a:endParaRPr lang="en-US" dirty="0"/>
                    </a:p>
                  </a:txBody>
                  <a:tcPr/>
                </a:tc>
                <a:tc>
                  <a:txBody>
                    <a:bodyPr/>
                    <a:lstStyle/>
                    <a:p>
                      <a:r>
                        <a:rPr lang="en-US" dirty="0" smtClean="0"/>
                        <a:t>13%</a:t>
                      </a:r>
                      <a:endParaRPr lang="en-US" dirty="0"/>
                    </a:p>
                  </a:txBody>
                  <a:tcPr/>
                </a:tc>
              </a:tr>
              <a:tr h="370840">
                <a:tc>
                  <a:txBody>
                    <a:bodyPr/>
                    <a:lstStyle/>
                    <a:p>
                      <a:r>
                        <a:rPr lang="en-US" dirty="0" smtClean="0"/>
                        <a:t>Variance</a:t>
                      </a:r>
                      <a:endParaRPr lang="en-US" dirty="0"/>
                    </a:p>
                  </a:txBody>
                  <a:tcPr/>
                </a:tc>
                <a:tc>
                  <a:txBody>
                    <a:bodyPr/>
                    <a:lstStyle/>
                    <a:p>
                      <a:r>
                        <a:rPr lang="en-US" dirty="0" smtClean="0"/>
                        <a:t>74</a:t>
                      </a:r>
                      <a:endParaRPr lang="en-US" dirty="0"/>
                    </a:p>
                  </a:txBody>
                  <a:tcPr/>
                </a:tc>
                <a:tc>
                  <a:txBody>
                    <a:bodyPr/>
                    <a:lstStyle/>
                    <a:p>
                      <a:r>
                        <a:rPr lang="en-US" dirty="0" smtClean="0"/>
                        <a:t>296</a:t>
                      </a:r>
                      <a:endParaRPr lang="en-US" dirty="0"/>
                    </a:p>
                  </a:txBody>
                  <a:tcPr/>
                </a:tc>
              </a:tr>
              <a:tr h="370840">
                <a:tc>
                  <a:txBody>
                    <a:bodyPr/>
                    <a:lstStyle/>
                    <a:p>
                      <a:r>
                        <a:rPr lang="en-US" dirty="0" smtClean="0"/>
                        <a:t>Standard Deviation</a:t>
                      </a:r>
                      <a:endParaRPr lang="en-US" dirty="0"/>
                    </a:p>
                  </a:txBody>
                  <a:tcPr/>
                </a:tc>
                <a:tc>
                  <a:txBody>
                    <a:bodyPr/>
                    <a:lstStyle/>
                    <a:p>
                      <a:r>
                        <a:rPr lang="en-US" dirty="0" smtClean="0"/>
                        <a:t>8.6%</a:t>
                      </a:r>
                      <a:endParaRPr lang="en-US" dirty="0"/>
                    </a:p>
                  </a:txBody>
                  <a:tcPr/>
                </a:tc>
                <a:tc>
                  <a:txBody>
                    <a:bodyPr/>
                    <a:lstStyle/>
                    <a:p>
                      <a:r>
                        <a:rPr lang="en-US" dirty="0" smtClean="0"/>
                        <a:t>17.2%</a:t>
                      </a:r>
                      <a:endParaRPr lang="en-US" dirty="0"/>
                    </a:p>
                  </a:txBody>
                  <a:tcPr/>
                </a:tc>
              </a:tr>
            </a:tbl>
          </a:graphicData>
        </a:graphic>
      </p:graphicFrame>
    </p:spTree>
    <p:extLst>
      <p:ext uri="{BB962C8B-B14F-4D97-AF65-F5344CB8AC3E}">
        <p14:creationId xmlns:p14="http://schemas.microsoft.com/office/powerpoint/2010/main" val="252605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Practice Question</a:t>
            </a:r>
            <a:endParaRPr lang="en-US" dirty="0"/>
          </a:p>
        </p:txBody>
      </p:sp>
      <p:sp>
        <p:nvSpPr>
          <p:cNvPr id="3" name="Content Placeholder 2"/>
          <p:cNvSpPr>
            <a:spLocks noGrp="1"/>
          </p:cNvSpPr>
          <p:nvPr>
            <p:ph idx="1"/>
          </p:nvPr>
        </p:nvSpPr>
        <p:spPr>
          <a:xfrm>
            <a:off x="457200" y="762000"/>
            <a:ext cx="8229600" cy="5638800"/>
          </a:xfrm>
        </p:spPr>
        <p:txBody>
          <a:bodyPr>
            <a:normAutofit/>
          </a:bodyPr>
          <a:lstStyle/>
          <a:p>
            <a:pPr marL="0" indent="0">
              <a:buNone/>
            </a:pPr>
            <a:r>
              <a:rPr lang="en-US" sz="2000" dirty="0" smtClean="0"/>
              <a:t>1. Consider the following two investments A and B.</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t>Calculation of average returns, standard deviations and coefficient of variation of returns for investments A and B</a:t>
            </a: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4043110782"/>
              </p:ext>
            </p:extLst>
          </p:nvPr>
        </p:nvGraphicFramePr>
        <p:xfrm>
          <a:off x="1066800" y="1219200"/>
          <a:ext cx="6096000" cy="29667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US" dirty="0"/>
                    </a:p>
                  </a:txBody>
                  <a:tcPr/>
                </a:tc>
                <a:tc gridSpan="2">
                  <a:txBody>
                    <a:bodyPr/>
                    <a:lstStyle/>
                    <a:p>
                      <a:pPr algn="ctr"/>
                      <a:r>
                        <a:rPr lang="en-US" dirty="0" smtClean="0"/>
                        <a:t>Rate of</a:t>
                      </a:r>
                      <a:r>
                        <a:rPr lang="en-US" baseline="0" dirty="0" smtClean="0"/>
                        <a:t> return</a:t>
                      </a:r>
                      <a:endParaRPr lang="en-US" dirty="0"/>
                    </a:p>
                  </a:txBody>
                  <a:tcPr/>
                </a:tc>
                <a:tc hMerge="1">
                  <a:txBody>
                    <a:bodyPr/>
                    <a:lstStyle/>
                    <a:p>
                      <a:endParaRPr lang="en-US" dirty="0"/>
                    </a:p>
                  </a:txBody>
                  <a:tcPr/>
                </a:tc>
              </a:tr>
              <a:tr h="370840">
                <a:tc>
                  <a:txBody>
                    <a:bodyPr/>
                    <a:lstStyle/>
                    <a:p>
                      <a:r>
                        <a:rPr lang="en-US" dirty="0" smtClean="0"/>
                        <a:t>Year</a:t>
                      </a:r>
                      <a:endParaRPr lang="en-US" dirty="0"/>
                    </a:p>
                  </a:txBody>
                  <a:tcPr/>
                </a:tc>
                <a:tc>
                  <a:txBody>
                    <a:bodyPr/>
                    <a:lstStyle/>
                    <a:p>
                      <a:r>
                        <a:rPr lang="en-US" dirty="0" smtClean="0"/>
                        <a:t>Investment A</a:t>
                      </a:r>
                      <a:endParaRPr lang="en-US" dirty="0"/>
                    </a:p>
                  </a:txBody>
                  <a:tcPr/>
                </a:tc>
                <a:tc>
                  <a:txBody>
                    <a:bodyPr/>
                    <a:lstStyle/>
                    <a:p>
                      <a:r>
                        <a:rPr lang="en-US" dirty="0" smtClean="0"/>
                        <a:t>Investment B</a:t>
                      </a:r>
                      <a:endParaRPr lang="en-US" dirty="0"/>
                    </a:p>
                  </a:txBody>
                  <a:tcPr/>
                </a:tc>
              </a:tr>
              <a:tr h="370840">
                <a:tc>
                  <a:txBody>
                    <a:bodyPr/>
                    <a:lstStyle/>
                    <a:p>
                      <a:r>
                        <a:rPr lang="en-US" dirty="0" smtClean="0"/>
                        <a:t>2004</a:t>
                      </a:r>
                      <a:endParaRPr lang="en-US" dirty="0"/>
                    </a:p>
                  </a:txBody>
                  <a:tcPr/>
                </a:tc>
                <a:tc>
                  <a:txBody>
                    <a:bodyPr/>
                    <a:lstStyle/>
                    <a:p>
                      <a:r>
                        <a:rPr lang="en-US" dirty="0" smtClean="0"/>
                        <a:t>15.6%</a:t>
                      </a:r>
                      <a:endParaRPr lang="en-US" dirty="0"/>
                    </a:p>
                  </a:txBody>
                  <a:tcPr/>
                </a:tc>
                <a:tc>
                  <a:txBody>
                    <a:bodyPr/>
                    <a:lstStyle/>
                    <a:p>
                      <a:r>
                        <a:rPr lang="en-US" dirty="0" smtClean="0"/>
                        <a:t>8.4%</a:t>
                      </a:r>
                      <a:endParaRPr lang="en-US" dirty="0"/>
                    </a:p>
                  </a:txBody>
                  <a:tcPr/>
                </a:tc>
              </a:tr>
              <a:tr h="370840">
                <a:tc>
                  <a:txBody>
                    <a:bodyPr/>
                    <a:lstStyle/>
                    <a:p>
                      <a:r>
                        <a:rPr lang="en-US" dirty="0" smtClean="0"/>
                        <a:t>2005</a:t>
                      </a:r>
                      <a:endParaRPr lang="en-US" dirty="0"/>
                    </a:p>
                  </a:txBody>
                  <a:tcPr/>
                </a:tc>
                <a:tc>
                  <a:txBody>
                    <a:bodyPr/>
                    <a:lstStyle/>
                    <a:p>
                      <a:r>
                        <a:rPr lang="en-US" dirty="0" smtClean="0"/>
                        <a:t>12.7%</a:t>
                      </a:r>
                      <a:endParaRPr lang="en-US" dirty="0"/>
                    </a:p>
                  </a:txBody>
                  <a:tcPr/>
                </a:tc>
                <a:tc>
                  <a:txBody>
                    <a:bodyPr/>
                    <a:lstStyle/>
                    <a:p>
                      <a:r>
                        <a:rPr lang="en-US" dirty="0" smtClean="0"/>
                        <a:t>12.9%</a:t>
                      </a:r>
                      <a:endParaRPr lang="en-US" dirty="0"/>
                    </a:p>
                  </a:txBody>
                  <a:tcPr/>
                </a:tc>
              </a:tr>
              <a:tr h="370840">
                <a:tc>
                  <a:txBody>
                    <a:bodyPr/>
                    <a:lstStyle/>
                    <a:p>
                      <a:r>
                        <a:rPr lang="en-US" dirty="0" smtClean="0"/>
                        <a:t>2006</a:t>
                      </a:r>
                      <a:endParaRPr lang="en-US" dirty="0"/>
                    </a:p>
                  </a:txBody>
                  <a:tcPr/>
                </a:tc>
                <a:tc>
                  <a:txBody>
                    <a:bodyPr/>
                    <a:lstStyle/>
                    <a:p>
                      <a:r>
                        <a:rPr lang="en-US" dirty="0" smtClean="0"/>
                        <a:t>15.3%</a:t>
                      </a:r>
                      <a:endParaRPr lang="en-US" dirty="0"/>
                    </a:p>
                  </a:txBody>
                  <a:tcPr/>
                </a:tc>
                <a:tc>
                  <a:txBody>
                    <a:bodyPr/>
                    <a:lstStyle/>
                    <a:p>
                      <a:r>
                        <a:rPr lang="en-US" dirty="0" smtClean="0"/>
                        <a:t>19.6%</a:t>
                      </a:r>
                      <a:endParaRPr lang="en-US" dirty="0"/>
                    </a:p>
                  </a:txBody>
                  <a:tcPr/>
                </a:tc>
              </a:tr>
              <a:tr h="370840">
                <a:tc>
                  <a:txBody>
                    <a:bodyPr/>
                    <a:lstStyle/>
                    <a:p>
                      <a:r>
                        <a:rPr lang="en-US" dirty="0" smtClean="0"/>
                        <a:t>2007</a:t>
                      </a:r>
                      <a:endParaRPr lang="en-US" dirty="0"/>
                    </a:p>
                  </a:txBody>
                  <a:tcPr/>
                </a:tc>
                <a:tc>
                  <a:txBody>
                    <a:bodyPr/>
                    <a:lstStyle/>
                    <a:p>
                      <a:r>
                        <a:rPr lang="en-US" dirty="0" smtClean="0"/>
                        <a:t>16.2%</a:t>
                      </a:r>
                      <a:endParaRPr lang="en-US" dirty="0"/>
                    </a:p>
                  </a:txBody>
                  <a:tcPr/>
                </a:tc>
                <a:tc>
                  <a:txBody>
                    <a:bodyPr/>
                    <a:lstStyle/>
                    <a:p>
                      <a:r>
                        <a:rPr lang="en-US" dirty="0" smtClean="0"/>
                        <a:t>17.5%</a:t>
                      </a:r>
                      <a:endParaRPr lang="en-US" dirty="0"/>
                    </a:p>
                  </a:txBody>
                  <a:tcPr/>
                </a:tc>
              </a:tr>
              <a:tr h="370840">
                <a:tc>
                  <a:txBody>
                    <a:bodyPr/>
                    <a:lstStyle/>
                    <a:p>
                      <a:r>
                        <a:rPr lang="en-US" dirty="0" smtClean="0"/>
                        <a:t>2008</a:t>
                      </a:r>
                      <a:endParaRPr lang="en-US" dirty="0"/>
                    </a:p>
                  </a:txBody>
                  <a:tcPr/>
                </a:tc>
                <a:tc>
                  <a:txBody>
                    <a:bodyPr/>
                    <a:lstStyle/>
                    <a:p>
                      <a:r>
                        <a:rPr lang="en-US" dirty="0" smtClean="0"/>
                        <a:t>16.5%</a:t>
                      </a:r>
                      <a:endParaRPr lang="en-US" dirty="0"/>
                    </a:p>
                  </a:txBody>
                  <a:tcPr/>
                </a:tc>
                <a:tc>
                  <a:txBody>
                    <a:bodyPr/>
                    <a:lstStyle/>
                    <a:p>
                      <a:r>
                        <a:rPr lang="en-US" dirty="0" smtClean="0"/>
                        <a:t>10.3%</a:t>
                      </a:r>
                      <a:endParaRPr lang="en-US" dirty="0"/>
                    </a:p>
                  </a:txBody>
                  <a:tcPr/>
                </a:tc>
              </a:tr>
              <a:tr h="370840">
                <a:tc>
                  <a:txBody>
                    <a:bodyPr/>
                    <a:lstStyle/>
                    <a:p>
                      <a:r>
                        <a:rPr lang="en-US" dirty="0" smtClean="0"/>
                        <a:t>2009</a:t>
                      </a:r>
                      <a:endParaRPr lang="en-US" dirty="0"/>
                    </a:p>
                  </a:txBody>
                  <a:tcPr/>
                </a:tc>
                <a:tc>
                  <a:txBody>
                    <a:bodyPr/>
                    <a:lstStyle/>
                    <a:p>
                      <a:r>
                        <a:rPr lang="en-US" dirty="0" smtClean="0"/>
                        <a:t>13.7%</a:t>
                      </a:r>
                      <a:endParaRPr lang="en-US" dirty="0"/>
                    </a:p>
                  </a:txBody>
                  <a:tcPr/>
                </a:tc>
                <a:tc>
                  <a:txBody>
                    <a:bodyPr/>
                    <a:lstStyle/>
                    <a:p>
                      <a:r>
                        <a:rPr lang="en-US" dirty="0" smtClean="0"/>
                        <a:t>21.3%</a:t>
                      </a:r>
                      <a:endParaRPr lang="en-US" dirty="0"/>
                    </a:p>
                  </a:txBody>
                  <a:tcPr/>
                </a:tc>
              </a:tr>
            </a:tbl>
          </a:graphicData>
        </a:graphic>
      </p:graphicFrame>
    </p:spTree>
    <p:extLst>
      <p:ext uri="{BB962C8B-B14F-4D97-AF65-F5344CB8AC3E}">
        <p14:creationId xmlns:p14="http://schemas.microsoft.com/office/powerpoint/2010/main" val="184130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Practice Question</a:t>
            </a:r>
            <a:endParaRPr lang="en-US" dirty="0"/>
          </a:p>
        </p:txBody>
      </p:sp>
      <p:sp>
        <p:nvSpPr>
          <p:cNvPr id="3" name="Content Placeholder 2"/>
          <p:cNvSpPr>
            <a:spLocks noGrp="1"/>
          </p:cNvSpPr>
          <p:nvPr>
            <p:ph idx="1"/>
          </p:nvPr>
        </p:nvSpPr>
        <p:spPr>
          <a:xfrm>
            <a:off x="457200" y="914400"/>
            <a:ext cx="8229600" cy="5410200"/>
          </a:xfrm>
        </p:spPr>
        <p:txBody>
          <a:bodyPr>
            <a:normAutofit/>
          </a:bodyPr>
          <a:lstStyle/>
          <a:p>
            <a:pPr marL="0" indent="0" algn="just">
              <a:buNone/>
            </a:pPr>
            <a:r>
              <a:rPr lang="en-US" sz="2000" dirty="0" smtClean="0"/>
              <a:t>2. Consider the following subjective probability distribution for a potential investment </a:t>
            </a:r>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457200" indent="-457200" algn="just">
              <a:buFont typeface="+mj-lt"/>
              <a:buAutoNum type="alphaLcPeriod"/>
            </a:pPr>
            <a:r>
              <a:rPr lang="en-US" sz="2000" dirty="0" smtClean="0"/>
              <a:t>Which stock has more expected rate of return ?</a:t>
            </a:r>
          </a:p>
          <a:p>
            <a:pPr marL="457200" indent="-457200" algn="just">
              <a:buFont typeface="+mj-lt"/>
              <a:buAutoNum type="alphaLcPeriod"/>
            </a:pPr>
            <a:r>
              <a:rPr lang="en-US" sz="2000" dirty="0" smtClean="0"/>
              <a:t>Which stock is riskier in terms of standard deviation ?</a:t>
            </a:r>
          </a:p>
          <a:p>
            <a:pPr marL="457200" indent="-457200" algn="just">
              <a:buFont typeface="+mj-lt"/>
              <a:buAutoNum type="alphaLcPeriod"/>
            </a:pPr>
            <a:r>
              <a:rPr lang="en-US" sz="2000" dirty="0" smtClean="0"/>
              <a:t>Which stock is less risky in terms of coefficient of variation ?</a:t>
            </a:r>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smtClean="0"/>
          </a:p>
          <a:p>
            <a:pPr marL="0" indent="0" algn="just">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732336462"/>
              </p:ext>
            </p:extLst>
          </p:nvPr>
        </p:nvGraphicFramePr>
        <p:xfrm>
          <a:off x="533400" y="1752600"/>
          <a:ext cx="8077200" cy="2123440"/>
        </p:xfrm>
        <a:graphic>
          <a:graphicData uri="http://schemas.openxmlformats.org/drawingml/2006/table">
            <a:tbl>
              <a:tblPr firstRow="1" bandRow="1">
                <a:tableStyleId>{5C22544A-7EE6-4342-B048-85BDC9FD1C3A}</a:tableStyleId>
              </a:tblPr>
              <a:tblGrid>
                <a:gridCol w="2019300"/>
                <a:gridCol w="2019300"/>
                <a:gridCol w="2019300"/>
                <a:gridCol w="2019300"/>
              </a:tblGrid>
              <a:tr h="370840">
                <a:tc>
                  <a:txBody>
                    <a:bodyPr/>
                    <a:lstStyle/>
                    <a:p>
                      <a:r>
                        <a:rPr lang="en-US" dirty="0" smtClean="0"/>
                        <a:t>State of economy</a:t>
                      </a:r>
                      <a:endParaRPr lang="en-US" dirty="0"/>
                    </a:p>
                  </a:txBody>
                  <a:tcPr/>
                </a:tc>
                <a:tc>
                  <a:txBody>
                    <a:bodyPr/>
                    <a:lstStyle/>
                    <a:p>
                      <a:r>
                        <a:rPr lang="en-US" dirty="0" smtClean="0"/>
                        <a:t>Probability</a:t>
                      </a:r>
                      <a:endParaRPr lang="en-US" dirty="0"/>
                    </a:p>
                  </a:txBody>
                  <a:tcPr/>
                </a:tc>
                <a:tc>
                  <a:txBody>
                    <a:bodyPr/>
                    <a:lstStyle/>
                    <a:p>
                      <a:r>
                        <a:rPr lang="en-US" dirty="0" smtClean="0"/>
                        <a:t>Estimated rate of return on Stock A</a:t>
                      </a:r>
                      <a:endParaRPr lang="en-US" dirty="0"/>
                    </a:p>
                  </a:txBody>
                  <a:tcPr/>
                </a:tc>
                <a:tc>
                  <a:txBody>
                    <a:bodyPr/>
                    <a:lstStyle/>
                    <a:p>
                      <a:r>
                        <a:rPr lang="en-US" dirty="0" smtClean="0"/>
                        <a:t>Estimated</a:t>
                      </a:r>
                      <a:r>
                        <a:rPr lang="en-US" baseline="0" dirty="0" smtClean="0"/>
                        <a:t> rate of return on Stock B</a:t>
                      </a:r>
                      <a:endParaRPr lang="en-US" dirty="0"/>
                    </a:p>
                  </a:txBody>
                  <a:tcPr/>
                </a:tc>
              </a:tr>
              <a:tr h="370840">
                <a:tc>
                  <a:txBody>
                    <a:bodyPr/>
                    <a:lstStyle/>
                    <a:p>
                      <a:r>
                        <a:rPr lang="en-US" dirty="0" smtClean="0"/>
                        <a:t>Strong growth</a:t>
                      </a:r>
                      <a:endParaRPr lang="en-US" dirty="0"/>
                    </a:p>
                  </a:txBody>
                  <a:tcPr/>
                </a:tc>
                <a:tc>
                  <a:txBody>
                    <a:bodyPr/>
                    <a:lstStyle/>
                    <a:p>
                      <a:r>
                        <a:rPr lang="en-US" dirty="0" smtClean="0"/>
                        <a:t>0.10</a:t>
                      </a:r>
                      <a:endParaRPr lang="en-US" dirty="0"/>
                    </a:p>
                  </a:txBody>
                  <a:tcPr/>
                </a:tc>
                <a:tc>
                  <a:txBody>
                    <a:bodyPr/>
                    <a:lstStyle/>
                    <a:p>
                      <a:r>
                        <a:rPr lang="en-US" dirty="0" smtClean="0"/>
                        <a:t>25%</a:t>
                      </a:r>
                      <a:endParaRPr lang="en-US" dirty="0"/>
                    </a:p>
                  </a:txBody>
                  <a:tcPr/>
                </a:tc>
                <a:tc>
                  <a:txBody>
                    <a:bodyPr/>
                    <a:lstStyle/>
                    <a:p>
                      <a:r>
                        <a:rPr lang="en-US" dirty="0" smtClean="0"/>
                        <a:t>-10%</a:t>
                      </a:r>
                      <a:endParaRPr lang="en-US" dirty="0"/>
                    </a:p>
                  </a:txBody>
                  <a:tcPr/>
                </a:tc>
              </a:tr>
              <a:tr h="370840">
                <a:tc>
                  <a:txBody>
                    <a:bodyPr/>
                    <a:lstStyle/>
                    <a:p>
                      <a:r>
                        <a:rPr lang="en-US" dirty="0" smtClean="0"/>
                        <a:t>Moderate growth</a:t>
                      </a:r>
                      <a:endParaRPr lang="en-US" dirty="0"/>
                    </a:p>
                  </a:txBody>
                  <a:tcPr/>
                </a:tc>
                <a:tc>
                  <a:txBody>
                    <a:bodyPr/>
                    <a:lstStyle/>
                    <a:p>
                      <a:r>
                        <a:rPr lang="en-US" dirty="0" smtClean="0"/>
                        <a:t>0.40</a:t>
                      </a:r>
                      <a:endParaRPr lang="en-US" dirty="0"/>
                    </a:p>
                  </a:txBody>
                  <a:tcPr/>
                </a:tc>
                <a:tc>
                  <a:txBody>
                    <a:bodyPr/>
                    <a:lstStyle/>
                    <a:p>
                      <a:r>
                        <a:rPr lang="en-US" dirty="0" smtClean="0"/>
                        <a:t>15%</a:t>
                      </a:r>
                      <a:endParaRPr lang="en-US" dirty="0"/>
                    </a:p>
                  </a:txBody>
                  <a:tcPr/>
                </a:tc>
                <a:tc>
                  <a:txBody>
                    <a:bodyPr/>
                    <a:lstStyle/>
                    <a:p>
                      <a:r>
                        <a:rPr lang="en-US" dirty="0" smtClean="0"/>
                        <a:t>15%</a:t>
                      </a:r>
                      <a:endParaRPr lang="en-US" dirty="0"/>
                    </a:p>
                  </a:txBody>
                  <a:tcPr/>
                </a:tc>
              </a:tr>
              <a:tr h="370840">
                <a:tc>
                  <a:txBody>
                    <a:bodyPr/>
                    <a:lstStyle/>
                    <a:p>
                      <a:r>
                        <a:rPr lang="en-US" dirty="0" smtClean="0"/>
                        <a:t>Weak growth</a:t>
                      </a:r>
                      <a:endParaRPr lang="en-US" dirty="0"/>
                    </a:p>
                  </a:txBody>
                  <a:tcPr/>
                </a:tc>
                <a:tc>
                  <a:txBody>
                    <a:bodyPr/>
                    <a:lstStyle/>
                    <a:p>
                      <a:r>
                        <a:rPr lang="en-US" dirty="0" smtClean="0"/>
                        <a:t>0.40</a:t>
                      </a:r>
                      <a:endParaRPr lang="en-US" dirty="0"/>
                    </a:p>
                  </a:txBody>
                  <a:tcPr/>
                </a:tc>
                <a:tc>
                  <a:txBody>
                    <a:bodyPr/>
                    <a:lstStyle/>
                    <a:p>
                      <a:r>
                        <a:rPr lang="en-US" dirty="0" smtClean="0"/>
                        <a:t>-10%</a:t>
                      </a:r>
                      <a:endParaRPr lang="en-US" dirty="0"/>
                    </a:p>
                  </a:txBody>
                  <a:tcPr/>
                </a:tc>
                <a:tc>
                  <a:txBody>
                    <a:bodyPr/>
                    <a:lstStyle/>
                    <a:p>
                      <a:r>
                        <a:rPr lang="en-US" dirty="0" smtClean="0"/>
                        <a:t>25%</a:t>
                      </a:r>
                      <a:endParaRPr lang="en-US" dirty="0"/>
                    </a:p>
                  </a:txBody>
                  <a:tcPr/>
                </a:tc>
              </a:tr>
              <a:tr h="370840">
                <a:tc>
                  <a:txBody>
                    <a:bodyPr/>
                    <a:lstStyle/>
                    <a:p>
                      <a:r>
                        <a:rPr lang="en-US" dirty="0" smtClean="0"/>
                        <a:t>Recession</a:t>
                      </a:r>
                      <a:endParaRPr lang="en-US" dirty="0"/>
                    </a:p>
                  </a:txBody>
                  <a:tcPr/>
                </a:tc>
                <a:tc>
                  <a:txBody>
                    <a:bodyPr/>
                    <a:lstStyle/>
                    <a:p>
                      <a:r>
                        <a:rPr lang="en-US" dirty="0" smtClean="0"/>
                        <a:t>0.10</a:t>
                      </a:r>
                      <a:endParaRPr lang="en-US" dirty="0"/>
                    </a:p>
                  </a:txBody>
                  <a:tcPr/>
                </a:tc>
                <a:tc>
                  <a:txBody>
                    <a:bodyPr/>
                    <a:lstStyle/>
                    <a:p>
                      <a:r>
                        <a:rPr lang="en-US" dirty="0" smtClean="0"/>
                        <a:t>10%</a:t>
                      </a:r>
                      <a:endParaRPr lang="en-US" dirty="0"/>
                    </a:p>
                  </a:txBody>
                  <a:tcPr/>
                </a:tc>
                <a:tc>
                  <a:txBody>
                    <a:bodyPr/>
                    <a:lstStyle/>
                    <a:p>
                      <a:r>
                        <a:rPr lang="en-US" dirty="0" smtClean="0"/>
                        <a:t>20%</a:t>
                      </a:r>
                      <a:endParaRPr lang="en-US" dirty="0"/>
                    </a:p>
                  </a:txBody>
                  <a:tcPr/>
                </a:tc>
              </a:tr>
            </a:tbl>
          </a:graphicData>
        </a:graphic>
      </p:graphicFrame>
    </p:spTree>
    <p:extLst>
      <p:ext uri="{BB962C8B-B14F-4D97-AF65-F5344CB8AC3E}">
        <p14:creationId xmlns:p14="http://schemas.microsoft.com/office/powerpoint/2010/main" val="47625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Covariance and Correlation</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458200" cy="5287963"/>
              </a:xfrm>
            </p:spPr>
            <p:txBody>
              <a:bodyPr>
                <a:normAutofit/>
              </a:bodyPr>
              <a:lstStyle/>
              <a:p>
                <a:pPr marL="0" indent="0">
                  <a:buNone/>
                </a:pPr>
                <a:r>
                  <a:rPr lang="en-US" sz="2200" b="1" dirty="0" smtClean="0"/>
                  <a:t>Covariance:</a:t>
                </a:r>
              </a:p>
              <a:p>
                <a:pPr algn="just">
                  <a:buFont typeface="Wingdings" pitchFamily="2" charset="2"/>
                  <a:buChar char="Ø"/>
                </a:pPr>
                <a:r>
                  <a:rPr lang="en-US" sz="2000" dirty="0" smtClean="0"/>
                  <a:t>Statistical measure of relationship between two random variables</a:t>
                </a:r>
              </a:p>
              <a:p>
                <a:pPr algn="just">
                  <a:buFont typeface="Wingdings" pitchFamily="2" charset="2"/>
                  <a:buChar char="Ø"/>
                </a:pPr>
                <a:r>
                  <a:rPr lang="en-US" sz="2000" dirty="0" smtClean="0"/>
                  <a:t>Statistical measure of how the returns of two assets move together</a:t>
                </a:r>
              </a:p>
              <a:p>
                <a:pPr algn="just">
                  <a:buFont typeface="Wingdings" pitchFamily="2" charset="2"/>
                  <a:buChar char="Ø"/>
                </a:pPr>
                <a:r>
                  <a:rPr lang="en-US" sz="2000" dirty="0" smtClean="0"/>
                  <a:t>Absolute measure of co-movement that varies between plus and minus infinity</a:t>
                </a:r>
              </a:p>
              <a:p>
                <a:pPr algn="just">
                  <a:buFont typeface="Wingdings" pitchFamily="2" charset="2"/>
                  <a:buChar char="Ø"/>
                </a:pPr>
                <a:r>
                  <a:rPr lang="en-US" sz="2000" dirty="0" smtClean="0"/>
                  <a:t>Formula for covariance, </a:t>
                </a:r>
                <a:r>
                  <a:rPr lang="en-US" sz="2000" dirty="0" err="1" smtClean="0"/>
                  <a:t>Cov</a:t>
                </a:r>
                <a:r>
                  <a:rPr lang="en-US" sz="2000" dirty="0" smtClean="0"/>
                  <a:t> </a:t>
                </a:r>
                <a:r>
                  <a:rPr lang="en-US" sz="2000" baseline="-25000" dirty="0" smtClean="0"/>
                  <a:t>AB</a:t>
                </a:r>
                <a:r>
                  <a:rPr lang="en-US" sz="2000" dirty="0" smtClean="0"/>
                  <a:t> = </a:t>
                </a:r>
                <a:r>
                  <a:rPr lang="el-GR" sz="2000" dirty="0" smtClean="0"/>
                  <a:t>σ</a:t>
                </a:r>
                <a:r>
                  <a:rPr lang="en-US" sz="2000" baseline="-25000" dirty="0" smtClean="0"/>
                  <a:t>AB</a:t>
                </a:r>
                <a:r>
                  <a:rPr lang="en-US" sz="2000" dirty="0" smtClean="0"/>
                  <a:t>  = </a:t>
                </a:r>
                <a14:m>
                  <m:oMath xmlns:m="http://schemas.openxmlformats.org/officeDocument/2006/math">
                    <m:f>
                      <m:fPr>
                        <m:ctrlPr>
                          <a:rPr lang="en-US" sz="2000" i="1" smtClean="0">
                            <a:latin typeface="Cambria Math"/>
                          </a:rPr>
                        </m:ctrlPr>
                      </m:fPr>
                      <m:num>
                        <m:nary>
                          <m:naryPr>
                            <m:chr m:val="∑"/>
                            <m:ctrlPr>
                              <a:rPr lang="en-US" sz="2000" i="1" smtClean="0">
                                <a:latin typeface="Cambria Math"/>
                              </a:rPr>
                            </m:ctrlPr>
                          </m:naryPr>
                          <m:sub>
                            <m:r>
                              <m:rPr>
                                <m:brk m:alnAt="23"/>
                              </m:rPr>
                              <a:rPr lang="en-US" sz="2000" i="1">
                                <a:latin typeface="Cambria Math"/>
                              </a:rPr>
                              <m:t>𝑖</m:t>
                            </m:r>
                            <m:r>
                              <a:rPr lang="en-US" sz="2000" i="1">
                                <a:latin typeface="Cambria Math"/>
                              </a:rPr>
                              <m:t>=1</m:t>
                            </m:r>
                          </m:sub>
                          <m:sup>
                            <m:r>
                              <a:rPr lang="en-US" sz="2000" i="1">
                                <a:latin typeface="Cambria Math"/>
                              </a:rPr>
                              <m:t>𝑛</m:t>
                            </m:r>
                          </m:sup>
                          <m:e>
                            <m:d>
                              <m:dPr>
                                <m:begChr m:val="["/>
                                <m:endChr m:val="]"/>
                                <m:ctrlPr>
                                  <a:rPr lang="en-US" sz="2000" i="1">
                                    <a:latin typeface="Cambria Math"/>
                                  </a:rPr>
                                </m:ctrlPr>
                              </m:dPr>
                              <m:e>
                                <m:r>
                                  <a:rPr lang="en-US" sz="2000" i="1">
                                    <a:latin typeface="Cambria Math"/>
                                  </a:rPr>
                                  <m:t>𝑅</m:t>
                                </m:r>
                                <m:r>
                                  <a:rPr lang="en-US" sz="2000" b="0" i="1" baseline="-25000" smtClean="0">
                                    <a:latin typeface="Cambria Math"/>
                                  </a:rPr>
                                  <m:t>𝐴</m:t>
                                </m:r>
                                <m:r>
                                  <a:rPr lang="en-US" sz="2000" i="1" baseline="-25000">
                                    <a:latin typeface="Cambria Math"/>
                                  </a:rPr>
                                  <m:t>𝑖</m:t>
                                </m:r>
                                <m:r>
                                  <a:rPr lang="en-US" sz="2000" i="1">
                                    <a:latin typeface="Cambria Math"/>
                                  </a:rPr>
                                  <m:t> −</m:t>
                                </m:r>
                                <m:r>
                                  <a:rPr lang="en-US" sz="2000" i="1" smtClean="0">
                                    <a:latin typeface="Cambria Math"/>
                                  </a:rPr>
                                  <m:t>Ṝ</m:t>
                                </m:r>
                                <m:r>
                                  <a:rPr lang="en-US" sz="2000" b="0" i="1" baseline="-25000" smtClean="0">
                                    <a:latin typeface="Cambria Math"/>
                                  </a:rPr>
                                  <m:t>𝐴</m:t>
                                </m:r>
                              </m:e>
                            </m:d>
                          </m:e>
                        </m:nary>
                        <m:r>
                          <a:rPr lang="en-US" sz="2000" b="0" i="1" baseline="30000" smtClean="0">
                            <a:latin typeface="Cambria Math"/>
                          </a:rPr>
                          <m:t> </m:t>
                        </m:r>
                        <m:r>
                          <a:rPr lang="en-US" sz="2000" i="1" smtClean="0">
                            <a:latin typeface="Cambria Math"/>
                            <a:ea typeface="Cambria Math"/>
                          </a:rPr>
                          <m:t>×</m:t>
                        </m:r>
                        <m:r>
                          <a:rPr lang="en-US" sz="2000" b="0" i="1" smtClean="0">
                            <a:latin typeface="Cambria Math"/>
                            <a:ea typeface="Cambria Math"/>
                          </a:rPr>
                          <m:t> [</m:t>
                        </m:r>
                        <m:r>
                          <a:rPr lang="en-US" sz="2000" b="0" i="1" smtClean="0">
                            <a:latin typeface="Cambria Math"/>
                            <a:ea typeface="Cambria Math"/>
                          </a:rPr>
                          <m:t>𝑅𝐵𝑖</m:t>
                        </m:r>
                        <m:r>
                          <a:rPr lang="en-US" sz="2000" b="0" i="1" smtClean="0">
                            <a:latin typeface="Cambria Math"/>
                            <a:ea typeface="Cambria Math"/>
                          </a:rPr>
                          <m:t> − Ṝ</m:t>
                        </m:r>
                        <m:r>
                          <a:rPr lang="en-US" sz="2000" b="0" i="1" baseline="-25000" smtClean="0">
                            <a:latin typeface="Cambria Math"/>
                            <a:ea typeface="Cambria Math"/>
                          </a:rPr>
                          <m:t>𝐵</m:t>
                        </m:r>
                        <m:r>
                          <a:rPr lang="en-US" sz="2000" b="0" i="1" smtClean="0">
                            <a:latin typeface="Cambria Math"/>
                            <a:ea typeface="Cambria Math"/>
                          </a:rPr>
                          <m:t>]</m:t>
                        </m:r>
                      </m:num>
                      <m:den>
                        <m:r>
                          <a:rPr lang="en-US" sz="2000" b="0" i="1" smtClean="0">
                            <a:latin typeface="Cambria Math"/>
                          </a:rPr>
                          <m:t>𝑛</m:t>
                        </m:r>
                        <m:r>
                          <a:rPr lang="en-US" sz="2000" b="0" i="1" smtClean="0">
                            <a:latin typeface="Cambria Math"/>
                          </a:rPr>
                          <m:t>−1</m:t>
                        </m:r>
                      </m:den>
                    </m:f>
                  </m:oMath>
                </a14:m>
                <a:endParaRPr lang="en-US" sz="2000" dirty="0" smtClean="0"/>
              </a:p>
              <a:p>
                <a:pPr algn="just">
                  <a:buFont typeface="Wingdings" pitchFamily="2" charset="2"/>
                  <a:buChar char="Ø"/>
                </a:pPr>
                <a:r>
                  <a:rPr lang="en-US" sz="2000" dirty="0"/>
                  <a:t>Formula for </a:t>
                </a:r>
                <a:r>
                  <a:rPr lang="en-US" sz="2000" dirty="0" smtClean="0"/>
                  <a:t>covariance with probability, </a:t>
                </a:r>
                <a:r>
                  <a:rPr lang="en-US" sz="2000" dirty="0" err="1"/>
                  <a:t>Cov</a:t>
                </a:r>
                <a:r>
                  <a:rPr lang="en-US" sz="2000" dirty="0"/>
                  <a:t> </a:t>
                </a:r>
                <a:r>
                  <a:rPr lang="en-US" sz="2000" baseline="-25000" dirty="0"/>
                  <a:t>AB</a:t>
                </a:r>
                <a:r>
                  <a:rPr lang="en-US" sz="2000" dirty="0"/>
                  <a:t> = </a:t>
                </a:r>
                <a:r>
                  <a:rPr lang="el-GR" sz="2000" dirty="0"/>
                  <a:t>σ</a:t>
                </a:r>
                <a:r>
                  <a:rPr lang="en-US" sz="2000" baseline="-25000" dirty="0"/>
                  <a:t>AB</a:t>
                </a:r>
                <a:r>
                  <a:rPr lang="en-US" sz="2000" dirty="0"/>
                  <a:t> </a:t>
                </a:r>
                <a:endParaRPr lang="en-US" sz="2000" dirty="0" smtClean="0"/>
              </a:p>
              <a:p>
                <a:pPr marL="0" indent="0" algn="just">
                  <a:buNone/>
                </a:pPr>
                <a:r>
                  <a:rPr lang="en-US" sz="2000" dirty="0"/>
                  <a:t>	</a:t>
                </a:r>
                <a:r>
                  <a:rPr lang="en-US" sz="2000" dirty="0" smtClean="0"/>
                  <a:t>	 = </a:t>
                </a:r>
                <a14:m>
                  <m:oMath xmlns:m="http://schemas.openxmlformats.org/officeDocument/2006/math">
                    <m:nary>
                      <m:naryPr>
                        <m:chr m:val="∑"/>
                        <m:ctrlPr>
                          <a:rPr lang="en-US" sz="2000" i="1">
                            <a:latin typeface="Cambria Math"/>
                          </a:rPr>
                        </m:ctrlPr>
                      </m:naryPr>
                      <m:sub>
                        <m:r>
                          <m:rPr>
                            <m:brk m:alnAt="23"/>
                          </m:rPr>
                          <a:rPr lang="en-US" sz="2000" i="1">
                            <a:latin typeface="Cambria Math"/>
                          </a:rPr>
                          <m:t>𝑖</m:t>
                        </m:r>
                        <m:r>
                          <a:rPr lang="en-US" sz="2000" i="1">
                            <a:latin typeface="Cambria Math"/>
                          </a:rPr>
                          <m:t>=1</m:t>
                        </m:r>
                      </m:sub>
                      <m:sup>
                        <m:r>
                          <a:rPr lang="en-US" sz="2000" i="1">
                            <a:latin typeface="Cambria Math"/>
                          </a:rPr>
                          <m:t>𝑛</m:t>
                        </m:r>
                      </m:sup>
                      <m:e>
                        <m:r>
                          <a:rPr lang="en-US" sz="2000" b="0" i="1" smtClean="0">
                            <a:latin typeface="Cambria Math"/>
                          </a:rPr>
                          <m:t>𝑃𝑖</m:t>
                        </m:r>
                        <m:d>
                          <m:dPr>
                            <m:begChr m:val="["/>
                            <m:endChr m:val="]"/>
                            <m:ctrlPr>
                              <a:rPr lang="en-US" sz="2000" i="1">
                                <a:latin typeface="Cambria Math"/>
                              </a:rPr>
                            </m:ctrlPr>
                          </m:dPr>
                          <m:e>
                            <m:r>
                              <a:rPr lang="en-US" sz="2000" i="1">
                                <a:latin typeface="Cambria Math"/>
                              </a:rPr>
                              <m:t>𝑅</m:t>
                            </m:r>
                            <m:r>
                              <a:rPr lang="en-US" sz="2000" i="1" baseline="-25000">
                                <a:latin typeface="Cambria Math"/>
                              </a:rPr>
                              <m:t>𝐴𝑖</m:t>
                            </m:r>
                            <m:r>
                              <a:rPr lang="en-US" sz="2000" i="1">
                                <a:latin typeface="Cambria Math"/>
                              </a:rPr>
                              <m:t> −</m:t>
                            </m:r>
                            <m:r>
                              <a:rPr lang="en-US" sz="2000" b="0" i="1" smtClean="0">
                                <a:latin typeface="Cambria Math"/>
                              </a:rPr>
                              <m:t>𝐸</m:t>
                            </m:r>
                            <m:r>
                              <a:rPr lang="en-US" sz="2000" b="0" i="1" smtClean="0">
                                <a:latin typeface="Cambria Math"/>
                              </a:rPr>
                              <m:t>(</m:t>
                            </m:r>
                            <m:r>
                              <a:rPr lang="en-US" sz="2000" b="0" i="1" smtClean="0">
                                <a:latin typeface="Cambria Math"/>
                              </a:rPr>
                              <m:t>𝑅𝐴</m:t>
                            </m:r>
                            <m:r>
                              <a:rPr lang="en-US" sz="2000" b="0" i="1" smtClean="0">
                                <a:latin typeface="Cambria Math"/>
                              </a:rPr>
                              <m:t>)</m:t>
                            </m:r>
                          </m:e>
                        </m:d>
                      </m:e>
                    </m:nary>
                    <m:r>
                      <a:rPr lang="en-US" sz="2000" i="1" baseline="30000">
                        <a:latin typeface="Cambria Math"/>
                      </a:rPr>
                      <m:t> </m:t>
                    </m:r>
                    <m:r>
                      <a:rPr lang="en-US" sz="2000" i="1">
                        <a:latin typeface="Cambria Math"/>
                        <a:ea typeface="Cambria Math"/>
                      </a:rPr>
                      <m:t>× [</m:t>
                    </m:r>
                    <m:r>
                      <a:rPr lang="en-US" sz="2000" i="1">
                        <a:latin typeface="Cambria Math"/>
                        <a:ea typeface="Cambria Math"/>
                      </a:rPr>
                      <m:t>𝑅𝐵𝑖</m:t>
                    </m:r>
                    <m:r>
                      <a:rPr lang="en-US" sz="2000" i="1">
                        <a:latin typeface="Cambria Math"/>
                        <a:ea typeface="Cambria Math"/>
                      </a:rPr>
                      <m:t> −</m:t>
                    </m:r>
                    <m:r>
                      <a:rPr lang="en-US" sz="2000" b="0" i="1" smtClean="0">
                        <a:latin typeface="Cambria Math"/>
                        <a:ea typeface="Cambria Math"/>
                      </a:rPr>
                      <m:t>𝐸</m:t>
                    </m:r>
                    <m:r>
                      <a:rPr lang="en-US" sz="2000" b="0" i="1" smtClean="0">
                        <a:latin typeface="Cambria Math"/>
                        <a:ea typeface="Cambria Math"/>
                      </a:rPr>
                      <m:t>(</m:t>
                    </m:r>
                    <m:r>
                      <a:rPr lang="en-US" sz="2000" b="0" i="1" smtClean="0">
                        <a:latin typeface="Cambria Math"/>
                        <a:ea typeface="Cambria Math"/>
                      </a:rPr>
                      <m:t>𝑅𝐵</m:t>
                    </m:r>
                    <m:r>
                      <a:rPr lang="en-US" sz="2000" b="0" i="1" smtClean="0">
                        <a:latin typeface="Cambria Math"/>
                        <a:ea typeface="Cambria Math"/>
                      </a:rPr>
                      <m:t>)]</m:t>
                    </m:r>
                  </m:oMath>
                </a14:m>
                <a:endParaRPr lang="en-US" sz="2000" dirty="0" smtClean="0"/>
              </a:p>
              <a:p>
                <a:pPr algn="just">
                  <a:buFont typeface="Wingdings" pitchFamily="2" charset="2"/>
                  <a:buChar char="Ø"/>
                </a:pPr>
                <a:r>
                  <a:rPr lang="en-US" sz="2000" dirty="0" smtClean="0"/>
                  <a:t>If the returns of two securities move in the same direction consistently the covariance of the two securities would be positive and if </a:t>
                </a:r>
                <a:r>
                  <a:rPr lang="en-US" sz="2000" dirty="0"/>
                  <a:t>move in the </a:t>
                </a:r>
                <a:r>
                  <a:rPr lang="en-US" sz="2000" dirty="0" smtClean="0"/>
                  <a:t>opposite </a:t>
                </a:r>
                <a:r>
                  <a:rPr lang="en-US" sz="2000" dirty="0"/>
                  <a:t>direction consistently the covariance of the two securities would be </a:t>
                </a:r>
                <a:r>
                  <a:rPr lang="en-US" sz="2000" dirty="0" smtClean="0"/>
                  <a:t>negative. If movement of returns were independent of each other, covariance would close to zero</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458200" cy="5287963"/>
              </a:xfrm>
              <a:blipFill rotWithShape="1">
                <a:blip r:embed="rId2"/>
                <a:stretch>
                  <a:fillRect l="-865" t="-692" r="-1297"/>
                </a:stretch>
              </a:blipFill>
            </p:spPr>
            <p:txBody>
              <a:bodyPr/>
              <a:lstStyle/>
              <a:p>
                <a:r>
                  <a:rPr lang="en-US">
                    <a:noFill/>
                  </a:rPr>
                  <a:t> </a:t>
                </a:r>
              </a:p>
            </p:txBody>
          </p:sp>
        </mc:Fallback>
      </mc:AlternateContent>
    </p:spTree>
    <p:extLst>
      <p:ext uri="{BB962C8B-B14F-4D97-AF65-F5344CB8AC3E}">
        <p14:creationId xmlns:p14="http://schemas.microsoft.com/office/powerpoint/2010/main" val="293899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smtClean="0"/>
              <a:t>Correlation Coefficient</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pPr marL="0" indent="0" algn="just">
              <a:buNone/>
            </a:pPr>
            <a:r>
              <a:rPr lang="en-US" sz="2000" dirty="0" smtClean="0"/>
              <a:t>Standardization of covariance</a:t>
            </a:r>
          </a:p>
          <a:p>
            <a:pPr marL="0" indent="0" algn="just">
              <a:buNone/>
            </a:pPr>
            <a:r>
              <a:rPr lang="en-US" sz="2000" b="1" dirty="0"/>
              <a:t>Correlation</a:t>
            </a:r>
            <a:r>
              <a:rPr lang="en-US" sz="2000" dirty="0"/>
              <a:t> is a statistical term describing the degree to which two variables move in coordination with one </a:t>
            </a:r>
            <a:r>
              <a:rPr lang="en-US" sz="2000" dirty="0" smtClean="0"/>
              <a:t>another</a:t>
            </a:r>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r>
              <a:rPr lang="en-US" sz="2000" dirty="0" smtClean="0"/>
              <a:t>The correlation coefficients may range from -1 to +1.</a:t>
            </a:r>
          </a:p>
          <a:p>
            <a:pPr marL="0" indent="0" algn="just">
              <a:buNone/>
            </a:pPr>
            <a:r>
              <a:rPr lang="en-US" sz="2000" dirty="0" smtClean="0"/>
              <a:t>-1 indicates perfect negative correlation between security returns, while a value of +1 indicates a perfect positive correlation.</a:t>
            </a:r>
          </a:p>
          <a:p>
            <a:pPr marL="0" indent="0" algn="just">
              <a:buNone/>
            </a:pPr>
            <a:r>
              <a:rPr lang="en-US" sz="2000" dirty="0" smtClean="0"/>
              <a:t>A value close to zero would indicate that the returns are independent or uncorrelated.</a:t>
            </a:r>
          </a:p>
          <a:p>
            <a:pPr marL="0" indent="0" algn="just">
              <a:buNone/>
            </a:pPr>
            <a:endParaRPr lang="en-US" sz="2000" dirty="0" smtClean="0"/>
          </a:p>
          <a:p>
            <a:pPr marL="0" indent="0" algn="just">
              <a:buNone/>
            </a:pPr>
            <a:endParaRPr lang="en-US" sz="2000" dirty="0" smtClean="0"/>
          </a:p>
          <a:p>
            <a:pPr marL="0" indent="0" algn="just">
              <a:buNone/>
            </a:pP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1"/>
            <a:ext cx="5867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465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Practice Question</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marL="457200" indent="-457200">
              <a:buFont typeface="+mj-lt"/>
              <a:buAutoNum type="arabicPeriod"/>
            </a:pPr>
            <a:r>
              <a:rPr lang="en-US" sz="2200" dirty="0" smtClean="0"/>
              <a:t>Consider the following data for Stock A and B</a:t>
            </a:r>
          </a:p>
          <a:p>
            <a:endParaRPr lang="en-US" sz="2600" dirty="0"/>
          </a:p>
          <a:p>
            <a:endParaRPr lang="en-US" sz="2600" dirty="0" smtClean="0"/>
          </a:p>
          <a:p>
            <a:pPr marL="0" indent="0">
              <a:buNone/>
            </a:pPr>
            <a:endParaRPr lang="en-US" sz="2600" dirty="0" smtClean="0"/>
          </a:p>
          <a:p>
            <a:pPr marL="0" indent="0">
              <a:buNone/>
            </a:pPr>
            <a:r>
              <a:rPr lang="en-US" sz="2200" dirty="0" smtClean="0"/>
              <a:t>Calculate the covariance and correlation between stock A and B</a:t>
            </a:r>
          </a:p>
          <a:p>
            <a:pPr marL="0" indent="0">
              <a:buNone/>
            </a:pPr>
            <a:endParaRPr lang="en-US" sz="2200" dirty="0" smtClean="0"/>
          </a:p>
          <a:p>
            <a:pPr marL="457200" indent="-457200">
              <a:buAutoNum type="arabicPeriod" startAt="2"/>
            </a:pPr>
            <a:r>
              <a:rPr lang="en-US" sz="2200" dirty="0" smtClean="0"/>
              <a:t>Consider the probability distribution and return on Stock A and B</a:t>
            </a:r>
          </a:p>
          <a:p>
            <a:pPr marL="457200" indent="-457200">
              <a:buAutoNum type="arabicPeriod" startAt="2"/>
            </a:pPr>
            <a:endParaRPr lang="en-US" sz="2200" dirty="0"/>
          </a:p>
          <a:p>
            <a:pPr marL="457200" indent="-457200">
              <a:buAutoNum type="arabicPeriod" startAt="2"/>
            </a:pPr>
            <a:endParaRPr lang="en-US" sz="2200" dirty="0" smtClean="0"/>
          </a:p>
          <a:p>
            <a:pPr marL="457200" indent="-457200">
              <a:buAutoNum type="arabicPeriod" startAt="2"/>
            </a:pPr>
            <a:endParaRPr lang="en-US" sz="2200" dirty="0"/>
          </a:p>
          <a:p>
            <a:pPr marL="457200" indent="-457200">
              <a:buAutoNum type="arabicPeriod" startAt="2"/>
            </a:pPr>
            <a:endParaRPr lang="en-US" sz="2200" dirty="0" smtClean="0"/>
          </a:p>
          <a:p>
            <a:pPr marL="0" indent="0">
              <a:buNone/>
            </a:pPr>
            <a:r>
              <a:rPr lang="en-US" sz="2200" dirty="0" smtClean="0"/>
              <a:t>Calculate the covariance and correlation between stock A and B</a:t>
            </a:r>
          </a:p>
          <a:p>
            <a:pPr marL="0" indent="0">
              <a:buNone/>
            </a:pP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2024413720"/>
              </p:ext>
            </p:extLst>
          </p:nvPr>
        </p:nvGraphicFramePr>
        <p:xfrm>
          <a:off x="914400" y="1447800"/>
          <a:ext cx="7696200" cy="1112520"/>
        </p:xfrm>
        <a:graphic>
          <a:graphicData uri="http://schemas.openxmlformats.org/drawingml/2006/table">
            <a:tbl>
              <a:tblPr firstRow="1" bandRow="1">
                <a:tableStyleId>{5C22544A-7EE6-4342-B048-85BDC9FD1C3A}</a:tableStyleId>
              </a:tblPr>
              <a:tblGrid>
                <a:gridCol w="2743200"/>
                <a:gridCol w="1295400"/>
                <a:gridCol w="1295400"/>
                <a:gridCol w="1219200"/>
                <a:gridCol w="1143000"/>
              </a:tblGrid>
              <a:tr h="370840">
                <a:tc>
                  <a:txBody>
                    <a:bodyPr/>
                    <a:lstStyle/>
                    <a:p>
                      <a:r>
                        <a:rPr lang="en-US" dirty="0" smtClean="0"/>
                        <a:t>Year</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r>
              <a:tr h="370840">
                <a:tc>
                  <a:txBody>
                    <a:bodyPr/>
                    <a:lstStyle/>
                    <a:p>
                      <a:r>
                        <a:rPr lang="en-US" dirty="0" smtClean="0"/>
                        <a:t>Return</a:t>
                      </a:r>
                      <a:r>
                        <a:rPr lang="en-US" baseline="0" dirty="0" smtClean="0"/>
                        <a:t> of stock A(%)</a:t>
                      </a:r>
                      <a:endParaRPr lang="en-US" dirty="0"/>
                    </a:p>
                  </a:txBody>
                  <a:tcPr/>
                </a:tc>
                <a:tc>
                  <a:txBody>
                    <a:bodyPr/>
                    <a:lstStyle/>
                    <a:p>
                      <a:r>
                        <a:rPr lang="en-US" dirty="0" smtClean="0"/>
                        <a:t>10</a:t>
                      </a:r>
                      <a:endParaRPr lang="en-US" dirty="0"/>
                    </a:p>
                  </a:txBody>
                  <a:tcPr/>
                </a:tc>
                <a:tc>
                  <a:txBody>
                    <a:bodyPr/>
                    <a:lstStyle/>
                    <a:p>
                      <a:r>
                        <a:rPr lang="en-US" dirty="0" smtClean="0"/>
                        <a:t>12</a:t>
                      </a:r>
                      <a:endParaRPr lang="en-US" dirty="0"/>
                    </a:p>
                  </a:txBody>
                  <a:tcPr/>
                </a:tc>
                <a:tc>
                  <a:txBody>
                    <a:bodyPr/>
                    <a:lstStyle/>
                    <a:p>
                      <a:r>
                        <a:rPr lang="en-US" dirty="0" smtClean="0"/>
                        <a:t>16</a:t>
                      </a:r>
                      <a:endParaRPr lang="en-US" dirty="0"/>
                    </a:p>
                  </a:txBody>
                  <a:tcPr/>
                </a:tc>
                <a:tc>
                  <a:txBody>
                    <a:bodyPr/>
                    <a:lstStyle/>
                    <a:p>
                      <a:r>
                        <a:rPr lang="en-US" dirty="0" smtClean="0"/>
                        <a:t>18</a:t>
                      </a:r>
                      <a:endParaRPr lang="en-US" dirty="0"/>
                    </a:p>
                  </a:txBody>
                  <a:tcPr/>
                </a:tc>
              </a:tr>
              <a:tr h="370840">
                <a:tc>
                  <a:txBody>
                    <a:bodyPr/>
                    <a:lstStyle/>
                    <a:p>
                      <a:r>
                        <a:rPr lang="en-US" dirty="0" smtClean="0"/>
                        <a:t>Return</a:t>
                      </a:r>
                      <a:r>
                        <a:rPr lang="en-US" baseline="0" dirty="0" smtClean="0"/>
                        <a:t> of stock B(%)</a:t>
                      </a:r>
                      <a:endParaRPr lang="en-US" dirty="0"/>
                    </a:p>
                  </a:txBody>
                  <a:tcPr/>
                </a:tc>
                <a:tc>
                  <a:txBody>
                    <a:bodyPr/>
                    <a:lstStyle/>
                    <a:p>
                      <a:r>
                        <a:rPr lang="en-US" dirty="0" smtClean="0"/>
                        <a:t>17</a:t>
                      </a:r>
                      <a:endParaRPr lang="en-US" dirty="0"/>
                    </a:p>
                  </a:txBody>
                  <a:tcPr/>
                </a:tc>
                <a:tc>
                  <a:txBody>
                    <a:bodyPr/>
                    <a:lstStyle/>
                    <a:p>
                      <a:r>
                        <a:rPr lang="en-US" dirty="0" smtClean="0"/>
                        <a:t>13</a:t>
                      </a:r>
                      <a:endParaRPr lang="en-US" dirty="0"/>
                    </a:p>
                  </a:txBody>
                  <a:tcPr/>
                </a:tc>
                <a:tc>
                  <a:txBody>
                    <a:bodyPr/>
                    <a:lstStyle/>
                    <a:p>
                      <a:r>
                        <a:rPr lang="en-US" dirty="0" smtClean="0"/>
                        <a:t>10</a:t>
                      </a:r>
                      <a:endParaRPr lang="en-US" dirty="0"/>
                    </a:p>
                  </a:txBody>
                  <a:tcPr/>
                </a:tc>
                <a:tc>
                  <a:txBody>
                    <a:bodyPr/>
                    <a:lstStyle/>
                    <a:p>
                      <a:r>
                        <a:rPr lang="en-US" dirty="0" smtClean="0"/>
                        <a:t>8</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44465015"/>
              </p:ext>
            </p:extLst>
          </p:nvPr>
        </p:nvGraphicFramePr>
        <p:xfrm>
          <a:off x="990600" y="40386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Probability</a:t>
                      </a:r>
                      <a:endParaRPr lang="en-US" dirty="0"/>
                    </a:p>
                  </a:txBody>
                  <a:tcPr/>
                </a:tc>
                <a:tc>
                  <a:txBody>
                    <a:bodyPr/>
                    <a:lstStyle/>
                    <a:p>
                      <a:r>
                        <a:rPr lang="en-US" dirty="0" smtClean="0"/>
                        <a:t>Return of stock A</a:t>
                      </a:r>
                      <a:endParaRPr lang="en-US" dirty="0"/>
                    </a:p>
                  </a:txBody>
                  <a:tcPr/>
                </a:tc>
                <a:tc>
                  <a:txBody>
                    <a:bodyPr/>
                    <a:lstStyle/>
                    <a:p>
                      <a:r>
                        <a:rPr lang="en-US" dirty="0" smtClean="0"/>
                        <a:t>Return of stock B</a:t>
                      </a:r>
                      <a:endParaRPr lang="en-US" dirty="0"/>
                    </a:p>
                  </a:txBody>
                  <a:tcPr/>
                </a:tc>
              </a:tr>
              <a:tr h="370840">
                <a:tc>
                  <a:txBody>
                    <a:bodyPr/>
                    <a:lstStyle/>
                    <a:p>
                      <a:r>
                        <a:rPr lang="en-US" dirty="0" smtClean="0"/>
                        <a:t>0.3</a:t>
                      </a:r>
                      <a:endParaRPr lang="en-US" dirty="0"/>
                    </a:p>
                  </a:txBody>
                  <a:tcPr/>
                </a:tc>
                <a:tc>
                  <a:txBody>
                    <a:bodyPr/>
                    <a:lstStyle/>
                    <a:p>
                      <a:r>
                        <a:rPr lang="en-US" dirty="0" smtClean="0"/>
                        <a:t>12</a:t>
                      </a:r>
                      <a:endParaRPr lang="en-US" dirty="0"/>
                    </a:p>
                  </a:txBody>
                  <a:tcPr/>
                </a:tc>
                <a:tc>
                  <a:txBody>
                    <a:bodyPr/>
                    <a:lstStyle/>
                    <a:p>
                      <a:r>
                        <a:rPr lang="en-US" dirty="0" smtClean="0"/>
                        <a:t>16</a:t>
                      </a:r>
                      <a:endParaRPr lang="en-US" dirty="0"/>
                    </a:p>
                  </a:txBody>
                  <a:tcPr/>
                </a:tc>
              </a:tr>
              <a:tr h="370840">
                <a:tc>
                  <a:txBody>
                    <a:bodyPr/>
                    <a:lstStyle/>
                    <a:p>
                      <a:r>
                        <a:rPr lang="en-US" dirty="0" smtClean="0"/>
                        <a:t>0.2</a:t>
                      </a:r>
                      <a:endParaRPr lang="en-US" dirty="0"/>
                    </a:p>
                  </a:txBody>
                  <a:tcPr/>
                </a:tc>
                <a:tc>
                  <a:txBody>
                    <a:bodyPr/>
                    <a:lstStyle/>
                    <a:p>
                      <a:r>
                        <a:rPr lang="en-US" dirty="0" smtClean="0"/>
                        <a:t>14</a:t>
                      </a:r>
                      <a:endParaRPr lang="en-US" dirty="0"/>
                    </a:p>
                  </a:txBody>
                  <a:tcPr/>
                </a:tc>
                <a:tc>
                  <a:txBody>
                    <a:bodyPr/>
                    <a:lstStyle/>
                    <a:p>
                      <a:r>
                        <a:rPr lang="en-US" dirty="0" smtClean="0"/>
                        <a:t>14</a:t>
                      </a:r>
                      <a:endParaRPr lang="en-US" dirty="0"/>
                    </a:p>
                  </a:txBody>
                  <a:tcPr/>
                </a:tc>
              </a:tr>
              <a:tr h="370840">
                <a:tc>
                  <a:txBody>
                    <a:bodyPr/>
                    <a:lstStyle/>
                    <a:p>
                      <a:r>
                        <a:rPr lang="en-US" dirty="0" smtClean="0"/>
                        <a:t>0.5</a:t>
                      </a:r>
                      <a:endParaRPr lang="en-US" dirty="0"/>
                    </a:p>
                  </a:txBody>
                  <a:tcPr/>
                </a:tc>
                <a:tc>
                  <a:txBody>
                    <a:bodyPr/>
                    <a:lstStyle/>
                    <a:p>
                      <a:r>
                        <a:rPr lang="en-US" dirty="0" smtClean="0"/>
                        <a:t>16</a:t>
                      </a:r>
                      <a:endParaRPr lang="en-US" dirty="0"/>
                    </a:p>
                  </a:txBody>
                  <a:tcPr/>
                </a:tc>
                <a:tc>
                  <a:txBody>
                    <a:bodyPr/>
                    <a:lstStyle/>
                    <a:p>
                      <a:r>
                        <a:rPr lang="en-US" dirty="0" smtClean="0"/>
                        <a:t>12</a:t>
                      </a:r>
                      <a:endParaRPr lang="en-US" dirty="0"/>
                    </a:p>
                  </a:txBody>
                  <a:tcPr/>
                </a:tc>
              </a:tr>
            </a:tbl>
          </a:graphicData>
        </a:graphic>
      </p:graphicFrame>
    </p:spTree>
    <p:extLst>
      <p:ext uri="{BB962C8B-B14F-4D97-AF65-F5344CB8AC3E}">
        <p14:creationId xmlns:p14="http://schemas.microsoft.com/office/powerpoint/2010/main" val="2414205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Concept of Portfolio</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000" dirty="0" smtClean="0"/>
              <a:t>Combination of investments in various securities </a:t>
            </a:r>
          </a:p>
          <a:p>
            <a:pPr algn="just"/>
            <a:r>
              <a:rPr lang="en-US" sz="2000" dirty="0" smtClean="0"/>
              <a:t>Efficient portfolio maximizes return for a given level of risk, or minimizes risk for given level of return</a:t>
            </a:r>
          </a:p>
          <a:p>
            <a:pPr algn="just"/>
            <a:r>
              <a:rPr lang="en-US" sz="2000" dirty="0" smtClean="0"/>
              <a:t>By diversification or investment in more than one asset, the riskiness of one asset can be influenced by the interaction of the pattern of its returns with that of other assets it is held in combination.</a:t>
            </a:r>
          </a:p>
          <a:p>
            <a:pPr algn="just"/>
            <a:r>
              <a:rPr lang="en-US" sz="2000" dirty="0" smtClean="0"/>
              <a:t>Harry Markowitz developed the basic portfolio model in 1952. Assumption regarding investor behavior:</a:t>
            </a:r>
          </a:p>
          <a:p>
            <a:pPr lvl="1" algn="just"/>
            <a:r>
              <a:rPr lang="en-US" sz="1800" dirty="0" smtClean="0"/>
              <a:t>Investor are risk averse</a:t>
            </a:r>
          </a:p>
          <a:p>
            <a:pPr lvl="1" algn="just"/>
            <a:r>
              <a:rPr lang="en-US" sz="1800" dirty="0" smtClean="0"/>
              <a:t>The investor seeks to maximize the expected utility of total wealth</a:t>
            </a:r>
          </a:p>
          <a:p>
            <a:pPr lvl="1" algn="just"/>
            <a:r>
              <a:rPr lang="en-US" sz="1800" dirty="0" smtClean="0"/>
              <a:t>All investment have the same expected single period  investment horizon</a:t>
            </a:r>
          </a:p>
          <a:p>
            <a:pPr lvl="1" algn="just"/>
            <a:r>
              <a:rPr lang="en-US" sz="1800" dirty="0" smtClean="0"/>
              <a:t>Investors base their investment decisions on the expected return and standard deviation of return from a possible investment </a:t>
            </a:r>
          </a:p>
          <a:p>
            <a:pPr lvl="1" algn="just"/>
            <a:r>
              <a:rPr lang="en-US" sz="1800" dirty="0" smtClean="0"/>
              <a:t>Perfect capital markets</a:t>
            </a:r>
            <a:endParaRPr lang="en-US" sz="1800" dirty="0"/>
          </a:p>
        </p:txBody>
      </p:sp>
    </p:spTree>
    <p:extLst>
      <p:ext uri="{BB962C8B-B14F-4D97-AF65-F5344CB8AC3E}">
        <p14:creationId xmlns:p14="http://schemas.microsoft.com/office/powerpoint/2010/main" val="2224792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t>Expected rate of return on a Portfolio</a:t>
            </a:r>
            <a:endParaRPr lang="en-US" sz="3200" dirty="0"/>
          </a:p>
        </p:txBody>
      </p:sp>
      <p:sp>
        <p:nvSpPr>
          <p:cNvPr id="3" name="Content Placeholder 2"/>
          <p:cNvSpPr>
            <a:spLocks noGrp="1"/>
          </p:cNvSpPr>
          <p:nvPr>
            <p:ph idx="1"/>
          </p:nvPr>
        </p:nvSpPr>
        <p:spPr>
          <a:xfrm>
            <a:off x="457200" y="838200"/>
            <a:ext cx="8229600" cy="5486400"/>
          </a:xfrm>
        </p:spPr>
        <p:txBody>
          <a:bodyPr>
            <a:normAutofit/>
          </a:bodyPr>
          <a:lstStyle/>
          <a:p>
            <a:r>
              <a:rPr lang="en-US" sz="2000" dirty="0" smtClean="0"/>
              <a:t>Formation of portfolio stabilizes the combined return, hence reduces the risk. The only condition required is that the returns from the assets should not be perfectly and positively correlated.</a:t>
            </a:r>
          </a:p>
          <a:p>
            <a:endParaRPr lang="en-US"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19" y="2438400"/>
            <a:ext cx="7772399" cy="359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11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Defining Risk and Return</a:t>
            </a:r>
            <a:endParaRPr lang="en-US" dirty="0"/>
          </a:p>
        </p:txBody>
      </p:sp>
      <p:sp>
        <p:nvSpPr>
          <p:cNvPr id="3" name="Content Placeholder 2"/>
          <p:cNvSpPr>
            <a:spLocks noGrp="1"/>
          </p:cNvSpPr>
          <p:nvPr>
            <p:ph idx="1"/>
          </p:nvPr>
        </p:nvSpPr>
        <p:spPr>
          <a:xfrm>
            <a:off x="457200" y="1066800"/>
            <a:ext cx="8229600" cy="5334000"/>
          </a:xfrm>
        </p:spPr>
        <p:txBody>
          <a:bodyPr>
            <a:normAutofit fontScale="92500" lnSpcReduction="20000"/>
          </a:bodyPr>
          <a:lstStyle/>
          <a:p>
            <a:pPr algn="just"/>
            <a:r>
              <a:rPr lang="en-US" sz="2200" dirty="0" smtClean="0"/>
              <a:t>The level of expected risk increases, the level of expected return also increases.</a:t>
            </a:r>
          </a:p>
          <a:p>
            <a:pPr marL="0" indent="0" algn="just">
              <a:buNone/>
            </a:pPr>
            <a:r>
              <a:rPr lang="en-US" sz="2200" b="1" dirty="0" smtClean="0"/>
              <a:t>Concept of Return</a:t>
            </a:r>
          </a:p>
          <a:p>
            <a:pPr marL="0" indent="0" algn="just">
              <a:buNone/>
            </a:pPr>
            <a:r>
              <a:rPr lang="en-US" sz="2200" dirty="0" smtClean="0"/>
              <a:t>Return is the difference between terminal wealth (T.W.) (what an investor received) and initial wealth (I.W.) (what an investor invests)</a:t>
            </a:r>
          </a:p>
          <a:p>
            <a:pPr marL="0" indent="0" algn="just">
              <a:buNone/>
            </a:pPr>
            <a:r>
              <a:rPr lang="en-US" sz="2200" dirty="0"/>
              <a:t>	</a:t>
            </a:r>
            <a:r>
              <a:rPr lang="en-US" sz="2200" dirty="0" smtClean="0"/>
              <a:t> T.W. &gt; I.W. = positive return from investment</a:t>
            </a:r>
          </a:p>
          <a:p>
            <a:pPr marL="0" indent="0" algn="just">
              <a:buNone/>
            </a:pPr>
            <a:r>
              <a:rPr lang="en-US" sz="2200" dirty="0"/>
              <a:t>	 T.W. </a:t>
            </a:r>
            <a:r>
              <a:rPr lang="en-US" sz="2200" dirty="0" smtClean="0"/>
              <a:t>&lt; </a:t>
            </a:r>
            <a:r>
              <a:rPr lang="en-US" sz="2200" dirty="0"/>
              <a:t>I.W. = </a:t>
            </a:r>
            <a:r>
              <a:rPr lang="en-US" sz="2200" dirty="0" smtClean="0"/>
              <a:t>negative </a:t>
            </a:r>
            <a:r>
              <a:rPr lang="en-US" sz="2200" dirty="0"/>
              <a:t>return from </a:t>
            </a:r>
            <a:r>
              <a:rPr lang="en-US" sz="2200" dirty="0" smtClean="0"/>
              <a:t>investment</a:t>
            </a:r>
          </a:p>
          <a:p>
            <a:pPr marL="0" indent="0" algn="just">
              <a:buNone/>
            </a:pPr>
            <a:r>
              <a:rPr lang="en-US" sz="2200" dirty="0"/>
              <a:t>	 T.W. </a:t>
            </a:r>
            <a:r>
              <a:rPr lang="en-US" sz="2200" dirty="0" smtClean="0"/>
              <a:t>= </a:t>
            </a:r>
            <a:r>
              <a:rPr lang="en-US" sz="2200" dirty="0"/>
              <a:t>I.W. = </a:t>
            </a:r>
            <a:r>
              <a:rPr lang="en-US" sz="2200" dirty="0" smtClean="0"/>
              <a:t>zero </a:t>
            </a:r>
            <a:r>
              <a:rPr lang="en-US" sz="2200" dirty="0"/>
              <a:t>return from </a:t>
            </a:r>
            <a:r>
              <a:rPr lang="en-US" sz="2200" dirty="0" smtClean="0"/>
              <a:t>investment</a:t>
            </a:r>
          </a:p>
          <a:p>
            <a:pPr marL="0" indent="0" algn="just">
              <a:buNone/>
            </a:pPr>
            <a:r>
              <a:rPr lang="en-US" sz="2200" b="1" dirty="0" smtClean="0"/>
              <a:t>Measurement of return for a Single Assets</a:t>
            </a:r>
          </a:p>
          <a:p>
            <a:pPr marL="457200" indent="-457200" algn="just">
              <a:buFont typeface="+mj-lt"/>
              <a:buAutoNum type="alphaLcParenR"/>
            </a:pPr>
            <a:r>
              <a:rPr lang="en-US" sz="2200" b="1" dirty="0" smtClean="0"/>
              <a:t>Rupee Return</a:t>
            </a:r>
          </a:p>
          <a:p>
            <a:pPr marL="800100" lvl="2" indent="0" algn="just">
              <a:buNone/>
            </a:pPr>
            <a:r>
              <a:rPr lang="en-US" sz="2200" dirty="0" smtClean="0"/>
              <a:t>Measured in absolute as well as in relative term</a:t>
            </a:r>
          </a:p>
          <a:p>
            <a:pPr marL="800100" lvl="2" indent="0" algn="just">
              <a:buNone/>
            </a:pPr>
            <a:r>
              <a:rPr lang="en-US" sz="2200" dirty="0" smtClean="0"/>
              <a:t>Absolute return = capital gain or loss + cash receipt</a:t>
            </a:r>
          </a:p>
          <a:p>
            <a:pPr marL="800100" lvl="2" indent="0" algn="just">
              <a:buNone/>
            </a:pPr>
            <a:r>
              <a:rPr lang="en-US" sz="2200" dirty="0" smtClean="0"/>
              <a:t>Capital gain = sale price – purchase price</a:t>
            </a:r>
          </a:p>
          <a:p>
            <a:pPr marL="800100" lvl="2" indent="0" algn="just">
              <a:buNone/>
            </a:pPr>
            <a:r>
              <a:rPr lang="en-US" sz="2200" dirty="0" smtClean="0"/>
              <a:t>Cash receipt = dividend or interest received</a:t>
            </a:r>
          </a:p>
          <a:p>
            <a:pPr marL="800100" lvl="2" indent="0" algn="just">
              <a:buNone/>
            </a:pPr>
            <a:r>
              <a:rPr lang="en-US" sz="2200" dirty="0" smtClean="0"/>
              <a:t>Rupee return = (P</a:t>
            </a:r>
            <a:r>
              <a:rPr lang="en-US" sz="2200" baseline="-25000" dirty="0" smtClean="0"/>
              <a:t>1</a:t>
            </a:r>
            <a:r>
              <a:rPr lang="en-US" sz="2200" dirty="0" smtClean="0"/>
              <a:t>-P</a:t>
            </a:r>
            <a:r>
              <a:rPr lang="en-US" sz="2200" baseline="-25000" dirty="0" smtClean="0"/>
              <a:t>0</a:t>
            </a:r>
            <a:r>
              <a:rPr lang="en-US" sz="2200" dirty="0" smtClean="0"/>
              <a:t> ) + C</a:t>
            </a:r>
            <a:r>
              <a:rPr lang="en-US" sz="2200" baseline="-25000" dirty="0" smtClean="0"/>
              <a:t>1</a:t>
            </a:r>
          </a:p>
          <a:p>
            <a:pPr marL="800100" lvl="2" indent="0" algn="just">
              <a:buNone/>
            </a:pPr>
            <a:endParaRPr lang="en-US" sz="1600" dirty="0"/>
          </a:p>
          <a:p>
            <a:pPr marL="800100" lvl="2" indent="0" algn="just">
              <a:buNone/>
            </a:pPr>
            <a:r>
              <a:rPr lang="en-US" sz="2200" dirty="0" smtClean="0"/>
              <a:t>Problem: to know scale (size) of investment and timing of return</a:t>
            </a:r>
          </a:p>
          <a:p>
            <a:pPr marL="0" indent="0" algn="just">
              <a:buNone/>
            </a:pPr>
            <a:r>
              <a:rPr lang="en-US" sz="2200" dirty="0"/>
              <a:t>	</a:t>
            </a:r>
          </a:p>
        </p:txBody>
      </p:sp>
    </p:spTree>
    <p:extLst>
      <p:ext uri="{BB962C8B-B14F-4D97-AF65-F5344CB8AC3E}">
        <p14:creationId xmlns:p14="http://schemas.microsoft.com/office/powerpoint/2010/main" val="3638299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Expected rate of return on a Portfolio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lstStyle/>
              <a:p>
                <a:pPr marL="0" indent="0" algn="just">
                  <a:buNone/>
                </a:pPr>
                <a:r>
                  <a:rPr lang="en-US" sz="2000" dirty="0" smtClean="0"/>
                  <a:t>E(</a:t>
                </a:r>
                <a:r>
                  <a:rPr lang="en-US" sz="2000" dirty="0" err="1" smtClean="0"/>
                  <a:t>R</a:t>
                </a:r>
                <a:r>
                  <a:rPr lang="en-US" sz="2000" baseline="-25000" dirty="0" err="1" smtClean="0"/>
                  <a:t>p</a:t>
                </a:r>
                <a:r>
                  <a:rPr lang="en-US" sz="2000" dirty="0" smtClean="0"/>
                  <a:t>) = E(R</a:t>
                </a:r>
                <a:r>
                  <a:rPr lang="en-US" sz="2000" baseline="-25000" dirty="0" smtClean="0"/>
                  <a:t>1</a:t>
                </a:r>
                <a:r>
                  <a:rPr lang="en-US" sz="2000" dirty="0" smtClean="0"/>
                  <a:t>)w</a:t>
                </a:r>
                <a:r>
                  <a:rPr lang="en-US" sz="2000" baseline="-25000" dirty="0" smtClean="0"/>
                  <a:t>1</a:t>
                </a:r>
                <a:r>
                  <a:rPr lang="en-US" sz="2000" dirty="0" smtClean="0"/>
                  <a:t> + E(R</a:t>
                </a:r>
                <a:r>
                  <a:rPr lang="en-US" sz="2000" baseline="-25000" dirty="0" smtClean="0"/>
                  <a:t>2</a:t>
                </a:r>
                <a:r>
                  <a:rPr lang="en-US" sz="2000" dirty="0" smtClean="0"/>
                  <a:t>)w</a:t>
                </a:r>
                <a:r>
                  <a:rPr lang="en-US" sz="2000" baseline="-25000" dirty="0" smtClean="0"/>
                  <a:t>2</a:t>
                </a:r>
                <a:r>
                  <a:rPr lang="en-US" sz="2000" dirty="0" smtClean="0"/>
                  <a:t> + ….. + E(</a:t>
                </a:r>
                <a:r>
                  <a:rPr lang="en-US" sz="2000" dirty="0" err="1" smtClean="0"/>
                  <a:t>R</a:t>
                </a:r>
                <a:r>
                  <a:rPr lang="en-US" sz="2000" baseline="-25000" dirty="0" err="1" smtClean="0"/>
                  <a:t>n</a:t>
                </a:r>
                <a:r>
                  <a:rPr lang="en-US" sz="2000" dirty="0" smtClean="0"/>
                  <a:t>)</a:t>
                </a:r>
                <a:r>
                  <a:rPr lang="en-US" sz="2000" dirty="0" err="1" smtClean="0"/>
                  <a:t>W</a:t>
                </a:r>
                <a:r>
                  <a:rPr lang="en-US" sz="2000" baseline="-25000" dirty="0" err="1" smtClean="0"/>
                  <a:t>n</a:t>
                </a:r>
                <a:endParaRPr lang="en-US" sz="2000" baseline="-25000" dirty="0" smtClean="0"/>
              </a:p>
              <a:p>
                <a:pPr marL="0" indent="0" algn="just">
                  <a:buNone/>
                </a:pPr>
                <a:r>
                  <a:rPr lang="en-US" sz="2000" dirty="0" smtClean="0"/>
                  <a:t>           = </a:t>
                </a:r>
                <a14:m>
                  <m:oMath xmlns:m="http://schemas.openxmlformats.org/officeDocument/2006/math">
                    <m:nary>
                      <m:naryPr>
                        <m:chr m:val="∑"/>
                        <m:ctrlPr>
                          <a:rPr lang="en-US" sz="2000" i="1">
                            <a:latin typeface="Cambria Math"/>
                          </a:rPr>
                        </m:ctrlPr>
                      </m:naryPr>
                      <m:sub>
                        <m:r>
                          <a:rPr lang="en-US" sz="2000" b="0" i="1" smtClean="0">
                            <a:latin typeface="Cambria Math"/>
                          </a:rPr>
                          <m:t>𝑖</m:t>
                        </m:r>
                        <m:r>
                          <a:rPr lang="en-US" sz="2000" i="1">
                            <a:latin typeface="Cambria Math"/>
                          </a:rPr>
                          <m:t>=1</m:t>
                        </m:r>
                      </m:sub>
                      <m:sup>
                        <m:r>
                          <a:rPr lang="en-US" sz="2000" i="1">
                            <a:latin typeface="Cambria Math"/>
                          </a:rPr>
                          <m:t>𝑛</m:t>
                        </m:r>
                      </m:sup>
                      <m:e>
                        <m:r>
                          <a:rPr lang="en-US" sz="2000" b="0" i="1" smtClean="0">
                            <a:latin typeface="Cambria Math"/>
                          </a:rPr>
                          <m:t>𝐸</m:t>
                        </m:r>
                        <m:d>
                          <m:dPr>
                            <m:ctrlPr>
                              <a:rPr lang="en-US" sz="2000" b="0" i="1" smtClean="0">
                                <a:latin typeface="Cambria Math"/>
                              </a:rPr>
                            </m:ctrlPr>
                          </m:dPr>
                          <m:e>
                            <m:r>
                              <a:rPr lang="en-US" sz="2000" b="0" i="1" smtClean="0">
                                <a:latin typeface="Cambria Math"/>
                              </a:rPr>
                              <m:t>𝑅</m:t>
                            </m:r>
                            <m:r>
                              <a:rPr lang="en-US" sz="2000" b="0" i="1" baseline="-25000" smtClean="0">
                                <a:latin typeface="Cambria Math"/>
                              </a:rPr>
                              <m:t>𝑖</m:t>
                            </m:r>
                          </m:e>
                        </m:d>
                        <m:r>
                          <a:rPr lang="en-US" sz="2000" b="0" i="1" smtClean="0">
                            <a:latin typeface="Cambria Math"/>
                          </a:rPr>
                          <m:t>𝑤</m:t>
                        </m:r>
                        <m:r>
                          <a:rPr lang="en-US" sz="2000" b="0" i="1" baseline="-25000" smtClean="0">
                            <a:latin typeface="Cambria Math"/>
                          </a:rPr>
                          <m:t>𝑖</m:t>
                        </m:r>
                      </m:e>
                    </m:nary>
                  </m:oMath>
                </a14:m>
                <a:endParaRPr lang="en-US" sz="2000" baseline="-25000" dirty="0" smtClean="0"/>
              </a:p>
              <a:p>
                <a:pPr marL="0" indent="0" algn="just">
                  <a:buNone/>
                </a:pPr>
                <a:r>
                  <a:rPr lang="en-US" sz="2000" dirty="0"/>
                  <a:t>	</a:t>
                </a:r>
                <a:r>
                  <a:rPr lang="en-US" sz="2000" dirty="0" smtClean="0"/>
                  <a:t>where,</a:t>
                </a:r>
              </a:p>
              <a:p>
                <a:pPr marL="0" indent="0" algn="just">
                  <a:buNone/>
                </a:pPr>
                <a:r>
                  <a:rPr lang="en-US" sz="2000" dirty="0"/>
                  <a:t>	 E(</a:t>
                </a:r>
                <a:r>
                  <a:rPr lang="en-US" sz="2000" dirty="0" err="1"/>
                  <a:t>R</a:t>
                </a:r>
                <a:r>
                  <a:rPr lang="en-US" sz="2000" baseline="-25000" dirty="0" err="1"/>
                  <a:t>p</a:t>
                </a:r>
                <a:r>
                  <a:rPr lang="en-US" sz="2000" dirty="0"/>
                  <a:t>) </a:t>
                </a:r>
                <a:r>
                  <a:rPr lang="en-US" sz="2000" dirty="0" smtClean="0"/>
                  <a:t>= expected rate of return on the portfolio</a:t>
                </a:r>
              </a:p>
              <a:p>
                <a:pPr marL="0" indent="0" algn="just">
                  <a:buNone/>
                </a:pPr>
                <a:r>
                  <a:rPr lang="en-US" sz="2000" dirty="0"/>
                  <a:t>	 </a:t>
                </a:r>
                <a14:m>
                  <m:oMath xmlns:m="http://schemas.openxmlformats.org/officeDocument/2006/math">
                    <m:r>
                      <a:rPr lang="en-US" sz="2000" i="1">
                        <a:latin typeface="Cambria Math"/>
                      </a:rPr>
                      <m:t>𝐸</m:t>
                    </m:r>
                    <m:d>
                      <m:dPr>
                        <m:ctrlPr>
                          <a:rPr lang="en-US" sz="2000" i="1">
                            <a:latin typeface="Cambria Math"/>
                          </a:rPr>
                        </m:ctrlPr>
                      </m:dPr>
                      <m:e>
                        <m:r>
                          <a:rPr lang="en-US" sz="2000" i="1">
                            <a:latin typeface="Cambria Math"/>
                          </a:rPr>
                          <m:t>𝑅</m:t>
                        </m:r>
                        <m:r>
                          <a:rPr lang="en-US" sz="2000" i="1" baseline="-25000">
                            <a:latin typeface="Cambria Math"/>
                          </a:rPr>
                          <m:t>𝑖</m:t>
                        </m:r>
                      </m:e>
                    </m:d>
                  </m:oMath>
                </a14:m>
                <a:r>
                  <a:rPr lang="en-US" sz="2000" dirty="0" smtClean="0"/>
                  <a:t> = expected rate of return on </a:t>
                </a:r>
                <a:r>
                  <a:rPr lang="en-US" sz="2000" dirty="0" err="1"/>
                  <a:t>i</a:t>
                </a:r>
                <a:r>
                  <a:rPr lang="en-US" sz="2000" baseline="30000" dirty="0" err="1" smtClean="0"/>
                  <a:t>th</a:t>
                </a:r>
                <a:r>
                  <a:rPr lang="en-US" sz="2000" dirty="0" smtClean="0"/>
                  <a:t> security</a:t>
                </a:r>
              </a:p>
              <a:p>
                <a:pPr marL="0" indent="0" algn="just">
                  <a:buNone/>
                </a:pPr>
                <a:r>
                  <a:rPr lang="en-US" sz="2000" dirty="0"/>
                  <a:t>	 </a:t>
                </a:r>
                <a14:m>
                  <m:oMath xmlns:m="http://schemas.openxmlformats.org/officeDocument/2006/math">
                    <m:r>
                      <a:rPr lang="en-US" sz="2000" i="1">
                        <a:latin typeface="Cambria Math"/>
                      </a:rPr>
                      <m:t>𝑤</m:t>
                    </m:r>
                    <m:r>
                      <a:rPr lang="en-US" sz="2000" i="1" baseline="-25000">
                        <a:latin typeface="Cambria Math"/>
                      </a:rPr>
                      <m:t>𝑖</m:t>
                    </m:r>
                  </m:oMath>
                </a14:m>
                <a:r>
                  <a:rPr lang="en-US" sz="2000" dirty="0" smtClean="0"/>
                  <a:t> = total proportion of total funds invested in security i</a:t>
                </a:r>
              </a:p>
              <a:p>
                <a:pPr marL="0" indent="0" algn="just">
                  <a:buNone/>
                </a:pPr>
                <a:r>
                  <a:rPr lang="en-US" sz="2000" dirty="0"/>
                  <a:t>	</a:t>
                </a:r>
                <a:r>
                  <a:rPr lang="en-US" sz="2000" dirty="0" smtClean="0"/>
                  <a:t>n = total number of securities in the portfolio</a:t>
                </a:r>
              </a:p>
              <a:p>
                <a:pPr marL="0" indent="0" algn="just">
                  <a:buNone/>
                </a:pPr>
                <a:r>
                  <a:rPr lang="en-US" sz="2000" dirty="0" smtClean="0"/>
                  <a:t>Portfolio average return </a:t>
                </a:r>
              </a:p>
              <a:p>
                <a:pPr marL="0" indent="0" algn="just">
                  <a:buNone/>
                </a:pPr>
                <a:r>
                  <a:rPr lang="en-US" sz="2000" dirty="0"/>
                  <a:t>	 </a:t>
                </a:r>
                <a:r>
                  <a:rPr lang="en-US" sz="2000" dirty="0" err="1" smtClean="0"/>
                  <a:t>Ṝ</a:t>
                </a:r>
                <a:r>
                  <a:rPr lang="en-US" sz="2000" baseline="-25000" dirty="0" err="1" smtClean="0"/>
                  <a:t>p</a:t>
                </a:r>
                <a:r>
                  <a:rPr lang="en-US" sz="2000" baseline="-25000" dirty="0" smtClean="0"/>
                  <a:t> </a:t>
                </a:r>
                <a:r>
                  <a:rPr lang="en-US" sz="2000" dirty="0" smtClean="0"/>
                  <a:t>= </a:t>
                </a:r>
                <a14:m>
                  <m:oMath xmlns:m="http://schemas.openxmlformats.org/officeDocument/2006/math">
                    <m:nary>
                      <m:naryPr>
                        <m:chr m:val="∑"/>
                        <m:ctrlPr>
                          <a:rPr lang="en-US" sz="2000" i="1">
                            <a:latin typeface="Cambria Math"/>
                          </a:rPr>
                        </m:ctrlPr>
                      </m:naryPr>
                      <m:sub>
                        <m:r>
                          <a:rPr lang="en-US" sz="2000" i="1">
                            <a:latin typeface="Cambria Math"/>
                          </a:rPr>
                          <m:t>𝑖</m:t>
                        </m:r>
                        <m:r>
                          <a:rPr lang="en-US" sz="2000" i="1">
                            <a:latin typeface="Cambria Math"/>
                          </a:rPr>
                          <m:t>=1</m:t>
                        </m:r>
                      </m:sub>
                      <m:sup>
                        <m:r>
                          <a:rPr lang="en-US" sz="2000" i="1">
                            <a:latin typeface="Cambria Math"/>
                          </a:rPr>
                          <m:t>𝑛</m:t>
                        </m:r>
                      </m:sup>
                      <m:e>
                        <m:r>
                          <m:rPr>
                            <m:nor/>
                          </m:rPr>
                          <a:rPr lang="en-US" sz="2000" dirty="0"/>
                          <m:t>Ṝ</m:t>
                        </m:r>
                        <m:r>
                          <m:rPr>
                            <m:nor/>
                          </m:rPr>
                          <a:rPr lang="en-US" sz="2000" b="0" i="1" baseline="-25000" dirty="0" smtClean="0"/>
                          <m:t>i</m:t>
                        </m:r>
                        <m:r>
                          <a:rPr lang="en-US" sz="2000" i="1">
                            <a:latin typeface="Cambria Math"/>
                          </a:rPr>
                          <m:t>𝑤</m:t>
                        </m:r>
                        <m:r>
                          <a:rPr lang="en-US" sz="2000" i="1" baseline="-25000">
                            <a:latin typeface="Cambria Math"/>
                          </a:rPr>
                          <m:t>𝑖</m:t>
                        </m:r>
                      </m:e>
                    </m:nary>
                  </m:oMath>
                </a14:m>
                <a:endParaRPr lang="en-US" sz="2000" dirty="0" smtClean="0"/>
              </a:p>
              <a:p>
                <a:pPr marL="0" indent="0" algn="just">
                  <a:buNone/>
                </a:pPr>
                <a:r>
                  <a:rPr lang="en-US" sz="2000" b="1" dirty="0" smtClean="0"/>
                  <a:t>Example problem: </a:t>
                </a:r>
                <a:r>
                  <a:rPr lang="en-US" sz="2000" dirty="0" smtClean="0"/>
                  <a:t>An investor has a three stock portfolio with </a:t>
                </a:r>
                <a:r>
                  <a:rPr lang="en-US" sz="2000" dirty="0" err="1" smtClean="0"/>
                  <a:t>Rs</a:t>
                </a:r>
                <a:r>
                  <a:rPr lang="en-US" sz="2000" dirty="0" smtClean="0"/>
                  <a:t> 200,000 invested in stock X, </a:t>
                </a:r>
                <a:r>
                  <a:rPr lang="en-US" sz="2000" dirty="0" err="1" smtClean="0"/>
                  <a:t>Rs</a:t>
                </a:r>
                <a:r>
                  <a:rPr lang="en-US" sz="2000" dirty="0" smtClean="0"/>
                  <a:t> 200,000 invested in stock Y and </a:t>
                </a:r>
                <a:r>
                  <a:rPr lang="en-US" sz="2000" dirty="0" err="1" smtClean="0"/>
                  <a:t>Rs</a:t>
                </a:r>
                <a:r>
                  <a:rPr lang="en-US" sz="2000" dirty="0" smtClean="0"/>
                  <a:t> 400,000 invested in stock Z. The expected rates of return on Stock X, Stock Y and Stock Z are 7.2%, 9.4 % and 8.2% respectively. What is the expected return on this three stock portfolio?</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741" t="-2456" r="-1481"/>
                </a:stretch>
              </a:blipFill>
            </p:spPr>
            <p:txBody>
              <a:bodyPr/>
              <a:lstStyle/>
              <a:p>
                <a:r>
                  <a:rPr lang="en-US">
                    <a:noFill/>
                  </a:rPr>
                  <a:t> </a:t>
                </a:r>
              </a:p>
            </p:txBody>
          </p:sp>
        </mc:Fallback>
      </mc:AlternateContent>
    </p:spTree>
    <p:extLst>
      <p:ext uri="{BB962C8B-B14F-4D97-AF65-F5344CB8AC3E}">
        <p14:creationId xmlns:p14="http://schemas.microsoft.com/office/powerpoint/2010/main" val="169607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Risk on a portfolio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229600" cy="6072187"/>
              </a:xfrm>
            </p:spPr>
            <p:txBody>
              <a:bodyPr>
                <a:normAutofit/>
              </a:bodyPr>
              <a:lstStyle/>
              <a:p>
                <a:pPr algn="just"/>
                <a:r>
                  <a:rPr lang="en-US" sz="1800" dirty="0" smtClean="0"/>
                  <a:t>Risk of portfolio is measured by variance or standard deviation and it is function of standard deviation, weights and correlation</a:t>
                </a:r>
              </a:p>
              <a:p>
                <a:pPr marL="0" indent="0" algn="just">
                  <a:buNone/>
                </a:pPr>
                <a:r>
                  <a:rPr lang="en-US" sz="1800" b="1" dirty="0" smtClean="0">
                    <a:solidFill>
                      <a:schemeClr val="dk1"/>
                    </a:solidFill>
                  </a:rPr>
                  <a:t>		</a:t>
                </a:r>
                <a:r>
                  <a:rPr lang="el-GR" sz="1800" b="1" dirty="0" smtClean="0">
                    <a:solidFill>
                      <a:schemeClr val="dk1"/>
                    </a:solidFill>
                  </a:rPr>
                  <a:t>σ</a:t>
                </a:r>
                <a:r>
                  <a:rPr lang="en-US" sz="1800" b="1" baseline="-25000" dirty="0" smtClean="0">
                    <a:solidFill>
                      <a:schemeClr val="dk1"/>
                    </a:solidFill>
                  </a:rPr>
                  <a:t>p</a:t>
                </a:r>
                <a:r>
                  <a:rPr lang="en-US" sz="1800" b="1" baseline="30000" dirty="0" smtClean="0">
                    <a:solidFill>
                      <a:schemeClr val="dk1"/>
                    </a:solidFill>
                  </a:rPr>
                  <a:t>2 </a:t>
                </a:r>
                <a:r>
                  <a:rPr lang="en-US" sz="1800" b="1" dirty="0" smtClean="0">
                    <a:solidFill>
                      <a:schemeClr val="dk1"/>
                    </a:solidFill>
                  </a:rPr>
                  <a:t>= </a:t>
                </a:r>
                <a:r>
                  <a:rPr lang="el-GR" sz="1800" b="1" dirty="0" smtClean="0">
                    <a:solidFill>
                      <a:schemeClr val="dk1"/>
                    </a:solidFill>
                  </a:rPr>
                  <a:t>σ</a:t>
                </a:r>
                <a:r>
                  <a:rPr lang="en-US" sz="1800" b="1" baseline="-25000" dirty="0">
                    <a:solidFill>
                      <a:schemeClr val="dk1"/>
                    </a:solidFill>
                  </a:rPr>
                  <a:t>1</a:t>
                </a:r>
                <a:r>
                  <a:rPr lang="en-US" sz="1800" b="1" baseline="30000" dirty="0" smtClean="0">
                    <a:solidFill>
                      <a:schemeClr val="dk1"/>
                    </a:solidFill>
                  </a:rPr>
                  <a:t>2</a:t>
                </a:r>
                <a:r>
                  <a:rPr lang="en-US" sz="1800" b="1" dirty="0" smtClean="0">
                    <a:solidFill>
                      <a:schemeClr val="dk1"/>
                    </a:solidFill>
                  </a:rPr>
                  <a:t> × W</a:t>
                </a:r>
                <a:r>
                  <a:rPr lang="en-US" sz="1800" b="1" baseline="-25000" dirty="0" smtClean="0">
                    <a:solidFill>
                      <a:schemeClr val="dk1"/>
                    </a:solidFill>
                  </a:rPr>
                  <a:t>1</a:t>
                </a:r>
                <a:r>
                  <a:rPr lang="en-US" sz="1800" b="1" baseline="30000" dirty="0" smtClean="0">
                    <a:solidFill>
                      <a:schemeClr val="dk1"/>
                    </a:solidFill>
                  </a:rPr>
                  <a:t>2 </a:t>
                </a:r>
                <a:r>
                  <a:rPr lang="en-US" sz="1800" b="1" dirty="0" smtClean="0">
                    <a:solidFill>
                      <a:schemeClr val="dk1"/>
                    </a:solidFill>
                  </a:rPr>
                  <a:t>+ </a:t>
                </a:r>
                <a:r>
                  <a:rPr lang="el-GR" sz="1800" b="1" dirty="0" smtClean="0">
                    <a:solidFill>
                      <a:schemeClr val="dk1"/>
                    </a:solidFill>
                  </a:rPr>
                  <a:t>σ</a:t>
                </a:r>
                <a:r>
                  <a:rPr lang="en-US" sz="1800" b="1" baseline="-25000" dirty="0" smtClean="0">
                    <a:solidFill>
                      <a:schemeClr val="dk1"/>
                    </a:solidFill>
                  </a:rPr>
                  <a:t>2</a:t>
                </a:r>
                <a:r>
                  <a:rPr lang="en-US" sz="1800" b="1" baseline="30000" dirty="0" smtClean="0">
                    <a:solidFill>
                      <a:schemeClr val="dk1"/>
                    </a:solidFill>
                  </a:rPr>
                  <a:t>2</a:t>
                </a:r>
                <a:r>
                  <a:rPr lang="en-US" sz="1800" b="1" dirty="0" smtClean="0">
                    <a:solidFill>
                      <a:schemeClr val="dk1"/>
                    </a:solidFill>
                  </a:rPr>
                  <a:t> </a:t>
                </a:r>
                <a:r>
                  <a:rPr lang="en-US" sz="1800" b="1" dirty="0">
                    <a:solidFill>
                      <a:schemeClr val="dk1"/>
                    </a:solidFill>
                  </a:rPr>
                  <a:t>× </a:t>
                </a:r>
                <a:r>
                  <a:rPr lang="en-US" sz="1800" b="1" dirty="0" smtClean="0">
                    <a:solidFill>
                      <a:schemeClr val="dk1"/>
                    </a:solidFill>
                  </a:rPr>
                  <a:t>W</a:t>
                </a:r>
                <a:r>
                  <a:rPr lang="en-US" sz="1800" b="1" baseline="-25000" dirty="0">
                    <a:solidFill>
                      <a:schemeClr val="dk1"/>
                    </a:solidFill>
                  </a:rPr>
                  <a:t>2</a:t>
                </a:r>
                <a:r>
                  <a:rPr lang="en-US" sz="1800" b="1" baseline="30000" dirty="0" smtClean="0">
                    <a:solidFill>
                      <a:schemeClr val="dk1"/>
                    </a:solidFill>
                  </a:rPr>
                  <a:t>2</a:t>
                </a:r>
                <a:r>
                  <a:rPr lang="en-US" sz="1800" b="1" dirty="0" smtClean="0">
                    <a:solidFill>
                      <a:schemeClr val="dk1"/>
                    </a:solidFill>
                  </a:rPr>
                  <a:t> + 2W</a:t>
                </a:r>
                <a:r>
                  <a:rPr lang="en-US" sz="1800" b="1" baseline="-25000" dirty="0" smtClean="0">
                    <a:solidFill>
                      <a:schemeClr val="dk1"/>
                    </a:solidFill>
                  </a:rPr>
                  <a:t>1</a:t>
                </a:r>
                <a:r>
                  <a:rPr lang="en-US" sz="1800" b="1" dirty="0" smtClean="0">
                    <a:solidFill>
                      <a:schemeClr val="dk1"/>
                    </a:solidFill>
                  </a:rPr>
                  <a:t>W</a:t>
                </a:r>
                <a:r>
                  <a:rPr lang="en-US" sz="1800" b="1" baseline="-25000" dirty="0" smtClean="0">
                    <a:solidFill>
                      <a:schemeClr val="dk1"/>
                    </a:solidFill>
                  </a:rPr>
                  <a:t>2</a:t>
                </a:r>
                <a:r>
                  <a:rPr lang="en-US" sz="1800" b="1" dirty="0" smtClean="0">
                    <a:solidFill>
                      <a:schemeClr val="dk1"/>
                    </a:solidFill>
                  </a:rPr>
                  <a:t> Cov</a:t>
                </a:r>
                <a:r>
                  <a:rPr lang="en-US" sz="1800" b="1" baseline="-25000" dirty="0" smtClean="0">
                    <a:solidFill>
                      <a:schemeClr val="dk1"/>
                    </a:solidFill>
                  </a:rPr>
                  <a:t>12</a:t>
                </a:r>
              </a:p>
              <a:p>
                <a:pPr marL="0" indent="0" algn="just">
                  <a:buNone/>
                </a:pPr>
                <a:r>
                  <a:rPr lang="en-US" sz="1800" b="1" dirty="0" smtClean="0">
                    <a:solidFill>
                      <a:schemeClr val="dk1"/>
                    </a:solidFill>
                  </a:rPr>
                  <a:t>		</a:t>
                </a:r>
                <a:r>
                  <a:rPr lang="el-GR" sz="1800" b="1" dirty="0" smtClean="0">
                    <a:solidFill>
                      <a:schemeClr val="dk1"/>
                    </a:solidFill>
                  </a:rPr>
                  <a:t>σ</a:t>
                </a:r>
                <a:r>
                  <a:rPr lang="en-US" sz="1800" b="1" baseline="-25000" dirty="0" smtClean="0">
                    <a:solidFill>
                      <a:schemeClr val="dk1"/>
                    </a:solidFill>
                  </a:rPr>
                  <a:t>p</a:t>
                </a:r>
                <a:r>
                  <a:rPr lang="en-US" sz="1800" b="1" baseline="30000" dirty="0" smtClean="0">
                    <a:solidFill>
                      <a:schemeClr val="dk1"/>
                    </a:solidFill>
                  </a:rPr>
                  <a:t> </a:t>
                </a:r>
                <a:r>
                  <a:rPr lang="en-US" sz="1800" b="1" dirty="0" smtClean="0">
                    <a:solidFill>
                      <a:schemeClr val="dk1"/>
                    </a:solidFill>
                  </a:rPr>
                  <a:t>= </a:t>
                </a:r>
                <a14:m>
                  <m:oMath xmlns:m="http://schemas.openxmlformats.org/officeDocument/2006/math">
                    <m:rad>
                      <m:radPr>
                        <m:degHide m:val="on"/>
                        <m:ctrlPr>
                          <a:rPr lang="en-US" sz="1800" b="1" i="1" smtClean="0">
                            <a:solidFill>
                              <a:schemeClr val="dk1"/>
                            </a:solidFill>
                            <a:latin typeface="Cambria Math"/>
                          </a:rPr>
                        </m:ctrlPr>
                      </m:radPr>
                      <m:deg/>
                      <m:e>
                        <m:r>
                          <m:rPr>
                            <m:nor/>
                          </m:rPr>
                          <a:rPr lang="el-GR" sz="1800" b="1" dirty="0">
                            <a:solidFill>
                              <a:schemeClr val="dk1"/>
                            </a:solidFill>
                          </a:rPr>
                          <m:t>σ</m:t>
                        </m:r>
                        <m:r>
                          <m:rPr>
                            <m:nor/>
                          </m:rPr>
                          <a:rPr lang="en-US" sz="1800" b="1" baseline="-25000" dirty="0">
                            <a:solidFill>
                              <a:schemeClr val="dk1"/>
                            </a:solidFill>
                          </a:rPr>
                          <m:t>1</m:t>
                        </m:r>
                        <m:r>
                          <m:rPr>
                            <m:nor/>
                          </m:rPr>
                          <a:rPr lang="en-US" sz="1800" b="1" baseline="30000" dirty="0">
                            <a:solidFill>
                              <a:schemeClr val="dk1"/>
                            </a:solidFill>
                          </a:rPr>
                          <m:t>2</m:t>
                        </m:r>
                        <m:r>
                          <m:rPr>
                            <m:nor/>
                          </m:rPr>
                          <a:rPr lang="en-US" sz="1800" b="1" dirty="0">
                            <a:solidFill>
                              <a:schemeClr val="dk1"/>
                            </a:solidFill>
                          </a:rPr>
                          <m:t> × </m:t>
                        </m:r>
                        <m:r>
                          <m:rPr>
                            <m:nor/>
                          </m:rPr>
                          <a:rPr lang="en-US" sz="1800" b="1" dirty="0">
                            <a:solidFill>
                              <a:schemeClr val="dk1"/>
                            </a:solidFill>
                          </a:rPr>
                          <m:t>W</m:t>
                        </m:r>
                        <m:r>
                          <m:rPr>
                            <m:nor/>
                          </m:rPr>
                          <a:rPr lang="en-US" sz="1800" b="1" baseline="-25000" dirty="0">
                            <a:solidFill>
                              <a:schemeClr val="dk1"/>
                            </a:solidFill>
                          </a:rPr>
                          <m:t>1</m:t>
                        </m:r>
                        <m:r>
                          <m:rPr>
                            <m:nor/>
                          </m:rPr>
                          <a:rPr lang="en-US" sz="1800" b="1" baseline="30000" dirty="0">
                            <a:solidFill>
                              <a:schemeClr val="dk1"/>
                            </a:solidFill>
                          </a:rPr>
                          <m:t>2 </m:t>
                        </m:r>
                        <m:r>
                          <m:rPr>
                            <m:nor/>
                          </m:rPr>
                          <a:rPr lang="en-US" sz="1800" b="1" dirty="0">
                            <a:solidFill>
                              <a:schemeClr val="dk1"/>
                            </a:solidFill>
                          </a:rPr>
                          <m:t>+ </m:t>
                        </m:r>
                        <m:r>
                          <m:rPr>
                            <m:nor/>
                          </m:rPr>
                          <a:rPr lang="el-GR" sz="1800" b="1" dirty="0">
                            <a:solidFill>
                              <a:schemeClr val="dk1"/>
                            </a:solidFill>
                          </a:rPr>
                          <m:t>σ</m:t>
                        </m:r>
                        <m:r>
                          <m:rPr>
                            <m:nor/>
                          </m:rPr>
                          <a:rPr lang="en-US" sz="1800" b="1" baseline="-25000" dirty="0">
                            <a:solidFill>
                              <a:schemeClr val="dk1"/>
                            </a:solidFill>
                          </a:rPr>
                          <m:t>2</m:t>
                        </m:r>
                        <m:r>
                          <m:rPr>
                            <m:nor/>
                          </m:rPr>
                          <a:rPr lang="en-US" sz="1800" b="1" baseline="30000" dirty="0">
                            <a:solidFill>
                              <a:schemeClr val="dk1"/>
                            </a:solidFill>
                          </a:rPr>
                          <m:t>2</m:t>
                        </m:r>
                        <m:r>
                          <m:rPr>
                            <m:nor/>
                          </m:rPr>
                          <a:rPr lang="en-US" sz="1800" b="1" dirty="0">
                            <a:solidFill>
                              <a:schemeClr val="dk1"/>
                            </a:solidFill>
                          </a:rPr>
                          <m:t> × </m:t>
                        </m:r>
                        <m:r>
                          <m:rPr>
                            <m:nor/>
                          </m:rPr>
                          <a:rPr lang="en-US" sz="1800" b="1" dirty="0">
                            <a:solidFill>
                              <a:schemeClr val="dk1"/>
                            </a:solidFill>
                          </a:rPr>
                          <m:t>W</m:t>
                        </m:r>
                        <m:r>
                          <m:rPr>
                            <m:nor/>
                          </m:rPr>
                          <a:rPr lang="en-US" sz="1800" b="1" baseline="-25000" dirty="0">
                            <a:solidFill>
                              <a:schemeClr val="dk1"/>
                            </a:solidFill>
                          </a:rPr>
                          <m:t>2</m:t>
                        </m:r>
                        <m:r>
                          <m:rPr>
                            <m:nor/>
                          </m:rPr>
                          <a:rPr lang="en-US" sz="1800" b="1" baseline="30000" dirty="0">
                            <a:solidFill>
                              <a:schemeClr val="dk1"/>
                            </a:solidFill>
                          </a:rPr>
                          <m:t>2</m:t>
                        </m:r>
                        <m:r>
                          <m:rPr>
                            <m:nor/>
                          </m:rPr>
                          <a:rPr lang="en-US" sz="1800" b="1" dirty="0">
                            <a:solidFill>
                              <a:schemeClr val="dk1"/>
                            </a:solidFill>
                          </a:rPr>
                          <m:t> + 2</m:t>
                        </m:r>
                        <m:r>
                          <m:rPr>
                            <m:nor/>
                          </m:rPr>
                          <a:rPr lang="en-US" sz="1800" b="1" dirty="0">
                            <a:solidFill>
                              <a:schemeClr val="dk1"/>
                            </a:solidFill>
                          </a:rPr>
                          <m:t>W</m:t>
                        </m:r>
                        <m:r>
                          <m:rPr>
                            <m:nor/>
                          </m:rPr>
                          <a:rPr lang="en-US" sz="1800" b="1" baseline="-25000" dirty="0">
                            <a:solidFill>
                              <a:schemeClr val="dk1"/>
                            </a:solidFill>
                          </a:rPr>
                          <m:t>1</m:t>
                        </m:r>
                        <m:r>
                          <m:rPr>
                            <m:nor/>
                          </m:rPr>
                          <a:rPr lang="en-US" sz="1800" b="1" dirty="0">
                            <a:solidFill>
                              <a:schemeClr val="dk1"/>
                            </a:solidFill>
                          </a:rPr>
                          <m:t>W</m:t>
                        </m:r>
                        <m:r>
                          <m:rPr>
                            <m:nor/>
                          </m:rPr>
                          <a:rPr lang="en-US" sz="1800" b="1" baseline="-25000" dirty="0">
                            <a:solidFill>
                              <a:schemeClr val="dk1"/>
                            </a:solidFill>
                          </a:rPr>
                          <m:t>2</m:t>
                        </m:r>
                        <m:r>
                          <m:rPr>
                            <m:nor/>
                          </m:rPr>
                          <a:rPr lang="en-US" sz="1800" b="1" dirty="0">
                            <a:solidFill>
                              <a:schemeClr val="dk1"/>
                            </a:solidFill>
                          </a:rPr>
                          <m:t> </m:t>
                        </m:r>
                        <m:r>
                          <m:rPr>
                            <m:nor/>
                          </m:rPr>
                          <a:rPr lang="en-US" sz="1800" b="1" dirty="0">
                            <a:solidFill>
                              <a:schemeClr val="dk1"/>
                            </a:solidFill>
                          </a:rPr>
                          <m:t>Cov</m:t>
                        </m:r>
                        <m:r>
                          <m:rPr>
                            <m:nor/>
                          </m:rPr>
                          <a:rPr lang="en-US" sz="1800" b="1" baseline="-25000" dirty="0">
                            <a:solidFill>
                              <a:schemeClr val="dk1"/>
                            </a:solidFill>
                          </a:rPr>
                          <m:t>12 </m:t>
                        </m:r>
                      </m:e>
                    </m:rad>
                  </m:oMath>
                </a14:m>
                <a:endParaRPr lang="en-US" sz="1800" baseline="-25000" dirty="0" smtClean="0"/>
              </a:p>
              <a:p>
                <a:pPr algn="just"/>
                <a:r>
                  <a:rPr lang="en-US" sz="1800" b="1" dirty="0" smtClean="0"/>
                  <a:t>Example problem 1:</a:t>
                </a:r>
              </a:p>
              <a:p>
                <a:pPr marL="0" indent="0" algn="just">
                  <a:buNone/>
                </a:pPr>
                <a:r>
                  <a:rPr lang="en-US" sz="1800" dirty="0" smtClean="0"/>
                  <a:t>The stock of </a:t>
                </a:r>
                <a:r>
                  <a:rPr lang="en-US" sz="1800" dirty="0" err="1" smtClean="0"/>
                  <a:t>Himal</a:t>
                </a:r>
                <a:r>
                  <a:rPr lang="en-US" sz="1800" dirty="0" smtClean="0"/>
                  <a:t> Juice Product is expected to earn 20% return with standard deviation of 15%. The stock of </a:t>
                </a:r>
                <a:r>
                  <a:rPr lang="en-US" sz="1800" dirty="0" err="1" smtClean="0"/>
                  <a:t>Panchakanya</a:t>
                </a:r>
                <a:r>
                  <a:rPr lang="en-US" sz="1800" dirty="0" smtClean="0"/>
                  <a:t> Electricity Company is expected to earn 14% with standard deviation of 6%. The covariance between returns of these companies is -72. If you invest 60 percent of our funds in </a:t>
                </a:r>
                <a:r>
                  <a:rPr lang="en-US" sz="1800" dirty="0" err="1" smtClean="0"/>
                  <a:t>Himal</a:t>
                </a:r>
                <a:r>
                  <a:rPr lang="en-US" sz="1800" dirty="0" smtClean="0"/>
                  <a:t> stock and 40 percent in </a:t>
                </a:r>
                <a:r>
                  <a:rPr lang="en-US" sz="1800" dirty="0" err="1" smtClean="0"/>
                  <a:t>Panchakanya</a:t>
                </a:r>
                <a:r>
                  <a:rPr lang="en-US" sz="1800" dirty="0" smtClean="0"/>
                  <a:t> Stock, what is the expected return and standard deviation on your portfolio.</a:t>
                </a:r>
              </a:p>
              <a:p>
                <a:pPr marL="0" indent="0" algn="just">
                  <a:buNone/>
                </a:pPr>
                <a:r>
                  <a:rPr lang="en-US" sz="1800" b="1" dirty="0"/>
                  <a:t>Example problem </a:t>
                </a:r>
                <a:r>
                  <a:rPr lang="en-US" sz="1800" b="1" dirty="0" smtClean="0"/>
                  <a:t>2: </a:t>
                </a:r>
                <a:r>
                  <a:rPr lang="en-US" sz="1800" dirty="0" smtClean="0"/>
                  <a:t>Expected return and risk of portfolio consisting 50% on portfolio A and 50% in portfolio B</a:t>
                </a:r>
              </a:p>
              <a:p>
                <a:pPr marL="0" indent="0" algn="just">
                  <a:buNone/>
                </a:pPr>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229600" cy="6072187"/>
              </a:xfrm>
              <a:blipFill rotWithShape="1">
                <a:blip r:embed="rId2"/>
                <a:stretch>
                  <a:fillRect l="-741" t="-502" r="-1185"/>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35" y="4572000"/>
            <a:ext cx="7699375" cy="210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592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Correlation and Risk Reduction</a:t>
            </a:r>
            <a:endParaRPr lang="en-US" dirty="0"/>
          </a:p>
        </p:txBody>
      </p:sp>
      <p:sp>
        <p:nvSpPr>
          <p:cNvPr id="3" name="Content Placeholder 2"/>
          <p:cNvSpPr>
            <a:spLocks noGrp="1"/>
          </p:cNvSpPr>
          <p:nvPr>
            <p:ph idx="1"/>
          </p:nvPr>
        </p:nvSpPr>
        <p:spPr>
          <a:xfrm>
            <a:off x="457200" y="762000"/>
            <a:ext cx="8229600" cy="5638800"/>
          </a:xfrm>
        </p:spPr>
        <p:txBody>
          <a:bodyPr>
            <a:normAutofit/>
          </a:bodyPr>
          <a:lstStyle/>
          <a:p>
            <a:r>
              <a:rPr lang="en-US" sz="2000" dirty="0" smtClean="0"/>
              <a:t>Case I : Perfect Positive Correlation </a:t>
            </a:r>
            <a:r>
              <a:rPr lang="en-US" sz="2000" b="1" dirty="0" smtClean="0"/>
              <a:t>(</a:t>
            </a:r>
            <a:r>
              <a:rPr lang="el-GR" sz="2000" b="1" dirty="0" smtClean="0"/>
              <a:t>ρ</a:t>
            </a:r>
            <a:r>
              <a:rPr lang="en-US" sz="2000" b="1" dirty="0" smtClean="0"/>
              <a:t> = +1)</a:t>
            </a:r>
          </a:p>
          <a:p>
            <a:pPr marL="0" indent="0">
              <a:buNone/>
            </a:pPr>
            <a:r>
              <a:rPr lang="en-US" sz="2000" dirty="0"/>
              <a:t>	</a:t>
            </a:r>
            <a:r>
              <a:rPr lang="en-US" sz="2000" dirty="0" smtClean="0"/>
              <a:t>risk of portfolio = weighed average of risk of individual securities</a:t>
            </a:r>
          </a:p>
          <a:p>
            <a:pPr marL="0" indent="0">
              <a:buNone/>
            </a:pPr>
            <a:r>
              <a:rPr lang="en-US" sz="2000" dirty="0"/>
              <a:t>	</a:t>
            </a:r>
            <a:r>
              <a:rPr lang="en-US" sz="2000" dirty="0" smtClean="0"/>
              <a:t>no risk reduction is achieved</a:t>
            </a:r>
          </a:p>
          <a:p>
            <a:r>
              <a:rPr lang="en-US" sz="2000" dirty="0"/>
              <a:t>Case </a:t>
            </a:r>
            <a:r>
              <a:rPr lang="en-US" sz="2000" dirty="0" smtClean="0"/>
              <a:t>II </a:t>
            </a:r>
            <a:r>
              <a:rPr lang="en-US" sz="2000" dirty="0"/>
              <a:t>: </a:t>
            </a:r>
            <a:r>
              <a:rPr lang="en-US" sz="2000" dirty="0" smtClean="0"/>
              <a:t>Zero Correlation </a:t>
            </a:r>
            <a:r>
              <a:rPr lang="en-US" sz="2000" b="1" dirty="0"/>
              <a:t>(</a:t>
            </a:r>
            <a:r>
              <a:rPr lang="el-GR" sz="2000" b="1" dirty="0"/>
              <a:t>ρ</a:t>
            </a:r>
            <a:r>
              <a:rPr lang="en-US" sz="2000" b="1" dirty="0"/>
              <a:t> </a:t>
            </a:r>
            <a:r>
              <a:rPr lang="en-US" sz="2000" b="1" dirty="0" smtClean="0"/>
              <a:t>= 0)</a:t>
            </a:r>
            <a:endParaRPr lang="en-US" sz="2000" b="1" dirty="0"/>
          </a:p>
          <a:p>
            <a:pPr marL="0" indent="0">
              <a:buNone/>
            </a:pPr>
            <a:r>
              <a:rPr lang="en-US" sz="2000" dirty="0" smtClean="0"/>
              <a:t>	less than 1; diversification can reduce the risk of portfolio</a:t>
            </a:r>
          </a:p>
          <a:p>
            <a:pPr marL="0" indent="0">
              <a:buNone/>
            </a:pPr>
            <a:r>
              <a:rPr lang="en-US" sz="2000" dirty="0"/>
              <a:t>	</a:t>
            </a:r>
            <a:r>
              <a:rPr lang="en-US" sz="2000" dirty="0" smtClean="0"/>
              <a:t>less positively correlated the returns from two securities, the greater 	the portfolio effects of risk reduction</a:t>
            </a:r>
          </a:p>
          <a:p>
            <a:r>
              <a:rPr lang="en-US" sz="2000" dirty="0"/>
              <a:t>Case </a:t>
            </a:r>
            <a:r>
              <a:rPr lang="en-US" sz="2000" dirty="0" smtClean="0"/>
              <a:t>III </a:t>
            </a:r>
            <a:r>
              <a:rPr lang="en-US" sz="2000" dirty="0"/>
              <a:t>: Perfect </a:t>
            </a:r>
            <a:r>
              <a:rPr lang="en-US" sz="2000" dirty="0" smtClean="0"/>
              <a:t>Negative </a:t>
            </a:r>
            <a:r>
              <a:rPr lang="en-US" sz="2000" dirty="0"/>
              <a:t>Correlation </a:t>
            </a:r>
            <a:r>
              <a:rPr lang="en-US" sz="2000" b="1" dirty="0"/>
              <a:t>(</a:t>
            </a:r>
            <a:r>
              <a:rPr lang="el-GR" sz="2000" b="1" dirty="0"/>
              <a:t>ρ</a:t>
            </a:r>
            <a:r>
              <a:rPr lang="en-US" sz="2000" b="1" dirty="0"/>
              <a:t> = </a:t>
            </a:r>
            <a:r>
              <a:rPr lang="en-US" sz="2000" b="1" dirty="0" smtClean="0"/>
              <a:t>-1)</a:t>
            </a:r>
          </a:p>
          <a:p>
            <a:pPr marL="0" indent="0">
              <a:buNone/>
            </a:pPr>
            <a:r>
              <a:rPr lang="en-US" sz="2000" dirty="0"/>
              <a:t>	</a:t>
            </a:r>
            <a:r>
              <a:rPr lang="en-US" sz="2000" dirty="0" smtClean="0"/>
              <a:t>there will always be some proportion of the securities that will result 	in the complete elimination of portfolio risk</a:t>
            </a:r>
            <a:endParaRPr lang="en-US" sz="2000" dirty="0"/>
          </a:p>
          <a:p>
            <a:pPr marL="0" indent="0">
              <a:buNone/>
            </a:pPr>
            <a:endParaRPr lang="en-US" sz="2000" dirty="0"/>
          </a:p>
        </p:txBody>
      </p:sp>
    </p:spTree>
    <p:extLst>
      <p:ext uri="{BB962C8B-B14F-4D97-AF65-F5344CB8AC3E}">
        <p14:creationId xmlns:p14="http://schemas.microsoft.com/office/powerpoint/2010/main" val="364487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t>Diversification and Portfolio Risk</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pPr algn="just"/>
            <a:r>
              <a:rPr lang="en-US" sz="2000" dirty="0" smtClean="0"/>
              <a:t>Portfolio diversification works because prices of different stocks do not move exactly together.</a:t>
            </a:r>
          </a:p>
          <a:p>
            <a:pPr algn="just"/>
            <a:r>
              <a:rPr lang="en-US" sz="2000" dirty="0" smtClean="0"/>
              <a:t>Diversification works best when returns are negatively correlated but in practice stocks that are negatively correlated are as rare.</a:t>
            </a:r>
          </a:p>
          <a:p>
            <a:pPr algn="just"/>
            <a:r>
              <a:rPr lang="en-US" sz="2000" dirty="0" smtClean="0"/>
              <a:t>Total risk declines as more stocks are added in the portfolio, because unsystematic risk can be reduced. However the extent of the risk reduction depends upon the degree of correlation among the stock.</a:t>
            </a:r>
          </a:p>
          <a:p>
            <a:pPr marL="0" indent="0" algn="just">
              <a:buNone/>
            </a:pPr>
            <a:endParaRPr lang="en-US" sz="2000" dirty="0" smtClean="0"/>
          </a:p>
          <a:p>
            <a:pPr marL="0" indent="0">
              <a:buNone/>
            </a:pPr>
            <a:endParaRPr lang="en-US" sz="2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00400"/>
            <a:ext cx="721995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565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t>Diversification and Portfolio Risk</a:t>
            </a:r>
          </a:p>
        </p:txBody>
      </p:sp>
      <p:sp>
        <p:nvSpPr>
          <p:cNvPr id="3" name="Content Placeholder 2"/>
          <p:cNvSpPr>
            <a:spLocks noGrp="1"/>
          </p:cNvSpPr>
          <p:nvPr>
            <p:ph idx="1"/>
          </p:nvPr>
        </p:nvSpPr>
        <p:spPr>
          <a:xfrm>
            <a:off x="457200" y="838200"/>
            <a:ext cx="8229600" cy="5791200"/>
          </a:xfrm>
        </p:spPr>
        <p:txBody>
          <a:bodyPr>
            <a:normAutofit lnSpcReduction="10000"/>
          </a:bodyPr>
          <a:lstStyle/>
          <a:p>
            <a:pPr algn="just"/>
            <a:r>
              <a:rPr lang="en-US" sz="2000" dirty="0" smtClean="0"/>
              <a:t>Types of Diversification</a:t>
            </a:r>
          </a:p>
          <a:p>
            <a:pPr marL="457200" indent="-457200" algn="just">
              <a:buFont typeface="+mj-lt"/>
              <a:buAutoNum type="arabicPeriod"/>
            </a:pPr>
            <a:r>
              <a:rPr lang="en-US" sz="2000" dirty="0" smtClean="0"/>
              <a:t>Simple Diversification</a:t>
            </a:r>
          </a:p>
          <a:p>
            <a:pPr marL="0" indent="0" algn="just">
              <a:buNone/>
            </a:pPr>
            <a:r>
              <a:rPr lang="en-US" sz="2000" dirty="0"/>
              <a:t>	</a:t>
            </a:r>
            <a:r>
              <a:rPr lang="en-US" sz="2000" dirty="0" smtClean="0"/>
              <a:t>mixing randomly selected securities i.e. not putting all the eggs in 	one basket or spreading risk. </a:t>
            </a:r>
          </a:p>
          <a:p>
            <a:pPr marL="0" indent="0" algn="just">
              <a:buNone/>
            </a:pPr>
            <a:r>
              <a:rPr lang="en-US" sz="2000" dirty="0"/>
              <a:t>	</a:t>
            </a:r>
            <a:r>
              <a:rPr lang="en-US" sz="2000" dirty="0" smtClean="0"/>
              <a:t>Adding securities in the portfolio reduces the risk, but risk reduction 	diminishes once we add up to some level of stocks in portfolio</a:t>
            </a:r>
          </a:p>
          <a:p>
            <a:pPr marL="0" indent="0" algn="just">
              <a:buNone/>
            </a:pPr>
            <a:r>
              <a:rPr lang="en-US" sz="2000" dirty="0" smtClean="0"/>
              <a:t>Total Risk = Systematic Risk + Unsystematic Risk</a:t>
            </a:r>
          </a:p>
          <a:p>
            <a:pPr marL="0" indent="0" algn="just">
              <a:buNone/>
            </a:pPr>
            <a:r>
              <a:rPr lang="en-US" sz="2000" dirty="0"/>
              <a:t>	</a:t>
            </a:r>
            <a:r>
              <a:rPr lang="en-US" sz="2000" dirty="0" smtClean="0"/>
              <a:t>  = Unavoidable/ Non-Diversifiable </a:t>
            </a:r>
            <a:r>
              <a:rPr lang="en-US" sz="2000" dirty="0"/>
              <a:t> </a:t>
            </a:r>
            <a:r>
              <a:rPr lang="en-US" sz="2000" dirty="0" smtClean="0"/>
              <a:t>+ Diversifiable Risk </a:t>
            </a:r>
          </a:p>
          <a:p>
            <a:pPr marL="0" indent="0" algn="just">
              <a:buNone/>
            </a:pPr>
            <a:r>
              <a:rPr lang="en-US" sz="2000" dirty="0" smtClean="0"/>
              <a:t>	</a:t>
            </a:r>
            <a:r>
              <a:rPr lang="en-US" sz="2000" b="1" dirty="0" smtClean="0"/>
              <a:t>Unsystematic risk </a:t>
            </a:r>
            <a:r>
              <a:rPr lang="en-US" sz="2000" dirty="0" smtClean="0"/>
              <a:t>is also known as unique risk because the level of 	this type of risk is unique to different companies.</a:t>
            </a:r>
          </a:p>
          <a:p>
            <a:pPr marL="0" indent="0" algn="just">
              <a:buNone/>
            </a:pPr>
            <a:r>
              <a:rPr lang="en-US" sz="2000" dirty="0"/>
              <a:t>	</a:t>
            </a:r>
            <a:r>
              <a:rPr lang="en-US" sz="2000" dirty="0" smtClean="0"/>
              <a:t>Decreases with increase in the number of securities</a:t>
            </a:r>
          </a:p>
          <a:p>
            <a:pPr marL="0" indent="0" algn="just">
              <a:buNone/>
            </a:pPr>
            <a:r>
              <a:rPr lang="en-US" sz="2000" dirty="0"/>
              <a:t>	</a:t>
            </a:r>
            <a:r>
              <a:rPr lang="en-US" sz="2000" dirty="0" smtClean="0"/>
              <a:t>Example Risk of fire on petrol pump than in soft drink stall. Risk of 	fire can be eliminated by investing on soft drink stall</a:t>
            </a:r>
          </a:p>
          <a:p>
            <a:pPr marL="0" indent="0" algn="just">
              <a:buNone/>
            </a:pPr>
            <a:r>
              <a:rPr lang="en-US" sz="2000" dirty="0"/>
              <a:t>	</a:t>
            </a:r>
            <a:r>
              <a:rPr lang="en-US" sz="2000" b="1" dirty="0" smtClean="0"/>
              <a:t>Systematic Risk </a:t>
            </a:r>
          </a:p>
          <a:p>
            <a:pPr marL="0" indent="0" algn="just">
              <a:buNone/>
            </a:pPr>
            <a:r>
              <a:rPr lang="en-US" sz="2000" b="1" dirty="0"/>
              <a:t>	</a:t>
            </a:r>
            <a:r>
              <a:rPr lang="en-US" sz="2000" dirty="0" smtClean="0"/>
              <a:t>unavoidable or cannot be diversified away</a:t>
            </a:r>
          </a:p>
          <a:p>
            <a:pPr marL="0" indent="0" algn="just">
              <a:buNone/>
            </a:pPr>
            <a:r>
              <a:rPr lang="en-US" sz="2000" b="1" dirty="0"/>
              <a:t>	</a:t>
            </a:r>
            <a:r>
              <a:rPr lang="en-US" sz="2000" dirty="0" smtClean="0"/>
              <a:t>example: Risk of inflation for above 2 firms, Interest rate risk, 	reinvestment risk, foreign exchange risk, market risk</a:t>
            </a:r>
            <a:endParaRPr lang="en-US" sz="2000" b="1" dirty="0" smtClean="0"/>
          </a:p>
          <a:p>
            <a:pPr marL="0" indent="0" algn="just">
              <a:buNone/>
            </a:pPr>
            <a:endParaRPr lang="en-US" sz="2000" dirty="0" smtClean="0"/>
          </a:p>
          <a:p>
            <a:pPr marL="0" indent="0">
              <a:buNone/>
            </a:pPr>
            <a:endParaRPr lang="en-US" sz="2000" dirty="0"/>
          </a:p>
        </p:txBody>
      </p:sp>
    </p:spTree>
    <p:extLst>
      <p:ext uri="{BB962C8B-B14F-4D97-AF65-F5344CB8AC3E}">
        <p14:creationId xmlns:p14="http://schemas.microsoft.com/office/powerpoint/2010/main" val="602265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a:t>Diversification and Portfolio Risk</a:t>
            </a:r>
          </a:p>
        </p:txBody>
      </p:sp>
      <p:sp>
        <p:nvSpPr>
          <p:cNvPr id="3" name="Content Placeholder 2"/>
          <p:cNvSpPr>
            <a:spLocks noGrp="1"/>
          </p:cNvSpPr>
          <p:nvPr>
            <p:ph idx="1"/>
          </p:nvPr>
        </p:nvSpPr>
        <p:spPr>
          <a:xfrm>
            <a:off x="457200" y="838200"/>
            <a:ext cx="8229600" cy="5287963"/>
          </a:xfrm>
        </p:spPr>
        <p:txBody>
          <a:bodyPr/>
          <a:lstStyle/>
          <a:p>
            <a:pPr marL="0" indent="0">
              <a:buNone/>
            </a:pPr>
            <a:r>
              <a:rPr lang="en-US" sz="2600" dirty="0" smtClean="0"/>
              <a:t>2. Markowitz </a:t>
            </a:r>
            <a:r>
              <a:rPr lang="en-US" sz="2600" dirty="0"/>
              <a:t>Diversification</a:t>
            </a:r>
          </a:p>
          <a:p>
            <a:pPr algn="just">
              <a:buFont typeface="Wingdings" pitchFamily="2" charset="2"/>
              <a:buChar char="Ø"/>
            </a:pPr>
            <a:r>
              <a:rPr lang="en-US" sz="2000" dirty="0" smtClean="0"/>
              <a:t>Combining of assets which are less than perfectly correlated in order to reduce portfolio risk.</a:t>
            </a:r>
          </a:p>
          <a:p>
            <a:pPr algn="just">
              <a:buFont typeface="Wingdings" pitchFamily="2" charset="2"/>
              <a:buChar char="Ø"/>
            </a:pPr>
            <a:r>
              <a:rPr lang="en-US" sz="2000" dirty="0" smtClean="0"/>
              <a:t>Lower the correlation between returns of securities, the better is the portfolio in terms of risk diversification.</a:t>
            </a:r>
          </a:p>
          <a:p>
            <a:pPr algn="just">
              <a:buFont typeface="Wingdings" pitchFamily="2" charset="2"/>
              <a:buChar char="Ø"/>
            </a:pPr>
            <a:r>
              <a:rPr lang="en-US" sz="2000" dirty="0" smtClean="0"/>
              <a:t>Investing on portfolio of securities with lower correlation better diversifies risk than investing in a portfolio of randomly selected securities.</a:t>
            </a:r>
            <a:endParaRPr lang="en-US" sz="2000" dirty="0"/>
          </a:p>
        </p:txBody>
      </p:sp>
    </p:spTree>
    <p:extLst>
      <p:ext uri="{BB962C8B-B14F-4D97-AF65-F5344CB8AC3E}">
        <p14:creationId xmlns:p14="http://schemas.microsoft.com/office/powerpoint/2010/main" val="3107365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Portfolio Risk: The role of correlation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39039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t>Capital Assets Pricing Model (CAPM)</a:t>
            </a:r>
            <a:endParaRPr lang="en-US" sz="3200" dirty="0"/>
          </a:p>
        </p:txBody>
      </p:sp>
      <p:sp>
        <p:nvSpPr>
          <p:cNvPr id="3" name="Content Placeholder 2"/>
          <p:cNvSpPr>
            <a:spLocks noGrp="1"/>
          </p:cNvSpPr>
          <p:nvPr>
            <p:ph idx="1"/>
          </p:nvPr>
        </p:nvSpPr>
        <p:spPr>
          <a:xfrm>
            <a:off x="457200" y="838200"/>
            <a:ext cx="8534400" cy="5562600"/>
          </a:xfrm>
        </p:spPr>
        <p:txBody>
          <a:bodyPr>
            <a:normAutofit/>
          </a:bodyPr>
          <a:lstStyle/>
          <a:p>
            <a:pPr algn="just"/>
            <a:r>
              <a:rPr lang="en-US" sz="1800" dirty="0" smtClean="0"/>
              <a:t>What is capital assets? – Income generating assets</a:t>
            </a:r>
          </a:p>
          <a:p>
            <a:pPr algn="just"/>
            <a:r>
              <a:rPr lang="en-US" sz="1800" dirty="0" smtClean="0"/>
              <a:t>Pricing Method? – relationship between price of assets and its determinants</a:t>
            </a:r>
          </a:p>
          <a:p>
            <a:pPr algn="just"/>
            <a:r>
              <a:rPr lang="en-US" sz="1800" dirty="0" smtClean="0"/>
              <a:t>Extension of Markowitz portfolio</a:t>
            </a:r>
          </a:p>
          <a:p>
            <a:pPr algn="just"/>
            <a:r>
              <a:rPr lang="en-US" sz="1800" dirty="0" smtClean="0"/>
              <a:t>Model does not directly specify the prices of capital assets, it first determines the required rate of return of the assets and then uses this rate to estimate the price of assets.</a:t>
            </a:r>
          </a:p>
          <a:p>
            <a:pPr algn="just"/>
            <a:r>
              <a:rPr lang="en-US" sz="1800" dirty="0" smtClean="0"/>
              <a:t>According to CAPM, required rate of return is equals to risk free rate of return plus a risk premium.</a:t>
            </a:r>
          </a:p>
          <a:p>
            <a:pPr algn="just"/>
            <a:r>
              <a:rPr lang="en-US" sz="1800" dirty="0" smtClean="0"/>
              <a:t>Risk premium is product of market risk premium and beta. Systematic risk is measured by beta</a:t>
            </a:r>
          </a:p>
          <a:p>
            <a:pPr algn="just"/>
            <a:r>
              <a:rPr lang="en-US" sz="1800" dirty="0" smtClean="0"/>
              <a:t>Risk premium is reward for bearing systematic risk</a:t>
            </a:r>
          </a:p>
          <a:p>
            <a:pPr algn="just"/>
            <a:r>
              <a:rPr lang="en-US" sz="1800" dirty="0" smtClean="0"/>
              <a:t>Greater the systematic risk of an assets greater will be required return of that assets</a:t>
            </a:r>
          </a:p>
          <a:p>
            <a:pPr algn="just"/>
            <a:r>
              <a:rPr lang="en-US" sz="1800" dirty="0" smtClean="0"/>
              <a:t>If required rate of return is greater than expected return, the asset is said to be overvalued and vice versa.</a:t>
            </a:r>
          </a:p>
          <a:p>
            <a:pPr algn="just"/>
            <a:r>
              <a:rPr lang="en-US" sz="1800" dirty="0" smtClean="0"/>
              <a:t>Required rate of return using CAPM is also the discount rate , which indicate the riskiness of project. Higher the required rate, more the risk and less NPV of the project and vice versa.</a:t>
            </a:r>
          </a:p>
          <a:p>
            <a:endParaRPr lang="en-US" sz="2000" dirty="0"/>
          </a:p>
        </p:txBody>
      </p:sp>
    </p:spTree>
    <p:extLst>
      <p:ext uri="{BB962C8B-B14F-4D97-AF65-F5344CB8AC3E}">
        <p14:creationId xmlns:p14="http://schemas.microsoft.com/office/powerpoint/2010/main" val="1548442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t>Basic Assumption of CAPM</a:t>
            </a:r>
            <a:endParaRPr lang="en-US" sz="3200" dirty="0"/>
          </a:p>
        </p:txBody>
      </p:sp>
      <p:sp>
        <p:nvSpPr>
          <p:cNvPr id="3" name="Content Placeholder 2"/>
          <p:cNvSpPr>
            <a:spLocks noGrp="1"/>
          </p:cNvSpPr>
          <p:nvPr>
            <p:ph idx="1"/>
          </p:nvPr>
        </p:nvSpPr>
        <p:spPr>
          <a:xfrm>
            <a:off x="457200" y="762000"/>
            <a:ext cx="8229600" cy="5638800"/>
          </a:xfrm>
        </p:spPr>
        <p:txBody>
          <a:bodyPr>
            <a:normAutofit lnSpcReduction="10000"/>
          </a:bodyPr>
          <a:lstStyle/>
          <a:p>
            <a:pPr indent="284163"/>
            <a:r>
              <a:rPr lang="en-US" sz="2000" dirty="0" smtClean="0"/>
              <a:t>Investors are risk averse.</a:t>
            </a:r>
          </a:p>
          <a:p>
            <a:pPr indent="284163"/>
            <a:r>
              <a:rPr lang="en-US" sz="2000" dirty="0" smtClean="0"/>
              <a:t>Investors have no constraints on borrowing and lending</a:t>
            </a:r>
          </a:p>
          <a:p>
            <a:pPr indent="284163"/>
            <a:r>
              <a:rPr lang="en-US" sz="2000" dirty="0" smtClean="0"/>
              <a:t>Investors have homogeneous expectations</a:t>
            </a:r>
          </a:p>
          <a:p>
            <a:pPr indent="284163"/>
            <a:r>
              <a:rPr lang="en-US" sz="2000" dirty="0" smtClean="0"/>
              <a:t>All assets are perfectly divisible and perfectly liquid</a:t>
            </a:r>
          </a:p>
          <a:p>
            <a:pPr indent="284163"/>
            <a:r>
              <a:rPr lang="en-US" sz="2000" dirty="0" smtClean="0"/>
              <a:t>No transaction costs</a:t>
            </a:r>
          </a:p>
          <a:p>
            <a:pPr indent="284163"/>
            <a:r>
              <a:rPr lang="en-US" sz="2000" dirty="0" smtClean="0"/>
              <a:t>No taxes</a:t>
            </a:r>
          </a:p>
          <a:p>
            <a:pPr indent="284163"/>
            <a:r>
              <a:rPr lang="en-US" sz="2000" dirty="0" smtClean="0"/>
              <a:t>All investors are price takers</a:t>
            </a:r>
          </a:p>
          <a:p>
            <a:pPr indent="284163"/>
            <a:r>
              <a:rPr lang="en-US" sz="2000" dirty="0" smtClean="0"/>
              <a:t>Quantities of all assets are given and fixed</a:t>
            </a:r>
          </a:p>
          <a:p>
            <a:pPr marL="0" indent="0">
              <a:buNone/>
            </a:pPr>
            <a:r>
              <a:rPr lang="en-US" sz="2600" b="1" dirty="0" smtClean="0"/>
              <a:t>THE MODEL</a:t>
            </a:r>
          </a:p>
          <a:p>
            <a:pPr marL="0" indent="0">
              <a:buNone/>
            </a:pPr>
            <a:r>
              <a:rPr lang="en-US" sz="2000" dirty="0" err="1" smtClean="0"/>
              <a:t>R</a:t>
            </a:r>
            <a:r>
              <a:rPr lang="en-US" sz="2000" baseline="-25000" dirty="0" err="1" smtClean="0"/>
              <a:t>i</a:t>
            </a:r>
            <a:r>
              <a:rPr lang="en-US" sz="2000" dirty="0" smtClean="0"/>
              <a:t> = </a:t>
            </a:r>
            <a:r>
              <a:rPr lang="en-US" sz="2000" dirty="0" err="1" smtClean="0"/>
              <a:t>R</a:t>
            </a:r>
            <a:r>
              <a:rPr lang="en-US" sz="2000" baseline="-25000" dirty="0" err="1" smtClean="0"/>
              <a:t>f</a:t>
            </a:r>
            <a:r>
              <a:rPr lang="en-US" sz="2000" dirty="0" smtClean="0"/>
              <a:t> + (</a:t>
            </a:r>
            <a:r>
              <a:rPr lang="en-US" sz="2000" dirty="0" err="1" smtClean="0"/>
              <a:t>R</a:t>
            </a:r>
            <a:r>
              <a:rPr lang="en-US" sz="2000" baseline="-25000" dirty="0" err="1" smtClean="0"/>
              <a:t>m</a:t>
            </a:r>
            <a:r>
              <a:rPr lang="en-US" sz="2000" dirty="0" smtClean="0"/>
              <a:t>- </a:t>
            </a:r>
            <a:r>
              <a:rPr lang="en-US" sz="2000" dirty="0" err="1" smtClean="0"/>
              <a:t>R</a:t>
            </a:r>
            <a:r>
              <a:rPr lang="en-US" sz="2000" baseline="-25000" dirty="0" err="1" smtClean="0"/>
              <a:t>f</a:t>
            </a:r>
            <a:r>
              <a:rPr lang="en-US" sz="2000" dirty="0"/>
              <a:t>)</a:t>
            </a:r>
            <a:r>
              <a:rPr lang="en-US" sz="2000" dirty="0" smtClean="0"/>
              <a:t> </a:t>
            </a:r>
            <a:r>
              <a:rPr lang="el-GR" sz="2000" dirty="0" smtClean="0"/>
              <a:t>β</a:t>
            </a:r>
            <a:r>
              <a:rPr lang="en-US" sz="2000" baseline="-25000" dirty="0" smtClean="0"/>
              <a:t>i </a:t>
            </a:r>
            <a:r>
              <a:rPr lang="en-US" sz="2000" dirty="0" smtClean="0"/>
              <a:t> where;</a:t>
            </a:r>
          </a:p>
          <a:p>
            <a:pPr marL="0" indent="0">
              <a:buNone/>
            </a:pPr>
            <a:r>
              <a:rPr lang="en-US" sz="2000" dirty="0" err="1" smtClean="0"/>
              <a:t>R</a:t>
            </a:r>
            <a:r>
              <a:rPr lang="en-US" sz="2000" baseline="-25000" dirty="0" err="1" smtClean="0"/>
              <a:t>i</a:t>
            </a:r>
            <a:r>
              <a:rPr lang="en-US" sz="2000" dirty="0" smtClean="0"/>
              <a:t> = required rate of return on stock i</a:t>
            </a:r>
          </a:p>
          <a:p>
            <a:pPr marL="0" indent="0">
              <a:buNone/>
            </a:pPr>
            <a:r>
              <a:rPr lang="en-US" sz="2000" dirty="0" err="1"/>
              <a:t>R</a:t>
            </a:r>
            <a:r>
              <a:rPr lang="en-US" sz="2000" baseline="-25000" dirty="0" err="1"/>
              <a:t>f</a:t>
            </a:r>
            <a:r>
              <a:rPr lang="en-US" sz="2000" dirty="0"/>
              <a:t> </a:t>
            </a:r>
            <a:r>
              <a:rPr lang="en-US" sz="2000" dirty="0" smtClean="0"/>
              <a:t>= risk free rate of interest on risk free securities</a:t>
            </a:r>
          </a:p>
          <a:p>
            <a:pPr marL="0" indent="0">
              <a:buNone/>
            </a:pPr>
            <a:r>
              <a:rPr lang="en-US" sz="2000" dirty="0" err="1" smtClean="0"/>
              <a:t>R</a:t>
            </a:r>
            <a:r>
              <a:rPr lang="en-US" sz="2000" baseline="-25000" dirty="0" err="1" smtClean="0"/>
              <a:t>m</a:t>
            </a:r>
            <a:r>
              <a:rPr lang="en-US" sz="2000" baseline="-25000" dirty="0" smtClean="0"/>
              <a:t> </a:t>
            </a:r>
            <a:r>
              <a:rPr lang="en-US" sz="2000" dirty="0" smtClean="0"/>
              <a:t>= return on the market or an average stock</a:t>
            </a:r>
          </a:p>
          <a:p>
            <a:pPr marL="0" indent="0">
              <a:buNone/>
            </a:pPr>
            <a:r>
              <a:rPr lang="el-GR" sz="2000" dirty="0" smtClean="0"/>
              <a:t>Β</a:t>
            </a:r>
            <a:r>
              <a:rPr lang="en-US" sz="2000" baseline="-25000" dirty="0" smtClean="0"/>
              <a:t>i</a:t>
            </a:r>
            <a:r>
              <a:rPr lang="en-US" sz="2000" dirty="0" smtClean="0"/>
              <a:t> = Beta coefficient on stock i </a:t>
            </a:r>
          </a:p>
          <a:p>
            <a:pPr marL="0" indent="0">
              <a:buNone/>
            </a:pPr>
            <a:r>
              <a:rPr lang="en-US" sz="2000" dirty="0" err="1"/>
              <a:t>R</a:t>
            </a:r>
            <a:r>
              <a:rPr lang="en-US" sz="2000" baseline="-25000" dirty="0" err="1"/>
              <a:t>m</a:t>
            </a:r>
            <a:r>
              <a:rPr lang="en-US" sz="2000" dirty="0"/>
              <a:t>- </a:t>
            </a:r>
            <a:r>
              <a:rPr lang="en-US" sz="2000" dirty="0" err="1" smtClean="0"/>
              <a:t>R</a:t>
            </a:r>
            <a:r>
              <a:rPr lang="en-US" sz="2000" baseline="-25000" dirty="0" err="1" smtClean="0"/>
              <a:t>f</a:t>
            </a:r>
            <a:r>
              <a:rPr lang="en-US" sz="2000" dirty="0" smtClean="0"/>
              <a:t> = security’s risk premium</a:t>
            </a:r>
          </a:p>
          <a:p>
            <a:pPr marL="0" indent="0">
              <a:buNone/>
            </a:pPr>
            <a:r>
              <a:rPr lang="en-US" sz="2000" dirty="0" smtClean="0"/>
              <a:t>Market risk premium = market return – risk free rate</a:t>
            </a:r>
          </a:p>
        </p:txBody>
      </p:sp>
    </p:spTree>
    <p:extLst>
      <p:ext uri="{BB962C8B-B14F-4D97-AF65-F5344CB8AC3E}">
        <p14:creationId xmlns:p14="http://schemas.microsoft.com/office/powerpoint/2010/main" val="1218758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 problem of CAPM</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r>
              <a:rPr lang="en-US" sz="2000" dirty="0" smtClean="0"/>
              <a:t>Assume that risk free rate is 5 percent and market return is 12 percent. You are considering an investment, Stock Q that has beta coefficient of 1.2. what is the market risk premium? What is the risk premium on Stock Q? What is the required rate of return on Stock Q as per CAPM? How do you compare the risk premium of Stock Q against that of market? Why required rate of return on Stock Q is higher than the market?</a:t>
            </a:r>
            <a:endParaRPr lang="en-US" sz="2000" dirty="0"/>
          </a:p>
        </p:txBody>
      </p:sp>
    </p:spTree>
    <p:extLst>
      <p:ext uri="{BB962C8B-B14F-4D97-AF65-F5344CB8AC3E}">
        <p14:creationId xmlns:p14="http://schemas.microsoft.com/office/powerpoint/2010/main" val="2482144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200" b="1" dirty="0" smtClean="0"/>
              <a:t/>
            </a:r>
            <a:br>
              <a:rPr lang="en-US" sz="2200" b="1" dirty="0" smtClean="0"/>
            </a:br>
            <a:r>
              <a:rPr lang="en-US" sz="2200" b="1" dirty="0"/>
              <a:t/>
            </a:r>
            <a:br>
              <a:rPr lang="en-US" sz="2200" b="1" dirty="0"/>
            </a:br>
            <a:r>
              <a:rPr lang="en-US" sz="2200" b="1" dirty="0" smtClean="0"/>
              <a:t>Measurement </a:t>
            </a:r>
            <a:r>
              <a:rPr lang="en-US" sz="2200" b="1" dirty="0"/>
              <a:t>of return for a Single Assets</a:t>
            </a:r>
            <a:r>
              <a:rPr lang="en-US" b="1" dirty="0"/>
              <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364163"/>
              </a:xfrm>
            </p:spPr>
            <p:txBody>
              <a:bodyPr>
                <a:normAutofit/>
              </a:bodyPr>
              <a:lstStyle/>
              <a:p>
                <a:pPr marL="0" indent="0" algn="just">
                  <a:buNone/>
                </a:pPr>
                <a:r>
                  <a:rPr lang="en-US" sz="2000" b="1" dirty="0" smtClean="0"/>
                  <a:t>b.</a:t>
                </a:r>
                <a:r>
                  <a:rPr lang="en-US" sz="2200" b="1" dirty="0" smtClean="0"/>
                  <a:t> Percentage return</a:t>
                </a:r>
              </a:p>
              <a:p>
                <a:pPr algn="just"/>
                <a:r>
                  <a:rPr lang="en-US" sz="2200" dirty="0" smtClean="0"/>
                  <a:t>also known as holding period return or single period return</a:t>
                </a:r>
              </a:p>
              <a:p>
                <a:pPr algn="just"/>
                <a:r>
                  <a:rPr lang="en-US" sz="2200" dirty="0" smtClean="0"/>
                  <a:t>Single period return are often calculated for periods other than one year so length of holding period must always be indicated</a:t>
                </a:r>
              </a:p>
              <a:p>
                <a:pPr algn="just"/>
                <a:r>
                  <a:rPr lang="en-US" sz="2200" dirty="0" smtClean="0"/>
                  <a:t>If length is not specified, it is assumed to be one year</a:t>
                </a:r>
              </a:p>
              <a:p>
                <a:pPr algn="just"/>
                <a:r>
                  <a:rPr lang="en-US" sz="2200" dirty="0" smtClean="0"/>
                  <a:t>Single period return = </a:t>
                </a:r>
                <a14:m>
                  <m:oMath xmlns:m="http://schemas.openxmlformats.org/officeDocument/2006/math">
                    <m:box>
                      <m:boxPr>
                        <m:ctrlPr>
                          <a:rPr lang="en-US" sz="2200" i="1" smtClean="0">
                            <a:latin typeface="Cambria Math"/>
                          </a:rPr>
                        </m:ctrlPr>
                      </m:boxPr>
                      <m:e>
                        <m:argPr>
                          <m:argSz m:val="-1"/>
                        </m:argPr>
                        <m:f>
                          <m:fPr>
                            <m:ctrlPr>
                              <a:rPr lang="en-US" sz="2200" i="1" smtClean="0">
                                <a:latin typeface="Cambria Math"/>
                              </a:rPr>
                            </m:ctrlPr>
                          </m:fPr>
                          <m:num>
                            <m:d>
                              <m:dPr>
                                <m:ctrlPr>
                                  <a:rPr lang="en-US" sz="2200" b="0" i="1" smtClean="0">
                                    <a:latin typeface="Cambria Math"/>
                                  </a:rPr>
                                </m:ctrlPr>
                              </m:dPr>
                              <m:e>
                                <m:r>
                                  <a:rPr lang="en-US" sz="2200" b="0" i="1" smtClean="0">
                                    <a:latin typeface="Cambria Math"/>
                                  </a:rPr>
                                  <m:t>𝑃</m:t>
                                </m:r>
                                <m:r>
                                  <a:rPr lang="en-US" sz="2200" b="0" i="1" smtClean="0">
                                    <a:latin typeface="Cambria Math"/>
                                  </a:rPr>
                                  <m:t>1 −</m:t>
                                </m:r>
                                <m:r>
                                  <a:rPr lang="en-US" sz="2200" b="0" i="1" smtClean="0">
                                    <a:latin typeface="Cambria Math"/>
                                  </a:rPr>
                                  <m:t>𝑃</m:t>
                                </m:r>
                                <m:r>
                                  <a:rPr lang="en-US" sz="2200" b="0" i="1" smtClean="0">
                                    <a:latin typeface="Cambria Math"/>
                                  </a:rPr>
                                  <m:t>0</m:t>
                                </m:r>
                              </m:e>
                            </m:d>
                            <m:r>
                              <a:rPr lang="en-US" sz="2200" b="0" i="1" smtClean="0">
                                <a:latin typeface="Cambria Math"/>
                              </a:rPr>
                              <m:t>+</m:t>
                            </m:r>
                            <m:r>
                              <a:rPr lang="en-US" sz="2200" b="0" i="1" smtClean="0">
                                <a:latin typeface="Cambria Math"/>
                              </a:rPr>
                              <m:t>𝐷</m:t>
                            </m:r>
                            <m:r>
                              <a:rPr lang="en-US" sz="2200" b="0" i="1" smtClean="0">
                                <a:latin typeface="Cambria Math"/>
                              </a:rPr>
                              <m:t>1</m:t>
                            </m:r>
                          </m:num>
                          <m:den>
                            <m:r>
                              <a:rPr lang="en-US" sz="2200" b="0" i="1" smtClean="0">
                                <a:latin typeface="Cambria Math"/>
                              </a:rPr>
                              <m:t>𝑃</m:t>
                            </m:r>
                            <m:r>
                              <a:rPr lang="en-US" sz="2200" b="0" i="1" smtClean="0">
                                <a:latin typeface="Cambria Math"/>
                              </a:rPr>
                              <m:t>0</m:t>
                            </m:r>
                          </m:den>
                        </m:f>
                      </m:e>
                    </m:box>
                  </m:oMath>
                </a14:m>
                <a:endParaRPr lang="en-US" sz="2200" dirty="0" smtClean="0"/>
              </a:p>
              <a:p>
                <a:pPr marL="0" indent="0" algn="just">
                  <a:buNone/>
                </a:pPr>
                <a:endParaRPr lang="en-US" sz="2200" dirty="0"/>
              </a:p>
              <a:p>
                <a:pPr marL="0" indent="0" algn="just">
                  <a:buNone/>
                </a:pPr>
                <a:r>
                  <a:rPr lang="en-US" sz="2200" b="1" dirty="0" smtClean="0"/>
                  <a:t>Example problem: </a:t>
                </a:r>
                <a:r>
                  <a:rPr lang="en-US" sz="2200" dirty="0" smtClean="0"/>
                  <a:t>Suppose you buy a stock for </a:t>
                </a:r>
                <a:r>
                  <a:rPr lang="en-US" sz="2200" dirty="0" err="1" smtClean="0"/>
                  <a:t>Rs</a:t>
                </a:r>
                <a:r>
                  <a:rPr lang="en-US" sz="2200" dirty="0" smtClean="0"/>
                  <a:t> 200. You receive </a:t>
                </a:r>
                <a:r>
                  <a:rPr lang="en-US" sz="2200" dirty="0" err="1" smtClean="0"/>
                  <a:t>Rs</a:t>
                </a:r>
                <a:r>
                  <a:rPr lang="en-US" sz="2200" dirty="0" smtClean="0"/>
                  <a:t> 10 as a cash dividend at the end of the year. The stock price at the end of year is </a:t>
                </a:r>
                <a:r>
                  <a:rPr lang="en-US" sz="2200" dirty="0" err="1" smtClean="0"/>
                  <a:t>Rs</a:t>
                </a:r>
                <a:r>
                  <a:rPr lang="en-US" sz="2200" dirty="0" smtClean="0"/>
                  <a:t> 220. The rupee return and rate of return on this investment are </a:t>
                </a:r>
                <a:r>
                  <a:rPr lang="en-US" sz="2200" dirty="0" err="1" smtClean="0"/>
                  <a:t>Rs</a:t>
                </a:r>
                <a:r>
                  <a:rPr lang="en-US" sz="2200" dirty="0" smtClean="0"/>
                  <a:t> 30 and 15 percent respectively. </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2"/>
                <a:stretch>
                  <a:fillRect l="-889" t="-682" r="-1778"/>
                </a:stretch>
              </a:blipFill>
            </p:spPr>
            <p:txBody>
              <a:bodyPr/>
              <a:lstStyle/>
              <a:p>
                <a:r>
                  <a:rPr lang="en-US">
                    <a:noFill/>
                  </a:rPr>
                  <a:t> </a:t>
                </a:r>
              </a:p>
            </p:txBody>
          </p:sp>
        </mc:Fallback>
      </mc:AlternateContent>
    </p:spTree>
    <p:extLst>
      <p:ext uri="{BB962C8B-B14F-4D97-AF65-F5344CB8AC3E}">
        <p14:creationId xmlns:p14="http://schemas.microsoft.com/office/powerpoint/2010/main" val="2435131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Estimation of Beta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715000"/>
              </a:xfrm>
            </p:spPr>
            <p:txBody>
              <a:bodyPr>
                <a:normAutofit/>
              </a:bodyPr>
              <a:lstStyle/>
              <a:p>
                <a:pPr algn="just"/>
                <a:r>
                  <a:rPr lang="en-US" sz="2000" dirty="0" smtClean="0"/>
                  <a:t>Reward for bearing risk depends only on the systematic risk of an investment. Unsystematic risk can be eliminated through diversification thus investor does not demand extra return or premium for this risk.</a:t>
                </a:r>
              </a:p>
              <a:p>
                <a:pPr algn="just"/>
                <a:r>
                  <a:rPr lang="en-US" sz="2000" dirty="0" smtClean="0"/>
                  <a:t>Systematic risk of individual security can be estimated under CAPM measured by Beta  coefficient</a:t>
                </a:r>
              </a:p>
              <a:p>
                <a:pPr algn="just"/>
                <a:r>
                  <a:rPr lang="en-US" sz="2000" dirty="0" smtClean="0"/>
                  <a:t>Beta measures the degree of sensitivity of an asset’s return to market return</a:t>
                </a:r>
              </a:p>
              <a:p>
                <a:pPr algn="just"/>
                <a:r>
                  <a:rPr lang="en-US" sz="2000" dirty="0" smtClean="0"/>
                  <a:t>Beta is indexed of systematic risk; also called slope of characteristic line.</a:t>
                </a:r>
              </a:p>
              <a:p>
                <a:pPr algn="just"/>
                <a:r>
                  <a:rPr lang="el-GR" sz="2000" dirty="0" smtClean="0"/>
                  <a:t>Β</a:t>
                </a:r>
                <a:r>
                  <a:rPr lang="en-US" sz="2000" baseline="-25000" dirty="0" smtClean="0"/>
                  <a:t>j </a:t>
                </a:r>
                <a:r>
                  <a:rPr lang="en-US" sz="2000" dirty="0" smtClean="0"/>
                  <a:t>= </a:t>
                </a:r>
                <a14:m>
                  <m:oMath xmlns:m="http://schemas.openxmlformats.org/officeDocument/2006/math">
                    <m:f>
                      <m:fPr>
                        <m:ctrlPr>
                          <a:rPr lang="en-US" sz="2000" i="1" smtClean="0">
                            <a:latin typeface="Cambria Math"/>
                          </a:rPr>
                        </m:ctrlPr>
                      </m:fPr>
                      <m:num>
                        <m:r>
                          <a:rPr lang="en-US" sz="2000" b="0" i="1" smtClean="0">
                            <a:latin typeface="Cambria Math"/>
                          </a:rPr>
                          <m:t>𝐶𝑜𝑣</m:t>
                        </m:r>
                        <m:r>
                          <a:rPr lang="en-US" sz="2000" b="0" i="1" smtClean="0">
                            <a:latin typeface="Cambria Math"/>
                          </a:rPr>
                          <m:t> </m:t>
                        </m:r>
                        <m:r>
                          <a:rPr lang="en-US" sz="2000" b="0" i="1" baseline="-25000" smtClean="0">
                            <a:latin typeface="Cambria Math"/>
                          </a:rPr>
                          <m:t>𝑗𝑚</m:t>
                        </m:r>
                      </m:num>
                      <m:den>
                        <m:r>
                          <m:rPr>
                            <m:nor/>
                          </m:rPr>
                          <a:rPr lang="el-GR" sz="2000"/>
                          <m:t>σ</m:t>
                        </m:r>
                        <m:r>
                          <a:rPr lang="en-US" sz="2000" b="0" i="1" baseline="-25000" smtClean="0">
                            <a:latin typeface="Cambria Math"/>
                          </a:rPr>
                          <m:t>𝑚</m:t>
                        </m:r>
                        <m:r>
                          <a:rPr lang="en-US" sz="2000" b="0" i="1" baseline="30000" smtClean="0">
                            <a:latin typeface="Cambria Math"/>
                          </a:rPr>
                          <m:t>2</m:t>
                        </m:r>
                      </m:den>
                    </m:f>
                  </m:oMath>
                </a14:m>
                <a:r>
                  <a:rPr lang="en-US" sz="2000" baseline="-25000" dirty="0" smtClean="0"/>
                  <a:t>   = </a:t>
                </a:r>
                <a14:m>
                  <m:oMath xmlns:m="http://schemas.openxmlformats.org/officeDocument/2006/math">
                    <m:f>
                      <m:fPr>
                        <m:ctrlPr>
                          <a:rPr lang="en-US" sz="2000" i="1">
                            <a:latin typeface="Cambria Math"/>
                          </a:rPr>
                        </m:ctrlPr>
                      </m:fPr>
                      <m:num>
                        <m:r>
                          <m:rPr>
                            <m:nor/>
                          </m:rPr>
                          <a:rPr lang="el-GR" sz="2000" b="1"/>
                          <m:t>ρ</m:t>
                        </m:r>
                        <m:r>
                          <a:rPr lang="en-US" sz="2000" i="1" baseline="-25000">
                            <a:latin typeface="Cambria Math"/>
                          </a:rPr>
                          <m:t>𝑗𝑚</m:t>
                        </m:r>
                        <m:r>
                          <a:rPr lang="en-US" sz="2000" b="0" i="1" baseline="-25000" smtClean="0">
                            <a:latin typeface="Cambria Math"/>
                          </a:rPr>
                          <m:t> </m:t>
                        </m:r>
                        <m:r>
                          <a:rPr lang="en-US" sz="2000" i="1" smtClean="0">
                            <a:latin typeface="Cambria Math"/>
                          </a:rPr>
                          <m:t>×</m:t>
                        </m:r>
                        <m:r>
                          <m:rPr>
                            <m:nor/>
                          </m:rPr>
                          <a:rPr lang="el-GR" sz="2000"/>
                          <m:t>σ</m:t>
                        </m:r>
                        <m:r>
                          <a:rPr lang="en-US" sz="2000" b="0" i="1" smtClean="0">
                            <a:latin typeface="Cambria Math"/>
                          </a:rPr>
                          <m:t>𝑗</m:t>
                        </m:r>
                        <m:r>
                          <a:rPr lang="en-US" sz="2000" i="1" smtClean="0">
                            <a:latin typeface="Cambria Math"/>
                          </a:rPr>
                          <m:t>×</m:t>
                        </m:r>
                        <m:r>
                          <m:rPr>
                            <m:nor/>
                          </m:rPr>
                          <a:rPr lang="el-GR" sz="2000"/>
                          <m:t>σ</m:t>
                        </m:r>
                        <m:r>
                          <a:rPr lang="en-US" sz="2000" i="1" baseline="-25000">
                            <a:latin typeface="Cambria Math"/>
                          </a:rPr>
                          <m:t>𝑚</m:t>
                        </m:r>
                      </m:num>
                      <m:den>
                        <m:r>
                          <m:rPr>
                            <m:nor/>
                          </m:rPr>
                          <a:rPr lang="el-GR" sz="2000"/>
                          <m:t>σ</m:t>
                        </m:r>
                        <m:r>
                          <a:rPr lang="en-US" sz="2000" i="1" baseline="-25000">
                            <a:latin typeface="Cambria Math"/>
                          </a:rPr>
                          <m:t>𝑚</m:t>
                        </m:r>
                        <m:r>
                          <a:rPr lang="en-US" sz="2000" i="1" baseline="30000">
                            <a:latin typeface="Cambria Math"/>
                          </a:rPr>
                          <m:t>2</m:t>
                        </m:r>
                      </m:den>
                    </m:f>
                  </m:oMath>
                </a14:m>
                <a:r>
                  <a:rPr lang="en-US" sz="2000" baseline="-25000" dirty="0" smtClean="0"/>
                  <a:t> </a:t>
                </a:r>
                <a:r>
                  <a:rPr lang="en-US" sz="2000" dirty="0" smtClean="0"/>
                  <a:t> where,</a:t>
                </a:r>
              </a:p>
              <a:p>
                <a:pPr marL="0" indent="0" algn="just">
                  <a:buNone/>
                </a:pPr>
                <a:r>
                  <a:rPr lang="en-US" sz="2000" dirty="0"/>
                  <a:t>	 </a:t>
                </a:r>
                <a14:m>
                  <m:oMath xmlns:m="http://schemas.openxmlformats.org/officeDocument/2006/math">
                    <m:r>
                      <a:rPr lang="en-US" sz="2000" i="1">
                        <a:latin typeface="Cambria Math"/>
                      </a:rPr>
                      <m:t>𝐶𝑜𝑣</m:t>
                    </m:r>
                    <m:r>
                      <a:rPr lang="en-US" sz="2000" i="1">
                        <a:latin typeface="Cambria Math"/>
                      </a:rPr>
                      <m:t> </m:t>
                    </m:r>
                    <m:r>
                      <a:rPr lang="en-US" sz="2000" i="1" baseline="-25000">
                        <a:latin typeface="Cambria Math"/>
                      </a:rPr>
                      <m:t>𝑗𝑚</m:t>
                    </m:r>
                    <m:r>
                      <a:rPr lang="en-US" sz="2000" i="1" baseline="-25000">
                        <a:latin typeface="Cambria Math"/>
                      </a:rPr>
                      <m:t> </m:t>
                    </m:r>
                  </m:oMath>
                </a14:m>
                <a:r>
                  <a:rPr lang="en-US" sz="2000" dirty="0" smtClean="0"/>
                  <a:t>= covariance between the returns of </a:t>
                </a:r>
                <a:r>
                  <a:rPr lang="en-US" sz="2000" dirty="0" err="1" smtClean="0"/>
                  <a:t>j</a:t>
                </a:r>
                <a:r>
                  <a:rPr lang="en-US" sz="2000" baseline="30000" dirty="0" err="1" smtClean="0"/>
                  <a:t>th</a:t>
                </a:r>
                <a:r>
                  <a:rPr lang="en-US" sz="2000" dirty="0" smtClean="0"/>
                  <a:t> stock and the market</a:t>
                </a:r>
              </a:p>
              <a:p>
                <a:pPr marL="0" indent="0" algn="just">
                  <a:buNone/>
                </a:pPr>
                <a:r>
                  <a:rPr lang="en-US" sz="2000" dirty="0"/>
                  <a:t>	</a:t>
                </a:r>
                <a:r>
                  <a:rPr lang="el-GR" sz="2000" dirty="0"/>
                  <a:t> </a:t>
                </a:r>
                <a14:m>
                  <m:oMath xmlns:m="http://schemas.openxmlformats.org/officeDocument/2006/math">
                    <m:r>
                      <m:rPr>
                        <m:nor/>
                      </m:rPr>
                      <a:rPr lang="el-GR" sz="2000"/>
                      <m:t>σ</m:t>
                    </m:r>
                    <m:r>
                      <a:rPr lang="en-US" sz="2000" i="1" baseline="-25000">
                        <a:latin typeface="Cambria Math"/>
                      </a:rPr>
                      <m:t>𝑚</m:t>
                    </m:r>
                    <m:r>
                      <a:rPr lang="en-US" sz="2000" i="1" baseline="30000">
                        <a:latin typeface="Cambria Math"/>
                      </a:rPr>
                      <m:t>2 </m:t>
                    </m:r>
                  </m:oMath>
                </a14:m>
                <a:r>
                  <a:rPr lang="en-US" sz="2000" dirty="0" smtClean="0"/>
                  <a:t> = variance of market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715000"/>
              </a:xfrm>
              <a:blipFill rotWithShape="1">
                <a:blip r:embed="rId2"/>
                <a:stretch>
                  <a:fillRect l="-741" t="-533" r="-1407"/>
                </a:stretch>
              </a:blipFill>
            </p:spPr>
            <p:txBody>
              <a:bodyPr/>
              <a:lstStyle/>
              <a:p>
                <a:r>
                  <a:rPr lang="en-US">
                    <a:noFill/>
                  </a:rPr>
                  <a:t> </a:t>
                </a:r>
              </a:p>
            </p:txBody>
          </p:sp>
        </mc:Fallback>
      </mc:AlternateContent>
    </p:spTree>
    <p:extLst>
      <p:ext uri="{BB962C8B-B14F-4D97-AF65-F5344CB8AC3E}">
        <p14:creationId xmlns:p14="http://schemas.microsoft.com/office/powerpoint/2010/main" val="290719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Some important points about beta</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sz="2600" dirty="0" smtClean="0"/>
              <a:t>Measure the non diversifiable or market risk of a security</a:t>
            </a:r>
          </a:p>
          <a:p>
            <a:pPr algn="just"/>
            <a:r>
              <a:rPr lang="en-US" sz="2600" dirty="0" smtClean="0"/>
              <a:t>Beta for market is 1</a:t>
            </a:r>
          </a:p>
          <a:p>
            <a:pPr algn="just"/>
            <a:r>
              <a:rPr lang="en-US" sz="2600" dirty="0" smtClean="0"/>
              <a:t>Stocks may have positive or negative betas; nearly all are positive</a:t>
            </a:r>
          </a:p>
          <a:p>
            <a:pPr algn="just"/>
            <a:r>
              <a:rPr lang="en-US" sz="2600" dirty="0" smtClean="0"/>
              <a:t>Stocks with beta greater than 1 are more responsive to changes in market return and therefore more risky than market. Stocks with betas less than 1 are less risky than the market</a:t>
            </a:r>
          </a:p>
          <a:p>
            <a:pPr algn="just"/>
            <a:r>
              <a:rPr lang="en-US" sz="2600" dirty="0" smtClean="0"/>
              <a:t>Because of its greater risk, higher a stock’s beta, greater should be its level of expected return and vice versa</a:t>
            </a:r>
            <a:endParaRPr lang="en-US" sz="2600" dirty="0"/>
          </a:p>
        </p:txBody>
      </p:sp>
    </p:spTree>
    <p:extLst>
      <p:ext uri="{BB962C8B-B14F-4D97-AF65-F5344CB8AC3E}">
        <p14:creationId xmlns:p14="http://schemas.microsoft.com/office/powerpoint/2010/main" val="341775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The market portfolio and Portfolio Risk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normAutofit/>
              </a:bodyPr>
              <a:lstStyle/>
              <a:p>
                <a:pPr algn="just"/>
                <a:r>
                  <a:rPr lang="en-US" sz="2000" dirty="0" smtClean="0"/>
                  <a:t>Market beta: Beta of market with market. The market beta always equal to 1</a:t>
                </a:r>
              </a:p>
              <a:p>
                <a:pPr algn="just"/>
                <a:r>
                  <a:rPr lang="en-US" sz="2000" dirty="0" smtClean="0"/>
                  <a:t>Beta of an investors portfolio is the total of the weighted average beta factors of each security in the portfolio</a:t>
                </a:r>
              </a:p>
              <a:p>
                <a:pPr algn="just"/>
                <a:r>
                  <a:rPr lang="en-US" sz="2000" dirty="0" smtClean="0"/>
                  <a:t>Portfolio Beta </a:t>
                </a:r>
                <a:r>
                  <a:rPr lang="el-GR" sz="2000" dirty="0" smtClean="0"/>
                  <a:t>β</a:t>
                </a:r>
                <a:r>
                  <a:rPr lang="en-US" sz="2000" baseline="-25000" dirty="0" smtClean="0"/>
                  <a:t>p</a:t>
                </a:r>
                <a:r>
                  <a:rPr lang="en-US" sz="2000" dirty="0" smtClean="0"/>
                  <a:t> = </a:t>
                </a:r>
                <a14:m>
                  <m:oMath xmlns:m="http://schemas.openxmlformats.org/officeDocument/2006/math">
                    <m:nary>
                      <m:naryPr>
                        <m:chr m:val="∑"/>
                        <m:ctrlPr>
                          <a:rPr lang="en-US" sz="2000" i="1" smtClean="0">
                            <a:latin typeface="Cambria Math"/>
                          </a:rPr>
                        </m:ctrlPr>
                      </m:naryPr>
                      <m:sub>
                        <m:r>
                          <m:rPr>
                            <m:brk m:alnAt="23"/>
                          </m:rPr>
                          <a:rPr lang="en-US" sz="2000" b="0" i="1" smtClean="0">
                            <a:latin typeface="Cambria Math"/>
                          </a:rPr>
                          <m:t>𝑗</m:t>
                        </m:r>
                        <m:r>
                          <a:rPr lang="en-US" sz="2000" b="0" i="1" smtClean="0">
                            <a:latin typeface="Cambria Math"/>
                          </a:rPr>
                          <m:t>=1</m:t>
                        </m:r>
                      </m:sub>
                      <m:sup>
                        <m:r>
                          <a:rPr lang="en-US" sz="2000" b="0" i="1" smtClean="0">
                            <a:latin typeface="Cambria Math"/>
                          </a:rPr>
                          <m:t>𝑛</m:t>
                        </m:r>
                      </m:sup>
                      <m:e>
                        <m:r>
                          <a:rPr lang="en-US" sz="2000" b="0" i="1" smtClean="0">
                            <a:latin typeface="Cambria Math"/>
                          </a:rPr>
                          <m:t>𝑊</m:t>
                        </m:r>
                        <m:r>
                          <a:rPr lang="en-US" sz="2000" b="0" i="1" baseline="-25000" smtClean="0">
                            <a:latin typeface="Cambria Math"/>
                          </a:rPr>
                          <m:t>𝑗</m:t>
                        </m:r>
                        <m:r>
                          <a:rPr lang="en-US" sz="2000" b="0" i="1" smtClean="0">
                            <a:latin typeface="Cambria Math"/>
                          </a:rPr>
                          <m:t> </m:t>
                        </m:r>
                        <m:r>
                          <a:rPr lang="en-US" sz="2000" b="0" i="1" smtClean="0">
                            <a:latin typeface="Cambria Math"/>
                            <a:ea typeface="Cambria Math"/>
                          </a:rPr>
                          <m:t>×</m:t>
                        </m:r>
                        <m:r>
                          <a:rPr lang="en-US" sz="2000" b="0" i="1" smtClean="0">
                            <a:latin typeface="Cambria Math"/>
                            <a:ea typeface="Cambria Math"/>
                          </a:rPr>
                          <m:t>𝐵𝑗</m:t>
                        </m:r>
                      </m:e>
                    </m:nary>
                  </m:oMath>
                </a14:m>
                <a:r>
                  <a:rPr lang="en-US" sz="2000" dirty="0" smtClean="0"/>
                  <a:t>  </a:t>
                </a:r>
              </a:p>
              <a:p>
                <a:pPr algn="just"/>
                <a:r>
                  <a:rPr lang="en-US" sz="2000" b="1" dirty="0" smtClean="0"/>
                  <a:t>Example Problem:</a:t>
                </a:r>
                <a:r>
                  <a:rPr lang="en-US" sz="2000" dirty="0" smtClean="0"/>
                  <a:t> </a:t>
                </a:r>
              </a:p>
              <a:p>
                <a:pPr marL="0" indent="0" algn="just">
                  <a:buNone/>
                </a:pPr>
                <a:r>
                  <a:rPr lang="en-US" sz="2000" dirty="0" smtClean="0"/>
                  <a:t>Suppose a portfolio contains two stocks A and B. The beta of Stock A and B are 2 and 1.5 and the proportion of wealth invested in portfolio is 50%. Calculate portfolio beta.</a:t>
                </a:r>
              </a:p>
              <a:p>
                <a:pPr marL="0" indent="0" algn="just">
                  <a:buNone/>
                </a:pPr>
                <a:endParaRPr lang="en-US" sz="2000" dirty="0" smtClean="0"/>
              </a:p>
              <a:p>
                <a:pPr algn="just"/>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741" t="-585" r="-1407"/>
                </a:stretch>
              </a:blipFill>
            </p:spPr>
            <p:txBody>
              <a:bodyPr/>
              <a:lstStyle/>
              <a:p>
                <a:r>
                  <a:rPr lang="en-US">
                    <a:noFill/>
                  </a:rPr>
                  <a:t> </a:t>
                </a:r>
              </a:p>
            </p:txBody>
          </p:sp>
        </mc:Fallback>
      </mc:AlternateContent>
    </p:spTree>
    <p:extLst>
      <p:ext uri="{BB962C8B-B14F-4D97-AF65-F5344CB8AC3E}">
        <p14:creationId xmlns:p14="http://schemas.microsoft.com/office/powerpoint/2010/main" val="2260919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Security Market Line (SML)</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r>
              <a:rPr lang="en-US" sz="2000" dirty="0" smtClean="0"/>
              <a:t>For a well diversified portfolio, the unsystematic risk is reduced to become zero and the only relevant risk is systematic risk measured by beta</a:t>
            </a:r>
          </a:p>
          <a:p>
            <a:r>
              <a:rPr lang="en-US" sz="2000" dirty="0" smtClean="0"/>
              <a:t>SML express the basic theme of CAPM i.e. expected return of security increases linearly with risk, as measured by beta</a:t>
            </a:r>
          </a:p>
          <a:p>
            <a:r>
              <a:rPr lang="en-US" sz="2000" dirty="0" smtClean="0"/>
              <a:t>SML is graphical representation of CAPM</a:t>
            </a:r>
          </a:p>
          <a:p>
            <a:pPr marL="0" indent="0">
              <a:buNone/>
            </a:pP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43200"/>
            <a:ext cx="708660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392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Security Market Line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normAutofit lnSpcReduction="10000"/>
              </a:bodyPr>
              <a:lstStyle/>
              <a:p>
                <a:pPr algn="just"/>
                <a:r>
                  <a:rPr lang="en-US" sz="2000" dirty="0" smtClean="0"/>
                  <a:t>Upward sloped of the line indicates that greater expected returns accompany higher level of beta</a:t>
                </a:r>
              </a:p>
              <a:p>
                <a:pPr algn="just"/>
                <a:r>
                  <a:rPr lang="en-US" sz="2000" dirty="0" smtClean="0"/>
                  <a:t>In equilibrium, each security or portfolio lies on security market line</a:t>
                </a:r>
              </a:p>
              <a:p>
                <a:pPr algn="just"/>
                <a:r>
                  <a:rPr lang="en-US" sz="2000" dirty="0" smtClean="0"/>
                  <a:t>Undervalued security lies above the SML and overvalued security lies below the SML</a:t>
                </a:r>
              </a:p>
              <a:p>
                <a:pPr marL="0" indent="0" algn="just">
                  <a:buNone/>
                </a:pPr>
                <a:r>
                  <a:rPr lang="en-US" sz="2000" b="1" dirty="0"/>
                  <a:t>Relationship between Risk and Rates of Return</a:t>
                </a:r>
              </a:p>
              <a:p>
                <a:pPr algn="just">
                  <a:buFont typeface="Wingdings" pitchFamily="2" charset="2"/>
                  <a:buChar char="Ø"/>
                </a:pPr>
                <a:r>
                  <a:rPr lang="en-US" sz="2000" dirty="0"/>
                  <a:t>Slope of SML is basically the market risk premium</a:t>
                </a:r>
              </a:p>
              <a:p>
                <a:pPr algn="just">
                  <a:buFont typeface="Wingdings" pitchFamily="2" charset="2"/>
                  <a:buChar char="Ø"/>
                </a:pPr>
                <a:r>
                  <a:rPr lang="en-US" sz="2000" dirty="0"/>
                  <a:t>Slope of SML is equal to ‘rise over run’ as it is a straight line</a:t>
                </a:r>
              </a:p>
              <a:p>
                <a:pPr algn="just">
                  <a:buFont typeface="Wingdings" pitchFamily="2" charset="2"/>
                  <a:buChar char="Ø"/>
                </a:pPr>
                <a:r>
                  <a:rPr lang="en-US" sz="2000" dirty="0"/>
                  <a:t>SML is also known as reward to risk ratio because it represent the reward per unit of </a:t>
                </a:r>
                <a:r>
                  <a:rPr lang="en-US" sz="2000" dirty="0" smtClean="0"/>
                  <a:t>risk. Slope of SML = </a:t>
                </a:r>
                <a14:m>
                  <m:oMath xmlns:m="http://schemas.openxmlformats.org/officeDocument/2006/math">
                    <m:f>
                      <m:fPr>
                        <m:ctrlPr>
                          <a:rPr lang="en-US" sz="2000" i="1" smtClean="0">
                            <a:latin typeface="Cambria Math"/>
                          </a:rPr>
                        </m:ctrlPr>
                      </m:fPr>
                      <m:num>
                        <m:r>
                          <a:rPr lang="en-US" sz="2000" b="0" i="1" smtClean="0">
                            <a:latin typeface="Cambria Math"/>
                          </a:rPr>
                          <m:t>𝐸</m:t>
                        </m:r>
                        <m:d>
                          <m:dPr>
                            <m:ctrlPr>
                              <a:rPr lang="en-US" sz="2000" b="0" i="1" smtClean="0">
                                <a:latin typeface="Cambria Math"/>
                              </a:rPr>
                            </m:ctrlPr>
                          </m:dPr>
                          <m:e>
                            <m:r>
                              <a:rPr lang="en-US" sz="2000" b="0" i="1" smtClean="0">
                                <a:latin typeface="Cambria Math"/>
                              </a:rPr>
                              <m:t>𝑅</m:t>
                            </m:r>
                            <m:r>
                              <a:rPr lang="en-US" sz="2000" b="0" i="1" baseline="-25000" smtClean="0">
                                <a:latin typeface="Cambria Math"/>
                              </a:rPr>
                              <m:t>𝑓</m:t>
                            </m:r>
                          </m:e>
                        </m:d>
                        <m:r>
                          <a:rPr lang="en-US" sz="2000" b="0" i="1" smtClean="0">
                            <a:latin typeface="Cambria Math"/>
                          </a:rPr>
                          <m:t>−</m:t>
                        </m:r>
                        <m:r>
                          <a:rPr lang="en-US" sz="2000" b="0" i="1" smtClean="0">
                            <a:latin typeface="Cambria Math"/>
                          </a:rPr>
                          <m:t>𝑅𝑓</m:t>
                        </m:r>
                      </m:num>
                      <m:den>
                        <m:r>
                          <m:rPr>
                            <m:sty m:val="p"/>
                          </m:rPr>
                          <a:rPr lang="el-GR" sz="2000" i="1" smtClean="0">
                            <a:latin typeface="Cambria Math"/>
                          </a:rPr>
                          <m:t>β</m:t>
                        </m:r>
                        <m:r>
                          <a:rPr lang="en-US" sz="2000" b="0" i="1" baseline="-25000" smtClean="0">
                            <a:latin typeface="Cambria Math"/>
                          </a:rPr>
                          <m:t>𝑗</m:t>
                        </m:r>
                      </m:den>
                    </m:f>
                  </m:oMath>
                </a14:m>
                <a:endParaRPr lang="en-US" sz="2000" dirty="0" smtClean="0"/>
              </a:p>
              <a:p>
                <a:pPr algn="just">
                  <a:buFont typeface="Wingdings" pitchFamily="2" charset="2"/>
                  <a:buChar char="Ø"/>
                </a:pPr>
                <a:r>
                  <a:rPr lang="en-US" sz="2000" dirty="0" smtClean="0"/>
                  <a:t>Higher slope indicates that higher reward is required to compensate the risk</a:t>
                </a:r>
              </a:p>
              <a:p>
                <a:pPr marL="0" indent="0" algn="just">
                  <a:buNone/>
                </a:pPr>
                <a:r>
                  <a:rPr lang="en-US" sz="2000" b="1" dirty="0" smtClean="0"/>
                  <a:t>Shifts in the Security Market Line</a:t>
                </a:r>
              </a:p>
              <a:p>
                <a:pPr algn="just">
                  <a:buFont typeface="Wingdings" pitchFamily="2" charset="2"/>
                  <a:buChar char="Ø"/>
                </a:pPr>
                <a:r>
                  <a:rPr lang="en-US" sz="2000" dirty="0" smtClean="0"/>
                  <a:t>Change in Inflation</a:t>
                </a:r>
              </a:p>
              <a:p>
                <a:pPr algn="just">
                  <a:buFont typeface="Wingdings" pitchFamily="2" charset="2"/>
                  <a:buChar char="Ø"/>
                </a:pPr>
                <a:r>
                  <a:rPr lang="en-US" sz="2000" dirty="0" smtClean="0"/>
                  <a:t>Change in Risk Aversion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741" t="-1170" r="-1407"/>
                </a:stretch>
              </a:blipFill>
            </p:spPr>
            <p:txBody>
              <a:bodyPr/>
              <a:lstStyle/>
              <a:p>
                <a:r>
                  <a:rPr lang="en-US">
                    <a:noFill/>
                  </a:rPr>
                  <a:t> </a:t>
                </a:r>
              </a:p>
            </p:txBody>
          </p:sp>
        </mc:Fallback>
      </mc:AlternateContent>
    </p:spTree>
    <p:extLst>
      <p:ext uri="{BB962C8B-B14F-4D97-AF65-F5344CB8AC3E}">
        <p14:creationId xmlns:p14="http://schemas.microsoft.com/office/powerpoint/2010/main" val="950058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rmAutofit fontScale="90000"/>
          </a:bodyPr>
          <a:lstStyle/>
          <a:p>
            <a:r>
              <a:rPr lang="en-US" dirty="0" smtClean="0"/>
              <a:t>Problem</a:t>
            </a:r>
            <a:endParaRPr lang="en-US" dirty="0"/>
          </a:p>
        </p:txBody>
      </p:sp>
      <p:sp>
        <p:nvSpPr>
          <p:cNvPr id="3" name="Content Placeholder 2"/>
          <p:cNvSpPr>
            <a:spLocks noGrp="1"/>
          </p:cNvSpPr>
          <p:nvPr>
            <p:ph idx="1"/>
          </p:nvPr>
        </p:nvSpPr>
        <p:spPr>
          <a:xfrm>
            <a:off x="457200" y="533400"/>
            <a:ext cx="8229600" cy="6172200"/>
          </a:xfrm>
        </p:spPr>
        <p:txBody>
          <a:bodyPr>
            <a:normAutofit lnSpcReduction="10000"/>
          </a:bodyPr>
          <a:lstStyle/>
          <a:p>
            <a:r>
              <a:rPr lang="en-US" sz="2000" dirty="0" smtClean="0"/>
              <a:t>Stock A and B have the following historical return</a:t>
            </a:r>
          </a:p>
          <a:p>
            <a:endParaRPr lang="en-US" sz="2000" dirty="0"/>
          </a:p>
          <a:p>
            <a:endParaRPr lang="en-US" sz="2000" dirty="0" smtClean="0"/>
          </a:p>
          <a:p>
            <a:endParaRPr lang="en-US" sz="2000" dirty="0"/>
          </a:p>
          <a:p>
            <a:endParaRPr lang="en-US" sz="2000" dirty="0" smtClean="0"/>
          </a:p>
          <a:p>
            <a:pPr marL="0" indent="0">
              <a:buNone/>
            </a:pPr>
            <a:endParaRPr lang="en-US" sz="2000" dirty="0" smtClean="0"/>
          </a:p>
          <a:p>
            <a:pPr marL="0" indent="0">
              <a:buNone/>
            </a:pPr>
            <a:endParaRPr lang="en-US" sz="2000" dirty="0"/>
          </a:p>
          <a:p>
            <a:endParaRPr lang="en-US" sz="2000" dirty="0" smtClean="0"/>
          </a:p>
          <a:p>
            <a:r>
              <a:rPr lang="en-US" sz="2000" dirty="0" smtClean="0"/>
              <a:t>Calculate the average rate of return for each during the period 2013 through 2017.</a:t>
            </a:r>
          </a:p>
          <a:p>
            <a:r>
              <a:rPr lang="en-US" sz="2000" dirty="0" smtClean="0"/>
              <a:t>Assume that someone held an portfolio consisting of 50% of stock A and 50% of stock B. What have been the realized rate of return on the portfolio in each year from 2013 through 2017? What would have been the average return on the portfolio during this period?</a:t>
            </a:r>
          </a:p>
          <a:p>
            <a:r>
              <a:rPr lang="en-US" sz="2000" dirty="0" smtClean="0"/>
              <a:t>Calculate the standard deviation of return for each stock and for the portfolio.</a:t>
            </a:r>
          </a:p>
          <a:p>
            <a:r>
              <a:rPr lang="en-US" sz="2000" dirty="0" smtClean="0"/>
              <a:t>Calculate the coefficient of variation for each stock and for the portfolio.</a:t>
            </a:r>
          </a:p>
          <a:p>
            <a:r>
              <a:rPr lang="en-US" sz="2000" dirty="0" smtClean="0"/>
              <a:t>If you are a risk averse investor, would you prefer to hold Stock A, Stock B or the portfolio?</a:t>
            </a:r>
          </a:p>
          <a:p>
            <a:endParaRPr lang="en-US"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2441931046"/>
              </p:ext>
            </p:extLst>
          </p:nvPr>
        </p:nvGraphicFramePr>
        <p:xfrm>
          <a:off x="914400" y="914400"/>
          <a:ext cx="6096000" cy="1935480"/>
        </p:xfrm>
        <a:graphic>
          <a:graphicData uri="http://schemas.openxmlformats.org/drawingml/2006/table">
            <a:tbl>
              <a:tblPr firstRow="1" bandRow="1">
                <a:tableStyleId>{5C22544A-7EE6-4342-B048-85BDC9FD1C3A}</a:tableStyleId>
              </a:tblPr>
              <a:tblGrid>
                <a:gridCol w="2032000"/>
                <a:gridCol w="2032000"/>
                <a:gridCol w="2032000"/>
              </a:tblGrid>
              <a:tr h="304800">
                <a:tc>
                  <a:txBody>
                    <a:bodyPr/>
                    <a:lstStyle/>
                    <a:p>
                      <a:r>
                        <a:rPr lang="en-US" sz="1500" dirty="0" smtClean="0"/>
                        <a:t>Year</a:t>
                      </a:r>
                      <a:endParaRPr lang="en-US" sz="1500" dirty="0"/>
                    </a:p>
                  </a:txBody>
                  <a:tcPr/>
                </a:tc>
                <a:tc>
                  <a:txBody>
                    <a:bodyPr/>
                    <a:lstStyle/>
                    <a:p>
                      <a:r>
                        <a:rPr lang="en-US" sz="1500" dirty="0" smtClean="0"/>
                        <a:t>Return (R</a:t>
                      </a:r>
                      <a:r>
                        <a:rPr lang="en-US" sz="1500" baseline="-25000" dirty="0" smtClean="0"/>
                        <a:t>A</a:t>
                      </a:r>
                      <a:r>
                        <a:rPr lang="en-US" sz="1500" dirty="0" smtClean="0"/>
                        <a:t>)</a:t>
                      </a:r>
                      <a:endParaRPr lang="en-US" sz="1500" dirty="0"/>
                    </a:p>
                  </a:txBody>
                  <a:tcPr/>
                </a:tc>
                <a:tc>
                  <a:txBody>
                    <a:bodyPr/>
                    <a:lstStyle/>
                    <a:p>
                      <a:r>
                        <a:rPr lang="en-US" sz="1500" dirty="0" smtClean="0"/>
                        <a:t>Return (R</a:t>
                      </a:r>
                      <a:r>
                        <a:rPr lang="en-US" sz="1500" baseline="-25000" dirty="0" smtClean="0"/>
                        <a:t>B</a:t>
                      </a:r>
                      <a:r>
                        <a:rPr lang="en-US" sz="1500" dirty="0" smtClean="0"/>
                        <a:t>)</a:t>
                      </a:r>
                      <a:endParaRPr lang="en-US" sz="1500" dirty="0"/>
                    </a:p>
                  </a:txBody>
                  <a:tcPr/>
                </a:tc>
              </a:tr>
              <a:tr h="289560">
                <a:tc>
                  <a:txBody>
                    <a:bodyPr/>
                    <a:lstStyle/>
                    <a:p>
                      <a:r>
                        <a:rPr lang="en-US" sz="1500" dirty="0" smtClean="0"/>
                        <a:t>2013</a:t>
                      </a:r>
                      <a:endParaRPr lang="en-US" sz="1500" dirty="0"/>
                    </a:p>
                  </a:txBody>
                  <a:tcPr/>
                </a:tc>
                <a:tc>
                  <a:txBody>
                    <a:bodyPr/>
                    <a:lstStyle/>
                    <a:p>
                      <a:r>
                        <a:rPr lang="en-US" sz="1500" dirty="0" smtClean="0"/>
                        <a:t>8%</a:t>
                      </a:r>
                      <a:endParaRPr lang="en-US" sz="1500" dirty="0"/>
                    </a:p>
                  </a:txBody>
                  <a:tcPr/>
                </a:tc>
                <a:tc>
                  <a:txBody>
                    <a:bodyPr/>
                    <a:lstStyle/>
                    <a:p>
                      <a:r>
                        <a:rPr lang="en-US" sz="1500" dirty="0" smtClean="0"/>
                        <a:t>16%</a:t>
                      </a:r>
                      <a:endParaRPr lang="en-US" sz="1500" dirty="0"/>
                    </a:p>
                  </a:txBody>
                  <a:tcPr/>
                </a:tc>
              </a:tr>
              <a:tr h="274320">
                <a:tc>
                  <a:txBody>
                    <a:bodyPr/>
                    <a:lstStyle/>
                    <a:p>
                      <a:r>
                        <a:rPr lang="en-US" sz="1500" dirty="0" smtClean="0"/>
                        <a:t>2014</a:t>
                      </a:r>
                      <a:endParaRPr lang="en-US" sz="1500" dirty="0"/>
                    </a:p>
                  </a:txBody>
                  <a:tcPr/>
                </a:tc>
                <a:tc>
                  <a:txBody>
                    <a:bodyPr/>
                    <a:lstStyle/>
                    <a:p>
                      <a:r>
                        <a:rPr lang="en-US" sz="1500" dirty="0" smtClean="0"/>
                        <a:t>10%</a:t>
                      </a:r>
                      <a:endParaRPr lang="en-US" sz="1500" dirty="0"/>
                    </a:p>
                  </a:txBody>
                  <a:tcPr/>
                </a:tc>
                <a:tc>
                  <a:txBody>
                    <a:bodyPr/>
                    <a:lstStyle/>
                    <a:p>
                      <a:r>
                        <a:rPr lang="en-US" sz="1500" dirty="0" smtClean="0"/>
                        <a:t>14%</a:t>
                      </a:r>
                      <a:endParaRPr lang="en-US" sz="1500" dirty="0"/>
                    </a:p>
                  </a:txBody>
                  <a:tcPr/>
                </a:tc>
              </a:tr>
              <a:tr h="335280">
                <a:tc>
                  <a:txBody>
                    <a:bodyPr/>
                    <a:lstStyle/>
                    <a:p>
                      <a:r>
                        <a:rPr lang="en-US" sz="1500" dirty="0" smtClean="0"/>
                        <a:t>2015</a:t>
                      </a:r>
                      <a:endParaRPr lang="en-US" sz="1500" dirty="0"/>
                    </a:p>
                  </a:txBody>
                  <a:tcPr/>
                </a:tc>
                <a:tc>
                  <a:txBody>
                    <a:bodyPr/>
                    <a:lstStyle/>
                    <a:p>
                      <a:r>
                        <a:rPr lang="en-US" sz="1500" dirty="0" smtClean="0"/>
                        <a:t>12%</a:t>
                      </a:r>
                      <a:endParaRPr lang="en-US" sz="1500" dirty="0"/>
                    </a:p>
                  </a:txBody>
                  <a:tcPr/>
                </a:tc>
                <a:tc>
                  <a:txBody>
                    <a:bodyPr/>
                    <a:lstStyle/>
                    <a:p>
                      <a:r>
                        <a:rPr lang="en-US" sz="1500" dirty="0" smtClean="0"/>
                        <a:t>12%</a:t>
                      </a:r>
                      <a:endParaRPr lang="en-US" sz="1500" dirty="0"/>
                    </a:p>
                  </a:txBody>
                  <a:tcPr/>
                </a:tc>
              </a:tr>
              <a:tr h="304800">
                <a:tc>
                  <a:txBody>
                    <a:bodyPr/>
                    <a:lstStyle/>
                    <a:p>
                      <a:r>
                        <a:rPr lang="en-US" sz="1500" dirty="0" smtClean="0"/>
                        <a:t>2016</a:t>
                      </a:r>
                      <a:endParaRPr lang="en-US" sz="1500" dirty="0"/>
                    </a:p>
                  </a:txBody>
                  <a:tcPr/>
                </a:tc>
                <a:tc>
                  <a:txBody>
                    <a:bodyPr/>
                    <a:lstStyle/>
                    <a:p>
                      <a:r>
                        <a:rPr lang="en-US" sz="1500" dirty="0" smtClean="0"/>
                        <a:t>14%</a:t>
                      </a:r>
                      <a:endParaRPr lang="en-US" sz="1500" dirty="0"/>
                    </a:p>
                  </a:txBody>
                  <a:tcPr/>
                </a:tc>
                <a:tc>
                  <a:txBody>
                    <a:bodyPr/>
                    <a:lstStyle/>
                    <a:p>
                      <a:r>
                        <a:rPr lang="en-US" sz="1500" dirty="0" smtClean="0"/>
                        <a:t>10%</a:t>
                      </a:r>
                      <a:endParaRPr lang="en-US" sz="1500" dirty="0"/>
                    </a:p>
                  </a:txBody>
                  <a:tcPr/>
                </a:tc>
              </a:tr>
              <a:tr h="289560">
                <a:tc>
                  <a:txBody>
                    <a:bodyPr/>
                    <a:lstStyle/>
                    <a:p>
                      <a:r>
                        <a:rPr lang="en-US" sz="1500" dirty="0" smtClean="0"/>
                        <a:t>2017</a:t>
                      </a:r>
                      <a:endParaRPr lang="en-US" sz="1500" dirty="0"/>
                    </a:p>
                  </a:txBody>
                  <a:tcPr/>
                </a:tc>
                <a:tc>
                  <a:txBody>
                    <a:bodyPr/>
                    <a:lstStyle/>
                    <a:p>
                      <a:r>
                        <a:rPr lang="en-US" sz="1500" dirty="0" smtClean="0"/>
                        <a:t>16%</a:t>
                      </a:r>
                      <a:endParaRPr lang="en-US" sz="1500" dirty="0"/>
                    </a:p>
                  </a:txBody>
                  <a:tcPr/>
                </a:tc>
                <a:tc>
                  <a:txBody>
                    <a:bodyPr/>
                    <a:lstStyle/>
                    <a:p>
                      <a:r>
                        <a:rPr lang="en-US" sz="1500" dirty="0" smtClean="0"/>
                        <a:t>8%</a:t>
                      </a:r>
                      <a:endParaRPr lang="en-US" sz="1500" dirty="0"/>
                    </a:p>
                  </a:txBody>
                  <a:tcPr/>
                </a:tc>
              </a:tr>
            </a:tbl>
          </a:graphicData>
        </a:graphic>
      </p:graphicFrame>
    </p:spTree>
    <p:extLst>
      <p:ext uri="{BB962C8B-B14F-4D97-AF65-F5344CB8AC3E}">
        <p14:creationId xmlns:p14="http://schemas.microsoft.com/office/powerpoint/2010/main" val="2992332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Problem</a:t>
            </a:r>
            <a:endParaRPr lang="en-US" dirty="0"/>
          </a:p>
        </p:txBody>
      </p:sp>
      <p:sp>
        <p:nvSpPr>
          <p:cNvPr id="3" name="Content Placeholder 2"/>
          <p:cNvSpPr>
            <a:spLocks noGrp="1"/>
          </p:cNvSpPr>
          <p:nvPr>
            <p:ph idx="1"/>
          </p:nvPr>
        </p:nvSpPr>
        <p:spPr>
          <a:xfrm>
            <a:off x="457200" y="685800"/>
            <a:ext cx="8229600" cy="5791200"/>
          </a:xfrm>
        </p:spPr>
        <p:txBody>
          <a:bodyPr>
            <a:normAutofit/>
          </a:bodyPr>
          <a:lstStyle/>
          <a:p>
            <a:pPr marL="0" indent="0" algn="just">
              <a:buNone/>
            </a:pPr>
            <a:r>
              <a:rPr lang="en-US" sz="2000" dirty="0" smtClean="0"/>
              <a:t>The following data permits to the next four questions. Stocks A and B have returns and probability distributions as given below.</a:t>
            </a:r>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457200" indent="-457200" algn="just">
              <a:buAutoNum type="alphaLcPeriod"/>
            </a:pPr>
            <a:r>
              <a:rPr lang="en-US" sz="2000" dirty="0" smtClean="0"/>
              <a:t>Calculate the expected returns for Stocks A and B.</a:t>
            </a:r>
          </a:p>
          <a:p>
            <a:pPr marL="457200" indent="-457200" algn="just">
              <a:buAutoNum type="alphaLcPeriod"/>
            </a:pPr>
            <a:r>
              <a:rPr lang="en-US" sz="2000" dirty="0" smtClean="0"/>
              <a:t>What are the standard deviations of expected returns for stock A and B?</a:t>
            </a:r>
          </a:p>
          <a:p>
            <a:pPr marL="457200" indent="-457200" algn="just">
              <a:buAutoNum type="alphaLcPeriod"/>
            </a:pPr>
            <a:r>
              <a:rPr lang="en-US" sz="2000" dirty="0" smtClean="0"/>
              <a:t>Calculate the covariance between Stocks A and B.</a:t>
            </a:r>
          </a:p>
          <a:p>
            <a:pPr marL="457200" indent="-457200" algn="just">
              <a:buAutoNum type="alphaLcPeriod"/>
            </a:pPr>
            <a:r>
              <a:rPr lang="en-US" sz="2000" dirty="0" smtClean="0"/>
              <a:t>Calculate the correlation coefficient between Stock A and B.</a:t>
            </a:r>
          </a:p>
          <a:p>
            <a:pPr marL="457200" indent="-457200" algn="just">
              <a:buAutoNum type="alphaLcPeriod"/>
            </a:pPr>
            <a:r>
              <a:rPr lang="en-US" sz="2000" dirty="0" smtClean="0"/>
              <a:t>Suppose you want to hold a portfolio composed of 50% of Stock A and 50% of Stock B. What will be the expected return (mean) and risk (standard deviation) of your portfolio?</a:t>
            </a:r>
          </a:p>
          <a:p>
            <a:pPr marL="0" indent="0" algn="just">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416088252"/>
              </p:ext>
            </p:extLst>
          </p:nvPr>
        </p:nvGraphicFramePr>
        <p:xfrm>
          <a:off x="990600" y="15240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Probability</a:t>
                      </a:r>
                      <a:endParaRPr lang="en-US" dirty="0"/>
                    </a:p>
                  </a:txBody>
                  <a:tcPr/>
                </a:tc>
                <a:tc>
                  <a:txBody>
                    <a:bodyPr/>
                    <a:lstStyle/>
                    <a:p>
                      <a:r>
                        <a:rPr lang="en-US" dirty="0" smtClean="0"/>
                        <a:t>Stock A</a:t>
                      </a:r>
                      <a:endParaRPr lang="en-US" dirty="0"/>
                    </a:p>
                  </a:txBody>
                  <a:tcPr/>
                </a:tc>
                <a:tc>
                  <a:txBody>
                    <a:bodyPr/>
                    <a:lstStyle/>
                    <a:p>
                      <a:r>
                        <a:rPr lang="en-US" dirty="0" smtClean="0"/>
                        <a:t>Stock B</a:t>
                      </a:r>
                      <a:endParaRPr lang="en-US" dirty="0"/>
                    </a:p>
                  </a:txBody>
                  <a:tcPr/>
                </a:tc>
              </a:tr>
              <a:tr h="370840">
                <a:tc>
                  <a:txBody>
                    <a:bodyPr/>
                    <a:lstStyle/>
                    <a:p>
                      <a:r>
                        <a:rPr lang="en-US" dirty="0" smtClean="0"/>
                        <a:t>0.25</a:t>
                      </a:r>
                      <a:endParaRPr lang="en-US" dirty="0"/>
                    </a:p>
                  </a:txBody>
                  <a:tcPr/>
                </a:tc>
                <a:tc>
                  <a:txBody>
                    <a:bodyPr/>
                    <a:lstStyle/>
                    <a:p>
                      <a:r>
                        <a:rPr lang="en-US" dirty="0" smtClean="0"/>
                        <a:t>6%</a:t>
                      </a:r>
                      <a:endParaRPr lang="en-US" dirty="0"/>
                    </a:p>
                  </a:txBody>
                  <a:tcPr/>
                </a:tc>
                <a:tc>
                  <a:txBody>
                    <a:bodyPr/>
                    <a:lstStyle/>
                    <a:p>
                      <a:r>
                        <a:rPr lang="en-US" dirty="0" smtClean="0"/>
                        <a:t>8%</a:t>
                      </a:r>
                      <a:endParaRPr lang="en-US" dirty="0"/>
                    </a:p>
                  </a:txBody>
                  <a:tcPr/>
                </a:tc>
              </a:tr>
              <a:tr h="370840">
                <a:tc>
                  <a:txBody>
                    <a:bodyPr/>
                    <a:lstStyle/>
                    <a:p>
                      <a:r>
                        <a:rPr lang="en-US" dirty="0" smtClean="0"/>
                        <a:t>0.30</a:t>
                      </a:r>
                      <a:endParaRPr lang="en-US" dirty="0"/>
                    </a:p>
                  </a:txBody>
                  <a:tcPr/>
                </a:tc>
                <a:tc>
                  <a:txBody>
                    <a:bodyPr/>
                    <a:lstStyle/>
                    <a:p>
                      <a:r>
                        <a:rPr lang="en-US" dirty="0" smtClean="0"/>
                        <a:t>10%</a:t>
                      </a:r>
                      <a:endParaRPr lang="en-US" dirty="0"/>
                    </a:p>
                  </a:txBody>
                  <a:tcPr/>
                </a:tc>
                <a:tc>
                  <a:txBody>
                    <a:bodyPr/>
                    <a:lstStyle/>
                    <a:p>
                      <a:r>
                        <a:rPr lang="en-US" dirty="0" smtClean="0"/>
                        <a:t>2%</a:t>
                      </a:r>
                      <a:endParaRPr lang="en-US" dirty="0"/>
                    </a:p>
                  </a:txBody>
                  <a:tcPr/>
                </a:tc>
              </a:tr>
              <a:tr h="370840">
                <a:tc>
                  <a:txBody>
                    <a:bodyPr/>
                    <a:lstStyle/>
                    <a:p>
                      <a:r>
                        <a:rPr lang="en-US" dirty="0" smtClean="0"/>
                        <a:t>0.25</a:t>
                      </a:r>
                      <a:endParaRPr lang="en-US" dirty="0"/>
                    </a:p>
                  </a:txBody>
                  <a:tcPr/>
                </a:tc>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0.20</a:t>
                      </a:r>
                      <a:endParaRPr lang="en-US" dirty="0"/>
                    </a:p>
                  </a:txBody>
                  <a:tcPr/>
                </a:tc>
                <a:tc>
                  <a:txBody>
                    <a:bodyPr/>
                    <a:lstStyle/>
                    <a:p>
                      <a:r>
                        <a:rPr lang="en-US" dirty="0" smtClean="0"/>
                        <a:t>8%</a:t>
                      </a:r>
                      <a:endParaRPr lang="en-US" dirty="0"/>
                    </a:p>
                  </a:txBody>
                  <a:tcPr/>
                </a:tc>
                <a:tc>
                  <a:txBody>
                    <a:bodyPr/>
                    <a:lstStyle/>
                    <a:p>
                      <a:r>
                        <a:rPr lang="en-US" dirty="0" smtClean="0"/>
                        <a:t>8%</a:t>
                      </a:r>
                      <a:endParaRPr lang="en-US" dirty="0"/>
                    </a:p>
                  </a:txBody>
                  <a:tcPr/>
                </a:tc>
              </a:tr>
            </a:tbl>
          </a:graphicData>
        </a:graphic>
      </p:graphicFrame>
    </p:spTree>
    <p:extLst>
      <p:ext uri="{BB962C8B-B14F-4D97-AF65-F5344CB8AC3E}">
        <p14:creationId xmlns:p14="http://schemas.microsoft.com/office/powerpoint/2010/main" val="3815020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Problem</a:t>
            </a:r>
            <a:endParaRPr lang="en-US" dirty="0"/>
          </a:p>
        </p:txBody>
      </p:sp>
      <p:sp>
        <p:nvSpPr>
          <p:cNvPr id="3" name="Content Placeholder 2"/>
          <p:cNvSpPr>
            <a:spLocks noGrp="1"/>
          </p:cNvSpPr>
          <p:nvPr>
            <p:ph idx="1"/>
          </p:nvPr>
        </p:nvSpPr>
        <p:spPr>
          <a:xfrm>
            <a:off x="457200" y="685800"/>
            <a:ext cx="8229600" cy="5867400"/>
          </a:xfrm>
        </p:spPr>
        <p:txBody>
          <a:bodyPr>
            <a:normAutofit/>
          </a:bodyPr>
          <a:lstStyle/>
          <a:p>
            <a:r>
              <a:rPr lang="en-US" sz="2000" dirty="0" smtClean="0"/>
              <a:t>Consider the following information.</a:t>
            </a:r>
          </a:p>
          <a:p>
            <a:endParaRPr lang="en-US" sz="2000" dirty="0"/>
          </a:p>
          <a:p>
            <a:endParaRPr lang="en-US" sz="2000" dirty="0" smtClean="0"/>
          </a:p>
          <a:p>
            <a:endParaRPr lang="en-US" sz="2000" dirty="0"/>
          </a:p>
          <a:p>
            <a:endParaRPr lang="en-US" sz="2000" dirty="0" smtClean="0"/>
          </a:p>
          <a:p>
            <a:endParaRPr lang="en-US" sz="2000" dirty="0"/>
          </a:p>
          <a:p>
            <a:pPr marL="0" indent="0">
              <a:buNone/>
            </a:pPr>
            <a:r>
              <a:rPr lang="en-US" sz="2000" dirty="0" smtClean="0"/>
              <a:t>Required:</a:t>
            </a:r>
          </a:p>
          <a:p>
            <a:pPr marL="457200" indent="-457200" algn="just">
              <a:buFont typeface="+mj-lt"/>
              <a:buAutoNum type="alphaLcPeriod"/>
            </a:pPr>
            <a:r>
              <a:rPr lang="en-US" sz="2000" dirty="0" smtClean="0"/>
              <a:t>Mean and standard deviation of market return and stock’s return</a:t>
            </a:r>
          </a:p>
          <a:p>
            <a:pPr marL="457200" indent="-457200" algn="just">
              <a:buFont typeface="+mj-lt"/>
              <a:buAutoNum type="alphaLcPeriod"/>
            </a:pPr>
            <a:r>
              <a:rPr lang="en-US" sz="2000" dirty="0" smtClean="0"/>
              <a:t>Covariance of stock and market return</a:t>
            </a:r>
          </a:p>
          <a:p>
            <a:pPr marL="457200" indent="-457200" algn="just">
              <a:buFont typeface="+mj-lt"/>
              <a:buAutoNum type="alphaLcPeriod"/>
            </a:pPr>
            <a:r>
              <a:rPr lang="en-US" sz="2000" dirty="0" smtClean="0"/>
              <a:t>Beta coefficient of Stock A and its interpretation</a:t>
            </a:r>
          </a:p>
          <a:p>
            <a:pPr marL="457200" indent="-457200" algn="just">
              <a:buFont typeface="+mj-lt"/>
              <a:buAutoNum type="alphaLcPeriod"/>
            </a:pPr>
            <a:r>
              <a:rPr lang="en-US" sz="2000" dirty="0" smtClean="0"/>
              <a:t>Required rate of return of Stock A if risk free rate is 5 percent</a:t>
            </a:r>
          </a:p>
          <a:p>
            <a:pPr marL="457200" indent="-457200" algn="just">
              <a:buFont typeface="+mj-lt"/>
              <a:buAutoNum type="alphaLcPeriod"/>
            </a:pPr>
            <a:r>
              <a:rPr lang="en-US" sz="2000" dirty="0" smtClean="0"/>
              <a:t>Is stock A overpriced or underpriced or correctly priced? Would you buy this stock ? Why ?</a:t>
            </a: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698978854"/>
              </p:ext>
            </p:extLst>
          </p:nvPr>
        </p:nvGraphicFramePr>
        <p:xfrm>
          <a:off x="990600" y="11430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Probability</a:t>
                      </a:r>
                      <a:endParaRPr lang="en-US" dirty="0"/>
                    </a:p>
                  </a:txBody>
                  <a:tcPr/>
                </a:tc>
                <a:tc>
                  <a:txBody>
                    <a:bodyPr/>
                    <a:lstStyle/>
                    <a:p>
                      <a:r>
                        <a:rPr lang="en-US" dirty="0" smtClean="0"/>
                        <a:t>Return of Stock-J</a:t>
                      </a:r>
                      <a:endParaRPr lang="en-US" dirty="0"/>
                    </a:p>
                  </a:txBody>
                  <a:tcPr/>
                </a:tc>
                <a:tc>
                  <a:txBody>
                    <a:bodyPr/>
                    <a:lstStyle/>
                    <a:p>
                      <a:r>
                        <a:rPr lang="en-US" dirty="0" smtClean="0"/>
                        <a:t>Market</a:t>
                      </a:r>
                      <a:r>
                        <a:rPr lang="en-US" baseline="0" dirty="0" smtClean="0"/>
                        <a:t> Return</a:t>
                      </a:r>
                      <a:endParaRPr lang="en-US" dirty="0"/>
                    </a:p>
                  </a:txBody>
                  <a:tcPr/>
                </a:tc>
              </a:tr>
              <a:tr h="370840">
                <a:tc>
                  <a:txBody>
                    <a:bodyPr/>
                    <a:lstStyle/>
                    <a:p>
                      <a:r>
                        <a:rPr lang="en-US" dirty="0" smtClean="0"/>
                        <a:t>0.3</a:t>
                      </a:r>
                      <a:endParaRPr lang="en-US" dirty="0"/>
                    </a:p>
                  </a:txBody>
                  <a:tcPr/>
                </a:tc>
                <a:tc>
                  <a:txBody>
                    <a:bodyPr/>
                    <a:lstStyle/>
                    <a:p>
                      <a:r>
                        <a:rPr lang="en-US" dirty="0" smtClean="0"/>
                        <a:t>15%</a:t>
                      </a:r>
                      <a:endParaRPr lang="en-US" dirty="0"/>
                    </a:p>
                  </a:txBody>
                  <a:tcPr/>
                </a:tc>
                <a:tc>
                  <a:txBody>
                    <a:bodyPr/>
                    <a:lstStyle/>
                    <a:p>
                      <a:r>
                        <a:rPr lang="en-US" dirty="0" smtClean="0"/>
                        <a:t>20%</a:t>
                      </a:r>
                      <a:endParaRPr lang="en-US" dirty="0"/>
                    </a:p>
                  </a:txBody>
                  <a:tcPr/>
                </a:tc>
              </a:tr>
              <a:tr h="370840">
                <a:tc>
                  <a:txBody>
                    <a:bodyPr/>
                    <a:lstStyle/>
                    <a:p>
                      <a:r>
                        <a:rPr lang="en-US" dirty="0" smtClean="0"/>
                        <a:t>0.4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a:t>
                      </a:r>
                    </a:p>
                  </a:txBody>
                  <a:tcPr/>
                </a:tc>
                <a:tc>
                  <a:txBody>
                    <a:bodyPr/>
                    <a:lstStyle/>
                    <a:p>
                      <a:r>
                        <a:rPr lang="en-US" dirty="0" smtClean="0"/>
                        <a:t>5%</a:t>
                      </a:r>
                      <a:endParaRPr lang="en-US" dirty="0"/>
                    </a:p>
                  </a:txBody>
                  <a:tcPr/>
                </a:tc>
              </a:tr>
              <a:tr h="370840">
                <a:tc>
                  <a:txBody>
                    <a:bodyPr/>
                    <a:lstStyle/>
                    <a:p>
                      <a:r>
                        <a:rPr lang="en-US" dirty="0" smtClean="0"/>
                        <a:t>0.3</a:t>
                      </a:r>
                      <a:endParaRPr lang="en-US" dirty="0"/>
                    </a:p>
                  </a:txBody>
                  <a:tcPr/>
                </a:tc>
                <a:tc>
                  <a:txBody>
                    <a:bodyPr/>
                    <a:lstStyle/>
                    <a:p>
                      <a:r>
                        <a:rPr lang="en-US" dirty="0" smtClean="0"/>
                        <a:t>18%</a:t>
                      </a:r>
                      <a:endParaRPr lang="en-US" dirty="0"/>
                    </a:p>
                  </a:txBody>
                  <a:tcPr/>
                </a:tc>
                <a:tc>
                  <a:txBody>
                    <a:bodyPr/>
                    <a:lstStyle/>
                    <a:p>
                      <a:r>
                        <a:rPr lang="en-US" dirty="0" smtClean="0"/>
                        <a:t>12%</a:t>
                      </a:r>
                      <a:endParaRPr lang="en-US" dirty="0"/>
                    </a:p>
                  </a:txBody>
                  <a:tcPr/>
                </a:tc>
              </a:tr>
            </a:tbl>
          </a:graphicData>
        </a:graphic>
      </p:graphicFrame>
    </p:spTree>
    <p:extLst>
      <p:ext uri="{BB962C8B-B14F-4D97-AF65-F5344CB8AC3E}">
        <p14:creationId xmlns:p14="http://schemas.microsoft.com/office/powerpoint/2010/main" val="4170494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Problem</a:t>
            </a:r>
            <a:endParaRPr lang="en-US" dirty="0"/>
          </a:p>
        </p:txBody>
      </p:sp>
      <p:sp>
        <p:nvSpPr>
          <p:cNvPr id="3" name="Content Placeholder 2"/>
          <p:cNvSpPr>
            <a:spLocks noGrp="1"/>
          </p:cNvSpPr>
          <p:nvPr>
            <p:ph idx="1"/>
          </p:nvPr>
        </p:nvSpPr>
        <p:spPr>
          <a:xfrm>
            <a:off x="457200" y="762000"/>
            <a:ext cx="8229600" cy="5364163"/>
          </a:xfrm>
        </p:spPr>
        <p:txBody>
          <a:bodyPr>
            <a:normAutofit/>
          </a:bodyPr>
          <a:lstStyle/>
          <a:p>
            <a:pPr marL="0" indent="0">
              <a:buNone/>
            </a:pPr>
            <a:r>
              <a:rPr lang="en-US" sz="2000" dirty="0" smtClean="0"/>
              <a:t>You are given the following information:</a:t>
            </a:r>
          </a:p>
          <a:p>
            <a:pPr marL="0" indent="0">
              <a:buNone/>
            </a:pPr>
            <a:r>
              <a:rPr lang="en-US" sz="2000" dirty="0" smtClean="0"/>
              <a:t>Risk free rate of return = 5%</a:t>
            </a:r>
          </a:p>
          <a:p>
            <a:pPr marL="0" indent="0">
              <a:buNone/>
            </a:pPr>
            <a:r>
              <a:rPr lang="en-US" sz="2000" dirty="0" smtClean="0"/>
              <a:t>Market interest rate = 10%</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t>Based on the above information:</a:t>
            </a:r>
          </a:p>
          <a:p>
            <a:pPr marL="457200" indent="-457200">
              <a:buFont typeface="+mj-lt"/>
              <a:buAutoNum type="alphaLcPeriod"/>
            </a:pPr>
            <a:r>
              <a:rPr lang="en-US" sz="2000" dirty="0" smtClean="0"/>
              <a:t>Find required rate of return on each stock</a:t>
            </a:r>
          </a:p>
          <a:p>
            <a:pPr marL="457200" indent="-457200">
              <a:buFont typeface="+mj-lt"/>
              <a:buAutoNum type="alphaLcPeriod"/>
            </a:pPr>
            <a:r>
              <a:rPr lang="en-US" sz="2000" dirty="0" smtClean="0"/>
              <a:t>Draw the SML</a:t>
            </a: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666167609"/>
              </p:ext>
            </p:extLst>
          </p:nvPr>
        </p:nvGraphicFramePr>
        <p:xfrm>
          <a:off x="609600" y="19812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Stock</a:t>
                      </a:r>
                      <a:endParaRPr lang="en-US" dirty="0"/>
                    </a:p>
                  </a:txBody>
                  <a:tcPr/>
                </a:tc>
                <a:tc>
                  <a:txBody>
                    <a:bodyPr/>
                    <a:lstStyle/>
                    <a:p>
                      <a:r>
                        <a:rPr lang="en-US" dirty="0" smtClean="0"/>
                        <a:t>Beta</a:t>
                      </a:r>
                      <a:endParaRPr lang="en-US" dirty="0"/>
                    </a:p>
                  </a:txBody>
                  <a:tcPr/>
                </a:tc>
              </a:tr>
              <a:tr h="370840">
                <a:tc>
                  <a:txBody>
                    <a:bodyPr/>
                    <a:lstStyle/>
                    <a:p>
                      <a:r>
                        <a:rPr lang="en-US" dirty="0" smtClean="0"/>
                        <a:t>Satyam</a:t>
                      </a:r>
                      <a:endParaRPr lang="en-US" dirty="0"/>
                    </a:p>
                  </a:txBody>
                  <a:tcPr/>
                </a:tc>
                <a:tc>
                  <a:txBody>
                    <a:bodyPr/>
                    <a:lstStyle/>
                    <a:p>
                      <a:r>
                        <a:rPr lang="en-US" dirty="0" smtClean="0"/>
                        <a:t>2</a:t>
                      </a:r>
                      <a:endParaRPr lang="en-US" dirty="0"/>
                    </a:p>
                  </a:txBody>
                  <a:tcPr/>
                </a:tc>
              </a:tr>
              <a:tr h="370840">
                <a:tc>
                  <a:txBody>
                    <a:bodyPr/>
                    <a:lstStyle/>
                    <a:p>
                      <a:r>
                        <a:rPr lang="en-US" dirty="0" smtClean="0"/>
                        <a:t>Wipro</a:t>
                      </a:r>
                      <a:endParaRPr lang="en-US" dirty="0"/>
                    </a:p>
                  </a:txBody>
                  <a:tcPr/>
                </a:tc>
                <a:tc>
                  <a:txBody>
                    <a:bodyPr/>
                    <a:lstStyle/>
                    <a:p>
                      <a:r>
                        <a:rPr lang="en-US" dirty="0" smtClean="0"/>
                        <a:t>0.75</a:t>
                      </a:r>
                      <a:endParaRPr lang="en-US" dirty="0"/>
                    </a:p>
                  </a:txBody>
                  <a:tcPr/>
                </a:tc>
              </a:tr>
              <a:tr h="370840">
                <a:tc>
                  <a:txBody>
                    <a:bodyPr/>
                    <a:lstStyle/>
                    <a:p>
                      <a:r>
                        <a:rPr lang="en-US" dirty="0" smtClean="0"/>
                        <a:t>Infosys</a:t>
                      </a:r>
                      <a:endParaRPr lang="en-US" dirty="0"/>
                    </a:p>
                  </a:txBody>
                  <a:tcPr/>
                </a:tc>
                <a:tc>
                  <a:txBody>
                    <a:bodyPr/>
                    <a:lstStyle/>
                    <a:p>
                      <a:r>
                        <a:rPr lang="en-US" dirty="0" smtClean="0"/>
                        <a:t>1.75</a:t>
                      </a:r>
                      <a:endParaRPr lang="en-US" dirty="0"/>
                    </a:p>
                  </a:txBody>
                  <a:tcPr/>
                </a:tc>
              </a:tr>
            </a:tbl>
          </a:graphicData>
        </a:graphic>
      </p:graphicFrame>
    </p:spTree>
    <p:extLst>
      <p:ext uri="{BB962C8B-B14F-4D97-AF65-F5344CB8AC3E}">
        <p14:creationId xmlns:p14="http://schemas.microsoft.com/office/powerpoint/2010/main" val="2419477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Problem</a:t>
            </a:r>
            <a:endParaRPr lang="en-US" dirty="0"/>
          </a:p>
        </p:txBody>
      </p:sp>
      <p:sp>
        <p:nvSpPr>
          <p:cNvPr id="3" name="Content Placeholder 2"/>
          <p:cNvSpPr>
            <a:spLocks noGrp="1"/>
          </p:cNvSpPr>
          <p:nvPr>
            <p:ph idx="1"/>
          </p:nvPr>
        </p:nvSpPr>
        <p:spPr>
          <a:xfrm>
            <a:off x="457200" y="762000"/>
            <a:ext cx="8229600" cy="5638800"/>
          </a:xfrm>
        </p:spPr>
        <p:txBody>
          <a:bodyPr>
            <a:normAutofit/>
          </a:bodyPr>
          <a:lstStyle/>
          <a:p>
            <a:pPr marL="0" indent="0" algn="just">
              <a:buNone/>
            </a:pPr>
            <a:r>
              <a:rPr lang="en-US" sz="2000" dirty="0" smtClean="0"/>
              <a:t>Stock X has a 10 percent expected return, a beta coefficient of 0.9 and 35% standard deviation of expected returns. Stock Y has a 12.5% expected return, beta coefficient of 1.2 and a 25% standard deviation. The risk-free rate is 6 percent and the market risk premium is 5%.</a:t>
            </a:r>
          </a:p>
          <a:p>
            <a:pPr marL="457200" indent="-457200" algn="just">
              <a:buFont typeface="+mj-lt"/>
              <a:buAutoNum type="alphaLcPeriod"/>
            </a:pPr>
            <a:r>
              <a:rPr lang="en-US" sz="2000" dirty="0" smtClean="0"/>
              <a:t>Calculate each stock’s coefficient of variation</a:t>
            </a:r>
          </a:p>
          <a:p>
            <a:pPr marL="457200" indent="-457200" algn="just">
              <a:buFont typeface="+mj-lt"/>
              <a:buAutoNum type="alphaLcPeriod"/>
            </a:pPr>
            <a:r>
              <a:rPr lang="en-US" sz="2000" dirty="0" smtClean="0"/>
              <a:t>Which stock is riskier for a diversified investors?</a:t>
            </a:r>
          </a:p>
          <a:p>
            <a:pPr marL="457200" indent="-457200" algn="just">
              <a:buFont typeface="+mj-lt"/>
              <a:buAutoNum type="alphaLcPeriod"/>
            </a:pPr>
            <a:r>
              <a:rPr lang="en-US" sz="2000" dirty="0" smtClean="0"/>
              <a:t>Calculate each stock’s required rate of return </a:t>
            </a:r>
          </a:p>
          <a:p>
            <a:pPr marL="457200" indent="-457200" algn="just">
              <a:buFont typeface="+mj-lt"/>
              <a:buAutoNum type="alphaLcPeriod"/>
            </a:pPr>
            <a:r>
              <a:rPr lang="en-US" sz="2000" dirty="0" smtClean="0"/>
              <a:t>On the basis of the two stocks’ expected and required returns, when stock would be most attractive to a diversified investors?</a:t>
            </a:r>
          </a:p>
          <a:p>
            <a:pPr marL="457200" indent="-457200" algn="just">
              <a:buFont typeface="+mj-lt"/>
              <a:buAutoNum type="alphaLcPeriod"/>
            </a:pPr>
            <a:r>
              <a:rPr lang="en-US" sz="2000" dirty="0" smtClean="0"/>
              <a:t>Calculate the required return of a portfolio  that has </a:t>
            </a:r>
            <a:r>
              <a:rPr lang="en-US" sz="2000" dirty="0" err="1" smtClean="0"/>
              <a:t>Rs</a:t>
            </a:r>
            <a:r>
              <a:rPr lang="en-US" sz="2000" dirty="0" smtClean="0"/>
              <a:t> 7,500 invested in Stock X and </a:t>
            </a:r>
            <a:r>
              <a:rPr lang="en-US" sz="2000" dirty="0" err="1" smtClean="0"/>
              <a:t>Rs</a:t>
            </a:r>
            <a:r>
              <a:rPr lang="en-US" sz="2000" dirty="0" smtClean="0"/>
              <a:t> 2,500 invested in Stock Y.</a:t>
            </a:r>
          </a:p>
          <a:p>
            <a:pPr marL="457200" indent="-457200" algn="just">
              <a:buFont typeface="+mj-lt"/>
              <a:buAutoNum type="alphaLcPeriod"/>
            </a:pPr>
            <a:r>
              <a:rPr lang="en-US" sz="2000" dirty="0" smtClean="0"/>
              <a:t>If the market risk premium increased to 6 percent, which of the two stocks would have the largest increase in their required return?</a:t>
            </a:r>
            <a:endParaRPr lang="en-US" sz="2000" dirty="0"/>
          </a:p>
        </p:txBody>
      </p:sp>
    </p:spTree>
    <p:extLst>
      <p:ext uri="{BB962C8B-B14F-4D97-AF65-F5344CB8AC3E}">
        <p14:creationId xmlns:p14="http://schemas.microsoft.com/office/powerpoint/2010/main" val="143903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t>Probability Distribution</a:t>
            </a:r>
            <a:endParaRPr lang="en-US" sz="3200" dirty="0"/>
          </a:p>
        </p:txBody>
      </p:sp>
      <p:sp>
        <p:nvSpPr>
          <p:cNvPr id="3" name="Content Placeholder 2"/>
          <p:cNvSpPr>
            <a:spLocks noGrp="1"/>
          </p:cNvSpPr>
          <p:nvPr>
            <p:ph idx="1"/>
          </p:nvPr>
        </p:nvSpPr>
        <p:spPr>
          <a:xfrm>
            <a:off x="457200" y="838200"/>
            <a:ext cx="8229600" cy="5486400"/>
          </a:xfrm>
        </p:spPr>
        <p:txBody>
          <a:bodyPr>
            <a:normAutofit/>
          </a:bodyPr>
          <a:lstStyle/>
          <a:p>
            <a:pPr algn="just"/>
            <a:r>
              <a:rPr lang="en-US" sz="2000" dirty="0" smtClean="0"/>
              <a:t>Probabilities are numbers that indicate the likelihood that an uncertain event will occur. Some rules of probabilities are:</a:t>
            </a:r>
          </a:p>
          <a:p>
            <a:pPr indent="684213" algn="just">
              <a:buFont typeface="Wingdings" pitchFamily="2" charset="2"/>
              <a:buChar char="Ø"/>
            </a:pPr>
            <a:r>
              <a:rPr lang="en-US" sz="2000" dirty="0" smtClean="0"/>
              <a:t>A probability can never be a negative number</a:t>
            </a:r>
          </a:p>
          <a:p>
            <a:pPr indent="684213" algn="just">
              <a:buFont typeface="Wingdings" pitchFamily="2" charset="2"/>
              <a:buChar char="Ø"/>
            </a:pPr>
            <a:r>
              <a:rPr lang="en-US" sz="2000" dirty="0" smtClean="0"/>
              <a:t>A probability can never be larger than 1 (or 100%)</a:t>
            </a:r>
          </a:p>
          <a:p>
            <a:pPr indent="684213" algn="just">
              <a:buFont typeface="Wingdings" pitchFamily="2" charset="2"/>
              <a:buChar char="Ø"/>
            </a:pPr>
            <a:r>
              <a:rPr lang="en-US" sz="2000" dirty="0" smtClean="0"/>
              <a:t>The probabilities attached to all the different possible outcomes 	  must sum to exactly 1 (or 100%)</a:t>
            </a:r>
          </a:p>
          <a:p>
            <a:pPr indent="684213" algn="just">
              <a:buFont typeface="Wingdings" pitchFamily="2" charset="2"/>
              <a:buChar char="Ø"/>
            </a:pPr>
            <a:r>
              <a:rPr lang="en-US" sz="2000" dirty="0" smtClean="0"/>
              <a:t>An outcome that is certain to occur has a probability of 1; no other 	  outcome is possible</a:t>
            </a:r>
          </a:p>
          <a:p>
            <a:pPr indent="684213" algn="just">
              <a:buFont typeface="Wingdings" pitchFamily="2" charset="2"/>
              <a:buChar char="Ø"/>
            </a:pPr>
            <a:r>
              <a:rPr lang="en-US" sz="2000" dirty="0" smtClean="0"/>
              <a:t>Impossible outcomes are assigned to probability of 0.</a:t>
            </a:r>
          </a:p>
          <a:p>
            <a:pPr marL="346075" algn="just"/>
            <a:r>
              <a:rPr lang="en-US" sz="2000" dirty="0" smtClean="0"/>
              <a:t>Probability distribution assigns a probability to every possible outcome of an uncertain situation</a:t>
            </a:r>
          </a:p>
          <a:p>
            <a:pPr marL="346075" algn="just"/>
            <a:r>
              <a:rPr lang="en-US" sz="2000" dirty="0" smtClean="0"/>
              <a:t>The wideness of a probability distribution of rate of return is a measure of uncertainty or risk</a:t>
            </a:r>
          </a:p>
          <a:p>
            <a:pPr marL="346075" algn="just"/>
            <a:r>
              <a:rPr lang="en-US" sz="2000" dirty="0" smtClean="0"/>
              <a:t>The risk or wideness of probability distribution is called variance. </a:t>
            </a:r>
          </a:p>
        </p:txBody>
      </p:sp>
    </p:spTree>
    <p:extLst>
      <p:ext uri="{BB962C8B-B14F-4D97-AF65-F5344CB8AC3E}">
        <p14:creationId xmlns:p14="http://schemas.microsoft.com/office/powerpoint/2010/main" val="888788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Problem</a:t>
            </a:r>
            <a:endParaRPr lang="en-US" dirty="0"/>
          </a:p>
        </p:txBody>
      </p:sp>
      <p:sp>
        <p:nvSpPr>
          <p:cNvPr id="3" name="Content Placeholder 2"/>
          <p:cNvSpPr>
            <a:spLocks noGrp="1"/>
          </p:cNvSpPr>
          <p:nvPr>
            <p:ph idx="1"/>
          </p:nvPr>
        </p:nvSpPr>
        <p:spPr>
          <a:xfrm>
            <a:off x="457200" y="762000"/>
            <a:ext cx="8229600" cy="5364163"/>
          </a:xfrm>
        </p:spPr>
        <p:txBody>
          <a:bodyPr>
            <a:normAutofit/>
          </a:bodyPr>
          <a:lstStyle/>
          <a:p>
            <a:r>
              <a:rPr lang="en-US" sz="2000" dirty="0" smtClean="0"/>
              <a:t>The market and Stock J have following probability distribution of returns:</a:t>
            </a:r>
          </a:p>
          <a:p>
            <a:endParaRPr lang="en-US" sz="2000" dirty="0"/>
          </a:p>
          <a:p>
            <a:endParaRPr lang="en-US" sz="2000" dirty="0" smtClean="0"/>
          </a:p>
          <a:p>
            <a:endParaRPr lang="en-US" sz="2000" dirty="0"/>
          </a:p>
          <a:p>
            <a:endParaRPr lang="en-US" sz="2000" dirty="0" smtClean="0"/>
          </a:p>
          <a:p>
            <a:endParaRPr lang="en-US" sz="2000" dirty="0"/>
          </a:p>
          <a:p>
            <a:r>
              <a:rPr lang="en-US" sz="2000" dirty="0" smtClean="0"/>
              <a:t>Calculate the expected rate of return of the market and stock J</a:t>
            </a:r>
          </a:p>
          <a:p>
            <a:r>
              <a:rPr lang="en-US" sz="2000" dirty="0" smtClean="0"/>
              <a:t>Calculate the standard deviation for the market and Stock J</a:t>
            </a:r>
          </a:p>
          <a:p>
            <a:r>
              <a:rPr lang="en-US" sz="2000" dirty="0" smtClean="0"/>
              <a:t>Calculate beta coefficient of Stock J. What does </a:t>
            </a:r>
            <a:r>
              <a:rPr lang="en-US" sz="2000" smtClean="0"/>
              <a:t>it indicate ?</a:t>
            </a:r>
            <a:endParaRPr lang="en-US" sz="2000" dirty="0" smtClean="0"/>
          </a:p>
          <a:p>
            <a:endParaRPr lang="en-US"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764312832"/>
              </p:ext>
            </p:extLst>
          </p:nvPr>
        </p:nvGraphicFramePr>
        <p:xfrm>
          <a:off x="1143000" y="12954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Probability</a:t>
                      </a:r>
                      <a:endParaRPr lang="en-US" dirty="0"/>
                    </a:p>
                  </a:txBody>
                  <a:tcPr/>
                </a:tc>
                <a:tc>
                  <a:txBody>
                    <a:bodyPr/>
                    <a:lstStyle/>
                    <a:p>
                      <a:r>
                        <a:rPr lang="en-US" dirty="0" smtClean="0"/>
                        <a:t>Return on Market</a:t>
                      </a:r>
                      <a:endParaRPr lang="en-US" dirty="0"/>
                    </a:p>
                  </a:txBody>
                  <a:tcPr/>
                </a:tc>
                <a:tc>
                  <a:txBody>
                    <a:bodyPr/>
                    <a:lstStyle/>
                    <a:p>
                      <a:r>
                        <a:rPr lang="en-US" dirty="0" smtClean="0"/>
                        <a:t>Return on Stock J</a:t>
                      </a:r>
                      <a:endParaRPr lang="en-US" dirty="0"/>
                    </a:p>
                  </a:txBody>
                  <a:tcPr/>
                </a:tc>
              </a:tr>
              <a:tr h="370840">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20%</a:t>
                      </a:r>
                      <a:endParaRPr lang="en-US" dirty="0"/>
                    </a:p>
                  </a:txBody>
                  <a:tcPr/>
                </a:tc>
              </a:tr>
              <a:tr h="370840">
                <a:tc>
                  <a:txBody>
                    <a:bodyPr/>
                    <a:lstStyle/>
                    <a:p>
                      <a:r>
                        <a:rPr lang="en-US" dirty="0" smtClean="0"/>
                        <a:t>0.5</a:t>
                      </a:r>
                      <a:endParaRPr lang="en-US" dirty="0"/>
                    </a:p>
                  </a:txBody>
                  <a:tcPr/>
                </a:tc>
                <a:tc>
                  <a:txBody>
                    <a:bodyPr/>
                    <a:lstStyle/>
                    <a:p>
                      <a:r>
                        <a:rPr lang="en-US" dirty="0" smtClean="0"/>
                        <a:t>9%</a:t>
                      </a:r>
                      <a:endParaRPr lang="en-US" dirty="0"/>
                    </a:p>
                  </a:txBody>
                  <a:tcPr/>
                </a:tc>
                <a:tc>
                  <a:txBody>
                    <a:bodyPr/>
                    <a:lstStyle/>
                    <a:p>
                      <a:r>
                        <a:rPr lang="en-US" dirty="0" smtClean="0"/>
                        <a:t>5%</a:t>
                      </a:r>
                      <a:endParaRPr lang="en-US" dirty="0"/>
                    </a:p>
                  </a:txBody>
                  <a:tcPr/>
                </a:tc>
              </a:tr>
              <a:tr h="370840">
                <a:tc>
                  <a:txBody>
                    <a:bodyPr/>
                    <a:lstStyle/>
                    <a:p>
                      <a:r>
                        <a:rPr lang="en-US" dirty="0" smtClean="0"/>
                        <a:t>0.2</a:t>
                      </a:r>
                      <a:endParaRPr lang="en-US" dirty="0"/>
                    </a:p>
                  </a:txBody>
                  <a:tcPr/>
                </a:tc>
                <a:tc>
                  <a:txBody>
                    <a:bodyPr/>
                    <a:lstStyle/>
                    <a:p>
                      <a:r>
                        <a:rPr lang="en-US" dirty="0" smtClean="0"/>
                        <a:t>15%</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val="2761489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Problem</a:t>
            </a:r>
            <a:endParaRPr lang="en-US" dirty="0"/>
          </a:p>
        </p:txBody>
      </p:sp>
      <p:sp>
        <p:nvSpPr>
          <p:cNvPr id="3" name="Content Placeholder 2"/>
          <p:cNvSpPr>
            <a:spLocks noGrp="1"/>
          </p:cNvSpPr>
          <p:nvPr>
            <p:ph idx="1"/>
          </p:nvPr>
        </p:nvSpPr>
        <p:spPr>
          <a:xfrm>
            <a:off x="457200" y="762000"/>
            <a:ext cx="8229600" cy="5638800"/>
          </a:xfrm>
        </p:spPr>
        <p:txBody>
          <a:bodyPr>
            <a:normAutofit/>
          </a:bodyPr>
          <a:lstStyle/>
          <a:p>
            <a:pPr algn="just"/>
            <a:r>
              <a:rPr lang="en-US" sz="2000" dirty="0" smtClean="0"/>
              <a:t>Suppose you held a diversified portfolio consisting of a </a:t>
            </a:r>
            <a:r>
              <a:rPr lang="en-US" sz="2000" dirty="0" err="1" smtClean="0"/>
              <a:t>Rs</a:t>
            </a:r>
            <a:r>
              <a:rPr lang="en-US" sz="2000" dirty="0" smtClean="0"/>
              <a:t> 7,500 investments in each of 20 different common stocks. The portfolio beta is equal to 1.12. Now suppose you have decided to sell one of the stocks in your portfolio with a beta of 1.0 for </a:t>
            </a:r>
            <a:r>
              <a:rPr lang="en-US" sz="2000" dirty="0" err="1" smtClean="0"/>
              <a:t>Rs</a:t>
            </a:r>
            <a:r>
              <a:rPr lang="en-US" sz="2000" dirty="0" smtClean="0"/>
              <a:t> 7,500 and use the proceeds to buy another stock with a beta of 1.75. What would your portfolio’s new beta be?</a:t>
            </a:r>
          </a:p>
          <a:p>
            <a:pPr algn="just"/>
            <a:r>
              <a:rPr lang="en-US" sz="2000" dirty="0" smtClean="0"/>
              <a:t>Suppose you are the money manager of a </a:t>
            </a:r>
            <a:r>
              <a:rPr lang="en-US" sz="2000" dirty="0" err="1" smtClean="0"/>
              <a:t>Rs</a:t>
            </a:r>
            <a:r>
              <a:rPr lang="en-US" sz="2000" dirty="0" smtClean="0"/>
              <a:t> 4 million investment funds. The fund consists of four stocks with following investment and betas:</a:t>
            </a:r>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marL="0" indent="0" algn="just">
              <a:buNone/>
            </a:pPr>
            <a:r>
              <a:rPr lang="en-US" sz="2000" dirty="0" smtClean="0"/>
              <a:t>If the market required rate of return is 14 percent and the risk free rate is 6 percent, what is the fund’s required rate of return?</a:t>
            </a:r>
          </a:p>
          <a:p>
            <a:pPr algn="just"/>
            <a:endParaRPr lang="en-US" sz="2200" dirty="0"/>
          </a:p>
          <a:p>
            <a:pPr algn="just"/>
            <a:endParaRPr lang="en-US" sz="2200" dirty="0" smtClean="0"/>
          </a:p>
          <a:p>
            <a:pPr algn="just"/>
            <a:endParaRPr lang="en-US" sz="2200" dirty="0"/>
          </a:p>
          <a:p>
            <a:pPr algn="just"/>
            <a:endParaRPr lang="en-US" sz="2200" dirty="0" smtClean="0"/>
          </a:p>
          <a:p>
            <a:pPr algn="just"/>
            <a:endParaRPr lang="en-US" sz="2200" dirty="0"/>
          </a:p>
          <a:p>
            <a:pPr marL="0" indent="0" algn="just">
              <a:buNone/>
            </a:pPr>
            <a:endParaRPr lang="en-US" sz="2200" dirty="0" smtClean="0"/>
          </a:p>
          <a:p>
            <a:pPr marL="0" indent="0" algn="just">
              <a:buNone/>
            </a:pP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540357582"/>
              </p:ext>
            </p:extLst>
          </p:nvPr>
        </p:nvGraphicFramePr>
        <p:xfrm>
          <a:off x="990600" y="34290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Stock</a:t>
                      </a:r>
                      <a:endParaRPr lang="en-US" dirty="0"/>
                    </a:p>
                  </a:txBody>
                  <a:tcPr/>
                </a:tc>
                <a:tc>
                  <a:txBody>
                    <a:bodyPr/>
                    <a:lstStyle/>
                    <a:p>
                      <a:r>
                        <a:rPr lang="en-US" dirty="0" smtClean="0"/>
                        <a:t>Investment</a:t>
                      </a:r>
                      <a:endParaRPr lang="en-US" dirty="0"/>
                    </a:p>
                  </a:txBody>
                  <a:tcPr/>
                </a:tc>
                <a:tc>
                  <a:txBody>
                    <a:bodyPr/>
                    <a:lstStyle/>
                    <a:p>
                      <a:r>
                        <a:rPr lang="en-US" dirty="0" smtClean="0"/>
                        <a:t>Beta</a:t>
                      </a:r>
                      <a:endParaRPr lang="en-US" dirty="0"/>
                    </a:p>
                  </a:txBody>
                  <a:tcPr/>
                </a:tc>
              </a:tr>
              <a:tr h="370840">
                <a:tc>
                  <a:txBody>
                    <a:bodyPr/>
                    <a:lstStyle/>
                    <a:p>
                      <a:r>
                        <a:rPr lang="en-US" dirty="0" smtClean="0"/>
                        <a:t>A</a:t>
                      </a:r>
                      <a:endParaRPr lang="en-US" dirty="0"/>
                    </a:p>
                  </a:txBody>
                  <a:tcPr/>
                </a:tc>
                <a:tc>
                  <a:txBody>
                    <a:bodyPr/>
                    <a:lstStyle/>
                    <a:p>
                      <a:r>
                        <a:rPr lang="en-US" dirty="0" err="1" smtClean="0"/>
                        <a:t>Rs</a:t>
                      </a:r>
                      <a:r>
                        <a:rPr lang="en-US" dirty="0" smtClean="0"/>
                        <a:t> 400,000</a:t>
                      </a:r>
                      <a:endParaRPr lang="en-US" dirty="0"/>
                    </a:p>
                  </a:txBody>
                  <a:tcPr/>
                </a:tc>
                <a:tc>
                  <a:txBody>
                    <a:bodyPr/>
                    <a:lstStyle/>
                    <a:p>
                      <a:r>
                        <a:rPr lang="en-US" dirty="0" smtClean="0"/>
                        <a:t>1.50</a:t>
                      </a:r>
                      <a:endParaRPr lang="en-US" dirty="0"/>
                    </a:p>
                  </a:txBody>
                  <a:tcPr/>
                </a:tc>
              </a:tr>
              <a:tr h="370840">
                <a:tc>
                  <a:txBody>
                    <a:bodyPr/>
                    <a:lstStyle/>
                    <a:p>
                      <a:r>
                        <a:rPr lang="en-US" dirty="0" smtClean="0"/>
                        <a:t>B</a:t>
                      </a:r>
                      <a:endParaRPr lang="en-US" dirty="0"/>
                    </a:p>
                  </a:txBody>
                  <a:tcPr/>
                </a:tc>
                <a:tc>
                  <a:txBody>
                    <a:bodyPr/>
                    <a:lstStyle/>
                    <a:p>
                      <a:r>
                        <a:rPr lang="en-US" dirty="0" err="1" smtClean="0"/>
                        <a:t>Rs</a:t>
                      </a:r>
                      <a:r>
                        <a:rPr lang="en-US" dirty="0" smtClean="0"/>
                        <a:t> 600,000</a:t>
                      </a:r>
                      <a:endParaRPr lang="en-US" dirty="0"/>
                    </a:p>
                  </a:txBody>
                  <a:tcPr/>
                </a:tc>
                <a:tc>
                  <a:txBody>
                    <a:bodyPr/>
                    <a:lstStyle/>
                    <a:p>
                      <a:r>
                        <a:rPr lang="en-US" dirty="0" smtClean="0"/>
                        <a:t>(0.50)</a:t>
                      </a:r>
                      <a:endParaRPr lang="en-US" dirty="0"/>
                    </a:p>
                  </a:txBody>
                  <a:tcPr/>
                </a:tc>
              </a:tr>
              <a:tr h="370840">
                <a:tc>
                  <a:txBody>
                    <a:bodyPr/>
                    <a:lstStyle/>
                    <a:p>
                      <a:r>
                        <a:rPr lang="en-US" dirty="0" smtClean="0"/>
                        <a:t>C</a:t>
                      </a:r>
                      <a:endParaRPr lang="en-US" dirty="0"/>
                    </a:p>
                  </a:txBody>
                  <a:tcPr/>
                </a:tc>
                <a:tc>
                  <a:txBody>
                    <a:bodyPr/>
                    <a:lstStyle/>
                    <a:p>
                      <a:r>
                        <a:rPr lang="en-US" dirty="0" err="1" smtClean="0"/>
                        <a:t>Rs</a:t>
                      </a:r>
                      <a:r>
                        <a:rPr lang="en-US" dirty="0" smtClean="0"/>
                        <a:t> 1,000,000</a:t>
                      </a:r>
                      <a:endParaRPr lang="en-US" dirty="0"/>
                    </a:p>
                  </a:txBody>
                  <a:tcPr/>
                </a:tc>
                <a:tc>
                  <a:txBody>
                    <a:bodyPr/>
                    <a:lstStyle/>
                    <a:p>
                      <a:r>
                        <a:rPr lang="en-US" dirty="0" smtClean="0"/>
                        <a:t>1.25</a:t>
                      </a:r>
                      <a:endParaRPr lang="en-US" dirty="0"/>
                    </a:p>
                  </a:txBody>
                  <a:tcPr/>
                </a:tc>
              </a:tr>
              <a:tr h="370840">
                <a:tc>
                  <a:txBody>
                    <a:bodyPr/>
                    <a:lstStyle/>
                    <a:p>
                      <a:r>
                        <a:rPr lang="en-US" dirty="0" smtClean="0"/>
                        <a:t>D</a:t>
                      </a:r>
                      <a:endParaRPr lang="en-US" dirty="0"/>
                    </a:p>
                  </a:txBody>
                  <a:tcPr/>
                </a:tc>
                <a:tc>
                  <a:txBody>
                    <a:bodyPr/>
                    <a:lstStyle/>
                    <a:p>
                      <a:r>
                        <a:rPr lang="en-US" dirty="0" err="1" smtClean="0"/>
                        <a:t>Rs</a:t>
                      </a:r>
                      <a:r>
                        <a:rPr lang="en-US" dirty="0" smtClean="0"/>
                        <a:t> 2,000,000</a:t>
                      </a:r>
                      <a:endParaRPr lang="en-US" dirty="0"/>
                    </a:p>
                  </a:txBody>
                  <a:tcPr/>
                </a:tc>
                <a:tc>
                  <a:txBody>
                    <a:bodyPr/>
                    <a:lstStyle/>
                    <a:p>
                      <a:r>
                        <a:rPr lang="en-US" dirty="0" smtClean="0"/>
                        <a:t>0.75</a:t>
                      </a:r>
                      <a:endParaRPr lang="en-US" dirty="0"/>
                    </a:p>
                  </a:txBody>
                  <a:tcPr/>
                </a:tc>
              </a:tr>
            </a:tbl>
          </a:graphicData>
        </a:graphic>
      </p:graphicFrame>
    </p:spTree>
    <p:extLst>
      <p:ext uri="{BB962C8B-B14F-4D97-AF65-F5344CB8AC3E}">
        <p14:creationId xmlns:p14="http://schemas.microsoft.com/office/powerpoint/2010/main" val="1345183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Problem</a:t>
            </a:r>
            <a:endParaRPr lang="en-US" dirty="0"/>
          </a:p>
        </p:txBody>
      </p:sp>
      <p:sp>
        <p:nvSpPr>
          <p:cNvPr id="3" name="Content Placeholder 2"/>
          <p:cNvSpPr>
            <a:spLocks noGrp="1"/>
          </p:cNvSpPr>
          <p:nvPr>
            <p:ph idx="1"/>
          </p:nvPr>
        </p:nvSpPr>
        <p:spPr>
          <a:xfrm>
            <a:off x="457200" y="838200"/>
            <a:ext cx="8229600" cy="5562600"/>
          </a:xfrm>
        </p:spPr>
        <p:txBody>
          <a:bodyPr>
            <a:normAutofit/>
          </a:bodyPr>
          <a:lstStyle/>
          <a:p>
            <a:pPr algn="just"/>
            <a:r>
              <a:rPr lang="en-US" sz="2200" dirty="0" smtClean="0"/>
              <a:t>Suppose there are three equally risky outcomes for the economy, the expected return on Auto stock and Gold stocks are as follows:</a:t>
            </a:r>
          </a:p>
          <a:p>
            <a:pPr algn="just"/>
            <a:endParaRPr lang="en-US" sz="2200" dirty="0"/>
          </a:p>
          <a:p>
            <a:pPr algn="just"/>
            <a:endParaRPr lang="en-US" sz="2200" dirty="0" smtClean="0"/>
          </a:p>
          <a:p>
            <a:pPr algn="just"/>
            <a:endParaRPr lang="en-US" sz="2200" dirty="0"/>
          </a:p>
          <a:p>
            <a:pPr algn="just"/>
            <a:endParaRPr lang="en-US" sz="2200" dirty="0" smtClean="0"/>
          </a:p>
          <a:p>
            <a:pPr algn="just"/>
            <a:endParaRPr lang="en-US" sz="2200" dirty="0"/>
          </a:p>
          <a:p>
            <a:pPr marL="457200" indent="-457200" algn="just">
              <a:buFont typeface="+mj-lt"/>
              <a:buAutoNum type="alphaLcPeriod"/>
            </a:pPr>
            <a:r>
              <a:rPr lang="en-US" sz="2200" dirty="0" smtClean="0"/>
              <a:t>Calculate the expected return on Auto Stock and Gold Stock</a:t>
            </a:r>
          </a:p>
          <a:p>
            <a:pPr marL="457200" indent="-457200" algn="just">
              <a:buFont typeface="+mj-lt"/>
              <a:buAutoNum type="alphaLcPeriod"/>
            </a:pPr>
            <a:r>
              <a:rPr lang="en-US" sz="2200" dirty="0" smtClean="0"/>
              <a:t>Calculate standard deviation of each stock</a:t>
            </a:r>
          </a:p>
          <a:p>
            <a:pPr marL="457200" indent="-457200" algn="just">
              <a:buFont typeface="+mj-lt"/>
              <a:buAutoNum type="alphaLcPeriod"/>
            </a:pPr>
            <a:r>
              <a:rPr lang="en-US" sz="2200" dirty="0" smtClean="0"/>
              <a:t>Calculate coefficient of variation of each stock</a:t>
            </a:r>
          </a:p>
          <a:p>
            <a:pPr marL="457200" indent="-457200" algn="just">
              <a:buFont typeface="+mj-lt"/>
              <a:buAutoNum type="alphaLcPeriod"/>
            </a:pPr>
            <a:r>
              <a:rPr lang="en-US" sz="2200" dirty="0" smtClean="0"/>
              <a:t>If you formulate the portfolio of Auto and Gold stock, by investing 75% on auto and 25% on gold, what is portfolio expected return and standard deviation</a:t>
            </a:r>
          </a:p>
          <a:p>
            <a:pPr marL="457200" indent="-457200" algn="just">
              <a:buFont typeface="+mj-lt"/>
              <a:buAutoNum type="alphaLcPeriod"/>
            </a:pPr>
            <a:r>
              <a:rPr lang="en-US" sz="2200" dirty="0" smtClean="0"/>
              <a:t>Do you think that above portfolio is </a:t>
            </a:r>
            <a:r>
              <a:rPr lang="en-US" sz="2200" dirty="0" err="1" smtClean="0"/>
              <a:t>worthful</a:t>
            </a:r>
            <a:r>
              <a:rPr lang="en-US" sz="2200" dirty="0" smtClean="0"/>
              <a:t> ? Why ?</a:t>
            </a:r>
          </a:p>
          <a:p>
            <a:pPr marL="0" indent="0" algn="just">
              <a:buNone/>
            </a:pP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2685292642"/>
              </p:ext>
            </p:extLst>
          </p:nvPr>
        </p:nvGraphicFramePr>
        <p:xfrm>
          <a:off x="762000" y="1600200"/>
          <a:ext cx="7315200" cy="1854200"/>
        </p:xfrm>
        <a:graphic>
          <a:graphicData uri="http://schemas.openxmlformats.org/drawingml/2006/table">
            <a:tbl>
              <a:tblPr firstRow="1" bandRow="1">
                <a:tableStyleId>{5C22544A-7EE6-4342-B048-85BDC9FD1C3A}</a:tableStyleId>
              </a:tblPr>
              <a:tblGrid>
                <a:gridCol w="1828800"/>
                <a:gridCol w="1828800"/>
                <a:gridCol w="1828800"/>
                <a:gridCol w="1828800"/>
              </a:tblGrid>
              <a:tr h="370840">
                <a:tc>
                  <a:txBody>
                    <a:bodyPr/>
                    <a:lstStyle/>
                    <a:p>
                      <a:endParaRPr lang="en-US" dirty="0"/>
                    </a:p>
                  </a:txBody>
                  <a:tcPr/>
                </a:tc>
                <a:tc>
                  <a:txBody>
                    <a:bodyPr/>
                    <a:lstStyle/>
                    <a:p>
                      <a:endParaRPr lang="en-US"/>
                    </a:p>
                  </a:txBody>
                  <a:tcPr/>
                </a:tc>
                <a:tc gridSpan="2">
                  <a:txBody>
                    <a:bodyPr/>
                    <a:lstStyle/>
                    <a:p>
                      <a:r>
                        <a:rPr lang="en-US" dirty="0" smtClean="0"/>
                        <a:t>Rate of Return (%)</a:t>
                      </a:r>
                      <a:endParaRPr lang="en-US" dirty="0"/>
                    </a:p>
                  </a:txBody>
                  <a:tcPr/>
                </a:tc>
                <a:tc hMerge="1">
                  <a:txBody>
                    <a:bodyPr/>
                    <a:lstStyle/>
                    <a:p>
                      <a:endParaRPr lang="en-US" dirty="0"/>
                    </a:p>
                  </a:txBody>
                  <a:tcPr/>
                </a:tc>
              </a:tr>
              <a:tr h="370840">
                <a:tc>
                  <a:txBody>
                    <a:bodyPr/>
                    <a:lstStyle/>
                    <a:p>
                      <a:r>
                        <a:rPr lang="en-US" b="1" dirty="0" smtClean="0"/>
                        <a:t>Scenario</a:t>
                      </a:r>
                      <a:endParaRPr lang="en-US" b="1" dirty="0"/>
                    </a:p>
                  </a:txBody>
                  <a:tcPr/>
                </a:tc>
                <a:tc>
                  <a:txBody>
                    <a:bodyPr/>
                    <a:lstStyle/>
                    <a:p>
                      <a:r>
                        <a:rPr lang="en-US" b="1" dirty="0" smtClean="0"/>
                        <a:t>Probability</a:t>
                      </a:r>
                      <a:endParaRPr lang="en-US" b="1" dirty="0"/>
                    </a:p>
                  </a:txBody>
                  <a:tcPr/>
                </a:tc>
                <a:tc>
                  <a:txBody>
                    <a:bodyPr/>
                    <a:lstStyle/>
                    <a:p>
                      <a:r>
                        <a:rPr lang="en-US" b="1" dirty="0" smtClean="0"/>
                        <a:t>Auto</a:t>
                      </a:r>
                      <a:r>
                        <a:rPr lang="en-US" b="1" baseline="0" dirty="0" smtClean="0"/>
                        <a:t> Stock</a:t>
                      </a:r>
                      <a:endParaRPr lang="en-US" b="1" dirty="0"/>
                    </a:p>
                  </a:txBody>
                  <a:tcPr/>
                </a:tc>
                <a:tc>
                  <a:txBody>
                    <a:bodyPr/>
                    <a:lstStyle/>
                    <a:p>
                      <a:r>
                        <a:rPr lang="en-US" b="1" dirty="0" smtClean="0"/>
                        <a:t>Gold Stock</a:t>
                      </a:r>
                      <a:endParaRPr lang="en-US" b="1" dirty="0"/>
                    </a:p>
                  </a:txBody>
                  <a:tcPr/>
                </a:tc>
              </a:tr>
              <a:tr h="370840">
                <a:tc>
                  <a:txBody>
                    <a:bodyPr/>
                    <a:lstStyle/>
                    <a:p>
                      <a:r>
                        <a:rPr lang="en-US" dirty="0" smtClean="0"/>
                        <a:t>Recession</a:t>
                      </a:r>
                      <a:endParaRPr lang="en-US" dirty="0"/>
                    </a:p>
                  </a:txBody>
                  <a:tcPr/>
                </a:tc>
                <a:tc>
                  <a:txBody>
                    <a:bodyPr/>
                    <a:lstStyle/>
                    <a:p>
                      <a:r>
                        <a:rPr lang="en-US" dirty="0" smtClean="0"/>
                        <a:t>1/3</a:t>
                      </a:r>
                      <a:endParaRPr lang="en-US" dirty="0"/>
                    </a:p>
                  </a:txBody>
                  <a:tcPr/>
                </a:tc>
                <a:tc>
                  <a:txBody>
                    <a:bodyPr/>
                    <a:lstStyle/>
                    <a:p>
                      <a:r>
                        <a:rPr lang="en-US" dirty="0" smtClean="0"/>
                        <a:t>-8</a:t>
                      </a:r>
                      <a:endParaRPr lang="en-US" dirty="0"/>
                    </a:p>
                  </a:txBody>
                  <a:tcPr/>
                </a:tc>
                <a:tc>
                  <a:txBody>
                    <a:bodyPr/>
                    <a:lstStyle/>
                    <a:p>
                      <a:r>
                        <a:rPr lang="en-US" dirty="0" smtClean="0"/>
                        <a:t>+20</a:t>
                      </a:r>
                      <a:endParaRPr lang="en-US" dirty="0"/>
                    </a:p>
                  </a:txBody>
                  <a:tcPr/>
                </a:tc>
              </a:tr>
              <a:tr h="370840">
                <a:tc>
                  <a:txBody>
                    <a:bodyPr/>
                    <a:lstStyle/>
                    <a:p>
                      <a:r>
                        <a:rPr lang="en-US" dirty="0" smtClean="0"/>
                        <a:t>Normal</a:t>
                      </a:r>
                      <a:endParaRPr lang="en-US" dirty="0"/>
                    </a:p>
                  </a:txBody>
                  <a:tcPr/>
                </a:tc>
                <a:tc>
                  <a:txBody>
                    <a:bodyPr/>
                    <a:lstStyle/>
                    <a:p>
                      <a:r>
                        <a:rPr lang="en-US" dirty="0" smtClean="0"/>
                        <a:t>1/3</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r>
              <a:tr h="370840">
                <a:tc>
                  <a:txBody>
                    <a:bodyPr/>
                    <a:lstStyle/>
                    <a:p>
                      <a:r>
                        <a:rPr lang="en-US" dirty="0" smtClean="0"/>
                        <a:t>Boom</a:t>
                      </a:r>
                      <a:endParaRPr lang="en-US" dirty="0"/>
                    </a:p>
                  </a:txBody>
                  <a:tcPr/>
                </a:tc>
                <a:tc>
                  <a:txBody>
                    <a:bodyPr/>
                    <a:lstStyle/>
                    <a:p>
                      <a:r>
                        <a:rPr lang="en-US" dirty="0" smtClean="0"/>
                        <a:t>1/3</a:t>
                      </a:r>
                      <a:endParaRPr lang="en-US" dirty="0"/>
                    </a:p>
                  </a:txBody>
                  <a:tcPr/>
                </a:tc>
                <a:tc>
                  <a:txBody>
                    <a:bodyPr/>
                    <a:lstStyle/>
                    <a:p>
                      <a:r>
                        <a:rPr lang="en-US" dirty="0" smtClean="0"/>
                        <a:t>+18</a:t>
                      </a:r>
                      <a:endParaRPr lang="en-US" dirty="0"/>
                    </a:p>
                  </a:txBody>
                  <a:tcPr/>
                </a:tc>
                <a:tc>
                  <a:txBody>
                    <a:bodyPr/>
                    <a:lstStyle/>
                    <a:p>
                      <a:r>
                        <a:rPr lang="en-US" dirty="0" smtClean="0"/>
                        <a:t>-20</a:t>
                      </a:r>
                      <a:endParaRPr lang="en-US" dirty="0"/>
                    </a:p>
                  </a:txBody>
                  <a:tcPr/>
                </a:tc>
              </a:tr>
            </a:tbl>
          </a:graphicData>
        </a:graphic>
      </p:graphicFrame>
    </p:spTree>
    <p:extLst>
      <p:ext uri="{BB962C8B-B14F-4D97-AF65-F5344CB8AC3E}">
        <p14:creationId xmlns:p14="http://schemas.microsoft.com/office/powerpoint/2010/main" val="75399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t>Expected Rate of Return</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867400"/>
              </a:xfrm>
            </p:spPr>
            <p:txBody>
              <a:bodyPr>
                <a:normAutofit fontScale="92500"/>
              </a:bodyPr>
              <a:lstStyle/>
              <a:p>
                <a:pPr algn="just"/>
                <a:r>
                  <a:rPr lang="en-US" sz="2000" dirty="0" smtClean="0"/>
                  <a:t>The rate that we expect from the investment in the future is known as expected rate of return.</a:t>
                </a:r>
              </a:p>
              <a:p>
                <a:pPr algn="just"/>
                <a:r>
                  <a:rPr lang="en-US" sz="2000" dirty="0" smtClean="0"/>
                  <a:t>Expected rate of return depends on the state of economic condition and the probability distribution of state of economic conditions.</a:t>
                </a:r>
              </a:p>
              <a:p>
                <a:pPr marL="0" indent="0" algn="just">
                  <a:buNone/>
                </a:pPr>
                <a:r>
                  <a:rPr lang="en-US" sz="2000" b="1" dirty="0" smtClean="0"/>
                  <a:t>Example problem:</a:t>
                </a:r>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r>
                  <a:rPr lang="en-US" sz="2000" dirty="0" smtClean="0"/>
                  <a:t>E(</a:t>
                </a:r>
                <a:r>
                  <a:rPr lang="en-US" sz="2000" dirty="0" err="1" smtClean="0"/>
                  <a:t>R</a:t>
                </a:r>
                <a:r>
                  <a:rPr lang="en-US" sz="2000" baseline="-25000" dirty="0" err="1" smtClean="0"/>
                  <a:t>j</a:t>
                </a:r>
                <a:r>
                  <a:rPr lang="en-US" sz="2000" dirty="0" smtClean="0"/>
                  <a:t>) = P</a:t>
                </a:r>
                <a:r>
                  <a:rPr lang="en-US" sz="2000" baseline="-25000" dirty="0" smtClean="0"/>
                  <a:t>1</a:t>
                </a:r>
                <a:r>
                  <a:rPr lang="en-US" sz="2000" dirty="0" smtClean="0"/>
                  <a:t> </a:t>
                </a:r>
                <a:r>
                  <a:rPr lang="en-US" sz="2000" dirty="0"/>
                  <a:t>(</a:t>
                </a:r>
                <a:r>
                  <a:rPr lang="en-US" sz="2000" dirty="0" smtClean="0"/>
                  <a:t>R</a:t>
                </a:r>
                <a:r>
                  <a:rPr lang="en-US" sz="2000" baseline="-25000" dirty="0" smtClean="0"/>
                  <a:t>j1</a:t>
                </a:r>
                <a:r>
                  <a:rPr lang="en-US" sz="2000" dirty="0" smtClean="0"/>
                  <a:t>) + P</a:t>
                </a:r>
                <a:r>
                  <a:rPr lang="en-US" sz="2000" baseline="-25000" dirty="0" smtClean="0"/>
                  <a:t>2</a:t>
                </a:r>
                <a:r>
                  <a:rPr lang="en-US" sz="2000" dirty="0" smtClean="0"/>
                  <a:t> </a:t>
                </a:r>
                <a:r>
                  <a:rPr lang="en-US" sz="2000" dirty="0"/>
                  <a:t>(</a:t>
                </a:r>
                <a:r>
                  <a:rPr lang="en-US" sz="2000" dirty="0" smtClean="0"/>
                  <a:t>R</a:t>
                </a:r>
                <a:r>
                  <a:rPr lang="en-US" sz="2000" baseline="-25000" dirty="0" smtClean="0"/>
                  <a:t>j2</a:t>
                </a:r>
                <a:r>
                  <a:rPr lang="en-US" sz="2000" dirty="0" smtClean="0"/>
                  <a:t>) +……+ </a:t>
                </a:r>
                <a:r>
                  <a:rPr lang="en-US" sz="2000" dirty="0" err="1" smtClean="0"/>
                  <a:t>P</a:t>
                </a:r>
                <a:r>
                  <a:rPr lang="en-US" sz="2000" baseline="-25000" dirty="0" err="1"/>
                  <a:t>n</a:t>
                </a:r>
                <a:r>
                  <a:rPr lang="en-US" sz="2000" dirty="0" smtClean="0"/>
                  <a:t> </a:t>
                </a:r>
                <a:r>
                  <a:rPr lang="en-US" sz="2000" dirty="0"/>
                  <a:t>(</a:t>
                </a:r>
                <a:r>
                  <a:rPr lang="en-US" sz="2000" dirty="0" err="1" smtClean="0"/>
                  <a:t>R</a:t>
                </a:r>
                <a:r>
                  <a:rPr lang="en-US" sz="2000" baseline="-25000" dirty="0" err="1" smtClean="0"/>
                  <a:t>jn</a:t>
                </a:r>
                <a:r>
                  <a:rPr lang="en-US" sz="2000" dirty="0" smtClean="0"/>
                  <a:t>)     = </a:t>
                </a:r>
                <a14:m>
                  <m:oMath xmlns:m="http://schemas.openxmlformats.org/officeDocument/2006/math">
                    <m:nary>
                      <m:naryPr>
                        <m:chr m:val="∑"/>
                        <m:ctrlPr>
                          <a:rPr lang="en-US" sz="2000" i="1" smtClean="0">
                            <a:latin typeface="Cambria Math"/>
                          </a:rPr>
                        </m:ctrlPr>
                      </m:naryPr>
                      <m:sub>
                        <m:r>
                          <m:rPr>
                            <m:brk m:alnAt="23"/>
                          </m:rPr>
                          <a:rPr lang="en-US" sz="2000" b="0" i="1" smtClean="0">
                            <a:latin typeface="Cambria Math"/>
                          </a:rPr>
                          <m:t>𝑖</m:t>
                        </m:r>
                        <m:r>
                          <a:rPr lang="en-US" sz="2000" b="0" i="1" smtClean="0">
                            <a:latin typeface="Cambria Math"/>
                          </a:rPr>
                          <m:t>=1</m:t>
                        </m:r>
                      </m:sub>
                      <m:sup>
                        <m:r>
                          <a:rPr lang="en-US" sz="2000" b="0" i="1" smtClean="0">
                            <a:latin typeface="Cambria Math"/>
                          </a:rPr>
                          <m:t>𝑛</m:t>
                        </m:r>
                      </m:sup>
                      <m:e>
                        <m:r>
                          <m:rPr>
                            <m:nor/>
                          </m:rPr>
                          <a:rPr lang="en-US" sz="2000" dirty="0"/>
                          <m:t>P</m:t>
                        </m:r>
                        <m:r>
                          <m:rPr>
                            <m:nor/>
                          </m:rPr>
                          <a:rPr lang="en-US" sz="2000" b="0" i="0" baseline="-25000" dirty="0" smtClean="0"/>
                          <m:t>i</m:t>
                        </m:r>
                        <m:r>
                          <m:rPr>
                            <m:nor/>
                          </m:rPr>
                          <a:rPr lang="en-US" sz="2000" dirty="0"/>
                          <m:t> (</m:t>
                        </m:r>
                        <m:r>
                          <m:rPr>
                            <m:nor/>
                          </m:rPr>
                          <a:rPr lang="en-US" sz="2000" dirty="0"/>
                          <m:t>Rji</m:t>
                        </m:r>
                        <m:r>
                          <m:rPr>
                            <m:nor/>
                          </m:rPr>
                          <a:rPr lang="en-US" sz="2000" dirty="0"/>
                          <m:t>)</m:t>
                        </m:r>
                      </m:e>
                    </m:nary>
                  </m:oMath>
                </a14:m>
                <a:endParaRPr lang="en-US" sz="2000" dirty="0" smtClean="0"/>
              </a:p>
              <a:p>
                <a:pPr marL="0" indent="0" algn="just">
                  <a:buNone/>
                </a:pPr>
                <a:r>
                  <a:rPr lang="en-US" sz="2000" dirty="0" smtClean="0"/>
                  <a:t>Return for Project A = 0.2 (-5%) + </a:t>
                </a:r>
                <a:r>
                  <a:rPr lang="en-US" sz="2000" dirty="0"/>
                  <a:t>0.2 </a:t>
                </a:r>
                <a:r>
                  <a:rPr lang="en-US" sz="2000" dirty="0" smtClean="0"/>
                  <a:t>(5</a:t>
                </a:r>
                <a:r>
                  <a:rPr lang="en-US" sz="2000" dirty="0"/>
                  <a:t>%) </a:t>
                </a:r>
                <a:r>
                  <a:rPr lang="en-US" sz="2000" dirty="0" smtClean="0"/>
                  <a:t>+ </a:t>
                </a:r>
                <a:r>
                  <a:rPr lang="en-US" sz="2000" dirty="0"/>
                  <a:t>0.2 </a:t>
                </a:r>
                <a:r>
                  <a:rPr lang="en-US" sz="2000" dirty="0" smtClean="0"/>
                  <a:t>(10%) + </a:t>
                </a:r>
                <a:r>
                  <a:rPr lang="en-US" sz="2000" dirty="0"/>
                  <a:t>0.2 </a:t>
                </a:r>
                <a:r>
                  <a:rPr lang="en-US" sz="2000" dirty="0" smtClean="0"/>
                  <a:t>(15</a:t>
                </a:r>
                <a:r>
                  <a:rPr lang="en-US" sz="2000" dirty="0"/>
                  <a:t>%) </a:t>
                </a:r>
                <a:r>
                  <a:rPr lang="en-US" sz="2000" dirty="0" smtClean="0"/>
                  <a:t>+ </a:t>
                </a:r>
                <a:r>
                  <a:rPr lang="en-US" sz="2000" dirty="0"/>
                  <a:t>0.2 </a:t>
                </a:r>
                <a:r>
                  <a:rPr lang="en-US" sz="2000" dirty="0" smtClean="0"/>
                  <a:t>(20%) </a:t>
                </a:r>
              </a:p>
              <a:p>
                <a:pPr marL="0" indent="0" algn="just">
                  <a:buNone/>
                </a:pPr>
                <a:r>
                  <a:rPr lang="en-US" sz="2000" dirty="0" smtClean="0"/>
                  <a:t>		     =  9%</a:t>
                </a:r>
              </a:p>
              <a:p>
                <a:pPr marL="0" indent="0" algn="just">
                  <a:buNone/>
                </a:pPr>
                <a:r>
                  <a:rPr lang="en-US" sz="2000" dirty="0" smtClean="0"/>
                  <a:t>Return for Project B = 0.2 (35%) + </a:t>
                </a:r>
                <a:r>
                  <a:rPr lang="en-US" sz="2000" dirty="0"/>
                  <a:t>0.2 </a:t>
                </a:r>
                <a:r>
                  <a:rPr lang="en-US" sz="2000" dirty="0" smtClean="0"/>
                  <a:t>(25%) + </a:t>
                </a:r>
                <a:r>
                  <a:rPr lang="en-US" sz="2000" dirty="0"/>
                  <a:t>0.2 </a:t>
                </a:r>
                <a:r>
                  <a:rPr lang="en-US" sz="2000" dirty="0" smtClean="0"/>
                  <a:t>(15</a:t>
                </a:r>
                <a:r>
                  <a:rPr lang="en-US" sz="2000" dirty="0"/>
                  <a:t>%) </a:t>
                </a:r>
                <a:r>
                  <a:rPr lang="en-US" sz="2000" dirty="0" smtClean="0"/>
                  <a:t>+ </a:t>
                </a:r>
                <a:r>
                  <a:rPr lang="en-US" sz="2000" dirty="0"/>
                  <a:t>0.2 </a:t>
                </a:r>
                <a:r>
                  <a:rPr lang="en-US" sz="2000" dirty="0" smtClean="0"/>
                  <a:t>(5</a:t>
                </a:r>
                <a:r>
                  <a:rPr lang="en-US" sz="2000" dirty="0"/>
                  <a:t>%) </a:t>
                </a:r>
                <a:r>
                  <a:rPr lang="en-US" sz="2000" dirty="0" smtClean="0"/>
                  <a:t>+ </a:t>
                </a:r>
                <a:r>
                  <a:rPr lang="en-US" sz="2000" dirty="0"/>
                  <a:t>0.2 </a:t>
                </a:r>
                <a:r>
                  <a:rPr lang="en-US" sz="2000" dirty="0" smtClean="0"/>
                  <a:t>(-15%)</a:t>
                </a:r>
              </a:p>
              <a:p>
                <a:pPr marL="0" indent="0" algn="just">
                  <a:buNone/>
                </a:pPr>
                <a:r>
                  <a:rPr lang="en-US" sz="2000" dirty="0"/>
                  <a:t>	</a:t>
                </a:r>
                <a:r>
                  <a:rPr lang="en-US" sz="2000" dirty="0" smtClean="0"/>
                  <a:t>	    = 13%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867400"/>
              </a:xfrm>
              <a:blipFill rotWithShape="1">
                <a:blip r:embed="rId2"/>
                <a:stretch>
                  <a:fillRect l="-667" t="-520" r="-1259" b="-1040"/>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327146844"/>
              </p:ext>
            </p:extLst>
          </p:nvPr>
        </p:nvGraphicFramePr>
        <p:xfrm>
          <a:off x="685800" y="2438400"/>
          <a:ext cx="7696200" cy="2011680"/>
        </p:xfrm>
        <a:graphic>
          <a:graphicData uri="http://schemas.openxmlformats.org/drawingml/2006/table">
            <a:tbl>
              <a:tblPr firstRow="1" bandRow="1">
                <a:tableStyleId>{5C22544A-7EE6-4342-B048-85BDC9FD1C3A}</a:tableStyleId>
              </a:tblPr>
              <a:tblGrid>
                <a:gridCol w="2133600"/>
                <a:gridCol w="1714500"/>
                <a:gridCol w="1924050"/>
                <a:gridCol w="1924050"/>
              </a:tblGrid>
              <a:tr h="228600">
                <a:tc>
                  <a:txBody>
                    <a:bodyPr/>
                    <a:lstStyle/>
                    <a:p>
                      <a:r>
                        <a:rPr lang="en-US" sz="1600" dirty="0" smtClean="0"/>
                        <a:t>Economic</a:t>
                      </a:r>
                      <a:r>
                        <a:rPr lang="en-US" sz="1600" baseline="0" dirty="0" smtClean="0"/>
                        <a:t> condition</a:t>
                      </a:r>
                      <a:endParaRPr lang="en-US" sz="1600" dirty="0"/>
                    </a:p>
                  </a:txBody>
                  <a:tcPr/>
                </a:tc>
                <a:tc>
                  <a:txBody>
                    <a:bodyPr/>
                    <a:lstStyle/>
                    <a:p>
                      <a:r>
                        <a:rPr lang="en-US" sz="1600" dirty="0" smtClean="0"/>
                        <a:t>Probability</a:t>
                      </a:r>
                      <a:endParaRPr lang="en-US" sz="1600" dirty="0"/>
                    </a:p>
                  </a:txBody>
                  <a:tcPr/>
                </a:tc>
                <a:tc>
                  <a:txBody>
                    <a:bodyPr/>
                    <a:lstStyle/>
                    <a:p>
                      <a:r>
                        <a:rPr lang="en-US" sz="1600" dirty="0" smtClean="0"/>
                        <a:t>Project A</a:t>
                      </a:r>
                      <a:endParaRPr lang="en-US" sz="1600" dirty="0"/>
                    </a:p>
                  </a:txBody>
                  <a:tcPr/>
                </a:tc>
                <a:tc>
                  <a:txBody>
                    <a:bodyPr/>
                    <a:lstStyle/>
                    <a:p>
                      <a:r>
                        <a:rPr lang="en-US" sz="1600" dirty="0" smtClean="0"/>
                        <a:t>Project B</a:t>
                      </a:r>
                      <a:endParaRPr lang="en-US" sz="1600" dirty="0"/>
                    </a:p>
                  </a:txBody>
                  <a:tcPr/>
                </a:tc>
              </a:tr>
              <a:tr h="274320">
                <a:tc>
                  <a:txBody>
                    <a:bodyPr/>
                    <a:lstStyle/>
                    <a:p>
                      <a:r>
                        <a:rPr lang="en-US" sz="1600" dirty="0" smtClean="0"/>
                        <a:t>Very Bad</a:t>
                      </a:r>
                      <a:endParaRPr lang="en-US" sz="1600" dirty="0"/>
                    </a:p>
                  </a:txBody>
                  <a:tcPr/>
                </a:tc>
                <a:tc>
                  <a:txBody>
                    <a:bodyPr/>
                    <a:lstStyle/>
                    <a:p>
                      <a:r>
                        <a:rPr lang="en-US" sz="1600" dirty="0" smtClean="0"/>
                        <a:t>0.2</a:t>
                      </a:r>
                      <a:endParaRPr lang="en-US" sz="1600" dirty="0"/>
                    </a:p>
                  </a:txBody>
                  <a:tcPr/>
                </a:tc>
                <a:tc>
                  <a:txBody>
                    <a:bodyPr/>
                    <a:lstStyle/>
                    <a:p>
                      <a:r>
                        <a:rPr lang="en-US" sz="1600" dirty="0" smtClean="0"/>
                        <a:t>-5%</a:t>
                      </a:r>
                      <a:endParaRPr lang="en-US" sz="1600" dirty="0"/>
                    </a:p>
                  </a:txBody>
                  <a:tcPr/>
                </a:tc>
                <a:tc>
                  <a:txBody>
                    <a:bodyPr/>
                    <a:lstStyle/>
                    <a:p>
                      <a:r>
                        <a:rPr lang="en-US" sz="1600" dirty="0" smtClean="0"/>
                        <a:t>35%</a:t>
                      </a:r>
                      <a:endParaRPr lang="en-US" sz="1600" dirty="0"/>
                    </a:p>
                  </a:txBody>
                  <a:tcPr/>
                </a:tc>
              </a:tr>
              <a:tr h="243840">
                <a:tc>
                  <a:txBody>
                    <a:bodyPr/>
                    <a:lstStyle/>
                    <a:p>
                      <a:r>
                        <a:rPr lang="en-US" sz="1600" dirty="0" smtClean="0"/>
                        <a:t>Bad</a:t>
                      </a:r>
                      <a:endParaRPr lang="en-US" sz="1600" dirty="0"/>
                    </a:p>
                  </a:txBody>
                  <a:tcPr/>
                </a:tc>
                <a:tc>
                  <a:txBody>
                    <a:bodyPr/>
                    <a:lstStyle/>
                    <a:p>
                      <a:r>
                        <a:rPr lang="en-US" sz="1600" dirty="0" smtClean="0"/>
                        <a:t>0.2</a:t>
                      </a:r>
                      <a:endParaRPr lang="en-US" sz="1600" dirty="0"/>
                    </a:p>
                  </a:txBody>
                  <a:tcPr/>
                </a:tc>
                <a:tc>
                  <a:txBody>
                    <a:bodyPr/>
                    <a:lstStyle/>
                    <a:p>
                      <a:r>
                        <a:rPr lang="en-US" sz="1600" dirty="0" smtClean="0"/>
                        <a:t>5%</a:t>
                      </a:r>
                      <a:endParaRPr lang="en-US" sz="1600" dirty="0"/>
                    </a:p>
                  </a:txBody>
                  <a:tcPr/>
                </a:tc>
                <a:tc>
                  <a:txBody>
                    <a:bodyPr/>
                    <a:lstStyle/>
                    <a:p>
                      <a:r>
                        <a:rPr lang="en-US" sz="1600" dirty="0" smtClean="0"/>
                        <a:t>25%</a:t>
                      </a:r>
                      <a:endParaRPr lang="en-US" sz="1600" dirty="0"/>
                    </a:p>
                  </a:txBody>
                  <a:tcPr/>
                </a:tc>
              </a:tr>
              <a:tr h="289560">
                <a:tc>
                  <a:txBody>
                    <a:bodyPr/>
                    <a:lstStyle/>
                    <a:p>
                      <a:r>
                        <a:rPr lang="en-US" sz="1600" dirty="0" smtClean="0"/>
                        <a:t>Average</a:t>
                      </a:r>
                      <a:endParaRPr lang="en-US" sz="1600" dirty="0"/>
                    </a:p>
                  </a:txBody>
                  <a:tcPr/>
                </a:tc>
                <a:tc>
                  <a:txBody>
                    <a:bodyPr/>
                    <a:lstStyle/>
                    <a:p>
                      <a:r>
                        <a:rPr lang="en-US" sz="1600" dirty="0" smtClean="0"/>
                        <a:t>0.2</a:t>
                      </a:r>
                      <a:endParaRPr lang="en-US" sz="1600" dirty="0"/>
                    </a:p>
                  </a:txBody>
                  <a:tcPr/>
                </a:tc>
                <a:tc>
                  <a:txBody>
                    <a:bodyPr/>
                    <a:lstStyle/>
                    <a:p>
                      <a:r>
                        <a:rPr lang="en-US" sz="1600" dirty="0" smtClean="0"/>
                        <a:t>10%</a:t>
                      </a:r>
                      <a:endParaRPr lang="en-US" sz="1600" dirty="0"/>
                    </a:p>
                  </a:txBody>
                  <a:tcPr/>
                </a:tc>
                <a:tc>
                  <a:txBody>
                    <a:bodyPr/>
                    <a:lstStyle/>
                    <a:p>
                      <a:r>
                        <a:rPr lang="en-US" sz="1600" dirty="0" smtClean="0"/>
                        <a:t>15%</a:t>
                      </a:r>
                      <a:endParaRPr lang="en-US" sz="1600" dirty="0"/>
                    </a:p>
                  </a:txBody>
                  <a:tcPr/>
                </a:tc>
              </a:tr>
              <a:tr h="259080">
                <a:tc>
                  <a:txBody>
                    <a:bodyPr/>
                    <a:lstStyle/>
                    <a:p>
                      <a:r>
                        <a:rPr lang="en-US" sz="1600" dirty="0" smtClean="0"/>
                        <a:t>Good</a:t>
                      </a:r>
                      <a:endParaRPr lang="en-US" sz="1600" dirty="0"/>
                    </a:p>
                  </a:txBody>
                  <a:tcPr/>
                </a:tc>
                <a:tc>
                  <a:txBody>
                    <a:bodyPr/>
                    <a:lstStyle/>
                    <a:p>
                      <a:r>
                        <a:rPr lang="en-US" sz="1600" dirty="0" smtClean="0"/>
                        <a:t>0.2</a:t>
                      </a:r>
                      <a:endParaRPr lang="en-US" sz="1600" dirty="0"/>
                    </a:p>
                  </a:txBody>
                  <a:tcPr/>
                </a:tc>
                <a:tc>
                  <a:txBody>
                    <a:bodyPr/>
                    <a:lstStyle/>
                    <a:p>
                      <a:r>
                        <a:rPr lang="en-US" sz="1600" dirty="0" smtClean="0"/>
                        <a:t>15%</a:t>
                      </a:r>
                      <a:endParaRPr lang="en-US" sz="1600" dirty="0"/>
                    </a:p>
                  </a:txBody>
                  <a:tcPr/>
                </a:tc>
                <a:tc>
                  <a:txBody>
                    <a:bodyPr/>
                    <a:lstStyle/>
                    <a:p>
                      <a:r>
                        <a:rPr lang="en-US" sz="1600" dirty="0" smtClean="0"/>
                        <a:t>5%</a:t>
                      </a:r>
                      <a:endParaRPr lang="en-US" sz="1600" dirty="0"/>
                    </a:p>
                  </a:txBody>
                  <a:tcPr/>
                </a:tc>
              </a:tr>
              <a:tr h="304800">
                <a:tc>
                  <a:txBody>
                    <a:bodyPr/>
                    <a:lstStyle/>
                    <a:p>
                      <a:r>
                        <a:rPr lang="en-US" sz="1600" dirty="0" smtClean="0"/>
                        <a:t>Very Good</a:t>
                      </a:r>
                      <a:endParaRPr lang="en-US" sz="1600" dirty="0"/>
                    </a:p>
                  </a:txBody>
                  <a:tcPr/>
                </a:tc>
                <a:tc>
                  <a:txBody>
                    <a:bodyPr/>
                    <a:lstStyle/>
                    <a:p>
                      <a:r>
                        <a:rPr lang="en-US" sz="1600" dirty="0" smtClean="0"/>
                        <a:t>0.2</a:t>
                      </a:r>
                      <a:endParaRPr lang="en-US" sz="1600" dirty="0"/>
                    </a:p>
                  </a:txBody>
                  <a:tcPr/>
                </a:tc>
                <a:tc>
                  <a:txBody>
                    <a:bodyPr/>
                    <a:lstStyle/>
                    <a:p>
                      <a:r>
                        <a:rPr lang="en-US" sz="1600" dirty="0" smtClean="0"/>
                        <a:t>20%</a:t>
                      </a:r>
                      <a:endParaRPr lang="en-US" sz="1600" dirty="0"/>
                    </a:p>
                  </a:txBody>
                  <a:tcPr/>
                </a:tc>
                <a:tc>
                  <a:txBody>
                    <a:bodyPr/>
                    <a:lstStyle/>
                    <a:p>
                      <a:r>
                        <a:rPr lang="en-US" sz="1600" dirty="0" smtClean="0"/>
                        <a:t>-15%</a:t>
                      </a:r>
                      <a:endParaRPr lang="en-US" sz="1600" dirty="0"/>
                    </a:p>
                  </a:txBody>
                  <a:tcPr/>
                </a:tc>
              </a:tr>
            </a:tbl>
          </a:graphicData>
        </a:graphic>
      </p:graphicFrame>
    </p:spTree>
    <p:extLst>
      <p:ext uri="{BB962C8B-B14F-4D97-AF65-F5344CB8AC3E}">
        <p14:creationId xmlns:p14="http://schemas.microsoft.com/office/powerpoint/2010/main" val="31231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t>Average Rate of Return of Arithmetic Mean</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364163"/>
              </a:xfrm>
            </p:spPr>
            <p:txBody>
              <a:bodyPr>
                <a:normAutofit/>
              </a:bodyPr>
              <a:lstStyle/>
              <a:p>
                <a:pPr marL="0" indent="0">
                  <a:buNone/>
                </a:pPr>
                <a:r>
                  <a:rPr lang="en-US" sz="2000" dirty="0" smtClean="0"/>
                  <a:t>The sum of the returns over the period divided by the number of periods.</a:t>
                </a:r>
              </a:p>
              <a:p>
                <a:pPr marL="0" indent="0">
                  <a:buNone/>
                </a:pPr>
                <a:r>
                  <a:rPr lang="en-US" sz="2000" dirty="0" smtClean="0"/>
                  <a:t>It is calculated as :</a:t>
                </a:r>
              </a:p>
              <a:p>
                <a:pPr marL="0" indent="0">
                  <a:buNone/>
                </a:pPr>
                <a:r>
                  <a:rPr lang="en-US" sz="2000" dirty="0" err="1" smtClean="0"/>
                  <a:t>Ṝj</a:t>
                </a:r>
                <a:r>
                  <a:rPr lang="en-US" sz="2000" dirty="0" smtClean="0"/>
                  <a:t> = </a:t>
                </a:r>
                <a14:m>
                  <m:oMath xmlns:m="http://schemas.openxmlformats.org/officeDocument/2006/math">
                    <m:f>
                      <m:fPr>
                        <m:ctrlPr>
                          <a:rPr lang="en-US" sz="2000" i="1" smtClean="0">
                            <a:latin typeface="Cambria Math"/>
                          </a:rPr>
                        </m:ctrlPr>
                      </m:fPr>
                      <m:num>
                        <m:nary>
                          <m:naryPr>
                            <m:chr m:val="∑"/>
                            <m:ctrlPr>
                              <a:rPr lang="en-US" sz="2000" i="1">
                                <a:latin typeface="Cambria Math"/>
                              </a:rPr>
                            </m:ctrlPr>
                          </m:naryPr>
                          <m:sub>
                            <m:r>
                              <m:rPr>
                                <m:brk m:alnAt="23"/>
                              </m:rPr>
                              <a:rPr lang="en-US" sz="2000" i="1">
                                <a:latin typeface="Cambria Math"/>
                              </a:rPr>
                              <m:t>𝑖</m:t>
                            </m:r>
                            <m:r>
                              <a:rPr lang="en-US" sz="2000" i="1">
                                <a:latin typeface="Cambria Math"/>
                              </a:rPr>
                              <m:t>=1</m:t>
                            </m:r>
                          </m:sub>
                          <m:sup>
                            <m:r>
                              <a:rPr lang="en-US" sz="2000" i="1">
                                <a:latin typeface="Cambria Math"/>
                              </a:rPr>
                              <m:t>𝑛</m:t>
                            </m:r>
                          </m:sup>
                          <m:e>
                            <m:r>
                              <m:rPr>
                                <m:nor/>
                              </m:rPr>
                              <a:rPr lang="en-US" sz="2000" dirty="0"/>
                              <m:t>(</m:t>
                            </m:r>
                            <m:r>
                              <m:rPr>
                                <m:nor/>
                              </m:rPr>
                              <a:rPr lang="en-US" sz="2000" dirty="0"/>
                              <m:t>Rji</m:t>
                            </m:r>
                            <m:r>
                              <m:rPr>
                                <m:nor/>
                              </m:rPr>
                              <a:rPr lang="en-US" sz="2000" dirty="0"/>
                              <m:t>)</m:t>
                            </m:r>
                          </m:e>
                        </m:nary>
                      </m:num>
                      <m:den>
                        <m:r>
                          <a:rPr lang="en-US" sz="2000" b="0" i="1" smtClean="0">
                            <a:latin typeface="Cambria Math"/>
                          </a:rPr>
                          <m:t>𝑛</m:t>
                        </m:r>
                      </m:den>
                    </m:f>
                  </m:oMath>
                </a14:m>
                <a:endParaRPr lang="en-US" sz="2000" dirty="0" smtClean="0"/>
              </a:p>
              <a:p>
                <a:pPr marL="0" indent="0">
                  <a:buNone/>
                </a:pPr>
                <a:r>
                  <a:rPr lang="en-US" sz="2000" dirty="0" smtClean="0"/>
                  <a:t>Example problem: Consider the four year rate of return on stock B is as given below, calculate the average return</a:t>
                </a:r>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a:t>Ṝj = </a:t>
                </a:r>
                <a14:m>
                  <m:oMath xmlns:m="http://schemas.openxmlformats.org/officeDocument/2006/math">
                    <m:f>
                      <m:fPr>
                        <m:ctrlPr>
                          <a:rPr lang="en-US" sz="2400" i="1">
                            <a:latin typeface="Cambria Math"/>
                          </a:rPr>
                        </m:ctrlPr>
                      </m:fPr>
                      <m:num>
                        <m:r>
                          <m:rPr>
                            <m:nor/>
                          </m:rPr>
                          <a:rPr lang="en-US" sz="2000" dirty="0"/>
                          <m:t>∑ </m:t>
                        </m:r>
                        <m:r>
                          <m:rPr>
                            <m:nor/>
                          </m:rPr>
                          <a:rPr lang="en-US" sz="2000" dirty="0"/>
                          <m:t>rBT</m:t>
                        </m:r>
                      </m:num>
                      <m:den>
                        <m:r>
                          <a:rPr lang="en-US" sz="2400" i="1">
                            <a:latin typeface="Cambria Math"/>
                          </a:rPr>
                          <m:t>𝑛</m:t>
                        </m:r>
                      </m:den>
                    </m:f>
                  </m:oMath>
                </a14:m>
                <a:r>
                  <a:rPr lang="en-US" sz="2000" dirty="0" smtClean="0"/>
                  <a:t>    = </a:t>
                </a:r>
                <a14:m>
                  <m:oMath xmlns:m="http://schemas.openxmlformats.org/officeDocument/2006/math">
                    <m:f>
                      <m:fPr>
                        <m:ctrlPr>
                          <a:rPr lang="en-US" sz="2400" i="1">
                            <a:latin typeface="Cambria Math"/>
                          </a:rPr>
                        </m:ctrlPr>
                      </m:fPr>
                      <m:num>
                        <m:r>
                          <m:rPr>
                            <m:nor/>
                          </m:rPr>
                          <a:rPr lang="en-US" sz="2400" b="0" i="0" smtClean="0">
                            <a:latin typeface="Cambria Math"/>
                          </a:rPr>
                          <m:t>56</m:t>
                        </m:r>
                      </m:num>
                      <m:den>
                        <m:r>
                          <a:rPr lang="en-US" sz="2000" b="0" i="1" dirty="0" smtClean="0">
                            <a:latin typeface="Cambria Math"/>
                          </a:rPr>
                          <m:t>4</m:t>
                        </m:r>
                      </m:den>
                    </m:f>
                  </m:oMath>
                </a14:m>
                <a:r>
                  <a:rPr lang="en-US" sz="2000" dirty="0"/>
                  <a:t> </a:t>
                </a:r>
                <a:r>
                  <a:rPr lang="en-US" sz="2000" dirty="0" smtClean="0"/>
                  <a:t>  = 14%</a:t>
                </a:r>
              </a:p>
              <a:p>
                <a:pPr marL="0" indent="0">
                  <a:buNone/>
                </a:pPr>
                <a:r>
                  <a:rPr lang="en-US" sz="2000" dirty="0" smtClean="0"/>
                  <a:t>Therefore the average return for the stock is 14%</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2"/>
                <a:stretch>
                  <a:fillRect l="-741" t="-568"/>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480388437"/>
              </p:ext>
            </p:extLst>
          </p:nvPr>
        </p:nvGraphicFramePr>
        <p:xfrm>
          <a:off x="609600" y="2895600"/>
          <a:ext cx="7543800" cy="741680"/>
        </p:xfrm>
        <a:graphic>
          <a:graphicData uri="http://schemas.openxmlformats.org/drawingml/2006/table">
            <a:tbl>
              <a:tblPr firstRow="1" bandRow="1">
                <a:tableStyleId>{5C22544A-7EE6-4342-B048-85BDC9FD1C3A}</a:tableStyleId>
              </a:tblPr>
              <a:tblGrid>
                <a:gridCol w="2286000"/>
                <a:gridCol w="609600"/>
                <a:gridCol w="762000"/>
                <a:gridCol w="838200"/>
                <a:gridCol w="685800"/>
                <a:gridCol w="2362200"/>
              </a:tblGrid>
              <a:tr h="370840">
                <a:tc>
                  <a:txBody>
                    <a:bodyPr/>
                    <a:lstStyle/>
                    <a:p>
                      <a:r>
                        <a:rPr lang="en-US" dirty="0" smtClean="0"/>
                        <a:t>Year</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Solution: n = 4</a:t>
                      </a:r>
                      <a:endParaRPr lang="en-US" dirty="0"/>
                    </a:p>
                  </a:txBody>
                  <a:tcPr/>
                </a:tc>
              </a:tr>
              <a:tr h="370840">
                <a:tc>
                  <a:txBody>
                    <a:bodyPr/>
                    <a:lstStyle/>
                    <a:p>
                      <a:r>
                        <a:rPr lang="en-US" dirty="0" smtClean="0"/>
                        <a:t>Rate</a:t>
                      </a:r>
                      <a:r>
                        <a:rPr lang="en-US" baseline="0" dirty="0" smtClean="0"/>
                        <a:t> of return (%)</a:t>
                      </a:r>
                      <a:endParaRPr lang="en-US" dirty="0"/>
                    </a:p>
                  </a:txBody>
                  <a:tcPr/>
                </a:tc>
                <a:tc>
                  <a:txBody>
                    <a:bodyPr/>
                    <a:lstStyle/>
                    <a:p>
                      <a:r>
                        <a:rPr lang="en-US" dirty="0" smtClean="0"/>
                        <a:t>10</a:t>
                      </a:r>
                      <a:endParaRPr lang="en-US" dirty="0"/>
                    </a:p>
                  </a:txBody>
                  <a:tcPr/>
                </a:tc>
                <a:tc>
                  <a:txBody>
                    <a:bodyPr/>
                    <a:lstStyle/>
                    <a:p>
                      <a:r>
                        <a:rPr lang="en-US" dirty="0" smtClean="0"/>
                        <a:t>12</a:t>
                      </a:r>
                      <a:endParaRPr lang="en-US" dirty="0"/>
                    </a:p>
                  </a:txBody>
                  <a:tcPr/>
                </a:tc>
                <a:tc>
                  <a:txBody>
                    <a:bodyPr/>
                    <a:lstStyle/>
                    <a:p>
                      <a:r>
                        <a:rPr lang="en-US" dirty="0" smtClean="0"/>
                        <a:t>16</a:t>
                      </a:r>
                      <a:endParaRPr lang="en-US" dirty="0"/>
                    </a:p>
                  </a:txBody>
                  <a:tcPr/>
                </a:tc>
                <a:tc>
                  <a:txBody>
                    <a:bodyPr/>
                    <a:lstStyle/>
                    <a:p>
                      <a:r>
                        <a:rPr lang="en-US" dirty="0" smtClean="0"/>
                        <a:t>18</a:t>
                      </a:r>
                      <a:endParaRPr lang="en-US" dirty="0"/>
                    </a:p>
                  </a:txBody>
                  <a:tcPr/>
                </a:tc>
                <a:tc>
                  <a:txBody>
                    <a:bodyPr/>
                    <a:lstStyle/>
                    <a:p>
                      <a:r>
                        <a:rPr lang="en-US" dirty="0" smtClean="0"/>
                        <a:t>∑ </a:t>
                      </a:r>
                      <a:r>
                        <a:rPr lang="en-US" dirty="0" err="1" smtClean="0"/>
                        <a:t>r</a:t>
                      </a:r>
                      <a:r>
                        <a:rPr lang="en-US" baseline="-25000" dirty="0" err="1" smtClean="0"/>
                        <a:t>BT</a:t>
                      </a:r>
                      <a:r>
                        <a:rPr lang="en-US" baseline="0" dirty="0" smtClean="0"/>
                        <a:t> = 56</a:t>
                      </a:r>
                      <a:endParaRPr lang="en-US" baseline="0" dirty="0"/>
                    </a:p>
                  </a:txBody>
                  <a:tcPr/>
                </a:tc>
              </a:tr>
            </a:tbl>
          </a:graphicData>
        </a:graphic>
      </p:graphicFrame>
    </p:spTree>
    <p:extLst>
      <p:ext uri="{BB962C8B-B14F-4D97-AF65-F5344CB8AC3E}">
        <p14:creationId xmlns:p14="http://schemas.microsoft.com/office/powerpoint/2010/main" val="187506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t>Required Rate of Return</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pPr>
              <a:buFont typeface="Wingdings" pitchFamily="2" charset="2"/>
              <a:buChar char="Ø"/>
            </a:pPr>
            <a:r>
              <a:rPr lang="en-US" sz="2200" dirty="0" smtClean="0"/>
              <a:t>The rate of return a firm must earn to compensate its stockholders for their risk exposure.</a:t>
            </a:r>
          </a:p>
          <a:p>
            <a:pPr>
              <a:buFont typeface="Wingdings" pitchFamily="2" charset="2"/>
              <a:buChar char="Ø"/>
            </a:pPr>
            <a:r>
              <a:rPr lang="en-US" sz="2200" dirty="0" smtClean="0"/>
              <a:t>Investor must consider the real rate of return, expected inflation and risk</a:t>
            </a:r>
          </a:p>
          <a:p>
            <a:pPr>
              <a:buFont typeface="Wingdings" pitchFamily="2" charset="2"/>
              <a:buChar char="Ø"/>
            </a:pPr>
            <a:r>
              <a:rPr lang="en-US" sz="2200" dirty="0" smtClean="0"/>
              <a:t>Required rate of return for an asset can be estimated using the equation for the security market line suggested by capital assets pricing model </a:t>
            </a:r>
          </a:p>
          <a:p>
            <a:pPr>
              <a:buFont typeface="Wingdings" pitchFamily="2" charset="2"/>
              <a:buChar char="Ø"/>
            </a:pPr>
            <a:r>
              <a:rPr lang="en-US" sz="2200" dirty="0" smtClean="0"/>
              <a:t>Required rate of return = Risk free rate + Risk Premium</a:t>
            </a:r>
          </a:p>
          <a:p>
            <a:pPr marL="0" indent="0">
              <a:buNone/>
            </a:pPr>
            <a:r>
              <a:rPr lang="en-US" sz="2200" dirty="0" smtClean="0"/>
              <a:t>	Risk free rate = real rate of interest + inflation premium</a:t>
            </a:r>
          </a:p>
          <a:p>
            <a:pPr>
              <a:buFont typeface="Wingdings" pitchFamily="2" charset="2"/>
              <a:buChar char="Ø"/>
            </a:pPr>
            <a:endParaRPr lang="en-US" sz="2200" dirty="0"/>
          </a:p>
          <a:p>
            <a:pPr>
              <a:buFont typeface="Wingdings" pitchFamily="2" charset="2"/>
              <a:buChar char="Ø"/>
            </a:pPr>
            <a:r>
              <a:rPr lang="en-US" sz="2200" dirty="0" smtClean="0"/>
              <a:t>Investment is made if expected rate if interest is greater or at least equal to the required rate of return.</a:t>
            </a:r>
            <a:endParaRPr lang="en-US" sz="2200" dirty="0"/>
          </a:p>
        </p:txBody>
      </p:sp>
    </p:spTree>
    <p:extLst>
      <p:ext uri="{BB962C8B-B14F-4D97-AF65-F5344CB8AC3E}">
        <p14:creationId xmlns:p14="http://schemas.microsoft.com/office/powerpoint/2010/main" val="209607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Concept and Measurement of Risk</a:t>
            </a:r>
            <a:endParaRPr lang="en-US" dirty="0"/>
          </a:p>
        </p:txBody>
      </p:sp>
      <p:sp>
        <p:nvSpPr>
          <p:cNvPr id="3" name="Content Placeholder 2"/>
          <p:cNvSpPr>
            <a:spLocks noGrp="1"/>
          </p:cNvSpPr>
          <p:nvPr>
            <p:ph idx="1"/>
          </p:nvPr>
        </p:nvSpPr>
        <p:spPr>
          <a:xfrm>
            <a:off x="457200" y="990600"/>
            <a:ext cx="8229600" cy="5486400"/>
          </a:xfrm>
        </p:spPr>
        <p:txBody>
          <a:bodyPr>
            <a:normAutofit/>
          </a:bodyPr>
          <a:lstStyle/>
          <a:p>
            <a:pPr marL="0" indent="0" algn="just">
              <a:buNone/>
            </a:pPr>
            <a:r>
              <a:rPr lang="en-US" sz="2200" dirty="0" smtClean="0"/>
              <a:t>Whenever we are in situation where the outcome is unknown, we are exposed to risk.</a:t>
            </a:r>
          </a:p>
          <a:p>
            <a:pPr marL="0" indent="0" algn="just">
              <a:buNone/>
            </a:pPr>
            <a:r>
              <a:rPr lang="en-US" sz="2200" dirty="0" smtClean="0"/>
              <a:t>Risk is defined as the variability of the returns from the investment during a certain period.</a:t>
            </a:r>
          </a:p>
          <a:p>
            <a:pPr marL="0" indent="0" algn="just">
              <a:buNone/>
            </a:pPr>
            <a:r>
              <a:rPr lang="en-US" sz="2200" dirty="0" smtClean="0"/>
              <a:t>The more certain the return from an assets, the less variability and therefore the less risk.</a:t>
            </a:r>
          </a:p>
          <a:p>
            <a:pPr marL="0" indent="0" algn="just">
              <a:buNone/>
            </a:pPr>
            <a:endParaRPr lang="en-US" sz="2200" dirty="0" smtClean="0"/>
          </a:p>
          <a:p>
            <a:pPr marL="0" indent="0" algn="just">
              <a:buNone/>
            </a:pPr>
            <a:r>
              <a:rPr lang="en-US" sz="2200" dirty="0" smtClean="0"/>
              <a:t>Among two project A and B of previous slide , Project B is more riskier than project A as rate or return on project B varies in a wider range than that of Project A. </a:t>
            </a:r>
          </a:p>
          <a:p>
            <a:pPr marL="0" indent="0" algn="just">
              <a:buNone/>
            </a:pPr>
            <a:endParaRPr lang="en-US" sz="2000" dirty="0" smtClean="0"/>
          </a:p>
          <a:p>
            <a:pPr marL="0" indent="0">
              <a:buNone/>
            </a:pPr>
            <a:endParaRPr lang="en-US" sz="2000" dirty="0"/>
          </a:p>
        </p:txBody>
      </p:sp>
    </p:spTree>
    <p:extLst>
      <p:ext uri="{BB962C8B-B14F-4D97-AF65-F5344CB8AC3E}">
        <p14:creationId xmlns:p14="http://schemas.microsoft.com/office/powerpoint/2010/main" val="436677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Measurement of Risk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638800"/>
              </a:xfrm>
            </p:spPr>
            <p:txBody>
              <a:bodyPr>
                <a:normAutofit lnSpcReduction="10000"/>
              </a:bodyPr>
              <a:lstStyle/>
              <a:p>
                <a:pPr algn="just">
                  <a:buFont typeface="Wingdings" pitchFamily="2" charset="2"/>
                  <a:buChar char="Ø"/>
                </a:pPr>
                <a:r>
                  <a:rPr lang="en-US" sz="2000" dirty="0" smtClean="0"/>
                  <a:t>Stand alone risk associated with investment in any assets, when an asset is held in isolation</a:t>
                </a:r>
              </a:p>
              <a:p>
                <a:pPr algn="just">
                  <a:buFont typeface="Wingdings" pitchFamily="2" charset="2"/>
                  <a:buChar char="Ø"/>
                </a:pPr>
                <a:r>
                  <a:rPr lang="en-US" sz="2000" dirty="0" smtClean="0"/>
                  <a:t>Portfolio risk is associated with investment in combination of two or more assets.</a:t>
                </a:r>
              </a:p>
              <a:p>
                <a:pPr marL="0" indent="0" algn="just">
                  <a:buNone/>
                </a:pPr>
                <a:r>
                  <a:rPr lang="en-US" sz="2000" b="1" dirty="0" smtClean="0"/>
                  <a:t>Standalone Risk</a:t>
                </a:r>
              </a:p>
              <a:p>
                <a:pPr algn="just">
                  <a:buFont typeface="Wingdings" pitchFamily="2" charset="2"/>
                  <a:buChar char="Ø"/>
                </a:pPr>
                <a:r>
                  <a:rPr lang="en-US" sz="2000" dirty="0"/>
                  <a:t>Absolute measure of Risk = Standard Deviation and Variance</a:t>
                </a:r>
              </a:p>
              <a:p>
                <a:pPr algn="just">
                  <a:buFont typeface="Wingdings" pitchFamily="2" charset="2"/>
                  <a:buChar char="Ø"/>
                </a:pPr>
                <a:r>
                  <a:rPr lang="en-US" sz="2000" dirty="0"/>
                  <a:t>Relative measure of Risk = Coefficient of variation</a:t>
                </a:r>
              </a:p>
              <a:p>
                <a:pPr marL="0" indent="0" algn="just">
                  <a:buNone/>
                </a:pPr>
                <a:r>
                  <a:rPr lang="en-US" sz="2600" b="1" dirty="0" smtClean="0"/>
                  <a:t>Variance</a:t>
                </a:r>
              </a:p>
              <a:p>
                <a:pPr marL="0" indent="0" algn="just">
                  <a:buNone/>
                </a:pPr>
                <a:r>
                  <a:rPr lang="en-US" sz="2000" dirty="0" smtClean="0"/>
                  <a:t>Tells an average distance of any observation in data set from the mean of the distribution</a:t>
                </a:r>
              </a:p>
              <a:p>
                <a:pPr marL="0" indent="0" algn="just">
                  <a:buNone/>
                </a:pPr>
                <a:r>
                  <a:rPr lang="en-US" sz="2000" dirty="0" smtClean="0"/>
                  <a:t>Variance of return, given that we have subjective probability distribution is defined as average of </a:t>
                </a:r>
                <a:r>
                  <a:rPr lang="en-US" sz="2000" b="1" dirty="0" smtClean="0"/>
                  <a:t>mean squared error term </a:t>
                </a:r>
                <a:r>
                  <a:rPr lang="en-US" sz="2000" dirty="0" smtClean="0"/>
                  <a:t>(square of the difference between a given return, </a:t>
                </a:r>
                <a:r>
                  <a:rPr lang="en-US" sz="2000" dirty="0" err="1" smtClean="0"/>
                  <a:t>R</a:t>
                </a:r>
                <a:r>
                  <a:rPr lang="en-US" sz="2000" baseline="-25000" dirty="0" err="1" smtClean="0"/>
                  <a:t>j</a:t>
                </a:r>
                <a:r>
                  <a:rPr lang="en-US" sz="2000" dirty="0" smtClean="0"/>
                  <a:t>, and expected value of all returns E(</a:t>
                </a:r>
                <a:r>
                  <a:rPr lang="en-US" sz="2000" dirty="0" err="1" smtClean="0"/>
                  <a:t>R</a:t>
                </a:r>
                <a:r>
                  <a:rPr lang="en-US" sz="2000" baseline="-25000" dirty="0" err="1" smtClean="0"/>
                  <a:t>j</a:t>
                </a:r>
                <a:r>
                  <a:rPr lang="en-US" sz="2000" dirty="0" smtClean="0"/>
                  <a:t>)</a:t>
                </a:r>
              </a:p>
              <a:p>
                <a:pPr marL="0" indent="0" algn="just">
                  <a:buNone/>
                </a:pPr>
                <a:r>
                  <a:rPr lang="en-US" sz="2000" dirty="0" smtClean="0"/>
                  <a:t>Variance =</a:t>
                </a:r>
                <a14:m>
                  <m:oMath xmlns:m="http://schemas.openxmlformats.org/officeDocument/2006/math">
                    <m:nary>
                      <m:naryPr>
                        <m:chr m:val="∑"/>
                        <m:ctrlPr>
                          <a:rPr lang="en-US" sz="2000" i="1" smtClean="0">
                            <a:latin typeface="Cambria Math"/>
                          </a:rPr>
                        </m:ctrlPr>
                      </m:naryPr>
                      <m:sub>
                        <m:r>
                          <m:rPr>
                            <m:brk m:alnAt="23"/>
                          </m:rPr>
                          <a:rPr lang="en-US" sz="2000" b="0" i="1" smtClean="0">
                            <a:latin typeface="Cambria Math"/>
                          </a:rPr>
                          <m:t>𝑖</m:t>
                        </m:r>
                        <m:r>
                          <a:rPr lang="en-US" sz="2000" b="0" i="1" smtClean="0">
                            <a:latin typeface="Cambria Math"/>
                          </a:rPr>
                          <m:t>=1</m:t>
                        </m:r>
                      </m:sub>
                      <m:sup>
                        <m:r>
                          <a:rPr lang="en-US" sz="2000" b="0" i="1" smtClean="0">
                            <a:latin typeface="Cambria Math"/>
                          </a:rPr>
                          <m:t>𝑛</m:t>
                        </m:r>
                      </m:sup>
                      <m:e>
                        <m:d>
                          <m:dPr>
                            <m:begChr m:val="["/>
                            <m:endChr m:val="]"/>
                            <m:ctrlPr>
                              <a:rPr lang="en-US" sz="2000" b="0" i="1" smtClean="0">
                                <a:latin typeface="Cambria Math"/>
                              </a:rPr>
                            </m:ctrlPr>
                          </m:dPr>
                          <m:e>
                            <m:r>
                              <a:rPr lang="en-US" sz="2000" b="0" i="1" smtClean="0">
                                <a:latin typeface="Cambria Math"/>
                              </a:rPr>
                              <m:t>𝑅</m:t>
                            </m:r>
                            <m:r>
                              <a:rPr lang="en-US" sz="2000" b="0" i="1" baseline="-25000" smtClean="0">
                                <a:latin typeface="Cambria Math"/>
                              </a:rPr>
                              <m:t>𝑗𝑖</m:t>
                            </m:r>
                            <m:r>
                              <a:rPr lang="en-US" sz="2000" b="0" i="1" smtClean="0">
                                <a:latin typeface="Cambria Math"/>
                              </a:rPr>
                              <m:t> −</m:t>
                            </m:r>
                            <m:r>
                              <a:rPr lang="en-US" sz="2000" b="0" i="1" smtClean="0">
                                <a:latin typeface="Cambria Math"/>
                              </a:rPr>
                              <m:t>𝐸</m:t>
                            </m:r>
                            <m:r>
                              <a:rPr lang="en-US" sz="2000" b="0" i="1" smtClean="0">
                                <a:latin typeface="Cambria Math"/>
                              </a:rPr>
                              <m:t> </m:t>
                            </m:r>
                            <m:d>
                              <m:dPr>
                                <m:ctrlPr>
                                  <a:rPr lang="en-US" sz="2000" b="0" i="1" smtClean="0">
                                    <a:latin typeface="Cambria Math"/>
                                  </a:rPr>
                                </m:ctrlPr>
                              </m:dPr>
                              <m:e>
                                <m:r>
                                  <a:rPr lang="en-US" sz="2000" b="0" i="1" smtClean="0">
                                    <a:latin typeface="Cambria Math"/>
                                  </a:rPr>
                                  <m:t>𝑅</m:t>
                                </m:r>
                                <m:r>
                                  <a:rPr lang="en-US" sz="2000" b="0" i="1" baseline="-25000" smtClean="0">
                                    <a:latin typeface="Cambria Math"/>
                                  </a:rPr>
                                  <m:t>𝑗𝑖</m:t>
                                </m:r>
                              </m:e>
                            </m:d>
                          </m:e>
                        </m:d>
                        <m:r>
                          <a:rPr lang="en-US" sz="2000" b="0" i="1" baseline="30000" smtClean="0">
                            <a:latin typeface="Cambria Math"/>
                          </a:rPr>
                          <m:t>2</m:t>
                        </m:r>
                        <m:r>
                          <a:rPr lang="en-US" sz="2000" b="0" i="1" smtClean="0">
                            <a:latin typeface="Cambria Math"/>
                          </a:rPr>
                          <m:t> </m:t>
                        </m:r>
                        <m:r>
                          <a:rPr lang="en-US" sz="2000" b="0" i="1" smtClean="0">
                            <a:latin typeface="Cambria Math"/>
                            <a:ea typeface="Cambria Math"/>
                          </a:rPr>
                          <m:t>×</m:t>
                        </m:r>
                        <m:r>
                          <a:rPr lang="en-US" sz="2000" b="0" i="1" smtClean="0">
                            <a:latin typeface="Cambria Math"/>
                            <a:ea typeface="Cambria Math"/>
                          </a:rPr>
                          <m:t>𝑃𝑖</m:t>
                        </m:r>
                      </m:e>
                    </m:nary>
                  </m:oMath>
                </a14:m>
                <a:r>
                  <a:rPr lang="en-US" sz="2000" dirty="0" smtClean="0"/>
                  <a:t>  (for probability distribution)</a:t>
                </a:r>
              </a:p>
              <a:p>
                <a:pPr marL="0" indent="0" algn="just">
                  <a:buNone/>
                </a:pPr>
                <a:r>
                  <a:rPr lang="en-US" sz="2000" dirty="0" smtClean="0"/>
                  <a:t>Variance = </a:t>
                </a:r>
                <a14:m>
                  <m:oMath xmlns:m="http://schemas.openxmlformats.org/officeDocument/2006/math">
                    <m:f>
                      <m:fPr>
                        <m:ctrlPr>
                          <a:rPr lang="en-US" sz="2000" i="1" smtClean="0">
                            <a:latin typeface="Cambria Math"/>
                          </a:rPr>
                        </m:ctrlPr>
                      </m:fPr>
                      <m:num>
                        <m:nary>
                          <m:naryPr>
                            <m:chr m:val="∑"/>
                            <m:ctrlPr>
                              <a:rPr lang="en-US" sz="2000" i="1">
                                <a:latin typeface="Cambria Math"/>
                              </a:rPr>
                            </m:ctrlPr>
                          </m:naryPr>
                          <m:sub>
                            <m:r>
                              <m:rPr>
                                <m:brk m:alnAt="23"/>
                              </m:rPr>
                              <a:rPr lang="en-US" sz="2000" i="1">
                                <a:latin typeface="Cambria Math"/>
                              </a:rPr>
                              <m:t>𝑖</m:t>
                            </m:r>
                            <m:r>
                              <a:rPr lang="en-US" sz="2000" i="1">
                                <a:latin typeface="Cambria Math"/>
                              </a:rPr>
                              <m:t>=1</m:t>
                            </m:r>
                          </m:sub>
                          <m:sup>
                            <m:r>
                              <a:rPr lang="en-US" sz="2000" i="1">
                                <a:latin typeface="Cambria Math"/>
                              </a:rPr>
                              <m:t>𝑛</m:t>
                            </m:r>
                          </m:sup>
                          <m:e>
                            <m:d>
                              <m:dPr>
                                <m:begChr m:val="["/>
                                <m:endChr m:val="]"/>
                                <m:ctrlPr>
                                  <a:rPr lang="en-US" sz="2000" i="1">
                                    <a:latin typeface="Cambria Math"/>
                                  </a:rPr>
                                </m:ctrlPr>
                              </m:dPr>
                              <m:e>
                                <m:r>
                                  <a:rPr lang="en-US" sz="2000" i="1">
                                    <a:latin typeface="Cambria Math"/>
                                  </a:rPr>
                                  <m:t>𝑅</m:t>
                                </m:r>
                                <m:r>
                                  <a:rPr lang="en-US" sz="2000" i="1" baseline="-25000">
                                    <a:latin typeface="Cambria Math"/>
                                  </a:rPr>
                                  <m:t>𝑗𝑖</m:t>
                                </m:r>
                                <m:r>
                                  <a:rPr lang="en-US" sz="2000" i="1">
                                    <a:latin typeface="Cambria Math"/>
                                  </a:rPr>
                                  <m:t> −</m:t>
                                </m:r>
                                <m:d>
                                  <m:dPr>
                                    <m:ctrlPr>
                                      <a:rPr lang="en-US" sz="2000" i="1">
                                        <a:latin typeface="Cambria Math"/>
                                      </a:rPr>
                                    </m:ctrlPr>
                                  </m:dPr>
                                  <m:e>
                                    <m:r>
                                      <m:rPr>
                                        <m:nor/>
                                      </m:rPr>
                                      <a:rPr lang="en-US" sz="2000" dirty="0"/>
                                      <m:t>Ṝ</m:t>
                                    </m:r>
                                    <m:r>
                                      <a:rPr lang="en-US" sz="2000" i="1" baseline="-25000">
                                        <a:latin typeface="Cambria Math"/>
                                      </a:rPr>
                                      <m:t>𝑗</m:t>
                                    </m:r>
                                  </m:e>
                                </m:d>
                              </m:e>
                            </m:d>
                            <m:r>
                              <a:rPr lang="en-US" sz="2000" i="1" baseline="30000">
                                <a:latin typeface="Cambria Math"/>
                              </a:rPr>
                              <m:t>2</m:t>
                            </m:r>
                          </m:e>
                        </m:nary>
                      </m:num>
                      <m:den>
                        <m:r>
                          <a:rPr lang="en-US" sz="2000" b="0" i="1" smtClean="0">
                            <a:latin typeface="Cambria Math"/>
                          </a:rPr>
                          <m:t>𝑛</m:t>
                        </m:r>
                        <m:r>
                          <a:rPr lang="en-US" sz="2000" b="0" i="1" smtClean="0">
                            <a:latin typeface="Cambria Math"/>
                          </a:rPr>
                          <m:t>−1</m:t>
                        </m:r>
                      </m:den>
                    </m:f>
                  </m:oMath>
                </a14:m>
                <a:r>
                  <a:rPr lang="en-US" sz="2000" dirty="0" smtClean="0"/>
                  <a:t>   (historical returns)</a:t>
                </a:r>
              </a:p>
              <a:p>
                <a:pPr marL="0" indent="0" algn="just">
                  <a:buNone/>
                </a:pPr>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638800"/>
              </a:xfrm>
              <a:blipFill rotWithShape="1">
                <a:blip r:embed="rId2"/>
                <a:stretch>
                  <a:fillRect l="-1259" t="-1081" r="-1407"/>
                </a:stretch>
              </a:blipFill>
            </p:spPr>
            <p:txBody>
              <a:bodyPr/>
              <a:lstStyle/>
              <a:p>
                <a:r>
                  <a:rPr lang="en-US">
                    <a:noFill/>
                  </a:rPr>
                  <a:t> </a:t>
                </a:r>
              </a:p>
            </p:txBody>
          </p:sp>
        </mc:Fallback>
      </mc:AlternateContent>
      <p:sp>
        <p:nvSpPr>
          <p:cNvPr id="4" name="TextBox 3"/>
          <p:cNvSpPr txBox="1"/>
          <p:nvPr/>
        </p:nvSpPr>
        <p:spPr>
          <a:xfrm>
            <a:off x="4114800" y="297436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84920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3727</Words>
  <Application>Microsoft Office PowerPoint</Application>
  <PresentationFormat>On-screen Show (4:3)</PresentationFormat>
  <Paragraphs>670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Fundamental of Risk and Return</vt:lpstr>
      <vt:lpstr>Defining Risk and Return</vt:lpstr>
      <vt:lpstr>  Measurement of return for a Single Assets </vt:lpstr>
      <vt:lpstr>Probability Distribution</vt:lpstr>
      <vt:lpstr>Expected Rate of Return</vt:lpstr>
      <vt:lpstr>Average Rate of Return of Arithmetic Mean</vt:lpstr>
      <vt:lpstr>Required Rate of Return</vt:lpstr>
      <vt:lpstr>Concept and Measurement of Risk</vt:lpstr>
      <vt:lpstr>Measurement of Risk</vt:lpstr>
      <vt:lpstr>Example for calculation of variance</vt:lpstr>
      <vt:lpstr>Standard Deviation</vt:lpstr>
      <vt:lpstr>Coefficient of Variation (CV)</vt:lpstr>
      <vt:lpstr>Practice Question</vt:lpstr>
      <vt:lpstr>Practice Question</vt:lpstr>
      <vt:lpstr>Covariance and Correlation</vt:lpstr>
      <vt:lpstr>Correlation Coefficient</vt:lpstr>
      <vt:lpstr>Practice Question</vt:lpstr>
      <vt:lpstr>Concept of Portfolio</vt:lpstr>
      <vt:lpstr>Expected rate of return on a Portfolio</vt:lpstr>
      <vt:lpstr>Expected rate of return on a Portfolio</vt:lpstr>
      <vt:lpstr>Risk on a portfolio</vt:lpstr>
      <vt:lpstr>Correlation and Risk Reduction</vt:lpstr>
      <vt:lpstr>Diversification and Portfolio Risk</vt:lpstr>
      <vt:lpstr>Diversification and Portfolio Risk</vt:lpstr>
      <vt:lpstr>Diversification and Portfolio Risk</vt:lpstr>
      <vt:lpstr>Portfolio Risk: The role of correlation</vt:lpstr>
      <vt:lpstr>Capital Assets Pricing Model (CAPM)</vt:lpstr>
      <vt:lpstr>Basic Assumption of CAPM</vt:lpstr>
      <vt:lpstr>Example problem of CAPM</vt:lpstr>
      <vt:lpstr>Estimation of Beta</vt:lpstr>
      <vt:lpstr>Some important points about beta</vt:lpstr>
      <vt:lpstr>The market portfolio and Portfolio Risk</vt:lpstr>
      <vt:lpstr>Security Market Line (SML)</vt:lpstr>
      <vt:lpstr>Security Market Line</vt:lpstr>
      <vt:lpstr>Problem</vt:lpstr>
      <vt:lpstr>Problem</vt:lpstr>
      <vt:lpstr>Problem</vt:lpstr>
      <vt:lpstr>Problem</vt:lpstr>
      <vt:lpstr>Problem</vt:lpstr>
      <vt:lpstr>Problem</vt:lpstr>
      <vt:lpstr>Problem</vt:lpstr>
      <vt:lpstr>Problem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of Risk and Return</dc:title>
  <dc:creator>Dell</dc:creator>
  <cp:lastModifiedBy>Dell</cp:lastModifiedBy>
  <cp:revision>140</cp:revision>
  <dcterms:created xsi:type="dcterms:W3CDTF">2006-08-16T00:00:00Z</dcterms:created>
  <dcterms:modified xsi:type="dcterms:W3CDTF">2022-06-09T11:56:40Z</dcterms:modified>
</cp:coreProperties>
</file>