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371599"/>
          </a:xfrm>
        </p:spPr>
        <p:txBody>
          <a:bodyPr>
            <a:normAutofit fontScale="90000"/>
          </a:bodyPr>
          <a:lstStyle/>
          <a:p>
            <a:r>
              <a:rPr lang="en-US" dirty="0" smtClean="0"/>
              <a:t>Fundamental of Financial Management</a:t>
            </a:r>
            <a:endParaRPr lang="en-US" dirty="0"/>
          </a:p>
        </p:txBody>
      </p:sp>
      <p:sp>
        <p:nvSpPr>
          <p:cNvPr id="3" name="Subtitle 2"/>
          <p:cNvSpPr>
            <a:spLocks noGrp="1"/>
          </p:cNvSpPr>
          <p:nvPr>
            <p:ph type="subTitle" idx="1"/>
          </p:nvPr>
        </p:nvSpPr>
        <p:spPr/>
        <p:txBody>
          <a:bodyPr/>
          <a:lstStyle/>
          <a:p>
            <a:r>
              <a:rPr lang="en-US" dirty="0" err="1" smtClean="0">
                <a:solidFill>
                  <a:schemeClr val="tx1"/>
                </a:solidFill>
              </a:rPr>
              <a:t>Sujan</a:t>
            </a:r>
            <a:r>
              <a:rPr lang="en-US" dirty="0" smtClean="0">
                <a:solidFill>
                  <a:schemeClr val="tx1"/>
                </a:solidFill>
              </a:rPr>
              <a:t> Raj </a:t>
            </a:r>
            <a:r>
              <a:rPr lang="en-US" dirty="0" err="1" smtClean="0">
                <a:solidFill>
                  <a:schemeClr val="tx1"/>
                </a:solidFill>
              </a:rPr>
              <a:t>Paudel</a:t>
            </a:r>
            <a:endParaRPr lang="en-US" dirty="0" smtClean="0">
              <a:solidFill>
                <a:schemeClr val="tx1"/>
              </a:solidFill>
            </a:endParaRPr>
          </a:p>
          <a:p>
            <a:r>
              <a:rPr lang="en-US" dirty="0" smtClean="0">
                <a:solidFill>
                  <a:schemeClr val="tx1"/>
                </a:solidFill>
              </a:rPr>
              <a:t>DAV College of Management</a:t>
            </a:r>
            <a:endParaRPr lang="en-US" dirty="0">
              <a:solidFill>
                <a:schemeClr val="tx1"/>
              </a:solidFill>
            </a:endParaRPr>
          </a:p>
        </p:txBody>
      </p:sp>
    </p:spTree>
    <p:extLst>
      <p:ext uri="{BB962C8B-B14F-4D97-AF65-F5344CB8AC3E}">
        <p14:creationId xmlns:p14="http://schemas.microsoft.com/office/powerpoint/2010/main" val="278705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Course Content</a:t>
            </a:r>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r>
              <a:rPr lang="en-US" b="1" dirty="0" smtClean="0"/>
              <a:t>Basics </a:t>
            </a:r>
            <a:r>
              <a:rPr lang="en-US" b="1" dirty="0"/>
              <a:t>of Capital </a:t>
            </a:r>
            <a:r>
              <a:rPr lang="en-US" b="1" dirty="0" smtClean="0"/>
              <a:t>Budgeting   (LH 20)</a:t>
            </a:r>
          </a:p>
          <a:p>
            <a:pPr>
              <a:buFont typeface="Wingdings" pitchFamily="2" charset="2"/>
              <a:buChar char="Ø"/>
            </a:pPr>
            <a:r>
              <a:rPr lang="en-US" dirty="0"/>
              <a:t>Characteristic of capital budgeting </a:t>
            </a:r>
            <a:r>
              <a:rPr lang="en-US" dirty="0" smtClean="0"/>
              <a:t>decision;</a:t>
            </a:r>
          </a:p>
          <a:p>
            <a:pPr>
              <a:buFont typeface="Wingdings" pitchFamily="2" charset="2"/>
              <a:buChar char="Ø"/>
            </a:pPr>
            <a:r>
              <a:rPr lang="en-US" dirty="0" smtClean="0"/>
              <a:t>Capital </a:t>
            </a:r>
            <a:r>
              <a:rPr lang="en-US" dirty="0"/>
              <a:t>budgeting decision </a:t>
            </a:r>
            <a:r>
              <a:rPr lang="en-US" dirty="0" smtClean="0"/>
              <a:t>process;</a:t>
            </a:r>
          </a:p>
          <a:p>
            <a:pPr>
              <a:buFont typeface="Wingdings" pitchFamily="2" charset="2"/>
              <a:buChar char="Ø"/>
            </a:pPr>
            <a:r>
              <a:rPr lang="en-US" dirty="0" smtClean="0"/>
              <a:t>Types of capital </a:t>
            </a:r>
            <a:r>
              <a:rPr lang="en-US" dirty="0"/>
              <a:t>budgeting </a:t>
            </a:r>
            <a:r>
              <a:rPr lang="en-US" dirty="0" smtClean="0"/>
              <a:t>projects;</a:t>
            </a:r>
          </a:p>
          <a:p>
            <a:pPr>
              <a:buFont typeface="Wingdings" pitchFamily="2" charset="2"/>
              <a:buChar char="Ø"/>
            </a:pPr>
            <a:r>
              <a:rPr lang="en-US" dirty="0" smtClean="0"/>
              <a:t>Capital </a:t>
            </a:r>
            <a:r>
              <a:rPr lang="en-US" dirty="0"/>
              <a:t>budgeting decision techniques: </a:t>
            </a:r>
            <a:endParaRPr lang="en-US" dirty="0" smtClean="0"/>
          </a:p>
          <a:p>
            <a:pPr lvl="1">
              <a:buFont typeface="Wingdings" pitchFamily="2" charset="2"/>
              <a:buChar char="ü"/>
            </a:pPr>
            <a:r>
              <a:rPr lang="en-US" dirty="0" smtClean="0"/>
              <a:t>Payback </a:t>
            </a:r>
            <a:r>
              <a:rPr lang="en-US" dirty="0"/>
              <a:t>period,</a:t>
            </a:r>
          </a:p>
          <a:p>
            <a:pPr lvl="1">
              <a:buFont typeface="Wingdings" pitchFamily="2" charset="2"/>
              <a:buChar char="ü"/>
            </a:pPr>
            <a:r>
              <a:rPr lang="en-US" dirty="0"/>
              <a:t>D</a:t>
            </a:r>
            <a:r>
              <a:rPr lang="en-US" dirty="0" smtClean="0"/>
              <a:t>iscounted </a:t>
            </a:r>
            <a:r>
              <a:rPr lang="en-US" dirty="0"/>
              <a:t>payback </a:t>
            </a:r>
            <a:r>
              <a:rPr lang="en-US" dirty="0" smtClean="0"/>
              <a:t>period,</a:t>
            </a:r>
          </a:p>
          <a:p>
            <a:pPr lvl="1">
              <a:buFont typeface="Wingdings" pitchFamily="2" charset="2"/>
              <a:buChar char="ü"/>
            </a:pPr>
            <a:r>
              <a:rPr lang="en-US" dirty="0"/>
              <a:t>N</a:t>
            </a:r>
            <a:r>
              <a:rPr lang="en-US" dirty="0" smtClean="0"/>
              <a:t>et </a:t>
            </a:r>
            <a:r>
              <a:rPr lang="en-US" dirty="0"/>
              <a:t>present </a:t>
            </a:r>
            <a:r>
              <a:rPr lang="en-US" dirty="0" smtClean="0"/>
              <a:t>value,</a:t>
            </a:r>
          </a:p>
          <a:p>
            <a:pPr lvl="1">
              <a:buFont typeface="Wingdings" pitchFamily="2" charset="2"/>
              <a:buChar char="ü"/>
            </a:pPr>
            <a:r>
              <a:rPr lang="en-US" dirty="0"/>
              <a:t>P</a:t>
            </a:r>
            <a:r>
              <a:rPr lang="en-US" dirty="0" smtClean="0"/>
              <a:t>rofitability index,</a:t>
            </a:r>
          </a:p>
          <a:p>
            <a:pPr lvl="1">
              <a:buFont typeface="Wingdings" pitchFamily="2" charset="2"/>
              <a:buChar char="ü"/>
            </a:pPr>
            <a:r>
              <a:rPr lang="en-US" dirty="0"/>
              <a:t>I</a:t>
            </a:r>
            <a:r>
              <a:rPr lang="en-US" dirty="0" smtClean="0"/>
              <a:t>nternal </a:t>
            </a:r>
            <a:r>
              <a:rPr lang="en-US" dirty="0"/>
              <a:t>rate of return,</a:t>
            </a:r>
          </a:p>
          <a:p>
            <a:pPr lvl="1">
              <a:buFont typeface="Wingdings" pitchFamily="2" charset="2"/>
              <a:buChar char="ü"/>
            </a:pPr>
            <a:r>
              <a:rPr lang="en-US" dirty="0"/>
              <a:t>M</a:t>
            </a:r>
            <a:r>
              <a:rPr lang="en-US" dirty="0" smtClean="0"/>
              <a:t>odified </a:t>
            </a:r>
            <a:r>
              <a:rPr lang="en-US" dirty="0"/>
              <a:t>internal rate of return; </a:t>
            </a:r>
            <a:endParaRPr lang="en-US" dirty="0" smtClean="0"/>
          </a:p>
          <a:p>
            <a:pPr>
              <a:buFont typeface="Wingdings" pitchFamily="2" charset="2"/>
              <a:buChar char="Ø"/>
            </a:pPr>
            <a:r>
              <a:rPr lang="en-US" dirty="0" smtClean="0"/>
              <a:t>Merits </a:t>
            </a:r>
            <a:r>
              <a:rPr lang="en-US" dirty="0"/>
              <a:t>and limitations of each capital budgeting </a:t>
            </a:r>
            <a:r>
              <a:rPr lang="en-US" dirty="0" smtClean="0"/>
              <a:t>decision technique</a:t>
            </a:r>
            <a:r>
              <a:rPr lang="en-US" dirty="0"/>
              <a:t>.</a:t>
            </a:r>
            <a:endParaRPr lang="en-US" dirty="0"/>
          </a:p>
        </p:txBody>
      </p:sp>
    </p:spTree>
    <p:extLst>
      <p:ext uri="{BB962C8B-B14F-4D97-AF65-F5344CB8AC3E}">
        <p14:creationId xmlns:p14="http://schemas.microsoft.com/office/powerpoint/2010/main" val="33779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Course Content</a:t>
            </a:r>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sz="5100" b="1" dirty="0"/>
              <a:t>Working Capital </a:t>
            </a:r>
            <a:r>
              <a:rPr lang="en-US" sz="5100" b="1" dirty="0" smtClean="0"/>
              <a:t>Management (LH 15)</a:t>
            </a:r>
          </a:p>
          <a:p>
            <a:pPr>
              <a:buFont typeface="Wingdings" pitchFamily="2" charset="2"/>
              <a:buChar char="Ø"/>
            </a:pPr>
            <a:r>
              <a:rPr lang="en-US" dirty="0"/>
              <a:t>Concepts of working </a:t>
            </a:r>
            <a:r>
              <a:rPr lang="en-US" dirty="0" smtClean="0"/>
              <a:t>capital;</a:t>
            </a:r>
          </a:p>
          <a:p>
            <a:pPr>
              <a:buFont typeface="Wingdings" pitchFamily="2" charset="2"/>
              <a:buChar char="Ø"/>
            </a:pPr>
            <a:r>
              <a:rPr lang="en-US" dirty="0" smtClean="0"/>
              <a:t>Types </a:t>
            </a:r>
            <a:r>
              <a:rPr lang="en-US" dirty="0"/>
              <a:t>of working </a:t>
            </a:r>
            <a:r>
              <a:rPr lang="en-US" dirty="0" smtClean="0"/>
              <a:t>capital:</a:t>
            </a:r>
          </a:p>
          <a:p>
            <a:pPr lvl="1">
              <a:buFont typeface="Wingdings" pitchFamily="2" charset="2"/>
              <a:buChar char="Ø"/>
            </a:pPr>
            <a:r>
              <a:rPr lang="en-US" dirty="0" smtClean="0"/>
              <a:t>Seasonal </a:t>
            </a:r>
            <a:r>
              <a:rPr lang="en-US" dirty="0"/>
              <a:t>and permanent </a:t>
            </a:r>
            <a:r>
              <a:rPr lang="en-US" dirty="0" smtClean="0"/>
              <a:t>working capital</a:t>
            </a:r>
            <a:r>
              <a:rPr lang="en-US" dirty="0"/>
              <a:t>, </a:t>
            </a:r>
            <a:endParaRPr lang="en-US" dirty="0" smtClean="0"/>
          </a:p>
          <a:p>
            <a:pPr>
              <a:buFont typeface="Wingdings" pitchFamily="2" charset="2"/>
              <a:buChar char="Ø"/>
            </a:pPr>
            <a:r>
              <a:rPr lang="en-US" dirty="0" smtClean="0"/>
              <a:t>Factors </a:t>
            </a:r>
            <a:r>
              <a:rPr lang="en-US" dirty="0"/>
              <a:t>affecting the size of working capital; </a:t>
            </a:r>
            <a:endParaRPr lang="en-US" dirty="0" smtClean="0"/>
          </a:p>
          <a:p>
            <a:pPr>
              <a:buFont typeface="Wingdings" pitchFamily="2" charset="2"/>
              <a:buChar char="Ø"/>
            </a:pPr>
            <a:r>
              <a:rPr lang="en-US" dirty="0" smtClean="0"/>
              <a:t>Significance </a:t>
            </a:r>
            <a:r>
              <a:rPr lang="en-US" dirty="0"/>
              <a:t>of working </a:t>
            </a:r>
            <a:r>
              <a:rPr lang="en-US" dirty="0" smtClean="0"/>
              <a:t>capital management</a:t>
            </a:r>
            <a:r>
              <a:rPr lang="en-US" dirty="0"/>
              <a:t>; </a:t>
            </a:r>
            <a:endParaRPr lang="en-US" dirty="0" smtClean="0"/>
          </a:p>
          <a:p>
            <a:pPr>
              <a:buFont typeface="Wingdings" pitchFamily="2" charset="2"/>
              <a:buChar char="Ø"/>
            </a:pPr>
            <a:r>
              <a:rPr lang="en-US" dirty="0" smtClean="0"/>
              <a:t>The </a:t>
            </a:r>
            <a:r>
              <a:rPr lang="en-US" dirty="0"/>
              <a:t>cash conversion cycle; </a:t>
            </a:r>
            <a:endParaRPr lang="en-US" dirty="0" smtClean="0"/>
          </a:p>
          <a:p>
            <a:pPr>
              <a:buFont typeface="Wingdings" pitchFamily="2" charset="2"/>
              <a:buChar char="Ø"/>
            </a:pPr>
            <a:r>
              <a:rPr lang="en-US" dirty="0" smtClean="0"/>
              <a:t>Significance </a:t>
            </a:r>
            <a:r>
              <a:rPr lang="en-US" dirty="0"/>
              <a:t>of inventory </a:t>
            </a:r>
            <a:r>
              <a:rPr lang="en-US" dirty="0" smtClean="0"/>
              <a:t>management;</a:t>
            </a:r>
          </a:p>
          <a:p>
            <a:pPr>
              <a:buFont typeface="Wingdings" pitchFamily="2" charset="2"/>
              <a:buChar char="Ø"/>
            </a:pPr>
            <a:r>
              <a:rPr lang="en-US" dirty="0" smtClean="0"/>
              <a:t>Basic inventory costs;</a:t>
            </a:r>
          </a:p>
          <a:p>
            <a:pPr>
              <a:buFont typeface="Wingdings" pitchFamily="2" charset="2"/>
              <a:buChar char="Ø"/>
            </a:pPr>
            <a:r>
              <a:rPr lang="en-US" dirty="0" smtClean="0"/>
              <a:t>The </a:t>
            </a:r>
            <a:r>
              <a:rPr lang="en-US" dirty="0"/>
              <a:t>economic order quantity </a:t>
            </a:r>
            <a:r>
              <a:rPr lang="en-US" dirty="0" smtClean="0"/>
              <a:t>model;</a:t>
            </a:r>
          </a:p>
          <a:p>
            <a:pPr>
              <a:buFont typeface="Wingdings" pitchFamily="2" charset="2"/>
              <a:buChar char="Ø"/>
            </a:pPr>
            <a:r>
              <a:rPr lang="en-US" dirty="0" smtClean="0"/>
              <a:t>Reorder </a:t>
            </a:r>
            <a:r>
              <a:rPr lang="en-US" dirty="0"/>
              <a:t>point and safety </a:t>
            </a:r>
            <a:r>
              <a:rPr lang="en-US" dirty="0" smtClean="0"/>
              <a:t>stock;</a:t>
            </a:r>
          </a:p>
          <a:p>
            <a:pPr>
              <a:buFont typeface="Wingdings" pitchFamily="2" charset="2"/>
              <a:buChar char="Ø"/>
            </a:pPr>
            <a:r>
              <a:rPr lang="en-US" dirty="0" smtClean="0"/>
              <a:t>Quantity </a:t>
            </a:r>
            <a:r>
              <a:rPr lang="en-US" dirty="0"/>
              <a:t>discount; </a:t>
            </a:r>
            <a:endParaRPr lang="en-US" dirty="0" smtClean="0"/>
          </a:p>
          <a:p>
            <a:pPr>
              <a:buFont typeface="Wingdings" pitchFamily="2" charset="2"/>
              <a:buChar char="Ø"/>
            </a:pPr>
            <a:r>
              <a:rPr lang="en-US" dirty="0" smtClean="0"/>
              <a:t>Significance </a:t>
            </a:r>
            <a:r>
              <a:rPr lang="en-US" dirty="0"/>
              <a:t>cash </a:t>
            </a:r>
            <a:r>
              <a:rPr lang="en-US" dirty="0" smtClean="0"/>
              <a:t>management</a:t>
            </a:r>
            <a:r>
              <a:rPr lang="en-US" dirty="0"/>
              <a:t>;</a:t>
            </a:r>
            <a:endParaRPr lang="en-US" dirty="0" smtClean="0"/>
          </a:p>
          <a:p>
            <a:pPr>
              <a:buFont typeface="Wingdings" pitchFamily="2" charset="2"/>
              <a:buChar char="Ø"/>
            </a:pPr>
            <a:r>
              <a:rPr lang="en-US" dirty="0" smtClean="0"/>
              <a:t>Cash </a:t>
            </a:r>
            <a:r>
              <a:rPr lang="en-US" dirty="0"/>
              <a:t>budget; </a:t>
            </a:r>
            <a:endParaRPr lang="en-US" dirty="0" smtClean="0"/>
          </a:p>
          <a:p>
            <a:pPr>
              <a:buFont typeface="Wingdings" pitchFamily="2" charset="2"/>
              <a:buChar char="Ø"/>
            </a:pPr>
            <a:r>
              <a:rPr lang="en-US" dirty="0" smtClean="0"/>
              <a:t>Purpose </a:t>
            </a:r>
            <a:r>
              <a:rPr lang="en-US" dirty="0"/>
              <a:t>of </a:t>
            </a:r>
            <a:r>
              <a:rPr lang="en-US" dirty="0" smtClean="0"/>
              <a:t>receivables management;</a:t>
            </a:r>
          </a:p>
          <a:p>
            <a:pPr>
              <a:buFont typeface="Wingdings" pitchFamily="2" charset="2"/>
              <a:buChar char="Ø"/>
            </a:pPr>
            <a:r>
              <a:rPr lang="en-US" dirty="0" smtClean="0"/>
              <a:t>Elements </a:t>
            </a:r>
            <a:r>
              <a:rPr lang="en-US" dirty="0"/>
              <a:t>of credit policy.</a:t>
            </a:r>
            <a:endParaRPr lang="en-US" dirty="0"/>
          </a:p>
        </p:txBody>
      </p:sp>
    </p:spTree>
    <p:extLst>
      <p:ext uri="{BB962C8B-B14F-4D97-AF65-F5344CB8AC3E}">
        <p14:creationId xmlns:p14="http://schemas.microsoft.com/office/powerpoint/2010/main" val="217475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Course Content</a:t>
            </a:r>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b="1" dirty="0"/>
              <a:t>Distributions to </a:t>
            </a:r>
            <a:r>
              <a:rPr lang="en-US" b="1" dirty="0" smtClean="0"/>
              <a:t>Shareholders   (LH 15)</a:t>
            </a:r>
          </a:p>
          <a:p>
            <a:pPr>
              <a:buFont typeface="Wingdings" pitchFamily="2" charset="2"/>
              <a:buChar char="Ø"/>
            </a:pPr>
            <a:r>
              <a:rPr lang="en-US" dirty="0"/>
              <a:t>Concept and types of </a:t>
            </a:r>
            <a:r>
              <a:rPr lang="en-US" dirty="0" smtClean="0"/>
              <a:t>dividends;</a:t>
            </a:r>
          </a:p>
          <a:p>
            <a:pPr>
              <a:buFont typeface="Wingdings" pitchFamily="2" charset="2"/>
              <a:buChar char="Ø"/>
            </a:pPr>
            <a:r>
              <a:rPr lang="en-US" dirty="0" smtClean="0"/>
              <a:t>Factors </a:t>
            </a:r>
            <a:r>
              <a:rPr lang="en-US" dirty="0"/>
              <a:t>affecting dividend </a:t>
            </a:r>
            <a:r>
              <a:rPr lang="en-US" dirty="0" smtClean="0"/>
              <a:t>policy;</a:t>
            </a:r>
          </a:p>
          <a:p>
            <a:pPr>
              <a:buFont typeface="Wingdings" pitchFamily="2" charset="2"/>
              <a:buChar char="Ø"/>
            </a:pPr>
            <a:r>
              <a:rPr lang="en-US" dirty="0" smtClean="0"/>
              <a:t>Dividend payment procedures</a:t>
            </a:r>
            <a:r>
              <a:rPr lang="en-US" dirty="0"/>
              <a:t>; </a:t>
            </a:r>
            <a:endParaRPr lang="en-US" dirty="0" smtClean="0"/>
          </a:p>
          <a:p>
            <a:pPr>
              <a:buFont typeface="Wingdings" pitchFamily="2" charset="2"/>
              <a:buChar char="Ø"/>
            </a:pPr>
            <a:r>
              <a:rPr lang="en-US" dirty="0" smtClean="0"/>
              <a:t>Dividend </a:t>
            </a:r>
            <a:r>
              <a:rPr lang="en-US" dirty="0"/>
              <a:t>policy in </a:t>
            </a:r>
            <a:r>
              <a:rPr lang="en-US" dirty="0" smtClean="0"/>
              <a:t>practice:</a:t>
            </a:r>
          </a:p>
          <a:p>
            <a:pPr lvl="1">
              <a:buFont typeface="Wingdings" pitchFamily="2" charset="2"/>
              <a:buChar char="ü"/>
            </a:pPr>
            <a:r>
              <a:rPr lang="en-US" dirty="0" smtClean="0"/>
              <a:t>Stability </a:t>
            </a:r>
            <a:r>
              <a:rPr lang="en-US" dirty="0"/>
              <a:t>in dividends and </a:t>
            </a:r>
            <a:endParaRPr lang="en-US" dirty="0" smtClean="0"/>
          </a:p>
          <a:p>
            <a:pPr lvl="1">
              <a:buFont typeface="Wingdings" pitchFamily="2" charset="2"/>
              <a:buChar char="ü"/>
            </a:pPr>
            <a:r>
              <a:rPr lang="en-US" dirty="0" smtClean="0"/>
              <a:t>residual </a:t>
            </a:r>
            <a:r>
              <a:rPr lang="en-US" dirty="0"/>
              <a:t>dividend policy;</a:t>
            </a:r>
          </a:p>
          <a:p>
            <a:pPr>
              <a:buFont typeface="Wingdings" pitchFamily="2" charset="2"/>
              <a:buChar char="Ø"/>
            </a:pPr>
            <a:r>
              <a:rPr lang="en-US" dirty="0"/>
              <a:t>Stock </a:t>
            </a:r>
            <a:r>
              <a:rPr lang="en-US" dirty="0" smtClean="0"/>
              <a:t>dividends;</a:t>
            </a:r>
          </a:p>
          <a:p>
            <a:pPr>
              <a:buFont typeface="Wingdings" pitchFamily="2" charset="2"/>
              <a:buChar char="Ø"/>
            </a:pPr>
            <a:r>
              <a:rPr lang="en-US" dirty="0" smtClean="0"/>
              <a:t>Stock splits;</a:t>
            </a:r>
          </a:p>
          <a:p>
            <a:pPr>
              <a:buFont typeface="Wingdings" pitchFamily="2" charset="2"/>
              <a:buChar char="Ø"/>
            </a:pPr>
            <a:r>
              <a:rPr lang="en-US" dirty="0" smtClean="0"/>
              <a:t>Reverse </a:t>
            </a:r>
            <a:r>
              <a:rPr lang="en-US" dirty="0"/>
              <a:t>stock </a:t>
            </a:r>
            <a:r>
              <a:rPr lang="en-US" dirty="0" smtClean="0"/>
              <a:t>splits;</a:t>
            </a:r>
          </a:p>
          <a:p>
            <a:pPr>
              <a:buFont typeface="Wingdings" pitchFamily="2" charset="2"/>
              <a:buChar char="Ø"/>
            </a:pPr>
            <a:r>
              <a:rPr lang="en-US" dirty="0" smtClean="0"/>
              <a:t>Stock repurchases;</a:t>
            </a:r>
          </a:p>
          <a:p>
            <a:pPr>
              <a:buFont typeface="Wingdings" pitchFamily="2" charset="2"/>
              <a:buChar char="Ø"/>
            </a:pPr>
            <a:r>
              <a:rPr lang="en-US" dirty="0" smtClean="0"/>
              <a:t>Dividend payment practices </a:t>
            </a:r>
            <a:r>
              <a:rPr lang="en-US" dirty="0"/>
              <a:t>in Nepal.</a:t>
            </a:r>
            <a:endParaRPr lang="en-US" dirty="0"/>
          </a:p>
        </p:txBody>
      </p:sp>
    </p:spTree>
    <p:extLst>
      <p:ext uri="{BB962C8B-B14F-4D97-AF65-F5344CB8AC3E}">
        <p14:creationId xmlns:p14="http://schemas.microsoft.com/office/powerpoint/2010/main" val="373447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Books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marL="0" indent="0">
              <a:buNone/>
            </a:pPr>
            <a:r>
              <a:rPr lang="en-US" b="1" dirty="0" smtClean="0"/>
              <a:t>Text Book: </a:t>
            </a:r>
          </a:p>
          <a:p>
            <a:pPr marL="0" indent="0">
              <a:buNone/>
            </a:pPr>
            <a:r>
              <a:rPr lang="en-US" dirty="0" smtClean="0"/>
              <a:t>Brigham</a:t>
            </a:r>
            <a:r>
              <a:rPr lang="en-US" dirty="0"/>
              <a:t>, E. F. &amp; Houston, J. F. </a:t>
            </a:r>
            <a:r>
              <a:rPr lang="en-US" i="1" dirty="0"/>
              <a:t>Fundamentals of financial management</a:t>
            </a:r>
            <a:r>
              <a:rPr lang="en-US" dirty="0"/>
              <a:t>. Delhi: </a:t>
            </a:r>
            <a:r>
              <a:rPr lang="en-US" dirty="0" err="1"/>
              <a:t>Cengage</a:t>
            </a:r>
            <a:r>
              <a:rPr lang="en-US" dirty="0"/>
              <a:t> </a:t>
            </a:r>
            <a:r>
              <a:rPr lang="en-US" dirty="0" smtClean="0"/>
              <a:t>Learning</a:t>
            </a:r>
          </a:p>
          <a:p>
            <a:pPr marL="0" indent="0">
              <a:buNone/>
            </a:pPr>
            <a:endParaRPr lang="en-US" dirty="0"/>
          </a:p>
          <a:p>
            <a:pPr marL="0" indent="0">
              <a:buNone/>
            </a:pPr>
            <a:r>
              <a:rPr lang="en-US" b="1" dirty="0" smtClean="0"/>
              <a:t>Reference Books:</a:t>
            </a:r>
          </a:p>
          <a:p>
            <a:pPr>
              <a:buFont typeface="Wingdings" pitchFamily="2" charset="2"/>
              <a:buChar char="§"/>
            </a:pPr>
            <a:r>
              <a:rPr lang="en-US" dirty="0" err="1"/>
              <a:t>Gitman</a:t>
            </a:r>
            <a:r>
              <a:rPr lang="en-US" dirty="0"/>
              <a:t>, L. J. </a:t>
            </a:r>
            <a:r>
              <a:rPr lang="en-US" i="1" dirty="0"/>
              <a:t>Principles of managerial finance</a:t>
            </a:r>
            <a:r>
              <a:rPr lang="en-US" dirty="0"/>
              <a:t>. Delhi: Pearson </a:t>
            </a:r>
            <a:r>
              <a:rPr lang="en-US" dirty="0" smtClean="0"/>
              <a:t>Education</a:t>
            </a:r>
          </a:p>
          <a:p>
            <a:pPr>
              <a:buFont typeface="Wingdings" pitchFamily="2" charset="2"/>
              <a:buChar char="§"/>
            </a:pPr>
            <a:r>
              <a:rPr lang="en-US" dirty="0"/>
              <a:t>Van Horne, J. C., </a:t>
            </a:r>
            <a:r>
              <a:rPr lang="en-US" dirty="0" err="1"/>
              <a:t>Wachowicz</a:t>
            </a:r>
            <a:r>
              <a:rPr lang="en-US" dirty="0"/>
              <a:t>, J. R. &amp; </a:t>
            </a:r>
            <a:r>
              <a:rPr lang="en-US" dirty="0" err="1"/>
              <a:t>Bhaduri</a:t>
            </a:r>
            <a:r>
              <a:rPr lang="en-US" dirty="0"/>
              <a:t>, S. N. </a:t>
            </a:r>
            <a:r>
              <a:rPr lang="en-US" i="1" dirty="0"/>
              <a:t>Fundamentals of financial management</a:t>
            </a:r>
            <a:r>
              <a:rPr lang="en-US" dirty="0"/>
              <a:t>. </a:t>
            </a:r>
            <a:r>
              <a:rPr lang="en-US" dirty="0" smtClean="0"/>
              <a:t>New Delhi</a:t>
            </a:r>
            <a:r>
              <a:rPr lang="en-US" dirty="0"/>
              <a:t>: Prentice-Hall India Ltd.</a:t>
            </a:r>
            <a:endParaRPr lang="en-US" dirty="0"/>
          </a:p>
        </p:txBody>
      </p:sp>
    </p:spTree>
    <p:extLst>
      <p:ext uri="{BB962C8B-B14F-4D97-AF65-F5344CB8AC3E}">
        <p14:creationId xmlns:p14="http://schemas.microsoft.com/office/powerpoint/2010/main" val="51007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pPr algn="just"/>
            <a:r>
              <a:rPr lang="en-US" dirty="0"/>
              <a:t>This course aims to enable students to appreciate the significance of concepts, theories and practice of financial decision making in firms and to make them acquainted with analytical and problem solving skills for making investment, financing and dividend decisions along with managing working </a:t>
            </a:r>
            <a:r>
              <a:rPr lang="en-US" dirty="0" smtClean="0"/>
              <a:t>capital. </a:t>
            </a:r>
            <a:endParaRPr lang="en-US" dirty="0"/>
          </a:p>
          <a:p>
            <a:pPr marL="0" indent="0">
              <a:buNone/>
            </a:pPr>
            <a:endParaRPr lang="en-US" dirty="0"/>
          </a:p>
        </p:txBody>
      </p:sp>
    </p:spTree>
    <p:extLst>
      <p:ext uri="{BB962C8B-B14F-4D97-AF65-F5344CB8AC3E}">
        <p14:creationId xmlns:p14="http://schemas.microsoft.com/office/powerpoint/2010/main" val="384008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Course Content</a:t>
            </a:r>
            <a:endParaRPr lang="en-US" dirty="0"/>
          </a:p>
        </p:txBody>
      </p:sp>
      <p:sp>
        <p:nvSpPr>
          <p:cNvPr id="3" name="Content Placeholder 2"/>
          <p:cNvSpPr>
            <a:spLocks noGrp="1"/>
          </p:cNvSpPr>
          <p:nvPr>
            <p:ph idx="1"/>
          </p:nvPr>
        </p:nvSpPr>
        <p:spPr>
          <a:xfrm>
            <a:off x="457200" y="1143000"/>
            <a:ext cx="8229600" cy="4983163"/>
          </a:xfrm>
        </p:spPr>
        <p:txBody>
          <a:bodyPr/>
          <a:lstStyle/>
          <a:p>
            <a:r>
              <a:rPr lang="en-US" b="1" dirty="0"/>
              <a:t>Introduction to Financial </a:t>
            </a:r>
            <a:r>
              <a:rPr lang="en-US" b="1" dirty="0" smtClean="0"/>
              <a:t>Management  (LH 7)</a:t>
            </a:r>
          </a:p>
          <a:p>
            <a:pPr lvl="1">
              <a:buFont typeface="Wingdings" pitchFamily="2" charset="2"/>
              <a:buChar char="Ø"/>
            </a:pPr>
            <a:r>
              <a:rPr lang="en-US" dirty="0"/>
              <a:t>Nature of financial management; </a:t>
            </a:r>
            <a:endParaRPr lang="en-US" dirty="0" smtClean="0"/>
          </a:p>
          <a:p>
            <a:pPr lvl="1">
              <a:buFont typeface="Wingdings" pitchFamily="2" charset="2"/>
              <a:buChar char="Ø"/>
            </a:pPr>
            <a:r>
              <a:rPr lang="en-US" dirty="0" smtClean="0"/>
              <a:t>Finance </a:t>
            </a:r>
            <a:r>
              <a:rPr lang="en-US" dirty="0"/>
              <a:t>within an organization; </a:t>
            </a:r>
            <a:endParaRPr lang="en-US" dirty="0" smtClean="0"/>
          </a:p>
          <a:p>
            <a:pPr lvl="1">
              <a:buFont typeface="Wingdings" pitchFamily="2" charset="2"/>
              <a:buChar char="Ø"/>
            </a:pPr>
            <a:r>
              <a:rPr lang="en-US" dirty="0" smtClean="0"/>
              <a:t>Functions </a:t>
            </a:r>
            <a:r>
              <a:rPr lang="en-US" dirty="0"/>
              <a:t>of </a:t>
            </a:r>
            <a:r>
              <a:rPr lang="en-US" dirty="0" smtClean="0"/>
              <a:t>financial management</a:t>
            </a:r>
            <a:r>
              <a:rPr lang="en-US" dirty="0"/>
              <a:t>; </a:t>
            </a:r>
            <a:endParaRPr lang="en-US" dirty="0" smtClean="0"/>
          </a:p>
          <a:p>
            <a:pPr lvl="1">
              <a:buFont typeface="Wingdings" pitchFamily="2" charset="2"/>
              <a:buChar char="Ø"/>
            </a:pPr>
            <a:r>
              <a:rPr lang="en-US" dirty="0" smtClean="0"/>
              <a:t>The </a:t>
            </a:r>
            <a:r>
              <a:rPr lang="en-US" dirty="0"/>
              <a:t>financial goal: </a:t>
            </a:r>
            <a:endParaRPr lang="en-US" dirty="0" smtClean="0"/>
          </a:p>
          <a:p>
            <a:pPr lvl="2"/>
            <a:r>
              <a:rPr lang="en-US" dirty="0" smtClean="0"/>
              <a:t>Creating </a:t>
            </a:r>
            <a:r>
              <a:rPr lang="en-US" dirty="0"/>
              <a:t>value for </a:t>
            </a:r>
            <a:r>
              <a:rPr lang="en-US" dirty="0" smtClean="0"/>
              <a:t>investors;</a:t>
            </a:r>
          </a:p>
          <a:p>
            <a:pPr lvl="2"/>
            <a:r>
              <a:rPr lang="en-US" dirty="0" smtClean="0"/>
              <a:t>Balancing </a:t>
            </a:r>
            <a:r>
              <a:rPr lang="en-US" dirty="0"/>
              <a:t>shareholder </a:t>
            </a:r>
            <a:r>
              <a:rPr lang="en-US" dirty="0" smtClean="0"/>
              <a:t>interest and </a:t>
            </a:r>
            <a:r>
              <a:rPr lang="en-US" dirty="0"/>
              <a:t>the interests of society.</a:t>
            </a:r>
          </a:p>
        </p:txBody>
      </p:sp>
    </p:spTree>
    <p:extLst>
      <p:ext uri="{BB962C8B-B14F-4D97-AF65-F5344CB8AC3E}">
        <p14:creationId xmlns:p14="http://schemas.microsoft.com/office/powerpoint/2010/main" val="37625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Course Content</a:t>
            </a: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sz="4000" b="1" dirty="0"/>
              <a:t>Financial Statement </a:t>
            </a:r>
            <a:r>
              <a:rPr lang="en-US" sz="4000" b="1" dirty="0" smtClean="0"/>
              <a:t>Analysis   (LH 15)</a:t>
            </a:r>
          </a:p>
          <a:p>
            <a:pPr lvl="1">
              <a:buFont typeface="Wingdings" pitchFamily="2" charset="2"/>
              <a:buChar char="Ø"/>
            </a:pPr>
            <a:r>
              <a:rPr lang="en-US" sz="3600" dirty="0"/>
              <a:t>Financial </a:t>
            </a:r>
            <a:r>
              <a:rPr lang="en-US" sz="3600" dirty="0" smtClean="0"/>
              <a:t>statements:</a:t>
            </a:r>
          </a:p>
          <a:p>
            <a:pPr lvl="2"/>
            <a:r>
              <a:rPr lang="en-US" sz="3200" dirty="0" smtClean="0"/>
              <a:t>Balance </a:t>
            </a:r>
            <a:r>
              <a:rPr lang="en-US" sz="3200" dirty="0"/>
              <a:t>sheet, profit or loss statement, cash flow statement, </a:t>
            </a:r>
            <a:r>
              <a:rPr lang="en-US" sz="3200" dirty="0" smtClean="0"/>
              <a:t>statement of </a:t>
            </a:r>
            <a:r>
              <a:rPr lang="en-US" sz="3200" dirty="0"/>
              <a:t>change in shareholders’ </a:t>
            </a:r>
            <a:r>
              <a:rPr lang="en-US" sz="3200" dirty="0" smtClean="0"/>
              <a:t>equity</a:t>
            </a:r>
          </a:p>
          <a:p>
            <a:pPr marL="971550" lvl="2" indent="-571500">
              <a:buFont typeface="Wingdings" pitchFamily="2" charset="2"/>
              <a:buChar char="Ø"/>
            </a:pPr>
            <a:r>
              <a:rPr lang="en-US" sz="3600" dirty="0" smtClean="0"/>
              <a:t>Framework </a:t>
            </a:r>
            <a:r>
              <a:rPr lang="en-US" sz="3600" dirty="0"/>
              <a:t>for </a:t>
            </a:r>
            <a:r>
              <a:rPr lang="en-US" sz="3600" dirty="0" smtClean="0"/>
              <a:t>analysis;</a:t>
            </a:r>
          </a:p>
          <a:p>
            <a:pPr marL="971550" lvl="2" indent="-571500">
              <a:buFont typeface="Wingdings" pitchFamily="2" charset="2"/>
              <a:buChar char="Ø"/>
            </a:pPr>
            <a:r>
              <a:rPr lang="en-US" sz="3600" dirty="0" smtClean="0"/>
              <a:t>Nature </a:t>
            </a:r>
            <a:r>
              <a:rPr lang="en-US" sz="3600" dirty="0"/>
              <a:t>and need of financial </a:t>
            </a:r>
            <a:r>
              <a:rPr lang="en-US" sz="3600" dirty="0" smtClean="0"/>
              <a:t>ratio analysis;</a:t>
            </a:r>
          </a:p>
          <a:p>
            <a:pPr lvl="1">
              <a:buFont typeface="Wingdings" pitchFamily="2" charset="2"/>
              <a:buChar char="Ø"/>
            </a:pPr>
            <a:r>
              <a:rPr lang="en-US" dirty="0" smtClean="0"/>
              <a:t>   </a:t>
            </a:r>
            <a:r>
              <a:rPr lang="en-US" sz="3600" dirty="0" smtClean="0"/>
              <a:t>Types </a:t>
            </a:r>
            <a:r>
              <a:rPr lang="en-US" sz="3600" dirty="0"/>
              <a:t>of financial ratios: </a:t>
            </a:r>
            <a:endParaRPr lang="en-US" sz="3600" dirty="0" smtClean="0"/>
          </a:p>
          <a:p>
            <a:pPr lvl="2"/>
            <a:r>
              <a:rPr lang="en-US" sz="3200" dirty="0" smtClean="0"/>
              <a:t>liquidity </a:t>
            </a:r>
            <a:r>
              <a:rPr lang="en-US" sz="3200" dirty="0"/>
              <a:t>ratios, asset management ratios, </a:t>
            </a:r>
            <a:r>
              <a:rPr lang="en-US" sz="3200" dirty="0" smtClean="0"/>
              <a:t>debt management </a:t>
            </a:r>
            <a:r>
              <a:rPr lang="en-US" sz="3200" dirty="0"/>
              <a:t>ratios, profitability ratios, market value </a:t>
            </a:r>
            <a:r>
              <a:rPr lang="en-US" sz="3200" dirty="0" smtClean="0"/>
              <a:t>ratios;</a:t>
            </a:r>
          </a:p>
          <a:p>
            <a:pPr lvl="1">
              <a:buFont typeface="Wingdings" pitchFamily="2" charset="2"/>
              <a:buChar char="Ø"/>
            </a:pPr>
            <a:r>
              <a:rPr lang="en-US" sz="3600" dirty="0" smtClean="0"/>
              <a:t>DuPont </a:t>
            </a:r>
            <a:r>
              <a:rPr lang="en-US" sz="3600" dirty="0"/>
              <a:t>system of financial </a:t>
            </a:r>
            <a:r>
              <a:rPr lang="en-US" sz="3600" dirty="0" smtClean="0"/>
              <a:t>ratio analysis;</a:t>
            </a:r>
          </a:p>
          <a:p>
            <a:pPr lvl="1">
              <a:buFont typeface="Wingdings" pitchFamily="2" charset="2"/>
              <a:buChar char="Ø"/>
            </a:pPr>
            <a:r>
              <a:rPr lang="en-US" sz="3600" dirty="0" smtClean="0"/>
              <a:t>Ratios </a:t>
            </a:r>
            <a:r>
              <a:rPr lang="en-US" sz="3600" dirty="0"/>
              <a:t>in different </a:t>
            </a:r>
            <a:r>
              <a:rPr lang="en-US" sz="3600" dirty="0" smtClean="0"/>
              <a:t>industries;</a:t>
            </a:r>
          </a:p>
          <a:p>
            <a:pPr lvl="1">
              <a:buFont typeface="Wingdings" pitchFamily="2" charset="2"/>
              <a:buChar char="Ø"/>
            </a:pPr>
            <a:r>
              <a:rPr lang="en-US" sz="3600" dirty="0" smtClean="0"/>
              <a:t>Uses </a:t>
            </a:r>
            <a:r>
              <a:rPr lang="en-US" sz="3600" dirty="0"/>
              <a:t>and limitations of financial </a:t>
            </a:r>
            <a:r>
              <a:rPr lang="en-US" sz="3600" dirty="0" smtClean="0"/>
              <a:t>ratios;</a:t>
            </a:r>
          </a:p>
          <a:p>
            <a:pPr lvl="1">
              <a:buFont typeface="Wingdings" pitchFamily="2" charset="2"/>
              <a:buChar char="Ø"/>
            </a:pPr>
            <a:r>
              <a:rPr lang="en-US" sz="3600" dirty="0" smtClean="0"/>
              <a:t>Common size and </a:t>
            </a:r>
            <a:r>
              <a:rPr lang="en-US" sz="3600" dirty="0"/>
              <a:t>index analysis.</a:t>
            </a:r>
            <a:endParaRPr lang="en-US" sz="3600" dirty="0"/>
          </a:p>
        </p:txBody>
      </p:sp>
    </p:spTree>
    <p:extLst>
      <p:ext uri="{BB962C8B-B14F-4D97-AF65-F5344CB8AC3E}">
        <p14:creationId xmlns:p14="http://schemas.microsoft.com/office/powerpoint/2010/main" val="321110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Course Content</a:t>
            </a:r>
          </a:p>
        </p:txBody>
      </p:sp>
      <p:sp>
        <p:nvSpPr>
          <p:cNvPr id="3" name="Content Placeholder 2"/>
          <p:cNvSpPr>
            <a:spLocks noGrp="1"/>
          </p:cNvSpPr>
          <p:nvPr>
            <p:ph idx="1"/>
          </p:nvPr>
        </p:nvSpPr>
        <p:spPr>
          <a:xfrm>
            <a:off x="457200" y="838200"/>
            <a:ext cx="8229600" cy="5715000"/>
          </a:xfrm>
        </p:spPr>
        <p:txBody>
          <a:bodyPr>
            <a:normAutofit lnSpcReduction="10000"/>
          </a:bodyPr>
          <a:lstStyle/>
          <a:p>
            <a:r>
              <a:rPr lang="en-US" sz="2800" b="1" dirty="0"/>
              <a:t>Time </a:t>
            </a:r>
            <a:r>
              <a:rPr lang="en-US" sz="2800" b="1" dirty="0" smtClean="0"/>
              <a:t>Value </a:t>
            </a:r>
            <a:r>
              <a:rPr lang="en-US" sz="2800" b="1" dirty="0"/>
              <a:t>of </a:t>
            </a:r>
            <a:r>
              <a:rPr lang="en-US" sz="2800" b="1" dirty="0" smtClean="0"/>
              <a:t>Money   (LH 20)</a:t>
            </a:r>
          </a:p>
          <a:p>
            <a:pPr lvl="1">
              <a:buFont typeface="Wingdings" pitchFamily="2" charset="2"/>
              <a:buChar char="Ø"/>
            </a:pPr>
            <a:r>
              <a:rPr lang="en-US" sz="2400" dirty="0" smtClean="0"/>
              <a:t>Concept of time </a:t>
            </a:r>
            <a:r>
              <a:rPr lang="en-US" sz="2400" dirty="0"/>
              <a:t>value of </a:t>
            </a:r>
            <a:r>
              <a:rPr lang="en-US" sz="2400" dirty="0" smtClean="0"/>
              <a:t>money;</a:t>
            </a:r>
          </a:p>
          <a:p>
            <a:pPr lvl="1">
              <a:buFont typeface="Wingdings" pitchFamily="2" charset="2"/>
              <a:buChar char="Ø"/>
            </a:pPr>
            <a:r>
              <a:rPr lang="en-US" sz="2400" dirty="0" smtClean="0"/>
              <a:t>Cash </a:t>
            </a:r>
            <a:r>
              <a:rPr lang="en-US" sz="2400" dirty="0"/>
              <a:t>flow time </a:t>
            </a:r>
            <a:r>
              <a:rPr lang="en-US" sz="2400" dirty="0" smtClean="0"/>
              <a:t>line;</a:t>
            </a:r>
          </a:p>
          <a:p>
            <a:pPr lvl="1">
              <a:buFont typeface="Wingdings" pitchFamily="2" charset="2"/>
              <a:buChar char="Ø"/>
            </a:pPr>
            <a:r>
              <a:rPr lang="en-US" sz="2400" dirty="0" smtClean="0"/>
              <a:t>Future </a:t>
            </a:r>
            <a:r>
              <a:rPr lang="en-US" sz="2400" dirty="0"/>
              <a:t>values and present values of </a:t>
            </a:r>
            <a:r>
              <a:rPr lang="en-US" sz="2400" dirty="0" smtClean="0"/>
              <a:t>a single </a:t>
            </a:r>
            <a:r>
              <a:rPr lang="en-US" sz="2400" dirty="0"/>
              <a:t>cash </a:t>
            </a:r>
            <a:r>
              <a:rPr lang="en-US" sz="2400" dirty="0" smtClean="0"/>
              <a:t>flow;</a:t>
            </a:r>
          </a:p>
          <a:p>
            <a:pPr lvl="1">
              <a:buFont typeface="Wingdings" pitchFamily="2" charset="2"/>
              <a:buChar char="Ø"/>
            </a:pPr>
            <a:r>
              <a:rPr lang="en-US" sz="2400" dirty="0" smtClean="0"/>
              <a:t>Finding </a:t>
            </a:r>
            <a:r>
              <a:rPr lang="en-US" sz="2400" dirty="0"/>
              <a:t>the interest rate and the number of years; </a:t>
            </a:r>
          </a:p>
          <a:p>
            <a:pPr lvl="1">
              <a:buFont typeface="Wingdings" pitchFamily="2" charset="2"/>
              <a:buChar char="Ø"/>
            </a:pPr>
            <a:r>
              <a:rPr lang="en-US" sz="2400" dirty="0" smtClean="0"/>
              <a:t>Future </a:t>
            </a:r>
            <a:r>
              <a:rPr lang="en-US" sz="2400" dirty="0"/>
              <a:t>value and </a:t>
            </a:r>
            <a:r>
              <a:rPr lang="en-US" sz="2400" dirty="0" smtClean="0"/>
              <a:t>present value </a:t>
            </a:r>
            <a:r>
              <a:rPr lang="en-US" sz="2400" dirty="0"/>
              <a:t>of an ordinary </a:t>
            </a:r>
            <a:r>
              <a:rPr lang="en-US" sz="2400" dirty="0" smtClean="0"/>
              <a:t>annuity </a:t>
            </a:r>
            <a:r>
              <a:rPr lang="en-US" sz="2400" dirty="0"/>
              <a:t>and annuity </a:t>
            </a:r>
            <a:r>
              <a:rPr lang="en-US" sz="2400" dirty="0" smtClean="0"/>
              <a:t>due;</a:t>
            </a:r>
          </a:p>
          <a:p>
            <a:pPr lvl="1">
              <a:buFont typeface="Wingdings" pitchFamily="2" charset="2"/>
              <a:buChar char="Ø"/>
            </a:pPr>
            <a:r>
              <a:rPr lang="en-US" sz="2400" dirty="0" smtClean="0"/>
              <a:t>Finding </a:t>
            </a:r>
            <a:r>
              <a:rPr lang="en-US" sz="2400" dirty="0"/>
              <a:t>annuity payments, periods and </a:t>
            </a:r>
            <a:r>
              <a:rPr lang="en-US" sz="2400" dirty="0" smtClean="0"/>
              <a:t>interest </a:t>
            </a:r>
            <a:r>
              <a:rPr lang="en-US" sz="2800" dirty="0" smtClean="0"/>
              <a:t>rates</a:t>
            </a:r>
            <a:r>
              <a:rPr lang="en-US" sz="2800" dirty="0"/>
              <a:t>; </a:t>
            </a:r>
            <a:endParaRPr lang="en-US" sz="2800" dirty="0" smtClean="0"/>
          </a:p>
          <a:p>
            <a:pPr lvl="1">
              <a:buFont typeface="Wingdings" pitchFamily="2" charset="2"/>
              <a:buChar char="Ø"/>
            </a:pPr>
            <a:r>
              <a:rPr lang="en-US" sz="2400" dirty="0" smtClean="0"/>
              <a:t>Present </a:t>
            </a:r>
            <a:r>
              <a:rPr lang="en-US" sz="2400" dirty="0"/>
              <a:t>value of </a:t>
            </a:r>
            <a:r>
              <a:rPr lang="en-US" sz="2400" dirty="0" smtClean="0"/>
              <a:t>perpetuities;</a:t>
            </a:r>
          </a:p>
          <a:p>
            <a:pPr lvl="1">
              <a:buFont typeface="Wingdings" pitchFamily="2" charset="2"/>
              <a:buChar char="Ø"/>
            </a:pPr>
            <a:r>
              <a:rPr lang="en-US" sz="2400" dirty="0" smtClean="0"/>
              <a:t>Present </a:t>
            </a:r>
            <a:r>
              <a:rPr lang="en-US" sz="2400" dirty="0"/>
              <a:t>value and future value of uneven cash flows;</a:t>
            </a:r>
          </a:p>
          <a:p>
            <a:pPr lvl="1">
              <a:buFont typeface="Wingdings" pitchFamily="2" charset="2"/>
              <a:buChar char="Ø"/>
            </a:pPr>
            <a:r>
              <a:rPr lang="en-US" sz="2400" dirty="0" smtClean="0"/>
              <a:t>Semiannual </a:t>
            </a:r>
            <a:r>
              <a:rPr lang="en-US" sz="2400" dirty="0"/>
              <a:t>and other compounding periods; </a:t>
            </a:r>
          </a:p>
          <a:p>
            <a:pPr lvl="1">
              <a:buFont typeface="Wingdings" pitchFamily="2" charset="2"/>
              <a:buChar char="Ø"/>
            </a:pPr>
            <a:r>
              <a:rPr lang="en-US" sz="2400" dirty="0" smtClean="0"/>
              <a:t>Preparation </a:t>
            </a:r>
            <a:r>
              <a:rPr lang="en-US" sz="2400" dirty="0"/>
              <a:t>of loan amortization schedule;</a:t>
            </a:r>
          </a:p>
          <a:p>
            <a:pPr lvl="1">
              <a:buFont typeface="Wingdings" pitchFamily="2" charset="2"/>
              <a:buChar char="Ø"/>
            </a:pPr>
            <a:r>
              <a:rPr lang="en-US" sz="2400" dirty="0" smtClean="0"/>
              <a:t>Application </a:t>
            </a:r>
            <a:r>
              <a:rPr lang="en-US" sz="2400" dirty="0"/>
              <a:t>of the concept of time value of money.</a:t>
            </a:r>
          </a:p>
        </p:txBody>
      </p:sp>
    </p:spTree>
    <p:extLst>
      <p:ext uri="{BB962C8B-B14F-4D97-AF65-F5344CB8AC3E}">
        <p14:creationId xmlns:p14="http://schemas.microsoft.com/office/powerpoint/2010/main" val="58624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Course Content</a:t>
            </a:r>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b="1" dirty="0"/>
              <a:t>Fundamentals of Risk and </a:t>
            </a:r>
            <a:r>
              <a:rPr lang="en-US" b="1" dirty="0" smtClean="0"/>
              <a:t>Return (LH 18)</a:t>
            </a:r>
          </a:p>
          <a:p>
            <a:pPr lvl="1">
              <a:buFont typeface="Wingdings" pitchFamily="2" charset="2"/>
              <a:buChar char="Ø"/>
            </a:pPr>
            <a:r>
              <a:rPr lang="en-US" dirty="0"/>
              <a:t>Defining risk and </a:t>
            </a:r>
            <a:r>
              <a:rPr lang="en-US" dirty="0" smtClean="0"/>
              <a:t>return;</a:t>
            </a:r>
          </a:p>
          <a:p>
            <a:pPr lvl="1">
              <a:buFont typeface="Wingdings" pitchFamily="2" charset="2"/>
              <a:buChar char="Ø"/>
            </a:pPr>
            <a:r>
              <a:rPr lang="en-US" dirty="0"/>
              <a:t>E</a:t>
            </a:r>
            <a:r>
              <a:rPr lang="en-US" dirty="0" smtClean="0"/>
              <a:t>xpected </a:t>
            </a:r>
            <a:r>
              <a:rPr lang="en-US" dirty="0"/>
              <a:t>rates of </a:t>
            </a:r>
            <a:r>
              <a:rPr lang="en-US" dirty="0" smtClean="0"/>
              <a:t>return;</a:t>
            </a:r>
          </a:p>
          <a:p>
            <a:pPr lvl="1">
              <a:buFont typeface="Wingdings" pitchFamily="2" charset="2"/>
              <a:buChar char="Ø"/>
            </a:pPr>
            <a:r>
              <a:rPr lang="en-US" dirty="0"/>
              <a:t>H</a:t>
            </a:r>
            <a:r>
              <a:rPr lang="en-US" dirty="0" smtClean="0"/>
              <a:t>istorical </a:t>
            </a:r>
            <a:r>
              <a:rPr lang="en-US" dirty="0"/>
              <a:t>rates of </a:t>
            </a:r>
            <a:r>
              <a:rPr lang="en-US" dirty="0" smtClean="0"/>
              <a:t>return;</a:t>
            </a:r>
          </a:p>
          <a:p>
            <a:pPr lvl="1">
              <a:buFont typeface="Wingdings" pitchFamily="2" charset="2"/>
              <a:buChar char="Ø"/>
            </a:pPr>
            <a:r>
              <a:rPr lang="en-US" dirty="0" smtClean="0"/>
              <a:t>Standard deviation;</a:t>
            </a:r>
          </a:p>
          <a:p>
            <a:pPr lvl="1">
              <a:buFont typeface="Wingdings" pitchFamily="2" charset="2"/>
              <a:buChar char="Ø"/>
            </a:pPr>
            <a:r>
              <a:rPr lang="en-US" dirty="0"/>
              <a:t>C</a:t>
            </a:r>
            <a:r>
              <a:rPr lang="en-US" dirty="0" smtClean="0"/>
              <a:t>oefficient </a:t>
            </a:r>
            <a:r>
              <a:rPr lang="en-US" dirty="0"/>
              <a:t>of </a:t>
            </a:r>
            <a:r>
              <a:rPr lang="en-US" dirty="0" smtClean="0"/>
              <a:t>variation;</a:t>
            </a:r>
          </a:p>
          <a:p>
            <a:pPr lvl="1">
              <a:buFont typeface="Wingdings" pitchFamily="2" charset="2"/>
              <a:buChar char="Ø"/>
            </a:pPr>
            <a:r>
              <a:rPr lang="en-US" dirty="0" smtClean="0"/>
              <a:t>Risk </a:t>
            </a:r>
            <a:r>
              <a:rPr lang="en-US" dirty="0"/>
              <a:t>aversion and required </a:t>
            </a:r>
            <a:r>
              <a:rPr lang="en-US" dirty="0" smtClean="0"/>
              <a:t>returns;</a:t>
            </a:r>
          </a:p>
          <a:p>
            <a:pPr lvl="1">
              <a:buFont typeface="Wingdings" pitchFamily="2" charset="2"/>
              <a:buChar char="Ø"/>
            </a:pPr>
            <a:r>
              <a:rPr lang="en-US" dirty="0" smtClean="0"/>
              <a:t>Return </a:t>
            </a:r>
            <a:r>
              <a:rPr lang="en-US" dirty="0"/>
              <a:t>and risk in </a:t>
            </a:r>
            <a:r>
              <a:rPr lang="en-US" dirty="0" smtClean="0"/>
              <a:t>a portfolio </a:t>
            </a:r>
            <a:r>
              <a:rPr lang="en-US" dirty="0"/>
              <a:t>context: The role of covariance and correlation; </a:t>
            </a:r>
            <a:endParaRPr lang="en-US" dirty="0" smtClean="0"/>
          </a:p>
          <a:p>
            <a:pPr lvl="1">
              <a:buFont typeface="Wingdings" pitchFamily="2" charset="2"/>
              <a:buChar char="Ø"/>
            </a:pPr>
            <a:r>
              <a:rPr lang="en-US" dirty="0" smtClean="0"/>
              <a:t>The </a:t>
            </a:r>
            <a:r>
              <a:rPr lang="en-US" dirty="0"/>
              <a:t>capital asset pricing </a:t>
            </a:r>
            <a:r>
              <a:rPr lang="en-US" dirty="0" smtClean="0"/>
              <a:t>model (CAPM);</a:t>
            </a:r>
          </a:p>
          <a:p>
            <a:pPr marL="0" indent="0">
              <a:buNone/>
            </a:pPr>
            <a:r>
              <a:rPr lang="en-US" dirty="0"/>
              <a:t>	</a:t>
            </a:r>
            <a:r>
              <a:rPr lang="en-US" sz="2800" dirty="0" smtClean="0"/>
              <a:t>the </a:t>
            </a:r>
            <a:r>
              <a:rPr lang="en-US" sz="2800" dirty="0"/>
              <a:t>beta </a:t>
            </a:r>
            <a:r>
              <a:rPr lang="en-US" sz="2800" dirty="0" smtClean="0"/>
              <a:t>coefficient</a:t>
            </a:r>
          </a:p>
          <a:p>
            <a:pPr lvl="1">
              <a:buFont typeface="Wingdings" pitchFamily="2" charset="2"/>
              <a:buChar char="Ø"/>
            </a:pPr>
            <a:r>
              <a:rPr lang="en-US" dirty="0"/>
              <a:t>T</a:t>
            </a:r>
            <a:r>
              <a:rPr lang="en-US" dirty="0" smtClean="0"/>
              <a:t>he </a:t>
            </a:r>
            <a:r>
              <a:rPr lang="en-US" dirty="0"/>
              <a:t>security market line (</a:t>
            </a:r>
            <a:r>
              <a:rPr lang="en-US" dirty="0" smtClean="0"/>
              <a:t>SML);</a:t>
            </a:r>
          </a:p>
          <a:p>
            <a:pPr lvl="1">
              <a:buFont typeface="Wingdings" pitchFamily="2" charset="2"/>
              <a:buChar char="Ø"/>
            </a:pPr>
            <a:r>
              <a:rPr lang="en-US" dirty="0" smtClean="0"/>
              <a:t>The </a:t>
            </a:r>
            <a:r>
              <a:rPr lang="en-US" dirty="0"/>
              <a:t>relationship between </a:t>
            </a:r>
            <a:r>
              <a:rPr lang="en-US" dirty="0" smtClean="0"/>
              <a:t>risk and </a:t>
            </a:r>
            <a:r>
              <a:rPr lang="en-US" dirty="0"/>
              <a:t>rates of return.</a:t>
            </a:r>
          </a:p>
        </p:txBody>
      </p:sp>
    </p:spTree>
    <p:extLst>
      <p:ext uri="{BB962C8B-B14F-4D97-AF65-F5344CB8AC3E}">
        <p14:creationId xmlns:p14="http://schemas.microsoft.com/office/powerpoint/2010/main" val="292622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Course Content</a:t>
            </a:r>
          </a:p>
        </p:txBody>
      </p:sp>
      <p:sp>
        <p:nvSpPr>
          <p:cNvPr id="3" name="Content Placeholder 2"/>
          <p:cNvSpPr>
            <a:spLocks noGrp="1"/>
          </p:cNvSpPr>
          <p:nvPr>
            <p:ph idx="1"/>
          </p:nvPr>
        </p:nvSpPr>
        <p:spPr>
          <a:xfrm>
            <a:off x="457200" y="838200"/>
            <a:ext cx="8229600" cy="5791200"/>
          </a:xfrm>
        </p:spPr>
        <p:txBody>
          <a:bodyPr>
            <a:normAutofit fontScale="47500" lnSpcReduction="20000"/>
          </a:bodyPr>
          <a:lstStyle/>
          <a:p>
            <a:r>
              <a:rPr lang="en-US" sz="4000" b="1" dirty="0"/>
              <a:t>Financial Assets </a:t>
            </a:r>
            <a:r>
              <a:rPr lang="en-US" sz="4000" b="1" dirty="0" smtClean="0"/>
              <a:t>Valuation (LH 20)</a:t>
            </a:r>
          </a:p>
          <a:p>
            <a:pPr lvl="1">
              <a:buFont typeface="Wingdings" pitchFamily="2" charset="2"/>
              <a:buChar char="Ø"/>
            </a:pPr>
            <a:r>
              <a:rPr lang="en-US" sz="3300" dirty="0"/>
              <a:t>Concept of financial </a:t>
            </a:r>
            <a:r>
              <a:rPr lang="en-US" sz="3300" dirty="0" smtClean="0"/>
              <a:t>assets;</a:t>
            </a:r>
          </a:p>
          <a:p>
            <a:pPr lvl="1">
              <a:buFont typeface="Wingdings" pitchFamily="2" charset="2"/>
              <a:buChar char="Ø"/>
            </a:pPr>
            <a:r>
              <a:rPr lang="en-US" sz="3300" dirty="0" smtClean="0"/>
              <a:t>Key </a:t>
            </a:r>
            <a:r>
              <a:rPr lang="en-US" sz="3300" dirty="0"/>
              <a:t>characteristics of bonds, common stocks and </a:t>
            </a:r>
            <a:r>
              <a:rPr lang="en-US" sz="3300" dirty="0" smtClean="0"/>
              <a:t>preferred stocks;</a:t>
            </a:r>
          </a:p>
          <a:p>
            <a:pPr lvl="1">
              <a:buFont typeface="Wingdings" pitchFamily="2" charset="2"/>
              <a:buChar char="Ø"/>
            </a:pPr>
            <a:r>
              <a:rPr lang="en-US" sz="3300" dirty="0" smtClean="0"/>
              <a:t>Basic </a:t>
            </a:r>
            <a:r>
              <a:rPr lang="en-US" sz="3300" dirty="0"/>
              <a:t>financial asset valuation </a:t>
            </a:r>
            <a:r>
              <a:rPr lang="en-US" sz="3300" dirty="0" smtClean="0"/>
              <a:t>models;</a:t>
            </a:r>
          </a:p>
          <a:p>
            <a:pPr lvl="1">
              <a:buFont typeface="Wingdings" pitchFamily="2" charset="2"/>
              <a:buChar char="Ø"/>
            </a:pPr>
            <a:r>
              <a:rPr lang="en-US" sz="3200" dirty="0" smtClean="0"/>
              <a:t>Valuation </a:t>
            </a:r>
            <a:r>
              <a:rPr lang="en-US" sz="3200" dirty="0"/>
              <a:t>of bonds</a:t>
            </a:r>
            <a:r>
              <a:rPr lang="en-US" sz="3200" dirty="0" smtClean="0"/>
              <a:t>:</a:t>
            </a:r>
          </a:p>
          <a:p>
            <a:pPr marL="0" indent="0">
              <a:buNone/>
            </a:pPr>
            <a:r>
              <a:rPr lang="en-US" dirty="0"/>
              <a:t>	</a:t>
            </a:r>
            <a:r>
              <a:rPr lang="en-US" dirty="0" smtClean="0"/>
              <a:t>Perpetual bonds</a:t>
            </a:r>
          </a:p>
          <a:p>
            <a:pPr marL="0" indent="0">
              <a:buNone/>
            </a:pPr>
            <a:r>
              <a:rPr lang="en-US" dirty="0" smtClean="0"/>
              <a:t>	Zero coupon bonds</a:t>
            </a:r>
          </a:p>
          <a:p>
            <a:pPr marL="0" indent="0">
              <a:buNone/>
            </a:pPr>
            <a:r>
              <a:rPr lang="en-US" dirty="0" smtClean="0"/>
              <a:t>	Coupon </a:t>
            </a:r>
            <a:r>
              <a:rPr lang="en-US" dirty="0"/>
              <a:t>bonds with a finite </a:t>
            </a:r>
            <a:r>
              <a:rPr lang="en-US" dirty="0" smtClean="0"/>
              <a:t>maturity</a:t>
            </a:r>
          </a:p>
          <a:p>
            <a:pPr marL="0" indent="0">
              <a:buNone/>
            </a:pPr>
            <a:r>
              <a:rPr lang="en-US" dirty="0" smtClean="0"/>
              <a:t>	Bond </a:t>
            </a:r>
            <a:r>
              <a:rPr lang="en-US" dirty="0"/>
              <a:t>valuation with semiannual </a:t>
            </a:r>
            <a:r>
              <a:rPr lang="en-US" dirty="0" smtClean="0"/>
              <a:t>interest</a:t>
            </a:r>
            <a:endParaRPr lang="en-US" dirty="0"/>
          </a:p>
          <a:p>
            <a:pPr lvl="1">
              <a:buFont typeface="Wingdings" pitchFamily="2" charset="2"/>
              <a:buChar char="Ø"/>
            </a:pPr>
            <a:r>
              <a:rPr lang="en-US" sz="3200" dirty="0"/>
              <a:t>Discount bond and premium bond; </a:t>
            </a:r>
            <a:endParaRPr lang="en-US" sz="3200" dirty="0" smtClean="0"/>
          </a:p>
          <a:p>
            <a:pPr lvl="1">
              <a:buFont typeface="Wingdings" pitchFamily="2" charset="2"/>
              <a:buChar char="Ø"/>
            </a:pPr>
            <a:r>
              <a:rPr lang="en-US" sz="3200" dirty="0" smtClean="0"/>
              <a:t>Bond </a:t>
            </a:r>
            <a:r>
              <a:rPr lang="en-US" sz="3200" dirty="0"/>
              <a:t>yields: </a:t>
            </a:r>
            <a:endParaRPr lang="en-US" sz="3200" dirty="0" smtClean="0"/>
          </a:p>
          <a:p>
            <a:pPr marL="914400" lvl="2" indent="0">
              <a:buNone/>
            </a:pPr>
            <a:r>
              <a:rPr lang="en-US" sz="3200" dirty="0" smtClean="0"/>
              <a:t>current </a:t>
            </a:r>
            <a:r>
              <a:rPr lang="en-US" sz="3200" dirty="0"/>
              <a:t>yield, </a:t>
            </a:r>
            <a:endParaRPr lang="en-US" sz="3200" dirty="0" smtClean="0"/>
          </a:p>
          <a:p>
            <a:pPr marL="914400" lvl="2" indent="0">
              <a:buNone/>
            </a:pPr>
            <a:r>
              <a:rPr lang="en-US" sz="3200" dirty="0" smtClean="0"/>
              <a:t>capital </a:t>
            </a:r>
            <a:r>
              <a:rPr lang="en-US" sz="3200" dirty="0"/>
              <a:t>gain yield, </a:t>
            </a:r>
            <a:endParaRPr lang="en-US" sz="3200" dirty="0" smtClean="0"/>
          </a:p>
          <a:p>
            <a:pPr marL="914400" lvl="2" indent="0">
              <a:buNone/>
            </a:pPr>
            <a:r>
              <a:rPr lang="en-US" sz="3200" dirty="0" smtClean="0"/>
              <a:t>holding period </a:t>
            </a:r>
            <a:r>
              <a:rPr lang="en-US" sz="3200" dirty="0"/>
              <a:t>return, </a:t>
            </a:r>
            <a:endParaRPr lang="en-US" sz="3200" dirty="0" smtClean="0"/>
          </a:p>
          <a:p>
            <a:pPr marL="914400" lvl="2" indent="0">
              <a:buNone/>
            </a:pPr>
            <a:r>
              <a:rPr lang="en-US" sz="3200" dirty="0" smtClean="0"/>
              <a:t>yield </a:t>
            </a:r>
            <a:r>
              <a:rPr lang="en-US" sz="3200" dirty="0"/>
              <a:t>to </a:t>
            </a:r>
            <a:r>
              <a:rPr lang="en-US" sz="3200" dirty="0" smtClean="0"/>
              <a:t>maturity,</a:t>
            </a:r>
          </a:p>
          <a:p>
            <a:pPr marL="914400" lvl="2" indent="0">
              <a:buNone/>
            </a:pPr>
            <a:r>
              <a:rPr lang="en-US" sz="3200" dirty="0" smtClean="0"/>
              <a:t>yield </a:t>
            </a:r>
            <a:r>
              <a:rPr lang="en-US" sz="3200" dirty="0"/>
              <a:t>to call; </a:t>
            </a:r>
            <a:endParaRPr lang="en-US" sz="3200" dirty="0" smtClean="0"/>
          </a:p>
          <a:p>
            <a:pPr lvl="1">
              <a:buFont typeface="Wingdings" pitchFamily="2" charset="2"/>
              <a:buChar char="Ø"/>
            </a:pPr>
            <a:r>
              <a:rPr lang="en-US" sz="3200" dirty="0" smtClean="0"/>
              <a:t>Dividend </a:t>
            </a:r>
            <a:r>
              <a:rPr lang="en-US" sz="3200" dirty="0"/>
              <a:t>discount model for stock </a:t>
            </a:r>
            <a:r>
              <a:rPr lang="en-US" sz="3200" dirty="0" smtClean="0"/>
              <a:t>valuation:</a:t>
            </a:r>
          </a:p>
          <a:p>
            <a:pPr marL="0" indent="0">
              <a:buNone/>
            </a:pPr>
            <a:r>
              <a:rPr lang="en-US" dirty="0" smtClean="0"/>
              <a:t>	zero-growth model</a:t>
            </a:r>
          </a:p>
          <a:p>
            <a:pPr marL="0" indent="0">
              <a:buNone/>
            </a:pPr>
            <a:r>
              <a:rPr lang="en-US" dirty="0" smtClean="0"/>
              <a:t>	normal </a:t>
            </a:r>
            <a:r>
              <a:rPr lang="en-US" dirty="0"/>
              <a:t>growth </a:t>
            </a:r>
            <a:r>
              <a:rPr lang="en-US" dirty="0" smtClean="0"/>
              <a:t>model</a:t>
            </a:r>
          </a:p>
          <a:p>
            <a:pPr marL="0" indent="0">
              <a:buNone/>
            </a:pPr>
            <a:r>
              <a:rPr lang="en-US" dirty="0" smtClean="0"/>
              <a:t>	super-normal </a:t>
            </a:r>
            <a:r>
              <a:rPr lang="en-US" dirty="0"/>
              <a:t>growth </a:t>
            </a:r>
            <a:r>
              <a:rPr lang="en-US" dirty="0" smtClean="0"/>
              <a:t>model </a:t>
            </a:r>
          </a:p>
          <a:p>
            <a:pPr marL="0" indent="0">
              <a:buNone/>
            </a:pPr>
            <a:r>
              <a:rPr lang="en-US" dirty="0" smtClean="0"/>
              <a:t>	single period valuation</a:t>
            </a:r>
            <a:r>
              <a:rPr lang="en-US" dirty="0"/>
              <a:t>, </a:t>
            </a:r>
            <a:endParaRPr lang="en-US" dirty="0" smtClean="0"/>
          </a:p>
          <a:p>
            <a:pPr marL="0" indent="0">
              <a:buNone/>
            </a:pPr>
            <a:r>
              <a:rPr lang="en-US" dirty="0" smtClean="0"/>
              <a:t>	multi-period </a:t>
            </a:r>
            <a:r>
              <a:rPr lang="en-US" dirty="0"/>
              <a:t>valuation; </a:t>
            </a:r>
            <a:endParaRPr lang="en-US" dirty="0" smtClean="0"/>
          </a:p>
          <a:p>
            <a:pPr lvl="1">
              <a:buFont typeface="Wingdings" pitchFamily="2" charset="2"/>
              <a:buChar char="Ø"/>
            </a:pPr>
            <a:r>
              <a:rPr lang="en-US" sz="3200" dirty="0" smtClean="0"/>
              <a:t>Valuation </a:t>
            </a:r>
            <a:r>
              <a:rPr lang="en-US" sz="3200" dirty="0"/>
              <a:t>of preferred stock.</a:t>
            </a:r>
            <a:endParaRPr lang="en-US" sz="3200" dirty="0"/>
          </a:p>
        </p:txBody>
      </p:sp>
    </p:spTree>
    <p:extLst>
      <p:ext uri="{BB962C8B-B14F-4D97-AF65-F5344CB8AC3E}">
        <p14:creationId xmlns:p14="http://schemas.microsoft.com/office/powerpoint/2010/main" val="118804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Course Content</a:t>
            </a:r>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3500" b="1" dirty="0"/>
              <a:t>Cost of </a:t>
            </a:r>
            <a:r>
              <a:rPr lang="en-US" sz="3500" b="1" dirty="0" smtClean="0"/>
              <a:t>Capital   (LH 10)</a:t>
            </a:r>
          </a:p>
          <a:p>
            <a:pPr lvl="1">
              <a:buFont typeface="Wingdings" pitchFamily="2" charset="2"/>
              <a:buChar char="Ø"/>
            </a:pPr>
            <a:r>
              <a:rPr lang="en-US" sz="3000" dirty="0"/>
              <a:t>Concept of cost of </a:t>
            </a:r>
            <a:r>
              <a:rPr lang="en-US" sz="3000" dirty="0" smtClean="0"/>
              <a:t>capital;</a:t>
            </a:r>
          </a:p>
          <a:p>
            <a:pPr lvl="1">
              <a:buFont typeface="Wingdings" pitchFamily="2" charset="2"/>
              <a:buChar char="Ø"/>
            </a:pPr>
            <a:r>
              <a:rPr lang="en-US" sz="3000" dirty="0" smtClean="0"/>
              <a:t>Applications </a:t>
            </a:r>
            <a:r>
              <a:rPr lang="en-US" sz="3000" dirty="0"/>
              <a:t>of cost of capital in financial decision </a:t>
            </a:r>
            <a:r>
              <a:rPr lang="en-US" sz="3000" dirty="0" smtClean="0"/>
              <a:t>making;</a:t>
            </a:r>
            <a:endParaRPr lang="en-US" sz="3000" dirty="0"/>
          </a:p>
          <a:p>
            <a:pPr lvl="1">
              <a:buFont typeface="Wingdings" pitchFamily="2" charset="2"/>
              <a:buChar char="Ø"/>
            </a:pPr>
            <a:r>
              <a:rPr lang="en-US" sz="3000" dirty="0"/>
              <a:t>Component cost of capital: </a:t>
            </a:r>
            <a:endParaRPr lang="en-US" sz="3000" dirty="0" smtClean="0"/>
          </a:p>
          <a:p>
            <a:pPr lvl="2"/>
            <a:r>
              <a:rPr lang="en-US" sz="2200" dirty="0" smtClean="0"/>
              <a:t>cost </a:t>
            </a:r>
            <a:r>
              <a:rPr lang="en-US" sz="2200" dirty="0"/>
              <a:t>of debt, </a:t>
            </a:r>
            <a:endParaRPr lang="en-US" sz="2200" dirty="0" smtClean="0"/>
          </a:p>
          <a:p>
            <a:pPr lvl="2"/>
            <a:r>
              <a:rPr lang="en-US" sz="2200" dirty="0" smtClean="0"/>
              <a:t>cost </a:t>
            </a:r>
            <a:r>
              <a:rPr lang="en-US" sz="2200" dirty="0"/>
              <a:t>of preferred </a:t>
            </a:r>
            <a:r>
              <a:rPr lang="en-US" sz="2200" dirty="0" smtClean="0"/>
              <a:t>stock,</a:t>
            </a:r>
          </a:p>
          <a:p>
            <a:pPr lvl="2"/>
            <a:r>
              <a:rPr lang="en-US" sz="2200" dirty="0" smtClean="0"/>
              <a:t>the </a:t>
            </a:r>
            <a:r>
              <a:rPr lang="en-US" sz="2200" dirty="0"/>
              <a:t>cost of retained earnings,</a:t>
            </a:r>
          </a:p>
          <a:p>
            <a:pPr lvl="2"/>
            <a:r>
              <a:rPr lang="en-US" sz="2200" dirty="0" smtClean="0"/>
              <a:t>the </a:t>
            </a:r>
            <a:r>
              <a:rPr lang="en-US" sz="2200" dirty="0"/>
              <a:t>cost of new common stocks; </a:t>
            </a:r>
            <a:endParaRPr lang="en-US" sz="2200" dirty="0" smtClean="0"/>
          </a:p>
          <a:p>
            <a:pPr lvl="1">
              <a:buFont typeface="Wingdings" pitchFamily="2" charset="2"/>
              <a:buChar char="Ø"/>
            </a:pPr>
            <a:r>
              <a:rPr lang="en-US" sz="3000" dirty="0" smtClean="0"/>
              <a:t>Weighted </a:t>
            </a:r>
            <a:r>
              <a:rPr lang="en-US" sz="3000" dirty="0"/>
              <a:t>average cost of capital (WACC); </a:t>
            </a:r>
            <a:endParaRPr lang="en-US" sz="3000" dirty="0" smtClean="0"/>
          </a:p>
          <a:p>
            <a:pPr lvl="1">
              <a:buFont typeface="Wingdings" pitchFamily="2" charset="2"/>
              <a:buChar char="Ø"/>
            </a:pPr>
            <a:r>
              <a:rPr lang="en-US" sz="3000" dirty="0" smtClean="0"/>
              <a:t>Factors affecting the </a:t>
            </a:r>
            <a:r>
              <a:rPr lang="en-US" sz="3000" dirty="0"/>
              <a:t>WACC.</a:t>
            </a:r>
            <a:endParaRPr lang="en-US" sz="3000" dirty="0"/>
          </a:p>
        </p:txBody>
      </p:sp>
    </p:spTree>
    <p:extLst>
      <p:ext uri="{BB962C8B-B14F-4D97-AF65-F5344CB8AC3E}">
        <p14:creationId xmlns:p14="http://schemas.microsoft.com/office/powerpoint/2010/main" val="2862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Course Content</a:t>
            </a:r>
          </a:p>
        </p:txBody>
      </p:sp>
      <p:sp>
        <p:nvSpPr>
          <p:cNvPr id="3" name="Content Placeholder 2"/>
          <p:cNvSpPr>
            <a:spLocks noGrp="1"/>
          </p:cNvSpPr>
          <p:nvPr>
            <p:ph idx="1"/>
          </p:nvPr>
        </p:nvSpPr>
        <p:spPr>
          <a:xfrm>
            <a:off x="457200" y="1066800"/>
            <a:ext cx="8229600" cy="5059363"/>
          </a:xfrm>
        </p:spPr>
        <p:txBody>
          <a:bodyPr>
            <a:normAutofit/>
          </a:bodyPr>
          <a:lstStyle/>
          <a:p>
            <a:r>
              <a:rPr lang="en-US" b="1" dirty="0"/>
              <a:t>Capital Structure and </a:t>
            </a:r>
            <a:r>
              <a:rPr lang="en-US" b="1" dirty="0" smtClean="0"/>
              <a:t>Leverage  (LH 10)</a:t>
            </a:r>
          </a:p>
          <a:p>
            <a:pPr>
              <a:buFont typeface="Wingdings" pitchFamily="2" charset="2"/>
              <a:buChar char="Ø"/>
            </a:pPr>
            <a:r>
              <a:rPr lang="en-US" dirty="0"/>
              <a:t>Concept of capital </a:t>
            </a:r>
            <a:r>
              <a:rPr lang="en-US" dirty="0" smtClean="0"/>
              <a:t>structure;</a:t>
            </a:r>
          </a:p>
          <a:p>
            <a:pPr>
              <a:buFont typeface="Wingdings" pitchFamily="2" charset="2"/>
              <a:buChar char="Ø"/>
            </a:pPr>
            <a:r>
              <a:rPr lang="en-US" dirty="0" smtClean="0"/>
              <a:t>Business </a:t>
            </a:r>
            <a:r>
              <a:rPr lang="en-US" dirty="0"/>
              <a:t>risk and operating </a:t>
            </a:r>
            <a:r>
              <a:rPr lang="en-US" dirty="0" smtClean="0"/>
              <a:t>leverage;</a:t>
            </a:r>
          </a:p>
          <a:p>
            <a:pPr>
              <a:buFont typeface="Wingdings" pitchFamily="2" charset="2"/>
              <a:buChar char="Ø"/>
            </a:pPr>
            <a:r>
              <a:rPr lang="en-US" dirty="0" smtClean="0"/>
              <a:t>Financial </a:t>
            </a:r>
            <a:r>
              <a:rPr lang="en-US" dirty="0"/>
              <a:t>risk </a:t>
            </a:r>
            <a:r>
              <a:rPr lang="en-US" dirty="0" smtClean="0"/>
              <a:t>and financial leverage;</a:t>
            </a:r>
          </a:p>
          <a:p>
            <a:pPr>
              <a:buFont typeface="Wingdings" pitchFamily="2" charset="2"/>
              <a:buChar char="Ø"/>
            </a:pPr>
            <a:r>
              <a:rPr lang="en-US" dirty="0" smtClean="0"/>
              <a:t>Total leverage;</a:t>
            </a:r>
          </a:p>
          <a:p>
            <a:pPr>
              <a:buFont typeface="Wingdings" pitchFamily="2" charset="2"/>
              <a:buChar char="Ø"/>
            </a:pPr>
            <a:r>
              <a:rPr lang="en-US" dirty="0" smtClean="0"/>
              <a:t>Break-even analysis:</a:t>
            </a:r>
          </a:p>
          <a:p>
            <a:pPr lvl="1"/>
            <a:r>
              <a:rPr lang="en-US" dirty="0" smtClean="0"/>
              <a:t>Operating break-even,</a:t>
            </a:r>
          </a:p>
          <a:p>
            <a:pPr lvl="1"/>
            <a:r>
              <a:rPr lang="en-US" dirty="0" smtClean="0"/>
              <a:t>Cash breakeven,</a:t>
            </a:r>
          </a:p>
          <a:p>
            <a:pPr lvl="1"/>
            <a:r>
              <a:rPr lang="en-US" dirty="0" smtClean="0"/>
              <a:t>Financial break-even analysis.</a:t>
            </a:r>
            <a:endParaRPr lang="en-US" dirty="0"/>
          </a:p>
        </p:txBody>
      </p:sp>
    </p:spTree>
    <p:extLst>
      <p:ext uri="{BB962C8B-B14F-4D97-AF65-F5344CB8AC3E}">
        <p14:creationId xmlns:p14="http://schemas.microsoft.com/office/powerpoint/2010/main" val="100769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786</Words>
  <Application>Microsoft Office PowerPoint</Application>
  <PresentationFormat>On-screen Show (4:3)</PresentationFormat>
  <Paragraphs>146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Fundamental of Financial Management</vt:lpstr>
      <vt:lpstr>Course Objective</vt:lpstr>
      <vt:lpstr>Course Content</vt:lpstr>
      <vt:lpstr>Course Content</vt:lpstr>
      <vt:lpstr>Course Content</vt:lpstr>
      <vt:lpstr>Course Content</vt:lpstr>
      <vt:lpstr>Course Content</vt:lpstr>
      <vt:lpstr>Course Content</vt:lpstr>
      <vt:lpstr>Course Content</vt:lpstr>
      <vt:lpstr>Course Content</vt:lpstr>
      <vt:lpstr>Course Content</vt:lpstr>
      <vt:lpstr>Course Content</vt:lpstr>
      <vt:lpstr>Books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Financial Management</dc:title>
  <dc:creator>ACER</dc:creator>
  <cp:lastModifiedBy>ACER</cp:lastModifiedBy>
  <cp:revision>18</cp:revision>
  <dcterms:created xsi:type="dcterms:W3CDTF">2006-08-16T00:00:00Z</dcterms:created>
  <dcterms:modified xsi:type="dcterms:W3CDTF">2022-03-24T05:29:59Z</dcterms:modified>
</cp:coreProperties>
</file>