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Financial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33600"/>
            <a:ext cx="6705600" cy="3886200"/>
          </a:xfrm>
        </p:spPr>
        <p:txBody>
          <a:bodyPr/>
          <a:lstStyle/>
          <a:p>
            <a:r>
              <a:rPr lang="en-US" dirty="0" smtClean="0"/>
              <a:t>Nature of Financial Management</a:t>
            </a:r>
          </a:p>
          <a:p>
            <a:r>
              <a:rPr lang="en-US" dirty="0" smtClean="0"/>
              <a:t>Why finance within an organization?</a:t>
            </a:r>
          </a:p>
          <a:p>
            <a:r>
              <a:rPr lang="en-US" dirty="0" smtClean="0"/>
              <a:t>Functions of </a:t>
            </a:r>
            <a:r>
              <a:rPr lang="en-US" dirty="0"/>
              <a:t>F</a:t>
            </a:r>
            <a:r>
              <a:rPr lang="en-US" dirty="0" smtClean="0"/>
              <a:t>inancial Management</a:t>
            </a:r>
          </a:p>
          <a:p>
            <a:r>
              <a:rPr lang="en-US" dirty="0" smtClean="0"/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223976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Business Ethics and Social Responsibility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 smtClean="0"/>
              <a:t>Ethics: Moral principles that controls or influence a person’s behaviors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Business Ethics: also known as managerial ethics</a:t>
            </a:r>
          </a:p>
          <a:p>
            <a:pPr marL="0" indent="0">
              <a:buNone/>
            </a:pPr>
            <a:r>
              <a:rPr lang="en-US" sz="2500" dirty="0" smtClean="0"/>
              <a:t>	Company’s attitude and conduct towards its 	employees, customers, community and stock holders</a:t>
            </a:r>
          </a:p>
          <a:p>
            <a:pPr marL="0" indent="0">
              <a:buNone/>
            </a:pPr>
            <a:r>
              <a:rPr lang="en-US" sz="2500" dirty="0" smtClean="0"/>
              <a:t>3 areas of concern of business ethics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a corporation treats its employees</a:t>
            </a:r>
          </a:p>
          <a:p>
            <a:pPr marL="400050" lvl="1" indent="0">
              <a:buNone/>
            </a:pPr>
            <a:r>
              <a:rPr lang="en-US" sz="2100" dirty="0" smtClean="0"/>
              <a:t>(Hiring and Firing, wages and Salaries, working condition and so on)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employee treats the organization</a:t>
            </a:r>
          </a:p>
          <a:p>
            <a:pPr marL="400050" lvl="1" indent="0">
              <a:buNone/>
            </a:pPr>
            <a:r>
              <a:rPr lang="en-US" sz="2100" dirty="0" smtClean="0"/>
              <a:t>(conflict of interest, secrecy, honesty)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organization treats other stakeholders</a:t>
            </a:r>
          </a:p>
          <a:p>
            <a:pPr marL="400050" lvl="1" indent="0">
              <a:buNone/>
            </a:pPr>
            <a:r>
              <a:rPr lang="en-US" sz="2100" dirty="0" smtClean="0"/>
              <a:t>(customers, competitors, suppliers, dealers and unions)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780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Implies that business should actively concerned with welfare of society at large.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</a:t>
            </a:r>
            <a:r>
              <a:rPr lang="en-US" sz="2500" dirty="0"/>
              <a:t>O</a:t>
            </a:r>
            <a:r>
              <a:rPr lang="en-US" sz="2500" dirty="0" smtClean="0"/>
              <a:t>bstruction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(do as little to solve social and environmental problems)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Obligation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(do everything that is required by law but nothing more)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Response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(meets social and ethical obligation and also goes beyond those requirement in selected cases)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Contribution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(view as a citizen in a society and proactively seek opportunity to contribute)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491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 set of processes, customs, policies and laws that affects the way a company is directed, administered and controlled</a:t>
            </a:r>
          </a:p>
          <a:p>
            <a:pPr algn="just"/>
            <a:r>
              <a:rPr lang="en-US" sz="2200" dirty="0" smtClean="0"/>
              <a:t>Balancing the interest of many stakeholders in the corporation</a:t>
            </a:r>
          </a:p>
          <a:p>
            <a:pPr algn="just"/>
            <a:r>
              <a:rPr lang="en-US" sz="2200" dirty="0" smtClean="0"/>
              <a:t>Balance individual and societal goals as well as economic and social goals</a:t>
            </a:r>
          </a:p>
          <a:p>
            <a:pPr algn="just"/>
            <a:r>
              <a:rPr lang="en-US" sz="2200" dirty="0" smtClean="0"/>
              <a:t>Three generally acceptable fundamental values of good governance: </a:t>
            </a:r>
            <a:r>
              <a:rPr lang="en-US" sz="2200" b="1" i="1" dirty="0" smtClean="0"/>
              <a:t>Accountability, Openness and Probity</a:t>
            </a:r>
          </a:p>
          <a:p>
            <a:pPr algn="just"/>
            <a:endParaRPr lang="en-US" sz="2200" b="1" i="1" dirty="0"/>
          </a:p>
          <a:p>
            <a:pPr marL="0" indent="0" algn="just">
              <a:buNone/>
            </a:pPr>
            <a:r>
              <a:rPr lang="en-US" sz="2200" b="1" dirty="0" smtClean="0"/>
              <a:t>Assignment: </a:t>
            </a:r>
            <a:r>
              <a:rPr lang="en-US" sz="2200" dirty="0" smtClean="0"/>
              <a:t>What sort of corporate Governance practices are being followed in the Nepalese Business Enterprises ? (with reference to annual report, AOA, MOA each one is required to list some practices of one of the </a:t>
            </a:r>
            <a:r>
              <a:rPr lang="en-US" sz="2200" smtClean="0"/>
              <a:t>Nepalese companies)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42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r>
              <a:rPr lang="en-US" dirty="0" smtClean="0"/>
              <a:t>Financial Management is concerned with management of funds in context of business</a:t>
            </a:r>
          </a:p>
          <a:p>
            <a:pPr marL="0" indent="0">
              <a:buNone/>
            </a:pPr>
            <a:r>
              <a:rPr lang="en-US" dirty="0" smtClean="0"/>
              <a:t>			     Finance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example: If one big project is to be estimated, what sort of financial decision might be involved: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2514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3782" y="2895600"/>
            <a:ext cx="645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63782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13073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3200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Public</a:t>
            </a:r>
            <a:r>
              <a:rPr lang="en-US" dirty="0" smtClean="0"/>
              <a:t> (management of funds of government)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3200" y="3200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Private (Personal) </a:t>
            </a:r>
          </a:p>
          <a:p>
            <a:pPr algn="ctr"/>
            <a:r>
              <a:rPr lang="en-US" dirty="0" smtClean="0"/>
              <a:t>(Funds of individual)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200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</a:t>
            </a:r>
            <a:r>
              <a:rPr lang="en-US" dirty="0" smtClean="0"/>
              <a:t> </a:t>
            </a:r>
            <a:r>
              <a:rPr lang="en-US" dirty="0" smtClean="0"/>
              <a:t>(decision making on managerial decision, investment decision and asset management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1</a:t>
            </a:r>
            <a:r>
              <a:rPr lang="en-US" sz="2500" baseline="30000" dirty="0" smtClean="0"/>
              <a:t>st</a:t>
            </a:r>
            <a:r>
              <a:rPr lang="en-US" sz="2500" dirty="0" smtClean="0"/>
              <a:t> : Estimate cost and benefit and make capital expenditure decision / investment decision</a:t>
            </a:r>
          </a:p>
          <a:p>
            <a:pPr marL="0" indent="0">
              <a:buNone/>
            </a:pPr>
            <a:r>
              <a:rPr lang="en-US" sz="2500" dirty="0" smtClean="0"/>
              <a:t>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: Manage funds for expenditure ( financing decision)</a:t>
            </a:r>
          </a:p>
          <a:p>
            <a:pPr marL="0" indent="0">
              <a:buNone/>
            </a:pPr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: Management of acquired assets (Assets management decision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Financial management is concerned not only with the financing decision but also with investment and assets management decision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749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Financial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/>
              <a:t>1. Coping with ever changing market segments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(merger, liquidation, takeover, IPO, FPO)</a:t>
            </a:r>
          </a:p>
          <a:p>
            <a:pPr marL="0" indent="0">
              <a:buNone/>
            </a:pPr>
            <a:r>
              <a:rPr lang="en-US" sz="2500" dirty="0" smtClean="0"/>
              <a:t>2. Undertaking Correct Investment Decision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estimating cost benefit, selection of best and 	maximization of wealth </a:t>
            </a:r>
          </a:p>
          <a:p>
            <a:pPr marL="0" indent="0">
              <a:buNone/>
            </a:pPr>
            <a:r>
              <a:rPr lang="en-US" sz="2500" dirty="0" smtClean="0"/>
              <a:t>3. Undertaking Correct Financing Decision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Debt or Equity ( if debt: long term or short term)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Minimize cost and maximize the wealth</a:t>
            </a:r>
          </a:p>
          <a:p>
            <a:pPr marL="0" indent="0">
              <a:buNone/>
            </a:pPr>
            <a:r>
              <a:rPr lang="en-US" sz="2500" dirty="0" smtClean="0"/>
              <a:t>4. Efficient working capital Management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(investment on inventory, receivable and other liquid 	assets)</a:t>
            </a:r>
          </a:p>
          <a:p>
            <a:pPr marL="0" indent="0">
              <a:buNone/>
            </a:pPr>
            <a:r>
              <a:rPr lang="en-US" sz="2500" dirty="0" smtClean="0"/>
              <a:t>5. Optimal Dividend Policy Decision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which form (cash or stock) and timing of dividend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834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Finance with in an organization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of Financial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Goals are the purpose for which finance functions are carried out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Profit maximization Goal</a:t>
            </a:r>
          </a:p>
          <a:p>
            <a:pPr marL="400050" lvl="1" indent="0">
              <a:buNone/>
            </a:pPr>
            <a:r>
              <a:rPr lang="en-US" sz="2100" dirty="0" smtClean="0"/>
              <a:t>Action that increase profit should be undertaken and those that decrease profit are to be avoided</a:t>
            </a:r>
          </a:p>
          <a:p>
            <a:pPr marL="400050" lvl="1" indent="0">
              <a:buNone/>
            </a:pPr>
            <a:r>
              <a:rPr lang="en-US" sz="2100" b="1" dirty="0" smtClean="0"/>
              <a:t>Favor of Profit Maximization: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Profit is test of economic efficiency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Effective utilization of scare economic resources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Leads to total economic welfare</a:t>
            </a:r>
          </a:p>
          <a:p>
            <a:pPr marL="400050" lvl="1" indent="0">
              <a:buNone/>
            </a:pPr>
            <a:r>
              <a:rPr lang="en-US" sz="2100" b="1" dirty="0" smtClean="0"/>
              <a:t>Criticism of Profit Maximization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Ambiguity (PAT or EBIT ; short term or long term, gross or net)</a:t>
            </a:r>
          </a:p>
          <a:p>
            <a:pPr marL="400050" lvl="1" indent="0">
              <a:buNone/>
            </a:pPr>
            <a:r>
              <a:rPr lang="en-US" sz="2100" dirty="0" err="1" smtClean="0"/>
              <a:t>e.g</a:t>
            </a:r>
            <a:r>
              <a:rPr lang="en-US" sz="2100" dirty="0" smtClean="0"/>
              <a:t> issuing share and using proceeds in Treasury Bills can maximize profit but result decrease in EPS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Ignores Time value of money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Ignore Quality of Benefits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 smtClean="0"/>
              <a:t>Unsuitable in Modern Business Environment (increase conflict among stakeholders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572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of 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2. Wealth Maximization Goal</a:t>
            </a:r>
          </a:p>
          <a:p>
            <a:pPr marL="0" indent="0">
              <a:buNone/>
            </a:pPr>
            <a:r>
              <a:rPr lang="en-US" sz="2500" dirty="0" smtClean="0"/>
              <a:t>Managers should take decision that maximize the shareholder’s wealth</a:t>
            </a:r>
          </a:p>
          <a:p>
            <a:pPr marL="0" indent="0">
              <a:buNone/>
            </a:pPr>
            <a:r>
              <a:rPr lang="en-US" sz="2500" dirty="0" smtClean="0"/>
              <a:t>Project should generate positive Net Present Value (NPV = PV benefit – PV of cost)</a:t>
            </a:r>
          </a:p>
          <a:p>
            <a:pPr marL="0" indent="0">
              <a:buNone/>
            </a:pPr>
            <a:r>
              <a:rPr lang="en-US" sz="2500" b="1" dirty="0" smtClean="0"/>
              <a:t>Arguments in favor of wealth maximization: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Goal is clear (cost and benefit measured in terms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Consider Timing of cash flow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Consider quality of benefits (quality refers to certainty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Reduce conflict of Interest among stakeholders of firm. How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 smtClean="0"/>
              <a:t>Allocate scare resources efficiently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 smtClean="0"/>
              <a:t>Requires low cost business and high quality goods and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 smtClean="0"/>
              <a:t>Creditors must be paid before anything to be paid to stockholders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 smtClean="0"/>
              <a:t>Employees are fairly compensated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5947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Relationship between Profit Maximization and Stock Price Maximization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500" dirty="0" smtClean="0"/>
              <a:t>Maximization of profit is an important variable but it alone does not necessarily maximize the stock price in the stock market.</a:t>
            </a:r>
          </a:p>
          <a:p>
            <a:r>
              <a:rPr lang="en-US" sz="2500" dirty="0" smtClean="0"/>
              <a:t>Other Variables Like:</a:t>
            </a:r>
          </a:p>
          <a:p>
            <a:pPr lvl="1"/>
            <a:r>
              <a:rPr lang="en-US" sz="2100" dirty="0" smtClean="0"/>
              <a:t>Prospects of Dividends</a:t>
            </a:r>
          </a:p>
          <a:p>
            <a:pPr lvl="1"/>
            <a:r>
              <a:rPr lang="en-US" sz="2100" dirty="0" smtClean="0"/>
              <a:t>Growth of Dividends</a:t>
            </a:r>
          </a:p>
          <a:p>
            <a:pPr lvl="1"/>
            <a:r>
              <a:rPr lang="en-US" sz="2100" dirty="0" smtClean="0"/>
              <a:t>Investment opportunities and risk in firm</a:t>
            </a:r>
          </a:p>
          <a:p>
            <a:pPr lvl="1"/>
            <a:r>
              <a:rPr lang="en-US" sz="2100" dirty="0" smtClean="0"/>
              <a:t>Quality of management</a:t>
            </a:r>
          </a:p>
          <a:p>
            <a:pPr marL="0" indent="0">
              <a:buNone/>
            </a:pPr>
            <a:r>
              <a:rPr lang="en-US" sz="2500" dirty="0" smtClean="0"/>
              <a:t>Also plays important role in the maximization of stock price</a:t>
            </a:r>
          </a:p>
        </p:txBody>
      </p:sp>
    </p:spTree>
    <p:extLst>
      <p:ext uri="{BB962C8B-B14F-4D97-AF65-F5344CB8AC3E}">
        <p14:creationId xmlns:p14="http://schemas.microsoft.com/office/powerpoint/2010/main" val="20712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Agency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 smtClean="0"/>
              <a:t>Relationship between principal and agent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In financial management relationship between shareholders and managers can be viewed as principal and agent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Problem in the relationship is called as Agency Problem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Two Types of Agency Problem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Between shareholders and Managers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Between shareholders and Creditors/ Bond holders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3022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672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Financial Management</vt:lpstr>
      <vt:lpstr>Introduction</vt:lpstr>
      <vt:lpstr>Continue…</vt:lpstr>
      <vt:lpstr>Importance of Financial Management</vt:lpstr>
      <vt:lpstr>Finance with in an organization</vt:lpstr>
      <vt:lpstr>Goals of Financial Management</vt:lpstr>
      <vt:lpstr>Goals of Financial Management</vt:lpstr>
      <vt:lpstr>Relationship between Profit Maximization and Stock Price Maximization</vt:lpstr>
      <vt:lpstr>Agency Relationship</vt:lpstr>
      <vt:lpstr>Business Ethics and Social Responsibility</vt:lpstr>
      <vt:lpstr>Social Responsibility</vt:lpstr>
      <vt:lpstr>Corporate Governance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Management</dc:title>
  <dc:creator>ACER</dc:creator>
  <cp:lastModifiedBy>Dell</cp:lastModifiedBy>
  <cp:revision>15</cp:revision>
  <dcterms:created xsi:type="dcterms:W3CDTF">2006-08-16T00:00:00Z</dcterms:created>
  <dcterms:modified xsi:type="dcterms:W3CDTF">2022-05-23T16:25:15Z</dcterms:modified>
</cp:coreProperties>
</file>