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696200" cy="4876800"/>
          </a:xfrm>
        </p:spPr>
        <p:txBody>
          <a:bodyPr>
            <a:normAutofit lnSpcReduction="10000"/>
          </a:bodyPr>
          <a:lstStyle/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Concept of time value of money;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Cash flow time line;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Future values and present values of a single cash flow;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Finding the interest rate and the number of years; 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Future value and present value of an ordinary annuity </a:t>
            </a:r>
            <a:r>
              <a:rPr lang="en-US" sz="2400" dirty="0" smtClean="0">
                <a:solidFill>
                  <a:schemeClr val="tx1"/>
                </a:solidFill>
              </a:rPr>
              <a:t>	and </a:t>
            </a:r>
            <a:r>
              <a:rPr lang="en-US" sz="2400" dirty="0">
                <a:solidFill>
                  <a:schemeClr val="tx1"/>
                </a:solidFill>
              </a:rPr>
              <a:t>annuity due;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Finding annuity payments, periods and interest rates; 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Present value of perpetuities;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Present value and future value of uneven cash flows;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Semiannual and other compounding periods; 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Preparation of loan amortization schedule;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Application of the concept of time value of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/>
              <a:t>Annuity: A series of payments of equal amount at fixed intervals for a specified number of years</a:t>
            </a:r>
          </a:p>
          <a:p>
            <a:pPr marL="0" indent="0" algn="just">
              <a:buNone/>
            </a:pPr>
            <a:r>
              <a:rPr lang="en-US" sz="2500" dirty="0" smtClean="0"/>
              <a:t>Ordinal Annuity : An annuity whose payments occur at the end of each period</a:t>
            </a:r>
          </a:p>
          <a:p>
            <a:pPr marL="0" indent="0" algn="just">
              <a:buNone/>
            </a:pPr>
            <a:r>
              <a:rPr lang="en-US" sz="2500" dirty="0" smtClean="0"/>
              <a:t>               0            1                  2                   3                     4</a:t>
            </a:r>
          </a:p>
          <a:p>
            <a:pPr marL="0" indent="0" algn="just">
              <a:buNone/>
            </a:pPr>
            <a:r>
              <a:rPr lang="en-US" sz="2500" dirty="0" smtClean="0"/>
              <a:t>                            500             500               500               500    </a:t>
            </a:r>
          </a:p>
          <a:p>
            <a:pPr marL="0" indent="0" algn="just">
              <a:buNone/>
            </a:pPr>
            <a:r>
              <a:rPr lang="en-US" sz="2500" dirty="0" smtClean="0"/>
              <a:t>Annuity Due: An annuity whose payments occur at the beginning of each period</a:t>
            </a:r>
          </a:p>
          <a:p>
            <a:pPr marL="0" indent="0" algn="just">
              <a:buNone/>
            </a:pPr>
            <a:r>
              <a:rPr lang="en-US" sz="2500" dirty="0" smtClean="0"/>
              <a:t>             0              1                  2                    3                    4 </a:t>
            </a:r>
          </a:p>
          <a:p>
            <a:pPr marL="0" indent="0" algn="just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     500         500            500                500</a:t>
            </a:r>
          </a:p>
          <a:p>
            <a:pPr marL="0" indent="0" algn="just">
              <a:buNone/>
            </a:pPr>
            <a:r>
              <a:rPr lang="en-US" sz="2200" dirty="0" smtClean="0"/>
              <a:t>The difference between annuity and annuity due is each cash flow occur one period earlier in the annuity due than ordinary annuity.</a:t>
            </a:r>
            <a:endParaRPr lang="en-US" sz="2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3048000"/>
            <a:ext cx="571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15893" y="4820056"/>
            <a:ext cx="571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97666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29337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89698" y="294342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297666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05072" y="4716295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296774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5893" y="4716295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7000" y="4705756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4705756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4940" y="461415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Future value of an ordinary annuity and annuity due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Future value of ordinary annuity: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Future value of annuity due: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82243"/>
                  </p:ext>
                </p:extLst>
              </p:nvPr>
            </p:nvGraphicFramePr>
            <p:xfrm>
              <a:off x="381000" y="1371600"/>
              <a:ext cx="8077200" cy="224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/>
                    <a:gridCol w="4038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b="0" i="1" baseline="30000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Where, </a:t>
                          </a:r>
                        </a:p>
                        <a:p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future value of annuity for n</a:t>
                          </a:r>
                        </a:p>
                        <a:p>
                          <a:r>
                            <a:rPr lang="en-US" baseline="0" dirty="0" smtClean="0"/>
                            <a:t>PMT  constant payment or cash flow</a:t>
                          </a:r>
                        </a:p>
                        <a:p>
                          <a:r>
                            <a:rPr lang="en-US" baseline="0" dirty="0" smtClean="0"/>
                            <a:t>i = rate of interest (discount price)</a:t>
                          </a:r>
                        </a:p>
                        <a:p>
                          <a:r>
                            <a:rPr lang="en-US" baseline="0" dirty="0" smtClean="0"/>
                            <a:t>n = number of years of annuity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future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82243"/>
                  </p:ext>
                </p:extLst>
              </p:nvPr>
            </p:nvGraphicFramePr>
            <p:xfrm>
              <a:off x="381000" y="1371600"/>
              <a:ext cx="8077200" cy="224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/>
                    <a:gridCol w="4038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71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1" t="-21498" r="-99849" b="-5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future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070819"/>
                  </p:ext>
                </p:extLst>
              </p:nvPr>
            </p:nvGraphicFramePr>
            <p:xfrm>
              <a:off x="457200" y="4419600"/>
              <a:ext cx="7848600" cy="1145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 (Due) 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b="0" i="1" baseline="30000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070819"/>
                  </p:ext>
                </p:extLst>
              </p:nvPr>
            </p:nvGraphicFramePr>
            <p:xfrm>
              <a:off x="457200" y="4419600"/>
              <a:ext cx="7848600" cy="1145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4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1969" r="-124000" b="-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38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Present value of an ordinary annuity and annuity due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Present value of ordinary annuity: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Present value of annuity due: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180711"/>
                  </p:ext>
                </p:extLst>
              </p:nvPr>
            </p:nvGraphicFramePr>
            <p:xfrm>
              <a:off x="381000" y="1371600"/>
              <a:ext cx="8077200" cy="247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1 − </m:t>
                                  </m:r>
                                  <m:box>
                                    <m:box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baseline="3000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box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dirty="0" smtClean="0"/>
                            <a:t>  </a:t>
                          </a:r>
                          <a:r>
                            <a:rPr lang="en-US" sz="1800" dirty="0" smtClean="0"/>
                            <a:t>]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Where, </a:t>
                          </a:r>
                        </a:p>
                        <a:p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Present value of annuity at time n</a:t>
                          </a:r>
                        </a:p>
                        <a:p>
                          <a:r>
                            <a:rPr lang="en-US" baseline="0" dirty="0" smtClean="0"/>
                            <a:t>PMT  constant payment or cash flow</a:t>
                          </a:r>
                        </a:p>
                        <a:p>
                          <a:r>
                            <a:rPr lang="en-US" baseline="0" dirty="0" smtClean="0"/>
                            <a:t>i = rate of interest (discount price)</a:t>
                          </a:r>
                        </a:p>
                        <a:p>
                          <a:r>
                            <a:rPr lang="en-US" baseline="0" dirty="0" smtClean="0"/>
                            <a:t>n = number of years of annuity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Present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180711"/>
                  </p:ext>
                </p:extLst>
              </p:nvPr>
            </p:nvGraphicFramePr>
            <p:xfrm>
              <a:off x="381000" y="1371600"/>
              <a:ext cx="8077200" cy="247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105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" t="-19130" r="-96296" b="-4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Present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34576"/>
                  </p:ext>
                </p:extLst>
              </p:nvPr>
            </p:nvGraphicFramePr>
            <p:xfrm>
              <a:off x="457200" y="4648200"/>
              <a:ext cx="7848600" cy="1256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 (Due) 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1 − </m:t>
                                  </m:r>
                                  <m:box>
                                    <m:box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1800" b="0" i="1" baseline="3000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box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 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(PVIFA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)(1+i)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34576"/>
                  </p:ext>
                </p:extLst>
              </p:nvPr>
            </p:nvGraphicFramePr>
            <p:xfrm>
              <a:off x="457200" y="4648200"/>
              <a:ext cx="7848600" cy="1256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91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4521" r="-124000" b="-1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(PVIFA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)(1+i)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34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Finding annuity payments, interest rate and number of years in ordinary annuity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500" dirty="0" smtClean="0"/>
                  <a:t>Annuity Payments:</a:t>
                </a:r>
              </a:p>
              <a:p>
                <a:pPr lvl="1" algn="just"/>
                <a:r>
                  <a:rPr lang="en-US" sz="2100" dirty="0" smtClean="0"/>
                  <a:t>FVA </a:t>
                </a:r>
                <a:r>
                  <a:rPr lang="en-US" sz="2100" baseline="-25000" dirty="0" smtClean="0"/>
                  <a:t>n</a:t>
                </a:r>
                <a:r>
                  <a:rPr lang="en-US" sz="2100" dirty="0" smtClean="0"/>
                  <a:t> = PMT [FVIFA </a:t>
                </a:r>
                <a:r>
                  <a:rPr lang="en-US" sz="2100" baseline="-25000" dirty="0" smtClean="0"/>
                  <a:t>i, n</a:t>
                </a:r>
                <a:r>
                  <a:rPr lang="en-US" sz="2100" dirty="0" smtClean="0"/>
                  <a:t> ]   or, PMT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1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100" dirty="0"/>
                              <m:t>FVA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100" dirty="0"/>
                              <m:t>FVIFA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100" dirty="0" smtClean="0"/>
                  <a:t>  </a:t>
                </a:r>
              </a:p>
              <a:p>
                <a:pPr lvl="1" algn="just"/>
                <a:r>
                  <a:rPr lang="en-US" sz="2100" dirty="0" smtClean="0"/>
                  <a:t>PVA </a:t>
                </a:r>
                <a:r>
                  <a:rPr lang="en-US" sz="2100" baseline="-25000" dirty="0"/>
                  <a:t>n</a:t>
                </a:r>
                <a:r>
                  <a:rPr lang="en-US" sz="2100" dirty="0"/>
                  <a:t> = PMT </a:t>
                </a:r>
                <a:r>
                  <a:rPr lang="en-US" sz="2100" dirty="0" smtClean="0"/>
                  <a:t>[PVIFA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</a:t>
                </a:r>
                <a:r>
                  <a:rPr lang="en-US" sz="2100" dirty="0"/>
                  <a:t>]   or, PMT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VA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100" b="0" i="0" dirty="0" smtClean="0">
                                <a:latin typeface="Cambria Math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VIFA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100" dirty="0"/>
                  <a:t>  </a:t>
                </a:r>
              </a:p>
              <a:p>
                <a:pPr algn="just"/>
                <a:r>
                  <a:rPr lang="en-US" sz="2500" dirty="0" smtClean="0"/>
                  <a:t>Interest rate:</a:t>
                </a:r>
              </a:p>
              <a:p>
                <a:pPr lvl="1" algn="just"/>
                <a:r>
                  <a:rPr lang="en-US" sz="2100" dirty="0" smtClean="0"/>
                  <a:t>PVA </a:t>
                </a:r>
                <a:r>
                  <a:rPr lang="en-US" sz="2100" baseline="-25000" dirty="0"/>
                  <a:t>n</a:t>
                </a:r>
                <a:r>
                  <a:rPr lang="en-US" sz="2100" dirty="0"/>
                  <a:t> = PMT [PVIFA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</a:t>
                </a:r>
                <a:r>
                  <a:rPr lang="en-US" sz="2100" dirty="0"/>
                  <a:t>] </a:t>
                </a:r>
                <a:r>
                  <a:rPr lang="en-US" sz="2100" dirty="0" smtClean="0"/>
                  <a:t>  or, </a:t>
                </a:r>
                <a:r>
                  <a:rPr lang="en-US" sz="2100" dirty="0"/>
                  <a:t>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1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1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/>
                              </a:rPr>
                              <m:t>𝑃𝑉𝐴</m:t>
                            </m:r>
                            <m:r>
                              <a:rPr lang="en-US" sz="2100" b="0" i="1" baseline="-2500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100" b="0" i="1" smtClean="0">
                                <a:latin typeface="Cambria Math"/>
                              </a:rPr>
                              <m:t>𝑃𝑀𝑇</m:t>
                            </m:r>
                          </m:den>
                        </m:f>
                      </m:e>
                    </m:box>
                    <m:r>
                      <a:rPr lang="en-US" sz="21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100" dirty="0" smtClean="0"/>
                  <a:t>then 	interpolation after analyzing table </a:t>
                </a:r>
              </a:p>
              <a:p>
                <a:pPr algn="just"/>
                <a:r>
                  <a:rPr lang="en-US" sz="2500" dirty="0" smtClean="0"/>
                  <a:t>Number of years:</a:t>
                </a:r>
              </a:p>
              <a:p>
                <a:pPr lvl="1" algn="just"/>
                <a:r>
                  <a:rPr lang="en-US" sz="2400" dirty="0"/>
                  <a:t>FVA 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PMT ×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sz="2400" i="1" baseline="30000">
                            <a:latin typeface="Cambria Math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/>
                          </a:rPr>
                          <m:t>  −1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  <a:r>
                  <a:rPr lang="en-US" sz="2400" dirty="0" smtClean="0"/>
                  <a:t>] then solving it by taking log </a:t>
                </a:r>
                <a:endParaRPr lang="en-US" sz="2100" dirty="0" smtClean="0"/>
              </a:p>
              <a:p>
                <a:pPr algn="just"/>
                <a:r>
                  <a:rPr lang="en-US" sz="2500" dirty="0" smtClean="0"/>
                  <a:t>Formula or tabular both methods can be used</a:t>
                </a:r>
              </a:p>
              <a:p>
                <a:pPr algn="just"/>
                <a:r>
                  <a:rPr lang="en-US" sz="2500" dirty="0" smtClean="0"/>
                  <a:t>In case of annuity due from both method value are multiplied by (1+i)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 l="-1037" t="-789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8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Perpetuity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r>
                  <a:rPr lang="en-US" sz="2800" dirty="0" smtClean="0"/>
                  <a:t>An infinite stream of equal payments i.e. stream of cash flow that never ends.</a:t>
                </a:r>
              </a:p>
              <a:p>
                <a:r>
                  <a:rPr lang="en-US" sz="2800" dirty="0" smtClean="0"/>
                  <a:t>Present value of perpetuity can be calculated: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PV</a:t>
                </a:r>
                <a:r>
                  <a:rPr lang="en-US" baseline="-25000" dirty="0" smtClean="0"/>
                  <a:t> perpetuity</a:t>
                </a:r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𝑃𝑀𝑇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200" dirty="0" smtClean="0"/>
                  <a:t>Where, </a:t>
                </a:r>
                <a:r>
                  <a:rPr lang="en-US" sz="2200" dirty="0"/>
                  <a:t>PV</a:t>
                </a:r>
                <a:r>
                  <a:rPr lang="en-US" sz="2200" baseline="-25000" dirty="0"/>
                  <a:t> </a:t>
                </a:r>
                <a:r>
                  <a:rPr lang="en-US" sz="2200" baseline="-25000" dirty="0" smtClean="0"/>
                  <a:t>perpetuity </a:t>
                </a:r>
                <a:r>
                  <a:rPr lang="en-US" sz="2200" dirty="0" smtClean="0"/>
                  <a:t>= present value of perpetuity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PMT = amount of cash flow per year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i = discount rate (opportunity cost)</a:t>
                </a:r>
              </a:p>
              <a:p>
                <a:pPr marL="514350" indent="-457200"/>
                <a:r>
                  <a:rPr lang="en-US" sz="2800" dirty="0" smtClean="0"/>
                  <a:t>Future value of perpetuity cannot be calculated because the future periods are indefinite.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1259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6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Present value and Future value of uneven cash flow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500" dirty="0" smtClean="0"/>
                  <a:t>Present Value:</a:t>
                </a:r>
              </a:p>
              <a:p>
                <a:pPr marL="457200" lvl="1" indent="0" algn="just">
                  <a:buNone/>
                </a:pPr>
                <a:r>
                  <a:rPr lang="en-US" sz="2100" dirty="0" smtClean="0"/>
                  <a:t>Formula Method:</a:t>
                </a:r>
              </a:p>
              <a:p>
                <a:pPr marL="457200" lvl="1" indent="0" algn="just">
                  <a:buNone/>
                </a:pPr>
                <a:r>
                  <a:rPr lang="en-US" sz="2100" dirty="0" smtClean="0"/>
                  <a:t>	PV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1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100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100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100" dirty="0" smtClean="0"/>
                  <a:t>   +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100" dirty="0" smtClean="0"/>
                  <a:t> + …….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100" baseline="30000" dirty="0" smtClean="0"/>
              </a:p>
              <a:p>
                <a:pPr marL="57150" indent="0" algn="just">
                  <a:buNone/>
                </a:pPr>
                <a:r>
                  <a:rPr lang="en-US" sz="2100" dirty="0" smtClean="0"/>
                  <a:t>	Tabular method:</a:t>
                </a:r>
              </a:p>
              <a:p>
                <a:pPr marL="57150" indent="0" algn="just">
                  <a:buNone/>
                </a:pPr>
                <a:endParaRPr lang="en-US" sz="2100" dirty="0"/>
              </a:p>
              <a:p>
                <a:pPr marL="57150" indent="0" algn="just">
                  <a:buNone/>
                </a:pPr>
                <a:endParaRPr lang="en-US" sz="2100" dirty="0" smtClean="0"/>
              </a:p>
              <a:p>
                <a:pPr marL="57150" indent="0" algn="just">
                  <a:buNone/>
                </a:pPr>
                <a:endParaRPr lang="en-US" sz="2100" dirty="0"/>
              </a:p>
              <a:p>
                <a:pPr marL="57150" indent="0" algn="just">
                  <a:buNone/>
                </a:pPr>
                <a:r>
                  <a:rPr lang="en-US" sz="2500" dirty="0" smtClean="0"/>
                  <a:t>Future Value: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</a:t>
                </a:r>
                <a:r>
                  <a:rPr lang="en-US" sz="2100" dirty="0" smtClean="0"/>
                  <a:t>Formula Method: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</a:t>
                </a:r>
                <a:r>
                  <a:rPr lang="en-US" sz="2500" dirty="0" err="1" smtClean="0"/>
                  <a:t>FV</a:t>
                </a:r>
                <a:r>
                  <a:rPr lang="en-US" sz="2500" baseline="-25000" dirty="0" err="1" smtClean="0"/>
                  <a:t>n</a:t>
                </a:r>
                <a:r>
                  <a:rPr lang="en-US" sz="2500" dirty="0" smtClean="0"/>
                  <a:t> = CF</a:t>
                </a:r>
                <a:r>
                  <a:rPr lang="en-US" sz="2500" baseline="-25000" dirty="0" smtClean="0"/>
                  <a:t>1</a:t>
                </a:r>
                <a:r>
                  <a:rPr lang="en-US" sz="2500" dirty="0" smtClean="0"/>
                  <a:t>(1+i)</a:t>
                </a:r>
                <a:r>
                  <a:rPr lang="en-US" sz="2500" baseline="30000" dirty="0" smtClean="0"/>
                  <a:t>n-1</a:t>
                </a:r>
                <a:r>
                  <a:rPr lang="en-US" sz="2500" dirty="0" smtClean="0"/>
                  <a:t> + CF</a:t>
                </a:r>
                <a:r>
                  <a:rPr lang="en-US" sz="2500" baseline="-25000" dirty="0" smtClean="0"/>
                  <a:t>2</a:t>
                </a:r>
                <a:r>
                  <a:rPr lang="en-US" sz="2500" dirty="0" smtClean="0"/>
                  <a:t> (1+i)</a:t>
                </a:r>
                <a:r>
                  <a:rPr lang="en-US" sz="2500" baseline="30000" dirty="0" smtClean="0"/>
                  <a:t>n-2</a:t>
                </a:r>
                <a:r>
                  <a:rPr lang="en-US" sz="2500" dirty="0" smtClean="0"/>
                  <a:t> + ……+ CF</a:t>
                </a:r>
                <a:r>
                  <a:rPr lang="en-US" sz="2500" baseline="-25000" dirty="0" smtClean="0"/>
                  <a:t>3</a:t>
                </a:r>
                <a:r>
                  <a:rPr lang="en-US" sz="2500" dirty="0" smtClean="0"/>
                  <a:t> (1+i)</a:t>
                </a:r>
                <a:r>
                  <a:rPr lang="en-US" sz="2500" baseline="30000" dirty="0" smtClean="0"/>
                  <a:t>n-3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Tabular Method:</a:t>
                </a:r>
              </a:p>
              <a:p>
                <a:pPr marL="57150" indent="0" algn="just">
                  <a:buNone/>
                </a:pPr>
                <a:endParaRPr lang="en-US" sz="25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1037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25734"/>
              </p:ext>
            </p:extLst>
          </p:nvPr>
        </p:nvGraphicFramePr>
        <p:xfrm>
          <a:off x="1066800" y="2667000"/>
          <a:ext cx="71628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2059305"/>
                <a:gridCol w="1318606"/>
                <a:gridCol w="2441864"/>
              </a:tblGrid>
              <a:tr h="33527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Year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Cash flow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PVIF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-25000" dirty="0" smtClean="0"/>
                        <a:t>i, n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PV = cash flow * PVIF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-25000" dirty="0" smtClean="0"/>
                        <a:t>i, n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2995"/>
              </p:ext>
            </p:extLst>
          </p:nvPr>
        </p:nvGraphicFramePr>
        <p:xfrm>
          <a:off x="1066800" y="5562600"/>
          <a:ext cx="7239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05000"/>
                <a:gridCol w="14478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FVIF </a:t>
                      </a:r>
                      <a:r>
                        <a:rPr lang="en-US" baseline="-25000" dirty="0" smtClean="0"/>
                        <a:t>i, 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FV = cash flow</a:t>
                      </a:r>
                      <a:r>
                        <a:rPr lang="en-US" baseline="0" dirty="0" smtClean="0"/>
                        <a:t> * FVIF </a:t>
                      </a:r>
                      <a:r>
                        <a:rPr lang="en-US" baseline="-25000" dirty="0" err="1" smtClean="0"/>
                        <a:t>i,n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500" dirty="0" smtClean="0"/>
              <a:t>Semiannual and other compounding period</a:t>
            </a:r>
            <a:endParaRPr lang="en-US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Annual compounding: The arithmetic process of determining the final value of a cash flow or series of cash flows when interest is added once the year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 smtClean="0"/>
                  <a:t>= PV (1+i)</a:t>
                </a:r>
                <a:r>
                  <a:rPr lang="en-US" sz="2200" baseline="30000" dirty="0" smtClean="0"/>
                  <a:t>n</a:t>
                </a:r>
              </a:p>
              <a:p>
                <a:pPr algn="just"/>
                <a:r>
                  <a:rPr lang="en-US" sz="2200" dirty="0" smtClean="0"/>
                  <a:t>Semiannual compounding</a:t>
                </a:r>
                <a:r>
                  <a:rPr lang="en-US" sz="2200" dirty="0"/>
                  <a:t>: The arithmetic process of determining the final value of a cash flow or series of cash flows when interest is </a:t>
                </a:r>
                <a:r>
                  <a:rPr lang="en-US" sz="2200" dirty="0" smtClean="0"/>
                  <a:t>added twice </a:t>
                </a:r>
                <a:r>
                  <a:rPr lang="en-US" sz="2200" dirty="0"/>
                  <a:t>the </a:t>
                </a:r>
                <a:r>
                  <a:rPr lang="en-US" sz="2200" dirty="0" smtClean="0"/>
                  <a:t>year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 </a:t>
                </a:r>
                <a:r>
                  <a:rPr lang="en-US" sz="2200" dirty="0" err="1"/>
                  <a:t>FV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= PV </a:t>
                </a:r>
                <a:r>
                  <a:rPr lang="en-US" sz="2200" dirty="0" smtClean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2*n</a:t>
                </a:r>
              </a:p>
              <a:p>
                <a:pPr algn="just"/>
                <a:r>
                  <a:rPr lang="en-US" sz="2200" dirty="0" smtClean="0"/>
                  <a:t>Quarterly compounding: </a:t>
                </a:r>
                <a:r>
                  <a:rPr lang="en-US" sz="2200" dirty="0" err="1"/>
                  <a:t>FV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= PV </a:t>
                </a:r>
                <a:r>
                  <a:rPr lang="en-US" sz="2200" dirty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  <m:r>
                      <a:rPr lang="en-US" sz="2200" b="0" i="0" baseline="30000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sz="2200" baseline="30000" dirty="0" smtClean="0"/>
                  <a:t>*n</a:t>
                </a:r>
                <a:endParaRPr lang="en-US" sz="2200" dirty="0" smtClean="0"/>
              </a:p>
              <a:p>
                <a:pPr algn="just"/>
                <a:r>
                  <a:rPr lang="en-US" sz="2200" dirty="0" smtClean="0"/>
                  <a:t>Monthly compounding: 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/>
                  <a:t>= PV </a:t>
                </a:r>
                <a:r>
                  <a:rPr lang="en-US" sz="2200" dirty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12*n</a:t>
                </a:r>
                <a:endParaRPr lang="en-US" sz="2200" dirty="0" smtClean="0"/>
              </a:p>
              <a:p>
                <a:pPr algn="just"/>
                <a:r>
                  <a:rPr lang="en-US" sz="2200" dirty="0" smtClean="0"/>
                  <a:t>Weekly compounding: 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/>
                  <a:t>= PV </a:t>
                </a:r>
                <a:r>
                  <a:rPr lang="en-US" sz="2200" dirty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52*n</a:t>
                </a: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b="1" dirty="0" smtClean="0"/>
                  <a:t>i.e. </a:t>
                </a:r>
                <a:r>
                  <a:rPr lang="en-US" sz="2200" b="1" dirty="0"/>
                  <a:t>FV</a:t>
                </a:r>
                <a:r>
                  <a:rPr lang="en-US" sz="2200" b="1" baseline="-25000" dirty="0" err="1"/>
                  <a:t>n</a:t>
                </a:r>
                <a:r>
                  <a:rPr lang="en-US" sz="2200" b="1" dirty="0"/>
                  <a:t>= PV </a:t>
                </a:r>
                <a:r>
                  <a:rPr lang="en-US" sz="2200" b="1" dirty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b="1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1" i="1">
                                <a:latin typeface="Cambria Math"/>
                              </a:rPr>
                              <m:t>𝒊</m:t>
                            </m:r>
                          </m:num>
                          <m:den>
                            <m:r>
                              <a:rPr lang="en-US" sz="2200" b="1" i="1" smtClean="0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box>
                    <m:r>
                      <a:rPr lang="en-US" sz="2200" b="1" i="1">
                        <a:latin typeface="Cambria Math"/>
                      </a:rPr>
                      <m:t>)</m:t>
                    </m:r>
                    <m:r>
                      <a:rPr lang="en-US" sz="2200" b="1" i="0" baseline="30000" smtClean="0">
                        <a:latin typeface="Cambria Math"/>
                      </a:rPr>
                      <m:t>𝐦</m:t>
                    </m:r>
                  </m:oMath>
                </a14:m>
                <a:r>
                  <a:rPr lang="en-US" sz="2200" b="1" baseline="30000" dirty="0" smtClean="0"/>
                  <a:t>*n</a:t>
                </a:r>
              </a:p>
              <a:p>
                <a:pPr marL="0" indent="0" algn="just">
                  <a:buNone/>
                </a:pPr>
                <a:r>
                  <a:rPr lang="en-US" sz="2200" b="1" dirty="0" smtClean="0"/>
                  <a:t>Continuous Compounding: </a:t>
                </a:r>
                <a:r>
                  <a:rPr lang="en-US" sz="2200" dirty="0" smtClean="0"/>
                  <a:t>Compounding of interest an infinite number of times per year.</a:t>
                </a:r>
              </a:p>
              <a:p>
                <a:pPr marL="0" indent="0" algn="just">
                  <a:buNone/>
                </a:pP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 smtClean="0"/>
                  <a:t> = PV (</a:t>
                </a:r>
                <a:r>
                  <a:rPr lang="en-US" sz="2200" dirty="0" err="1" smtClean="0"/>
                  <a:t>e</a:t>
                </a:r>
                <a:r>
                  <a:rPr lang="en-US" sz="2200" baseline="30000" dirty="0" err="1" smtClean="0"/>
                  <a:t>i</a:t>
                </a:r>
                <a:r>
                  <a:rPr lang="en-US" sz="2200" baseline="30000" dirty="0" smtClean="0"/>
                  <a:t>*n</a:t>
                </a:r>
                <a:r>
                  <a:rPr lang="en-US" sz="2200" dirty="0" smtClean="0"/>
                  <a:t>) where, e is exponential function, having value 2.7183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  <a:blipFill rotWithShape="1">
                <a:blip r:embed="rId2"/>
                <a:stretch>
                  <a:fillRect l="-889" t="-1246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27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300" dirty="0" smtClean="0"/>
              <a:t>Comparison of different types of interest rate</a:t>
            </a:r>
            <a:endParaRPr lang="en-US" sz="3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300" b="1" dirty="0" smtClean="0"/>
                  <a:t>Nominal or Simple or Quoted Interest rate: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All financial contracts are expressed in terms of nominal rate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Simple interest rate also include compounding period, if compounding period is same rate are comparable else are not directly comparable i.e. effective annual rate to be calculated.</a:t>
                </a:r>
              </a:p>
              <a:p>
                <a:pPr marL="400050" algn="just"/>
                <a:r>
                  <a:rPr lang="en-US" sz="2200" b="1" dirty="0" smtClean="0"/>
                  <a:t>Periodic Rate</a:t>
                </a:r>
                <a:r>
                  <a:rPr lang="en-US" sz="2200" dirty="0" smtClean="0"/>
                  <a:t>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Rate charged by lender or paid by borrower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Stated rate per year, per 6 month, per quarter, per month or pay day 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Periodic rate (</a:t>
                </a:r>
                <a:r>
                  <a:rPr lang="en-US" sz="1800" dirty="0" err="1" smtClean="0"/>
                  <a:t>i</a:t>
                </a:r>
                <a:r>
                  <a:rPr lang="en-US" sz="1800" baseline="-25000" dirty="0" err="1" smtClean="0"/>
                  <a:t>PER</a:t>
                </a:r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  where, i = nominal interest rate and m =number of 					compounding periods per year</a:t>
                </a:r>
              </a:p>
              <a:p>
                <a:pPr marL="400050" algn="just"/>
                <a:r>
                  <a:rPr lang="en-US" sz="2200" b="1" dirty="0" smtClean="0"/>
                  <a:t>Effective Annual Rate (EAR):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The interest rate as if it were compounded once per time period rather than several times per period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EAR = ( 1+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800" dirty="0" smtClean="0"/>
                  <a:t> ) </a:t>
                </a:r>
                <a:r>
                  <a:rPr lang="en-US" sz="1800" baseline="50000" dirty="0" smtClean="0"/>
                  <a:t>m</a:t>
                </a:r>
                <a:r>
                  <a:rPr lang="en-US" sz="1800" dirty="0" smtClean="0"/>
                  <a:t> -1     where, i= simple, quoted interest rate and m =number of 				compounding periods per year</a:t>
                </a:r>
                <a:endParaRPr lang="en-US" sz="1800" baseline="50000" dirty="0" smtClean="0"/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EAR is generally used to compare securities with different compounding maturities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  <a:blipFill rotWithShape="1">
                <a:blip r:embed="rId2"/>
                <a:stretch>
                  <a:fillRect l="-815" t="-138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Loan Amortization Schedule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300" dirty="0" smtClean="0"/>
                  <a:t>Amortized loan refers to the loan that is to be repaid in equal periodic installments including both principal and interest</a:t>
                </a:r>
              </a:p>
              <a:p>
                <a:pPr algn="just"/>
                <a:r>
                  <a:rPr lang="en-US" sz="2300" dirty="0" smtClean="0"/>
                  <a:t>Amortization process involves finding future payment whose present value of loan interest rate equals the amount of initial principal borrowed.</a:t>
                </a:r>
              </a:p>
              <a:p>
                <a:pPr algn="just"/>
                <a:r>
                  <a:rPr lang="en-US" sz="2300" dirty="0" smtClean="0"/>
                  <a:t>It involves creating an annuity out of present amount.</a:t>
                </a:r>
              </a:p>
              <a:p>
                <a:pPr algn="just"/>
                <a:r>
                  <a:rPr lang="en-US" sz="2300" dirty="0" smtClean="0"/>
                  <a:t>Equal monthly installment (EMI) (for monthly payment an be calculated by using formula:</a:t>
                </a:r>
              </a:p>
              <a:p>
                <a:pPr marL="457200" lvl="1" indent="0" algn="just">
                  <a:buNone/>
                </a:pPr>
                <a:r>
                  <a:rPr lang="en-US" sz="1900" dirty="0" smtClean="0"/>
                  <a:t>EMI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sz="1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1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𝑙𝑜𝑎𝑛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𝑃𝑉𝐼𝐹𝐴</m:t>
                        </m:r>
                        <m:r>
                          <a:rPr lang="en-US" sz="19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9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r>
                          <a:rPr lang="en-US" sz="1900" b="0" i="1" smtClean="0">
                            <a:latin typeface="Cambria Math"/>
                          </a:rPr>
                          <m:t>,  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9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9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900" dirty="0" smtClean="0"/>
              </a:p>
              <a:p>
                <a:pPr marL="457200" lvl="1" indent="0" algn="just">
                  <a:buNone/>
                </a:pPr>
                <a:r>
                  <a:rPr lang="en-US" sz="1900" dirty="0" smtClean="0"/>
                  <a:t>EMI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𝐴𝑚𝑜𝑢𝑛𝑡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a:rPr lang="en-US" sz="1900" i="1">
                            <a:latin typeface="Cambria Math"/>
                          </a:rPr>
                          <m:t>𝑜𝑓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a:rPr lang="en-US" sz="1900" i="1">
                            <a:latin typeface="Cambria Math"/>
                          </a:rPr>
                          <m:t>𝑙𝑜𝑎𝑛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[1− </m:t>
                        </m:r>
                        <m:f>
                          <m:fPr>
                            <m:ctrlPr>
                              <a:rPr lang="en-US" sz="1900" b="0" i="1" smtClean="0">
                                <a:latin typeface="Cambria Math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US" sz="19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9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9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sz="19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9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900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f>
                              <m:fPr>
                                <m:ctrlPr>
                                  <a:rPr lang="en-US" sz="19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den>
                        </m:f>
                        <m:r>
                          <a:rPr lang="en-US" sz="1900" b="0" i="1" smtClean="0">
                            <a:latin typeface="Cambria Math"/>
                          </a:rPr>
                          <m:t>    ]</m:t>
                        </m:r>
                      </m:den>
                    </m:f>
                  </m:oMath>
                </a14:m>
                <a:endParaRPr lang="en-US" sz="1900" dirty="0" smtClean="0"/>
              </a:p>
              <a:p>
                <a:pPr marL="57150" indent="0" algn="just">
                  <a:buNone/>
                </a:pPr>
                <a:r>
                  <a:rPr lang="en-US" sz="2300" dirty="0" smtClean="0"/>
                  <a:t>After finding EMI, loan amortization schedule is prepared which will be discussed during numerical problem.</a:t>
                </a:r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l="-815" t="-144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the 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Valuation of securities and other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Capital budgeting (the analysis of investment projects)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Lease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The cost of capital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Working capital (short-term asset and liabilities)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Tradeoff between 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18509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of 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The value of money received one year from now is not the same as the value of money received today.</a:t>
            </a:r>
          </a:p>
          <a:p>
            <a:pPr algn="just"/>
            <a:r>
              <a:rPr lang="en-US" sz="2500" dirty="0" smtClean="0"/>
              <a:t>Time value of money can be defined as the relationship between time and value of money.</a:t>
            </a:r>
          </a:p>
          <a:p>
            <a:pPr algn="just"/>
            <a:r>
              <a:rPr lang="en-US" sz="2500" dirty="0" smtClean="0"/>
              <a:t>Why money has time value ?</a:t>
            </a:r>
          </a:p>
          <a:p>
            <a:pPr lvl="1" algn="just"/>
            <a:r>
              <a:rPr lang="en-US" sz="2100" b="1" dirty="0" smtClean="0"/>
              <a:t>Reinvestment opportunity</a:t>
            </a:r>
          </a:p>
          <a:p>
            <a:pPr lvl="1" algn="just"/>
            <a:r>
              <a:rPr lang="en-US" sz="2100" dirty="0" smtClean="0"/>
              <a:t>Inflation</a:t>
            </a:r>
          </a:p>
          <a:p>
            <a:pPr lvl="1" algn="just"/>
            <a:r>
              <a:rPr lang="en-US" sz="2100" dirty="0" smtClean="0"/>
              <a:t>Sacrifice of present consumption</a:t>
            </a:r>
          </a:p>
          <a:p>
            <a:pPr marL="400050" algn="just"/>
            <a:r>
              <a:rPr lang="en-US" sz="2500" dirty="0" smtClean="0"/>
              <a:t>Application/ Significance of time value of money:</a:t>
            </a:r>
          </a:p>
          <a:p>
            <a:pPr marL="800100" lvl="1" algn="just">
              <a:buFont typeface="Wingdings" pitchFamily="2" charset="2"/>
              <a:buChar char="Ø"/>
            </a:pPr>
            <a:r>
              <a:rPr lang="en-US" sz="2100" dirty="0" smtClean="0"/>
              <a:t>Investment Decision</a:t>
            </a:r>
          </a:p>
          <a:p>
            <a:pPr marL="800100" lvl="1" algn="just">
              <a:buFont typeface="Wingdings" pitchFamily="2" charset="2"/>
              <a:buChar char="Ø"/>
            </a:pPr>
            <a:r>
              <a:rPr lang="en-US" sz="2100" dirty="0" smtClean="0"/>
              <a:t>Financing Decision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095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 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graphical representation which is used to show the timing of cash flow.</a:t>
            </a:r>
          </a:p>
          <a:p>
            <a:pPr algn="just"/>
            <a:r>
              <a:rPr lang="en-US" sz="2000" dirty="0" smtClean="0"/>
              <a:t>Used to show cash payments as well as receipts; cash payments are negative whereas cash received are positive</a:t>
            </a:r>
          </a:p>
          <a:p>
            <a:pPr marL="0" indent="0" algn="just">
              <a:buNone/>
            </a:pPr>
            <a:r>
              <a:rPr lang="en-US" sz="2000" dirty="0" smtClean="0"/>
              <a:t>            0   10%   1                  2                 3                4              5              6      n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          -100          10              10                10               10           10            10   100+10</a:t>
            </a:r>
          </a:p>
          <a:p>
            <a:pPr algn="just"/>
            <a:r>
              <a:rPr lang="en-US" sz="2000" dirty="0" smtClean="0"/>
              <a:t>Time 0 represent today or just now or at the beginning of period 1</a:t>
            </a:r>
          </a:p>
          <a:p>
            <a:pPr algn="just"/>
            <a:r>
              <a:rPr lang="en-US" sz="2000" dirty="0" smtClean="0"/>
              <a:t>Time 1 states that the period 1 has just been ended and period 2 has just begun and so on</a:t>
            </a:r>
          </a:p>
          <a:p>
            <a:pPr algn="just"/>
            <a:r>
              <a:rPr lang="en-US" sz="2000" dirty="0" smtClean="0"/>
              <a:t>Time period denoted on scale has generally a length of 1 year however it could be 6 months or three months or monthly depending for the period of compounding or discounting.</a:t>
            </a:r>
          </a:p>
          <a:p>
            <a:pPr algn="just"/>
            <a:r>
              <a:rPr lang="en-US" sz="2000" dirty="0" smtClean="0"/>
              <a:t>Interest rate is placed in between two corresponding time periods.</a:t>
            </a:r>
          </a:p>
          <a:p>
            <a:pPr algn="just"/>
            <a:r>
              <a:rPr lang="en-US" sz="2000" dirty="0" smtClean="0"/>
              <a:t>Interest rate may differ from period to period; in such case interest rate must be stated between every time period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287621"/>
            <a:ext cx="60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8643" y="21717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26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93022" y="2173321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173321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67600" y="22860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643" y="2150623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value of a Single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dirty="0" smtClean="0"/>
              <a:t>Future value is the sum of money to which a present sum grows over future period of time at a given rate of interest</a:t>
            </a:r>
          </a:p>
          <a:p>
            <a:pPr marL="0" indent="0" algn="just">
              <a:buNone/>
            </a:pPr>
            <a:r>
              <a:rPr lang="en-US" sz="2200" b="1" dirty="0" smtClean="0"/>
              <a:t>Future value for single period investment:</a:t>
            </a:r>
          </a:p>
          <a:p>
            <a:pPr marL="0" indent="0" algn="just">
              <a:buNone/>
            </a:pPr>
            <a:r>
              <a:rPr lang="en-US" sz="2200" dirty="0" err="1" smtClean="0"/>
              <a:t>Rs</a:t>
            </a:r>
            <a:r>
              <a:rPr lang="en-US" sz="2200" dirty="0" smtClean="0"/>
              <a:t> 100 invested for 1 year period at 10% annual interest rate</a:t>
            </a:r>
          </a:p>
          <a:p>
            <a:pPr marL="0" indent="0" algn="just">
              <a:buNone/>
            </a:pPr>
            <a:r>
              <a:rPr lang="en-US" sz="2200" dirty="0" smtClean="0"/>
              <a:t>Value after one year (FV) = Initial investment (1+i)   i.e. PV (1+i)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	      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100 (1+0.1)  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110</a:t>
            </a:r>
          </a:p>
          <a:p>
            <a:pPr marL="0" indent="0" algn="just">
              <a:buNone/>
            </a:pPr>
            <a:r>
              <a:rPr lang="en-US" sz="2200" b="1" dirty="0"/>
              <a:t>Future value for </a:t>
            </a:r>
            <a:r>
              <a:rPr lang="en-US" sz="2200" b="1" dirty="0" smtClean="0"/>
              <a:t>multiple </a:t>
            </a:r>
            <a:r>
              <a:rPr lang="en-US" sz="2200" b="1" dirty="0"/>
              <a:t>period investment:</a:t>
            </a:r>
          </a:p>
          <a:p>
            <a:pPr marL="0" indent="0" algn="just">
              <a:buNone/>
            </a:pPr>
            <a:r>
              <a:rPr lang="en-US" sz="2200" dirty="0" err="1"/>
              <a:t>Rs</a:t>
            </a:r>
            <a:r>
              <a:rPr lang="en-US" sz="2200" dirty="0"/>
              <a:t> 100 invested for </a:t>
            </a:r>
            <a:r>
              <a:rPr lang="en-US" sz="2200" dirty="0" smtClean="0"/>
              <a:t>2 years </a:t>
            </a:r>
            <a:r>
              <a:rPr lang="en-US" sz="2200" dirty="0"/>
              <a:t>period at 10% annual interest rate</a:t>
            </a:r>
          </a:p>
          <a:p>
            <a:pPr marL="0" indent="0" algn="just">
              <a:buNone/>
            </a:pPr>
            <a:r>
              <a:rPr lang="en-US" sz="2200" dirty="0"/>
              <a:t>Value after </a:t>
            </a:r>
            <a:r>
              <a:rPr lang="en-US" sz="2200" dirty="0" smtClean="0"/>
              <a:t>two year (FV) </a:t>
            </a:r>
            <a:r>
              <a:rPr lang="en-US" sz="2200" dirty="0"/>
              <a:t>= Initial investment (1+i</a:t>
            </a:r>
            <a:r>
              <a:rPr lang="en-US" sz="2200" dirty="0" smtClean="0"/>
              <a:t>) (1+i)   </a:t>
            </a:r>
            <a:r>
              <a:rPr lang="en-US" sz="2200" dirty="0"/>
              <a:t>i.e. PV (</a:t>
            </a:r>
            <a:r>
              <a:rPr lang="en-US" sz="2200" dirty="0" smtClean="0"/>
              <a:t>1+i)</a:t>
            </a:r>
            <a:r>
              <a:rPr lang="en-US" sz="2200" baseline="30000" dirty="0" smtClean="0"/>
              <a:t>n</a:t>
            </a:r>
            <a:endParaRPr lang="en-US" sz="2200" baseline="30000" dirty="0"/>
          </a:p>
          <a:p>
            <a:pPr marL="0" indent="0" algn="just">
              <a:buNone/>
            </a:pPr>
            <a:r>
              <a:rPr lang="en-US" sz="2200" dirty="0"/>
              <a:t>		         = </a:t>
            </a:r>
            <a:r>
              <a:rPr lang="en-US" sz="2200" dirty="0" err="1"/>
              <a:t>Rs</a:t>
            </a:r>
            <a:r>
              <a:rPr lang="en-US" sz="2200" dirty="0"/>
              <a:t> 100 (</a:t>
            </a:r>
            <a:r>
              <a:rPr lang="en-US" sz="2200" dirty="0" smtClean="0"/>
              <a:t>1+0.1)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    </a:t>
            </a:r>
            <a:r>
              <a:rPr lang="en-US" sz="2200" dirty="0"/>
              <a:t>= </a:t>
            </a:r>
            <a:r>
              <a:rPr lang="en-US" sz="2200" dirty="0" err="1"/>
              <a:t>Rs</a:t>
            </a:r>
            <a:r>
              <a:rPr lang="en-US" sz="2200" dirty="0"/>
              <a:t> </a:t>
            </a:r>
            <a:r>
              <a:rPr lang="en-US" sz="2200" dirty="0" smtClean="0"/>
              <a:t>121</a:t>
            </a:r>
          </a:p>
          <a:p>
            <a:pPr marL="0" indent="0" algn="just">
              <a:buNone/>
            </a:pPr>
            <a:r>
              <a:rPr lang="en-US" sz="2200" dirty="0" smtClean="0"/>
              <a:t>Thus we have,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 = PV (1+i)</a:t>
            </a:r>
            <a:r>
              <a:rPr lang="en-US" sz="2200" baseline="30000" dirty="0" smtClean="0"/>
              <a:t>n</a:t>
            </a:r>
            <a:endParaRPr lang="en-US" sz="2200" baseline="30000" dirty="0"/>
          </a:p>
          <a:p>
            <a:pPr marL="0" indent="0" algn="just">
              <a:buNone/>
            </a:pPr>
            <a:r>
              <a:rPr lang="en-US" sz="2200" dirty="0" smtClean="0"/>
              <a:t>     where,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= future value of a sum of money at the end of period n</a:t>
            </a:r>
          </a:p>
          <a:p>
            <a:pPr marL="0" indent="0" algn="just">
              <a:buNone/>
            </a:pPr>
            <a:r>
              <a:rPr lang="en-US" sz="2200" baseline="-25000" dirty="0"/>
              <a:t>	</a:t>
            </a:r>
            <a:r>
              <a:rPr lang="en-US" sz="2200" dirty="0" smtClean="0"/>
              <a:t>    PV = present value or sum of money today</a:t>
            </a:r>
          </a:p>
          <a:p>
            <a:pPr marL="0" indent="0" algn="just">
              <a:buNone/>
            </a:pPr>
            <a:r>
              <a:rPr lang="en-US" sz="2200" baseline="-25000" dirty="0"/>
              <a:t>	</a:t>
            </a:r>
            <a:r>
              <a:rPr lang="en-US" sz="2200" dirty="0" smtClean="0"/>
              <a:t>     I = annual interest rate at which money is invested</a:t>
            </a:r>
          </a:p>
          <a:p>
            <a:pPr marL="0" indent="0" algn="just">
              <a:buNone/>
            </a:pPr>
            <a:r>
              <a:rPr lang="en-US" sz="2200" baseline="-25000" dirty="0" smtClean="0"/>
              <a:t>	</a:t>
            </a:r>
            <a:r>
              <a:rPr lang="en-US" sz="2200" dirty="0" smtClean="0"/>
              <a:t>     n = number of years for which the sum of money is compounded</a:t>
            </a:r>
            <a:endParaRPr lang="en-US" sz="2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6345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Simple interest = interest earned only on original investment</a:t>
            </a:r>
          </a:p>
          <a:p>
            <a:pPr algn="just"/>
            <a:r>
              <a:rPr lang="en-US" sz="2200" dirty="0" smtClean="0"/>
              <a:t>Compound Interest = Interest earned on interest</a:t>
            </a:r>
          </a:p>
          <a:p>
            <a:pPr marL="0" indent="0" algn="just">
              <a:buNone/>
            </a:pPr>
            <a:r>
              <a:rPr lang="en-US" sz="2200" b="1" dirty="0" smtClean="0"/>
              <a:t>Calculating Future value using FVIF table </a:t>
            </a:r>
          </a:p>
          <a:p>
            <a:pPr marL="0" indent="0" algn="just"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 =   PV ( FVIF </a:t>
            </a:r>
            <a:r>
              <a:rPr lang="en-US" sz="2200" baseline="-25000" dirty="0" err="1" smtClean="0"/>
              <a:t>i,n</a:t>
            </a:r>
            <a:r>
              <a:rPr lang="en-US" sz="2200" dirty="0" smtClean="0"/>
              <a:t>)</a:t>
            </a:r>
          </a:p>
          <a:p>
            <a:pPr marL="0" indent="0" algn="just">
              <a:buNone/>
            </a:pPr>
            <a:r>
              <a:rPr lang="en-US" sz="2200" dirty="0" smtClean="0"/>
              <a:t>Previous example: </a:t>
            </a:r>
            <a:r>
              <a:rPr lang="en-US" sz="2200" dirty="0" err="1"/>
              <a:t>FV</a:t>
            </a:r>
            <a:r>
              <a:rPr lang="en-US" sz="2200" baseline="-25000" dirty="0" err="1"/>
              <a:t>n</a:t>
            </a:r>
            <a:r>
              <a:rPr lang="en-US" sz="2200" dirty="0"/>
              <a:t> =   PV ( FVIF </a:t>
            </a:r>
            <a:r>
              <a:rPr lang="en-US" sz="2200" baseline="-25000" dirty="0" smtClean="0"/>
              <a:t>10%,2</a:t>
            </a:r>
            <a:r>
              <a:rPr lang="en-US" sz="2200" dirty="0" smtClean="0"/>
              <a:t>)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100 * 1.21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121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7467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2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 </a:t>
            </a:r>
            <a:r>
              <a:rPr lang="en-US" dirty="0"/>
              <a:t>value of a Single Amount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/>
                <a:r>
                  <a:rPr lang="en-US" dirty="0" smtClean="0"/>
                  <a:t>Present value is the value of today of a future cash flow on series of cash flows i.e. discounted value of future value is present value</a:t>
                </a:r>
              </a:p>
              <a:p>
                <a:pPr marL="0" indent="0" algn="just">
                  <a:buNone/>
                </a:pPr>
                <a:r>
                  <a:rPr lang="en-US" b="1" dirty="0" smtClean="0"/>
                  <a:t>Present </a:t>
                </a:r>
                <a:r>
                  <a:rPr lang="en-US" b="1" dirty="0"/>
                  <a:t>value for single period investment: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Rs</a:t>
                </a:r>
                <a:r>
                  <a:rPr lang="en-US" dirty="0"/>
                  <a:t> 100 invested for 1 year period at 10% annual interest </a:t>
                </a:r>
                <a:r>
                  <a:rPr lang="en-US" dirty="0" smtClean="0"/>
                  <a:t>rate grows to 110 in one year period i.e.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Value after one year (FV) </a:t>
                </a:r>
                <a:r>
                  <a:rPr lang="en-US" dirty="0" smtClean="0"/>
                  <a:t>=Present value  * 1.1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So,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7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700" b="0" i="1" smtClean="0">
                            <a:latin typeface="Cambria Math"/>
                          </a:rPr>
                          <m:t>𝐹𝑉</m:t>
                        </m:r>
                      </m:num>
                      <m:den>
                        <m:r>
                          <a:rPr lang="en-US" sz="3700" b="0" i="1" smtClean="0">
                            <a:latin typeface="Cambria Math"/>
                          </a:rPr>
                          <m:t>(1+</m:t>
                        </m:r>
                        <m:r>
                          <a:rPr lang="en-US" sz="37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7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700" dirty="0" smtClean="0"/>
                  <a:t>     </a:t>
                </a:r>
                <a:r>
                  <a:rPr lang="en-US" sz="37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700" b="0" i="1" smtClean="0">
                            <a:latin typeface="Cambria Math"/>
                          </a:rPr>
                          <m:t>110</m:t>
                        </m:r>
                      </m:num>
                      <m:den>
                        <m:r>
                          <a:rPr lang="en-US" sz="3700" i="1">
                            <a:latin typeface="Cambria Math"/>
                          </a:rPr>
                          <m:t>(1+</m:t>
                        </m:r>
                        <m:r>
                          <a:rPr lang="en-US" sz="3700" b="0" i="1" smtClean="0">
                            <a:latin typeface="Cambria Math"/>
                          </a:rPr>
                          <m:t>0.1</m:t>
                        </m:r>
                        <m:r>
                          <a:rPr lang="en-US" sz="37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700" dirty="0" smtClean="0"/>
                  <a:t>   </a:t>
                </a:r>
                <a:r>
                  <a:rPr lang="en-US" dirty="0"/>
                  <a:t>= </a:t>
                </a:r>
                <a:r>
                  <a:rPr lang="en-US" dirty="0" err="1"/>
                  <a:t>Rs</a:t>
                </a:r>
                <a:r>
                  <a:rPr lang="en-US" dirty="0"/>
                  <a:t> </a:t>
                </a:r>
                <a:r>
                  <a:rPr lang="en-US" dirty="0" smtClean="0"/>
                  <a:t>100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 smtClean="0"/>
                  <a:t>Present </a:t>
                </a:r>
                <a:r>
                  <a:rPr lang="en-US" b="1" dirty="0"/>
                  <a:t>value for multiple period investment: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Suppose you need </a:t>
                </a:r>
                <a:r>
                  <a:rPr lang="en-US" dirty="0" err="1" smtClean="0"/>
                  <a:t>Rs</a:t>
                </a:r>
                <a:r>
                  <a:rPr lang="en-US" dirty="0" smtClean="0"/>
                  <a:t> 121, 2 years from now </a:t>
                </a:r>
                <a:r>
                  <a:rPr lang="en-US" dirty="0"/>
                  <a:t>period at 10% annual interest </a:t>
                </a:r>
                <a:r>
                  <a:rPr lang="en-US" dirty="0" smtClean="0"/>
                  <a:t>rate. How much do you need to invest now?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Value after </a:t>
                </a:r>
                <a:r>
                  <a:rPr lang="en-US" dirty="0" smtClean="0"/>
                  <a:t>two </a:t>
                </a:r>
                <a:r>
                  <a:rPr lang="en-US" dirty="0"/>
                  <a:t>year (FV) = </a:t>
                </a:r>
                <a:r>
                  <a:rPr lang="en-US" dirty="0" smtClean="0"/>
                  <a:t>Present value </a:t>
                </a:r>
                <a:r>
                  <a:rPr lang="en-US" dirty="0"/>
                  <a:t>(1+i) (1+i) </a:t>
                </a:r>
                <a:r>
                  <a:rPr lang="en-US" dirty="0" smtClean="0"/>
                  <a:t>  ∴ </a:t>
                </a:r>
                <a:r>
                  <a:rPr lang="en-US" sz="3500" dirty="0"/>
                  <a:t>PV </a:t>
                </a:r>
                <a:r>
                  <a:rPr lang="en-US" sz="3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i="1">
                            <a:latin typeface="Cambria Math"/>
                          </a:rPr>
                          <m:t>𝐹𝑉</m:t>
                        </m:r>
                      </m:num>
                      <m:den>
                        <m:d>
                          <m:d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35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3500" b="0" i="1" baseline="30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baseline="30000" dirty="0"/>
              </a:p>
              <a:p>
                <a:pPr marL="0" indent="0" algn="just">
                  <a:buNone/>
                </a:pPr>
                <a:r>
                  <a:rPr lang="en-US" dirty="0"/>
                  <a:t>		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   = 100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Thus we have, </a:t>
                </a:r>
                <a:r>
                  <a:rPr lang="en-US" dirty="0" smtClean="0"/>
                  <a:t>PV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𝐹𝑉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4000" i="1" baseline="3000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4000" dirty="0" smtClean="0"/>
              </a:p>
              <a:p>
                <a:pPr marL="0" indent="0" algn="just">
                  <a:buNone/>
                </a:pPr>
                <a:r>
                  <a:rPr lang="en-US" sz="4000" b="1" dirty="0"/>
                  <a:t>Calculating </a:t>
                </a:r>
                <a:r>
                  <a:rPr lang="en-US" sz="4000" b="1" dirty="0" smtClean="0"/>
                  <a:t>Present </a:t>
                </a:r>
                <a:r>
                  <a:rPr lang="en-US" sz="4000" b="1" dirty="0"/>
                  <a:t>value using </a:t>
                </a:r>
                <a:r>
                  <a:rPr lang="en-US" sz="4000" b="1" dirty="0" smtClean="0"/>
                  <a:t>PVIF </a:t>
                </a:r>
                <a:r>
                  <a:rPr lang="en-US" sz="4000" b="1" dirty="0"/>
                  <a:t>table </a:t>
                </a:r>
              </a:p>
              <a:p>
                <a:pPr marL="0" indent="0" algn="just">
                  <a:buNone/>
                </a:pPr>
                <a:r>
                  <a:rPr lang="en-US" sz="4000" dirty="0"/>
                  <a:t>     </a:t>
                </a:r>
                <a:r>
                  <a:rPr lang="en-US" sz="4000" dirty="0" smtClean="0"/>
                  <a:t>PV </a:t>
                </a:r>
                <a:r>
                  <a:rPr lang="en-US" sz="4000" dirty="0"/>
                  <a:t>=   </a:t>
                </a:r>
                <a:r>
                  <a:rPr lang="en-US" sz="4000" dirty="0" err="1" smtClean="0"/>
                  <a:t>FV</a:t>
                </a:r>
                <a:r>
                  <a:rPr lang="en-US" sz="4000" baseline="-25000" dirty="0" err="1"/>
                  <a:t>n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( </a:t>
                </a:r>
                <a:r>
                  <a:rPr lang="en-US" sz="4000" dirty="0" smtClean="0"/>
                  <a:t>PVIF </a:t>
                </a:r>
                <a:r>
                  <a:rPr lang="en-US" sz="4000" baseline="-25000" dirty="0" smtClean="0"/>
                  <a:t>i</a:t>
                </a:r>
                <a:r>
                  <a:rPr lang="en-US" sz="4000" dirty="0" smtClean="0"/>
                  <a:t> </a:t>
                </a:r>
                <a:r>
                  <a:rPr lang="en-US" sz="4000" baseline="-25000" dirty="0" smtClean="0"/>
                  <a:t>, n </a:t>
                </a:r>
                <a:r>
                  <a:rPr lang="en-US" sz="4000" dirty="0" smtClean="0"/>
                  <a:t>)</a:t>
                </a:r>
                <a:endParaRPr lang="en-US" sz="4000" dirty="0"/>
              </a:p>
              <a:p>
                <a:pPr marL="0" indent="0" algn="just">
                  <a:buNone/>
                </a:pPr>
                <a:r>
                  <a:rPr lang="en-US" sz="4000" dirty="0"/>
                  <a:t>Previous example: </a:t>
                </a:r>
                <a:r>
                  <a:rPr lang="en-US" sz="4000" dirty="0" smtClean="0"/>
                  <a:t>PV </a:t>
                </a:r>
                <a:r>
                  <a:rPr lang="en-US" sz="4000" dirty="0"/>
                  <a:t>= </a:t>
                </a:r>
                <a:r>
                  <a:rPr lang="en-US" sz="4000" dirty="0" err="1" smtClean="0"/>
                  <a:t>FV</a:t>
                </a:r>
                <a:r>
                  <a:rPr lang="en-US" sz="4000" baseline="-25000" dirty="0" err="1" smtClean="0"/>
                  <a:t>n</a:t>
                </a:r>
                <a:r>
                  <a:rPr lang="en-US" sz="4000" dirty="0" smtClean="0"/>
                  <a:t>( PVIF </a:t>
                </a:r>
                <a:r>
                  <a:rPr lang="en-US" sz="4000" baseline="-25000" dirty="0"/>
                  <a:t>10%,2</a:t>
                </a:r>
                <a:r>
                  <a:rPr lang="en-US" sz="4000" dirty="0"/>
                  <a:t>)   = </a:t>
                </a:r>
                <a:r>
                  <a:rPr lang="en-US" sz="4000" dirty="0" err="1"/>
                  <a:t>Rs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121 </a:t>
                </a:r>
                <a:r>
                  <a:rPr lang="en-US" sz="4000" dirty="0"/>
                  <a:t>* </a:t>
                </a:r>
                <a:r>
                  <a:rPr lang="en-US" sz="4000" dirty="0" smtClean="0"/>
                  <a:t>0.8264   </a:t>
                </a:r>
                <a:r>
                  <a:rPr lang="en-US" sz="4000" dirty="0"/>
                  <a:t>= </a:t>
                </a:r>
                <a:r>
                  <a:rPr lang="en-US" sz="4000" dirty="0" err="1"/>
                  <a:t>Rs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100</a:t>
                </a:r>
              </a:p>
              <a:p>
                <a:pPr marL="0" indent="0" algn="just">
                  <a:buNone/>
                </a:pPr>
                <a:endParaRPr lang="en-US" sz="4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  <a:blipFill rotWithShape="1">
                <a:blip r:embed="rId2"/>
                <a:stretch>
                  <a:fillRect l="-889" t="-1405" r="-1185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9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500" dirty="0" smtClean="0"/>
              <a:t>Relationship between present value and interest rates over different time period</a:t>
            </a:r>
            <a:endParaRPr lang="en-US" sz="35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543800" cy="473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the Interest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Single Period Case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Multi Period Case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22357"/>
              </p:ext>
            </p:extLst>
          </p:nvPr>
        </p:nvGraphicFramePr>
        <p:xfrm>
          <a:off x="685800" y="12954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0292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Formula Method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Tabular Method</a:t>
                      </a:r>
                      <a:endParaRPr lang="en-US" sz="15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FV</a:t>
                      </a:r>
                      <a:r>
                        <a:rPr lang="en-US" sz="1500" baseline="-25000" dirty="0" smtClean="0"/>
                        <a:t>1</a:t>
                      </a:r>
                      <a:r>
                        <a:rPr lang="en-US" sz="1500" dirty="0" smtClean="0"/>
                        <a:t> = PV (1+i)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FV</a:t>
                      </a:r>
                      <a:r>
                        <a:rPr lang="en-US" sz="1500" baseline="-25000" dirty="0" smtClean="0"/>
                        <a:t>1</a:t>
                      </a:r>
                      <a:r>
                        <a:rPr lang="en-US" sz="1500" dirty="0" smtClean="0"/>
                        <a:t> = PV *</a:t>
                      </a:r>
                      <a:r>
                        <a:rPr lang="en-US" sz="1500" baseline="0" dirty="0" smtClean="0"/>
                        <a:t> FVIF </a:t>
                      </a:r>
                      <a:r>
                        <a:rPr lang="en-US" sz="1500" baseline="-25000" dirty="0" smtClean="0"/>
                        <a:t>i,1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110 = 100 (1+i)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110 = 100 * </a:t>
                      </a:r>
                      <a:r>
                        <a:rPr lang="en-US" sz="1500" baseline="0" dirty="0" smtClean="0"/>
                        <a:t>FVIF </a:t>
                      </a:r>
                      <a:r>
                        <a:rPr lang="en-US" sz="1500" baseline="-25000" dirty="0" smtClean="0"/>
                        <a:t>i,1</a:t>
                      </a:r>
                      <a:endParaRPr lang="en-US" sz="15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1.1  = 1+i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1.10</a:t>
                      </a:r>
                      <a:r>
                        <a:rPr lang="en-US" sz="1500" baseline="0" dirty="0" smtClean="0"/>
                        <a:t> = FVIF </a:t>
                      </a:r>
                      <a:r>
                        <a:rPr lang="en-US" sz="1500" baseline="-25000" dirty="0" smtClean="0"/>
                        <a:t>i,1</a:t>
                      </a:r>
                      <a:endParaRPr lang="en-US" sz="15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i=</a:t>
                      </a:r>
                      <a:r>
                        <a:rPr lang="en-US" sz="1500" baseline="0" dirty="0" smtClean="0"/>
                        <a:t> 0.1   or, 10 %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Referring FVIF</a:t>
                      </a:r>
                      <a:r>
                        <a:rPr lang="en-US" sz="1500" baseline="0" dirty="0" smtClean="0"/>
                        <a:t> table in 1 year, the factor value of 1.10 lies at year 10%. Thus interest rate is 10%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89948"/>
                  </p:ext>
                </p:extLst>
              </p:nvPr>
            </p:nvGraphicFramePr>
            <p:xfrm>
              <a:off x="685800" y="3733800"/>
              <a:ext cx="7620000" cy="2247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49530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Formula Method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Tabular Method</a:t>
                          </a:r>
                          <a:endParaRPr lang="en-US" sz="15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PV </a:t>
                          </a:r>
                          <a:r>
                            <a:rPr lang="en-US" sz="18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</a:t>
                          </a:r>
                        </a:p>
                        <a:p>
                          <a:r>
                            <a:rPr lang="en-US" sz="1800" dirty="0" smtClean="0"/>
                            <a:t>Or,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800" i="1" baseline="3000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 smtClean="0"/>
                            <a:t>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</a:p>
                        <a:p>
                          <a:r>
                            <a:rPr lang="en-US" sz="1800" dirty="0" smtClean="0"/>
                            <a:t>Or 1+i =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  <a:r>
                            <a:rPr lang="en-US" sz="1800" baseline="58000" dirty="0" smtClean="0"/>
                            <a:t>1/n</a:t>
                          </a:r>
                        </a:p>
                        <a:p>
                          <a:endParaRPr lang="en-US" sz="1800" baseline="58000" dirty="0" smtClean="0"/>
                        </a:p>
                        <a:p>
                          <a:r>
                            <a:rPr lang="en-US" sz="1800" baseline="0" dirty="0" smtClean="0"/>
                            <a:t>Or, i = 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  <a:r>
                            <a:rPr lang="en-US" sz="1800" baseline="58000" dirty="0" smtClean="0"/>
                            <a:t>1/n  </a:t>
                          </a:r>
                          <a:r>
                            <a:rPr lang="en-US" sz="1800" baseline="0" dirty="0" smtClean="0"/>
                            <a:t>  - 1</a:t>
                          </a:r>
                          <a:endParaRPr lang="en-US" sz="18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/>
                            <a:t>PV = </a:t>
                          </a:r>
                          <a:r>
                            <a:rPr lang="en-US" sz="1500" dirty="0" err="1" smtClean="0"/>
                            <a:t>FV</a:t>
                          </a:r>
                          <a:r>
                            <a:rPr lang="en-US" sz="1500" baseline="-25000" dirty="0" err="1" smtClean="0"/>
                            <a:t>n</a:t>
                          </a:r>
                          <a:r>
                            <a:rPr lang="en-US" sz="1500" dirty="0" smtClean="0"/>
                            <a:t> * </a:t>
                          </a:r>
                          <a:r>
                            <a:rPr lang="en-US" sz="1500" baseline="0" dirty="0" smtClean="0"/>
                            <a:t>PVIF </a:t>
                          </a:r>
                          <a:r>
                            <a:rPr lang="en-US" sz="1500" baseline="-25000" dirty="0" err="1" smtClean="0"/>
                            <a:t>i,n</a:t>
                          </a:r>
                          <a:endParaRPr lang="en-US" sz="1500" baseline="-25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/>
                            <a:t>Or, </a:t>
                          </a:r>
                          <a:r>
                            <a:rPr lang="en-US" sz="1500" baseline="0" dirty="0" smtClean="0"/>
                            <a:t>PVIF </a:t>
                          </a:r>
                          <a:r>
                            <a:rPr lang="en-US" sz="1500" baseline="-25000" dirty="0" err="1" smtClean="0"/>
                            <a:t>i,n</a:t>
                          </a:r>
                          <a:r>
                            <a:rPr lang="en-US" sz="1500" baseline="-25000" dirty="0" smtClean="0"/>
                            <a:t>  </a:t>
                          </a:r>
                          <a:r>
                            <a:rPr lang="en-US" sz="15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6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baseline="-25000" dirty="0" smtClean="0"/>
                            <a:t>     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aseline="0" dirty="0" smtClean="0"/>
                            <a:t>Referring the PVIF table in the given year we find interest rate one higher than factor and other lower than factor then apply formula: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aseline="0" dirty="0" smtClean="0"/>
                            <a:t>Interest rate ( i ) = LR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𝐸𝑥𝑎𝑐𝑡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𝐻𝑅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baseline="0" dirty="0" smtClean="0"/>
                            <a:t>  (HR – LR)</a:t>
                          </a:r>
                        </a:p>
                        <a:p>
                          <a:endParaRPr lang="en-US" sz="15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89948"/>
                  </p:ext>
                </p:extLst>
              </p:nvPr>
            </p:nvGraphicFramePr>
            <p:xfrm>
              <a:off x="685800" y="3733800"/>
              <a:ext cx="7620000" cy="2247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4953000"/>
                  </a:tblGrid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Formula Method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Tabular Method</a:t>
                          </a:r>
                          <a:endParaRPr lang="en-US" sz="1500" dirty="0"/>
                        </a:p>
                      </a:txBody>
                      <a:tcPr/>
                    </a:tc>
                  </a:tr>
                  <a:tr h="1927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8" t="-17089" r="-185388" b="-3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064" t="-17089" b="-3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01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the Number of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PV = </a:t>
            </a:r>
            <a:r>
              <a:rPr lang="en-US" sz="2500" dirty="0" err="1" smtClean="0"/>
              <a:t>Rs</a:t>
            </a:r>
            <a:r>
              <a:rPr lang="en-US" sz="2500" dirty="0" smtClean="0"/>
              <a:t> 100, FV = 200, i= 8%,  n =?</a:t>
            </a:r>
          </a:p>
          <a:p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773520"/>
                  </p:ext>
                </p:extLst>
              </p:nvPr>
            </p:nvGraphicFramePr>
            <p:xfrm>
              <a:off x="381000" y="1600200"/>
              <a:ext cx="8305800" cy="382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798"/>
                    <a:gridCol w="57310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r>
                            <a:rPr lang="en-US" baseline="0" dirty="0" smtClean="0"/>
                            <a:t>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</a:t>
                          </a:r>
                          <a:r>
                            <a:rPr lang="en-US" dirty="0" err="1" smtClean="0"/>
                            <a:t>Mathod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1343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PV </a:t>
                          </a:r>
                          <a:r>
                            <a:rPr lang="en-US" sz="18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</a:t>
                          </a:r>
                        </a:p>
                        <a:p>
                          <a:r>
                            <a:rPr lang="en-US" dirty="0" err="1" smtClean="0"/>
                            <a:t>Rs</a:t>
                          </a:r>
                          <a:r>
                            <a:rPr lang="en-US" dirty="0" smtClean="0"/>
                            <a:t> 100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0.08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0.08</m:t>
                                  </m:r>
                                </m:e>
                              </m:d>
                              <m:r>
                                <a:rPr lang="en-US" sz="1800" i="1" baseline="3000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1.08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dirty="0" smtClean="0"/>
                            <a:t> = 2</a:t>
                          </a:r>
                        </a:p>
                        <a:p>
                          <a:r>
                            <a:rPr lang="en-US" dirty="0" smtClean="0"/>
                            <a:t>Taking</a:t>
                          </a:r>
                          <a:r>
                            <a:rPr lang="en-US" baseline="0" dirty="0" smtClean="0"/>
                            <a:t> log on both sides,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Log </a:t>
                          </a:r>
                          <a:r>
                            <a:rPr lang="en-US" dirty="0" smtClean="0"/>
                            <a:t>1.08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dirty="0" smtClean="0"/>
                            <a:t> = log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log 1.08   = log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1.08 </m:t>
                                      </m:r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 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0.3010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0.0334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   = 9.01 years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Using PVIF table,</a:t>
                          </a:r>
                        </a:p>
                        <a:p>
                          <a:r>
                            <a:rPr lang="en-US" sz="1800" dirty="0" smtClean="0"/>
                            <a:t>PV = </a:t>
                          </a:r>
                          <a:r>
                            <a:rPr lang="en-US" sz="1800" dirty="0" err="1" smtClean="0"/>
                            <a:t>FV</a:t>
                          </a:r>
                          <a:r>
                            <a:rPr lang="en-US" sz="1800" baseline="-25000" dirty="0" err="1" smtClean="0"/>
                            <a:t>n</a:t>
                          </a:r>
                          <a:r>
                            <a:rPr lang="en-US" sz="1800" dirty="0" smtClean="0"/>
                            <a:t> * </a:t>
                          </a:r>
                          <a:r>
                            <a:rPr lang="en-US" sz="1800" baseline="0" dirty="0" smtClean="0"/>
                            <a:t>PVIF </a:t>
                          </a:r>
                          <a:r>
                            <a:rPr lang="en-US" sz="1800" baseline="-25000" dirty="0" err="1" smtClean="0"/>
                            <a:t>i,n</a:t>
                          </a:r>
                          <a:r>
                            <a:rPr lang="en-US" sz="1800" baseline="-25000" dirty="0" smtClean="0"/>
                            <a:t>    </a:t>
                          </a:r>
                          <a:r>
                            <a:rPr lang="en-US" sz="1800" baseline="0" dirty="0" smtClean="0"/>
                            <a:t>or,  </a:t>
                          </a:r>
                          <a:r>
                            <a:rPr lang="en-US" sz="1800" baseline="0" dirty="0" err="1" smtClean="0"/>
                            <a:t>Rs</a:t>
                          </a:r>
                          <a:r>
                            <a:rPr lang="en-US" sz="1800" baseline="0" dirty="0" smtClean="0"/>
                            <a:t> 100 = </a:t>
                          </a:r>
                          <a:r>
                            <a:rPr lang="en-US" sz="1800" baseline="0" dirty="0" err="1" smtClean="0"/>
                            <a:t>Rs</a:t>
                          </a:r>
                          <a:r>
                            <a:rPr lang="en-US" sz="1800" baseline="0" dirty="0" smtClean="0"/>
                            <a:t> 200 *  PVIF </a:t>
                          </a:r>
                          <a:r>
                            <a:rPr lang="en-US" sz="1800" baseline="-25000" dirty="0" smtClean="0"/>
                            <a:t>8%,n years</a:t>
                          </a:r>
                          <a:endParaRPr lang="en-US" sz="180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Or, PVIF </a:t>
                          </a:r>
                          <a:r>
                            <a:rPr lang="en-US" sz="1800" baseline="-25000" dirty="0" smtClean="0"/>
                            <a:t>8%,n years  </a:t>
                          </a:r>
                          <a:r>
                            <a:rPr lang="en-US" sz="1800" baseline="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100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 = 0.50</a:t>
                          </a:r>
                        </a:p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Referring PVIF table the factor 0.50 lies between 9 and 10 years. To find actual number of period, interpolation between two factors is required: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n= LR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𝐸𝑥𝑎𝑐𝑡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𝐻𝑅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(HR – LR)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  = 9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0.5002 −0.50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0.5002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−0.4632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(10 – 9)   = 9.0054 years = 9.01 years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In the same number of years can be computed from formula of FV also.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773520"/>
                  </p:ext>
                </p:extLst>
              </p:nvPr>
            </p:nvGraphicFramePr>
            <p:xfrm>
              <a:off x="381000" y="1600200"/>
              <a:ext cx="8305800" cy="382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798"/>
                    <a:gridCol w="57310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r>
                            <a:rPr lang="en-US" baseline="0" dirty="0" smtClean="0"/>
                            <a:t>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</a:t>
                          </a:r>
                          <a:r>
                            <a:rPr lang="en-US" dirty="0" err="1" smtClean="0"/>
                            <a:t>Mathod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45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7" t="-11640" r="-222749" b="-2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00" t="-11640" b="-26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75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1850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Time Value of Money</vt:lpstr>
      <vt:lpstr>Concept of Time Value of Money</vt:lpstr>
      <vt:lpstr>Cash flow time line</vt:lpstr>
      <vt:lpstr>Future value of a Single Amount</vt:lpstr>
      <vt:lpstr>Cont…</vt:lpstr>
      <vt:lpstr>Present value of a Single Amount</vt:lpstr>
      <vt:lpstr>Relationship between present value and interest rates over different time period</vt:lpstr>
      <vt:lpstr>Finding the Interest Rate</vt:lpstr>
      <vt:lpstr>Finding the Number of years</vt:lpstr>
      <vt:lpstr>Annuity</vt:lpstr>
      <vt:lpstr>Future value of an ordinary annuity and annuity due</vt:lpstr>
      <vt:lpstr>Present value of an ordinary annuity and annuity due</vt:lpstr>
      <vt:lpstr>Finding annuity payments, interest rate and number of years in ordinary annuity</vt:lpstr>
      <vt:lpstr>Perpetuity</vt:lpstr>
      <vt:lpstr>Present value and Future value of uneven cash flow</vt:lpstr>
      <vt:lpstr>Semiannual and other compounding period</vt:lpstr>
      <vt:lpstr>Comparison of different types of interest rate</vt:lpstr>
      <vt:lpstr>Loan Amortization Schedule</vt:lpstr>
      <vt:lpstr>Application of the time value of money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</dc:title>
  <dc:creator>Dell</dc:creator>
  <cp:lastModifiedBy>Dell</cp:lastModifiedBy>
  <cp:revision>50</cp:revision>
  <dcterms:created xsi:type="dcterms:W3CDTF">2006-08-16T00:00:00Z</dcterms:created>
  <dcterms:modified xsi:type="dcterms:W3CDTF">2022-04-23T11:01:49Z</dcterms:modified>
</cp:coreProperties>
</file>