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9" r:id="rId6"/>
    <p:sldId id="261" r:id="rId7"/>
    <p:sldId id="262" r:id="rId8"/>
    <p:sldId id="263" r:id="rId9"/>
    <p:sldId id="308" r:id="rId10"/>
    <p:sldId id="264" r:id="rId11"/>
    <p:sldId id="265" r:id="rId12"/>
    <p:sldId id="266" r:id="rId13"/>
    <p:sldId id="267" r:id="rId14"/>
    <p:sldId id="268" r:id="rId15"/>
    <p:sldId id="269" r:id="rId16"/>
    <p:sldId id="270" r:id="rId17"/>
    <p:sldId id="276" r:id="rId18"/>
    <p:sldId id="271" r:id="rId19"/>
    <p:sldId id="272" r:id="rId20"/>
    <p:sldId id="273" r:id="rId21"/>
    <p:sldId id="309" r:id="rId22"/>
    <p:sldId id="274" r:id="rId23"/>
    <p:sldId id="310" r:id="rId24"/>
    <p:sldId id="275" r:id="rId25"/>
    <p:sldId id="311" r:id="rId26"/>
    <p:sldId id="277" r:id="rId27"/>
    <p:sldId id="278" r:id="rId28"/>
    <p:sldId id="279" r:id="rId29"/>
    <p:sldId id="280" r:id="rId30"/>
    <p:sldId id="281" r:id="rId31"/>
    <p:sldId id="282" r:id="rId32"/>
    <p:sldId id="283" r:id="rId33"/>
    <p:sldId id="284" r:id="rId34"/>
    <p:sldId id="285" r:id="rId35"/>
    <p:sldId id="286" r:id="rId36"/>
    <p:sldId id="287" r:id="rId37"/>
    <p:sldId id="312" r:id="rId38"/>
    <p:sldId id="288" r:id="rId39"/>
    <p:sldId id="289" r:id="rId40"/>
    <p:sldId id="313" r:id="rId41"/>
    <p:sldId id="290" r:id="rId42"/>
    <p:sldId id="291" r:id="rId43"/>
    <p:sldId id="314" r:id="rId44"/>
    <p:sldId id="292" r:id="rId45"/>
    <p:sldId id="293" r:id="rId46"/>
    <p:sldId id="294" r:id="rId47"/>
    <p:sldId id="295" r:id="rId48"/>
    <p:sldId id="296" r:id="rId49"/>
    <p:sldId id="260" r:id="rId50"/>
    <p:sldId id="297" r:id="rId51"/>
    <p:sldId id="298" r:id="rId52"/>
    <p:sldId id="315" r:id="rId53"/>
    <p:sldId id="316" r:id="rId54"/>
    <p:sldId id="317" r:id="rId55"/>
    <p:sldId id="318" r:id="rId56"/>
    <p:sldId id="319" r:id="rId57"/>
    <p:sldId id="299" r:id="rId58"/>
    <p:sldId id="300" r:id="rId59"/>
    <p:sldId id="301" r:id="rId60"/>
    <p:sldId id="302" r:id="rId61"/>
    <p:sldId id="303" r:id="rId62"/>
    <p:sldId id="304" r:id="rId63"/>
    <p:sldId id="305" r:id="rId64"/>
    <p:sldId id="320" r:id="rId65"/>
    <p:sldId id="321" r:id="rId66"/>
    <p:sldId id="306" r:id="rId67"/>
    <p:sldId id="30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083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406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6444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588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161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1872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6268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562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8250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230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4753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9186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307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7472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1443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9181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39705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76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1923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013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87318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120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0314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4A471-AA22-4157-9D66-B32664D02AD3}" type="datetimeFigureOut">
              <a:rPr lang="en-US" smtClean="0">
                <a:solidFill>
                  <a:prstClr val="black">
                    <a:tint val="75000"/>
                  </a:prstClr>
                </a:solidFill>
              </a:rPr>
              <a:pPr/>
              <a:t>11/21/2022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B3C6F-2E88-4669-89E8-9DD5F52208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20176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685800"/>
          </a:xfrm>
        </p:spPr>
        <p:txBody>
          <a:bodyPr>
            <a:normAutofit fontScale="90000"/>
          </a:bodyPr>
          <a:lstStyle/>
          <a:p>
            <a:r>
              <a:rPr lang="en-US" dirty="0" smtClean="0"/>
              <a:t>Working Capital Management </a:t>
            </a:r>
            <a:endParaRPr lang="en-US" dirty="0"/>
          </a:p>
        </p:txBody>
      </p:sp>
      <p:sp>
        <p:nvSpPr>
          <p:cNvPr id="3" name="Subtitle 2"/>
          <p:cNvSpPr>
            <a:spLocks noGrp="1"/>
          </p:cNvSpPr>
          <p:nvPr>
            <p:ph type="subTitle" idx="1"/>
          </p:nvPr>
        </p:nvSpPr>
        <p:spPr>
          <a:xfrm>
            <a:off x="1371600" y="914400"/>
            <a:ext cx="6400800" cy="5486400"/>
          </a:xfrm>
        </p:spPr>
        <p:txBody>
          <a:bodyPr>
            <a:normAutofit fontScale="70000" lnSpcReduction="20000"/>
          </a:bodyPr>
          <a:lstStyle/>
          <a:p>
            <a:pPr marL="457200" indent="-457200" algn="l">
              <a:buFont typeface="Wingdings" pitchFamily="2" charset="2"/>
              <a:buChar char="Ø"/>
            </a:pPr>
            <a:r>
              <a:rPr lang="en-US" dirty="0">
                <a:solidFill>
                  <a:schemeClr val="tx1"/>
                </a:solidFill>
              </a:rPr>
              <a:t>Concepts of working </a:t>
            </a:r>
            <a:r>
              <a:rPr lang="en-US" dirty="0" smtClean="0">
                <a:solidFill>
                  <a:schemeClr val="tx1"/>
                </a:solidFill>
              </a:rPr>
              <a:t>capital;</a:t>
            </a:r>
          </a:p>
          <a:p>
            <a:pPr marL="457200" indent="-457200" algn="l">
              <a:buFont typeface="Wingdings" pitchFamily="2" charset="2"/>
              <a:buChar char="Ø"/>
            </a:pPr>
            <a:r>
              <a:rPr lang="en-US" dirty="0" smtClean="0">
                <a:solidFill>
                  <a:schemeClr val="tx1"/>
                </a:solidFill>
              </a:rPr>
              <a:t>Types </a:t>
            </a:r>
            <a:r>
              <a:rPr lang="en-US" dirty="0">
                <a:solidFill>
                  <a:schemeClr val="tx1"/>
                </a:solidFill>
              </a:rPr>
              <a:t>of working </a:t>
            </a:r>
            <a:r>
              <a:rPr lang="en-US" dirty="0" smtClean="0">
                <a:solidFill>
                  <a:schemeClr val="tx1"/>
                </a:solidFill>
              </a:rPr>
              <a:t>capital:</a:t>
            </a:r>
          </a:p>
          <a:p>
            <a:pPr algn="l"/>
            <a:r>
              <a:rPr lang="en-US" dirty="0" smtClean="0">
                <a:solidFill>
                  <a:schemeClr val="tx1"/>
                </a:solidFill>
              </a:rPr>
              <a:t>	Seasonal </a:t>
            </a:r>
            <a:r>
              <a:rPr lang="en-US" dirty="0">
                <a:solidFill>
                  <a:schemeClr val="tx1"/>
                </a:solidFill>
              </a:rPr>
              <a:t>and permanent </a:t>
            </a:r>
            <a:r>
              <a:rPr lang="en-US" dirty="0" smtClean="0">
                <a:solidFill>
                  <a:schemeClr val="tx1"/>
                </a:solidFill>
              </a:rPr>
              <a:t>working capital</a:t>
            </a:r>
          </a:p>
          <a:p>
            <a:pPr marL="457200" indent="-457200" algn="l">
              <a:buFont typeface="Wingdings" pitchFamily="2" charset="2"/>
              <a:buChar char="Ø"/>
            </a:pPr>
            <a:r>
              <a:rPr lang="en-US" dirty="0" smtClean="0">
                <a:solidFill>
                  <a:schemeClr val="tx1"/>
                </a:solidFill>
              </a:rPr>
              <a:t>Factors </a:t>
            </a:r>
            <a:r>
              <a:rPr lang="en-US" dirty="0">
                <a:solidFill>
                  <a:schemeClr val="tx1"/>
                </a:solidFill>
              </a:rPr>
              <a:t>affecting the size of working </a:t>
            </a:r>
            <a:r>
              <a:rPr lang="en-US" dirty="0" smtClean="0">
                <a:solidFill>
                  <a:schemeClr val="tx1"/>
                </a:solidFill>
              </a:rPr>
              <a:t>capital;</a:t>
            </a:r>
          </a:p>
          <a:p>
            <a:pPr marL="457200" indent="-457200" algn="l">
              <a:buFont typeface="Wingdings" pitchFamily="2" charset="2"/>
              <a:buChar char="Ø"/>
            </a:pPr>
            <a:r>
              <a:rPr lang="en-US" dirty="0" smtClean="0">
                <a:solidFill>
                  <a:schemeClr val="tx1"/>
                </a:solidFill>
              </a:rPr>
              <a:t>Significance </a:t>
            </a:r>
            <a:r>
              <a:rPr lang="en-US" dirty="0">
                <a:solidFill>
                  <a:schemeClr val="tx1"/>
                </a:solidFill>
              </a:rPr>
              <a:t>of working </a:t>
            </a:r>
            <a:r>
              <a:rPr lang="en-US" dirty="0" smtClean="0">
                <a:solidFill>
                  <a:schemeClr val="tx1"/>
                </a:solidFill>
              </a:rPr>
              <a:t>capital management;</a:t>
            </a:r>
          </a:p>
          <a:p>
            <a:pPr marL="457200" indent="-457200" algn="l">
              <a:buFont typeface="Wingdings" pitchFamily="2" charset="2"/>
              <a:buChar char="Ø"/>
            </a:pPr>
            <a:r>
              <a:rPr lang="en-US" dirty="0" smtClean="0">
                <a:solidFill>
                  <a:schemeClr val="tx1"/>
                </a:solidFill>
              </a:rPr>
              <a:t>The </a:t>
            </a:r>
            <a:r>
              <a:rPr lang="en-US" dirty="0">
                <a:solidFill>
                  <a:schemeClr val="tx1"/>
                </a:solidFill>
              </a:rPr>
              <a:t>cash conversion </a:t>
            </a:r>
            <a:r>
              <a:rPr lang="en-US" dirty="0" smtClean="0">
                <a:solidFill>
                  <a:schemeClr val="tx1"/>
                </a:solidFill>
              </a:rPr>
              <a:t>cycle;</a:t>
            </a:r>
          </a:p>
          <a:p>
            <a:pPr marL="457200" indent="-457200" algn="l">
              <a:buFont typeface="Wingdings" pitchFamily="2" charset="2"/>
              <a:buChar char="Ø"/>
            </a:pPr>
            <a:r>
              <a:rPr lang="en-US" dirty="0" smtClean="0">
                <a:solidFill>
                  <a:schemeClr val="tx1"/>
                </a:solidFill>
              </a:rPr>
              <a:t>Significance </a:t>
            </a:r>
            <a:r>
              <a:rPr lang="en-US" dirty="0">
                <a:solidFill>
                  <a:schemeClr val="tx1"/>
                </a:solidFill>
              </a:rPr>
              <a:t>of inventory </a:t>
            </a:r>
            <a:r>
              <a:rPr lang="en-US" dirty="0" smtClean="0">
                <a:solidFill>
                  <a:schemeClr val="tx1"/>
                </a:solidFill>
              </a:rPr>
              <a:t>management;</a:t>
            </a:r>
          </a:p>
          <a:p>
            <a:pPr marL="457200" indent="-457200" algn="l">
              <a:buFont typeface="Wingdings" pitchFamily="2" charset="2"/>
              <a:buChar char="Ø"/>
            </a:pPr>
            <a:r>
              <a:rPr lang="en-US" dirty="0" smtClean="0">
                <a:solidFill>
                  <a:schemeClr val="tx1"/>
                </a:solidFill>
              </a:rPr>
              <a:t>Basic</a:t>
            </a:r>
            <a:r>
              <a:rPr lang="en-US" dirty="0">
                <a:solidFill>
                  <a:schemeClr val="tx1"/>
                </a:solidFill>
              </a:rPr>
              <a:t> </a:t>
            </a:r>
            <a:r>
              <a:rPr lang="en-US" dirty="0" smtClean="0">
                <a:solidFill>
                  <a:schemeClr val="tx1"/>
                </a:solidFill>
              </a:rPr>
              <a:t>inventory costs;</a:t>
            </a:r>
          </a:p>
          <a:p>
            <a:pPr marL="457200" indent="-457200" algn="l">
              <a:buFont typeface="Wingdings" pitchFamily="2" charset="2"/>
              <a:buChar char="Ø"/>
            </a:pPr>
            <a:r>
              <a:rPr lang="en-US" dirty="0" smtClean="0">
                <a:solidFill>
                  <a:schemeClr val="tx1"/>
                </a:solidFill>
              </a:rPr>
              <a:t>The </a:t>
            </a:r>
            <a:r>
              <a:rPr lang="en-US" dirty="0">
                <a:solidFill>
                  <a:schemeClr val="tx1"/>
                </a:solidFill>
              </a:rPr>
              <a:t>economic order quantity </a:t>
            </a:r>
            <a:r>
              <a:rPr lang="en-US" dirty="0" smtClean="0">
                <a:solidFill>
                  <a:schemeClr val="tx1"/>
                </a:solidFill>
              </a:rPr>
              <a:t>model;</a:t>
            </a:r>
          </a:p>
          <a:p>
            <a:pPr marL="457200" indent="-457200" algn="l">
              <a:buFont typeface="Wingdings" pitchFamily="2" charset="2"/>
              <a:buChar char="Ø"/>
            </a:pPr>
            <a:r>
              <a:rPr lang="en-US" dirty="0" smtClean="0">
                <a:solidFill>
                  <a:schemeClr val="tx1"/>
                </a:solidFill>
              </a:rPr>
              <a:t>Reorder </a:t>
            </a:r>
            <a:r>
              <a:rPr lang="en-US" dirty="0">
                <a:solidFill>
                  <a:schemeClr val="tx1"/>
                </a:solidFill>
              </a:rPr>
              <a:t>point and safety </a:t>
            </a:r>
            <a:r>
              <a:rPr lang="en-US" dirty="0" smtClean="0">
                <a:solidFill>
                  <a:schemeClr val="tx1"/>
                </a:solidFill>
              </a:rPr>
              <a:t>stock;</a:t>
            </a:r>
          </a:p>
          <a:p>
            <a:pPr marL="457200" indent="-457200" algn="l">
              <a:buFont typeface="Wingdings" pitchFamily="2" charset="2"/>
              <a:buChar char="Ø"/>
            </a:pPr>
            <a:r>
              <a:rPr lang="en-US" dirty="0" smtClean="0">
                <a:solidFill>
                  <a:schemeClr val="tx1"/>
                </a:solidFill>
              </a:rPr>
              <a:t>Quantity discount;</a:t>
            </a:r>
          </a:p>
          <a:p>
            <a:pPr marL="457200" indent="-457200" algn="l">
              <a:buFont typeface="Wingdings" pitchFamily="2" charset="2"/>
              <a:buChar char="Ø"/>
            </a:pPr>
            <a:r>
              <a:rPr lang="en-US" dirty="0" smtClean="0">
                <a:solidFill>
                  <a:schemeClr val="tx1"/>
                </a:solidFill>
              </a:rPr>
              <a:t>Significance </a:t>
            </a:r>
            <a:r>
              <a:rPr lang="en-US" dirty="0">
                <a:solidFill>
                  <a:schemeClr val="tx1"/>
                </a:solidFill>
              </a:rPr>
              <a:t>cash </a:t>
            </a:r>
            <a:r>
              <a:rPr lang="en-US" dirty="0" smtClean="0">
                <a:solidFill>
                  <a:schemeClr val="tx1"/>
                </a:solidFill>
              </a:rPr>
              <a:t>management,</a:t>
            </a:r>
          </a:p>
          <a:p>
            <a:pPr marL="457200" indent="-457200" algn="l">
              <a:buFont typeface="Wingdings" pitchFamily="2" charset="2"/>
              <a:buChar char="Ø"/>
            </a:pPr>
            <a:r>
              <a:rPr lang="en-US" dirty="0" smtClean="0">
                <a:solidFill>
                  <a:schemeClr val="tx1"/>
                </a:solidFill>
              </a:rPr>
              <a:t>Cash budget;</a:t>
            </a:r>
          </a:p>
          <a:p>
            <a:pPr marL="457200" indent="-457200" algn="l">
              <a:buFont typeface="Wingdings" pitchFamily="2" charset="2"/>
              <a:buChar char="Ø"/>
            </a:pPr>
            <a:r>
              <a:rPr lang="en-US" dirty="0" smtClean="0">
                <a:solidFill>
                  <a:schemeClr val="tx1"/>
                </a:solidFill>
              </a:rPr>
              <a:t>Purpose </a:t>
            </a:r>
            <a:r>
              <a:rPr lang="en-US" dirty="0">
                <a:solidFill>
                  <a:schemeClr val="tx1"/>
                </a:solidFill>
              </a:rPr>
              <a:t>of </a:t>
            </a:r>
            <a:r>
              <a:rPr lang="en-US" dirty="0" smtClean="0">
                <a:solidFill>
                  <a:schemeClr val="tx1"/>
                </a:solidFill>
              </a:rPr>
              <a:t>receivables management;</a:t>
            </a:r>
          </a:p>
          <a:p>
            <a:pPr marL="457200" indent="-457200" algn="l">
              <a:buFont typeface="Wingdings" pitchFamily="2" charset="2"/>
              <a:buChar char="Ø"/>
            </a:pPr>
            <a:r>
              <a:rPr lang="en-US" dirty="0" smtClean="0">
                <a:solidFill>
                  <a:schemeClr val="tx1"/>
                </a:solidFill>
              </a:rPr>
              <a:t>Elements </a:t>
            </a:r>
            <a:r>
              <a:rPr lang="en-US" dirty="0">
                <a:solidFill>
                  <a:schemeClr val="tx1"/>
                </a:solidFill>
              </a:rPr>
              <a:t>of credit policy</a:t>
            </a:r>
          </a:p>
        </p:txBody>
      </p:sp>
    </p:spTree>
    <p:extLst>
      <p:ext uri="{BB962C8B-B14F-4D97-AF65-F5344CB8AC3E}">
        <p14:creationId xmlns:p14="http://schemas.microsoft.com/office/powerpoint/2010/main" val="270488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Working Capital Management</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sz="2400" dirty="0" smtClean="0"/>
              <a:t>Management of current assets investment and their financing</a:t>
            </a:r>
          </a:p>
          <a:p>
            <a:pPr algn="just"/>
            <a:r>
              <a:rPr lang="en-US" sz="2400" dirty="0" smtClean="0"/>
              <a:t>Covers all decision of an organization involving cash flows in short-run with emphasis on management of investment in firm’s current assets and their financing</a:t>
            </a:r>
          </a:p>
          <a:p>
            <a:pPr algn="just"/>
            <a:r>
              <a:rPr lang="en-US" sz="2400" dirty="0" smtClean="0"/>
              <a:t>Maintain the CA and CL at a point, which represents the most satisfactory level of working capital.</a:t>
            </a:r>
          </a:p>
          <a:p>
            <a:pPr lvl="1" algn="just"/>
            <a:r>
              <a:rPr lang="en-US" sz="2000" dirty="0" smtClean="0"/>
              <a:t>Excessive CA= more use of long term fund which is costlier than short term funds</a:t>
            </a:r>
          </a:p>
          <a:p>
            <a:pPr lvl="1" algn="just"/>
            <a:r>
              <a:rPr lang="en-US" sz="2000" dirty="0" smtClean="0"/>
              <a:t>Inadequate CA= leads into technical bankruptcy as it becomes unable to satisfy its current obligation timely.</a:t>
            </a:r>
          </a:p>
          <a:p>
            <a:pPr marL="342900" lvl="1" indent="-342900" algn="just">
              <a:buFont typeface="Arial" pitchFamily="34" charset="0"/>
              <a:buChar char="•"/>
            </a:pPr>
            <a:r>
              <a:rPr lang="en-US" sz="2600" b="1" dirty="0" smtClean="0"/>
              <a:t>Optimum working capital </a:t>
            </a:r>
            <a:r>
              <a:rPr lang="en-US" sz="2600" dirty="0" smtClean="0"/>
              <a:t>insists on maintaining a trade-off  between profitability and cost associated with CA investment and financing policy of firm</a:t>
            </a:r>
          </a:p>
        </p:txBody>
      </p:sp>
    </p:spTree>
    <p:extLst>
      <p:ext uri="{BB962C8B-B14F-4D97-AF65-F5344CB8AC3E}">
        <p14:creationId xmlns:p14="http://schemas.microsoft.com/office/powerpoint/2010/main" val="4270305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762000"/>
          </a:xfrm>
        </p:spPr>
        <p:txBody>
          <a:bodyPr>
            <a:normAutofit fontScale="90000"/>
          </a:bodyPr>
          <a:lstStyle/>
          <a:p>
            <a:r>
              <a:rPr lang="en-US" sz="3200" dirty="0" smtClean="0"/>
              <a:t>Importance/ Significance of Working Capital Management</a:t>
            </a:r>
            <a:endParaRPr lang="en-US" sz="3200" dirty="0"/>
          </a:p>
        </p:txBody>
      </p:sp>
      <p:sp>
        <p:nvSpPr>
          <p:cNvPr id="3" name="Content Placeholder 2"/>
          <p:cNvSpPr>
            <a:spLocks noGrp="1"/>
          </p:cNvSpPr>
          <p:nvPr>
            <p:ph idx="1"/>
          </p:nvPr>
        </p:nvSpPr>
        <p:spPr>
          <a:xfrm>
            <a:off x="457200" y="1066800"/>
            <a:ext cx="8229600" cy="5059363"/>
          </a:xfrm>
        </p:spPr>
        <p:txBody>
          <a:bodyPr/>
          <a:lstStyle/>
          <a:p>
            <a:pPr marL="514350" indent="-514350" algn="just">
              <a:buFont typeface="+mj-lt"/>
              <a:buAutoNum type="arabicPeriod"/>
            </a:pPr>
            <a:r>
              <a:rPr lang="en-US" sz="2200" dirty="0" smtClean="0"/>
              <a:t>Significant part of total assets</a:t>
            </a:r>
          </a:p>
          <a:p>
            <a:pPr marL="514350" indent="-514350" algn="just">
              <a:buFont typeface="+mj-lt"/>
              <a:buAutoNum type="arabicPeriod"/>
            </a:pPr>
            <a:r>
              <a:rPr lang="en-US" sz="2200" dirty="0" smtClean="0"/>
              <a:t>Maintaining a desired scale of operation</a:t>
            </a:r>
          </a:p>
          <a:p>
            <a:pPr marL="514350" indent="-514350" algn="just">
              <a:buFont typeface="+mj-lt"/>
              <a:buAutoNum type="arabicPeriod"/>
            </a:pPr>
            <a:r>
              <a:rPr lang="en-US" sz="2200" dirty="0" smtClean="0"/>
              <a:t>Maintaining regular cash flow</a:t>
            </a:r>
          </a:p>
          <a:p>
            <a:pPr marL="514350" indent="-514350" algn="just">
              <a:buFont typeface="+mj-lt"/>
              <a:buAutoNum type="arabicPeriod"/>
            </a:pPr>
            <a:r>
              <a:rPr lang="en-US" sz="2200" dirty="0" smtClean="0"/>
              <a:t>Survival of firm</a:t>
            </a:r>
          </a:p>
          <a:p>
            <a:pPr marL="514350" indent="-514350" algn="just">
              <a:buFont typeface="+mj-lt"/>
              <a:buAutoNum type="arabicPeriod"/>
            </a:pPr>
            <a:endParaRPr lang="en-US" sz="2200" dirty="0"/>
          </a:p>
          <a:p>
            <a:pPr marL="0" indent="0" algn="just">
              <a:buNone/>
            </a:pPr>
            <a:r>
              <a:rPr lang="en-US" sz="2800" b="1" dirty="0" smtClean="0"/>
              <a:t>Objectives of Working Capital Management:</a:t>
            </a:r>
          </a:p>
          <a:p>
            <a:pPr marL="457200" indent="-457200" algn="just">
              <a:buFont typeface="+mj-lt"/>
              <a:buAutoNum type="arabicPeriod"/>
            </a:pPr>
            <a:r>
              <a:rPr lang="en-US" sz="2200" dirty="0" smtClean="0"/>
              <a:t>Smooth working capital operating cycle</a:t>
            </a:r>
          </a:p>
          <a:p>
            <a:pPr marL="457200" indent="-457200" algn="just">
              <a:buFont typeface="+mj-lt"/>
              <a:buAutoNum type="arabicPeriod"/>
            </a:pPr>
            <a:r>
              <a:rPr lang="en-US" sz="2200" dirty="0" smtClean="0"/>
              <a:t>Lowest working capital</a:t>
            </a:r>
          </a:p>
          <a:p>
            <a:pPr marL="457200" indent="-457200" algn="just">
              <a:buFont typeface="+mj-lt"/>
              <a:buAutoNum type="arabicPeriod"/>
            </a:pPr>
            <a:r>
              <a:rPr lang="en-US" sz="2200" dirty="0" smtClean="0"/>
              <a:t>Minimize rate of interest or cost of capital</a:t>
            </a:r>
          </a:p>
          <a:p>
            <a:pPr marL="457200" indent="-457200" algn="just">
              <a:buFont typeface="+mj-lt"/>
              <a:buAutoNum type="arabicPeriod"/>
            </a:pPr>
            <a:r>
              <a:rPr lang="en-US" sz="2200" dirty="0" smtClean="0"/>
              <a:t>Optimal return on current assets investment</a:t>
            </a:r>
          </a:p>
          <a:p>
            <a:pPr marL="0" indent="0">
              <a:buNone/>
            </a:pPr>
            <a:endParaRPr lang="en-US" dirty="0"/>
          </a:p>
        </p:txBody>
      </p:sp>
    </p:spTree>
    <p:extLst>
      <p:ext uri="{BB962C8B-B14F-4D97-AF65-F5344CB8AC3E}">
        <p14:creationId xmlns:p14="http://schemas.microsoft.com/office/powerpoint/2010/main" val="4274873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sz="3600" dirty="0" smtClean="0"/>
              <a:t>Factors Affecting Size of Working Capital</a:t>
            </a:r>
            <a:endParaRPr lang="en-US" sz="3600" dirty="0"/>
          </a:p>
        </p:txBody>
      </p:sp>
      <p:sp>
        <p:nvSpPr>
          <p:cNvPr id="3" name="Content Placeholder 2"/>
          <p:cNvSpPr>
            <a:spLocks noGrp="1"/>
          </p:cNvSpPr>
          <p:nvPr>
            <p:ph idx="1"/>
          </p:nvPr>
        </p:nvSpPr>
        <p:spPr>
          <a:xfrm>
            <a:off x="457200" y="990600"/>
            <a:ext cx="8229600" cy="5562600"/>
          </a:xfrm>
        </p:spPr>
        <p:txBody>
          <a:bodyPr>
            <a:normAutofit fontScale="55000" lnSpcReduction="20000"/>
          </a:bodyPr>
          <a:lstStyle/>
          <a:p>
            <a:pPr marL="0" indent="0">
              <a:buNone/>
            </a:pPr>
            <a:r>
              <a:rPr lang="en-US" dirty="0" smtClean="0"/>
              <a:t>1. Volume of Sales</a:t>
            </a:r>
          </a:p>
          <a:p>
            <a:pPr marL="571500" indent="61913">
              <a:buFont typeface="+mj-lt"/>
              <a:buAutoNum type="romanLcPeriod"/>
            </a:pPr>
            <a:r>
              <a:rPr lang="en-US" dirty="0" smtClean="0"/>
              <a:t>	High Sales = High WC</a:t>
            </a:r>
          </a:p>
          <a:p>
            <a:pPr marL="571500" indent="61913">
              <a:buFont typeface="+mj-lt"/>
              <a:buAutoNum type="romanLcPeriod"/>
            </a:pPr>
            <a:r>
              <a:rPr lang="en-US" dirty="0"/>
              <a:t>	</a:t>
            </a:r>
            <a:r>
              <a:rPr lang="en-US" dirty="0" smtClean="0"/>
              <a:t>Low Sales =Low WC</a:t>
            </a:r>
          </a:p>
          <a:p>
            <a:pPr marL="0" indent="0">
              <a:buNone/>
            </a:pPr>
            <a:r>
              <a:rPr lang="en-US" dirty="0" smtClean="0"/>
              <a:t>2. Seasonal and Cyclical Factors</a:t>
            </a:r>
          </a:p>
          <a:p>
            <a:pPr marL="571500" indent="3175">
              <a:buFont typeface="+mj-lt"/>
              <a:buAutoNum type="romanLcPeriod"/>
            </a:pPr>
            <a:r>
              <a:rPr lang="en-US" dirty="0"/>
              <a:t>	O</a:t>
            </a:r>
            <a:r>
              <a:rPr lang="en-US" dirty="0" smtClean="0"/>
              <a:t>ff season (low)</a:t>
            </a:r>
          </a:p>
          <a:p>
            <a:pPr marL="571500" indent="3175">
              <a:buFont typeface="+mj-lt"/>
              <a:buAutoNum type="romanLcPeriod"/>
            </a:pPr>
            <a:r>
              <a:rPr lang="en-US" dirty="0"/>
              <a:t>	P</a:t>
            </a:r>
            <a:r>
              <a:rPr lang="en-US" dirty="0" smtClean="0"/>
              <a:t>eak season (High)</a:t>
            </a:r>
          </a:p>
          <a:p>
            <a:pPr marL="571500" indent="3175">
              <a:buFont typeface="+mj-lt"/>
              <a:buAutoNum type="romanLcPeriod"/>
            </a:pPr>
            <a:r>
              <a:rPr lang="en-US" dirty="0"/>
              <a:t>	</a:t>
            </a:r>
            <a:r>
              <a:rPr lang="en-US" dirty="0" smtClean="0"/>
              <a:t>Boom(high)</a:t>
            </a:r>
          </a:p>
          <a:p>
            <a:pPr marL="571500" indent="3175">
              <a:buFont typeface="+mj-lt"/>
              <a:buAutoNum type="romanLcPeriod"/>
            </a:pPr>
            <a:r>
              <a:rPr lang="en-US" dirty="0"/>
              <a:t>	</a:t>
            </a:r>
            <a:r>
              <a:rPr lang="en-US" dirty="0" smtClean="0"/>
              <a:t>Recession (low)</a:t>
            </a:r>
          </a:p>
          <a:p>
            <a:pPr marL="0" indent="0">
              <a:buNone/>
            </a:pPr>
            <a:r>
              <a:rPr lang="en-US" dirty="0" smtClean="0"/>
              <a:t>3. Firm’s credit policy</a:t>
            </a:r>
          </a:p>
          <a:p>
            <a:pPr marL="571500" indent="3175">
              <a:buFont typeface="+mj-lt"/>
              <a:buAutoNum type="romanLcPeriod"/>
            </a:pPr>
            <a:r>
              <a:rPr lang="en-US" dirty="0"/>
              <a:t>	</a:t>
            </a:r>
            <a:r>
              <a:rPr lang="en-US" dirty="0" smtClean="0"/>
              <a:t>Liberal (high credit allowed so high WC)</a:t>
            </a:r>
          </a:p>
          <a:p>
            <a:pPr marL="571500" indent="3175">
              <a:buFont typeface="+mj-lt"/>
              <a:buAutoNum type="romanLcPeriod"/>
            </a:pPr>
            <a:r>
              <a:rPr lang="en-US" dirty="0"/>
              <a:t>	</a:t>
            </a:r>
            <a:r>
              <a:rPr lang="en-US" dirty="0" smtClean="0"/>
              <a:t>Tight (low credit allowed so low WC)</a:t>
            </a:r>
          </a:p>
          <a:p>
            <a:pPr marL="0" indent="0">
              <a:buNone/>
            </a:pPr>
            <a:r>
              <a:rPr lang="en-US" dirty="0" smtClean="0"/>
              <a:t>4. Working Capital Policy</a:t>
            </a:r>
          </a:p>
          <a:p>
            <a:pPr marL="571500" indent="3175">
              <a:buFont typeface="+mj-lt"/>
              <a:buAutoNum type="romanLcPeriod"/>
            </a:pPr>
            <a:r>
              <a:rPr lang="en-US" dirty="0"/>
              <a:t>	</a:t>
            </a:r>
            <a:r>
              <a:rPr lang="en-US" dirty="0" smtClean="0"/>
              <a:t>Aggressive (Low CA= Low WC)</a:t>
            </a:r>
          </a:p>
          <a:p>
            <a:pPr marL="571500" indent="3175">
              <a:buFont typeface="+mj-lt"/>
              <a:buAutoNum type="romanLcPeriod"/>
            </a:pPr>
            <a:r>
              <a:rPr lang="en-US" dirty="0"/>
              <a:t>	</a:t>
            </a:r>
            <a:r>
              <a:rPr lang="en-US" dirty="0" smtClean="0"/>
              <a:t>Conservative ( High CA = High WC)</a:t>
            </a:r>
          </a:p>
          <a:p>
            <a:pPr marL="571500" indent="3175">
              <a:buFont typeface="+mj-lt"/>
              <a:buAutoNum type="romanLcPeriod"/>
            </a:pPr>
            <a:r>
              <a:rPr lang="en-US" dirty="0"/>
              <a:t>	</a:t>
            </a:r>
            <a:r>
              <a:rPr lang="en-US" dirty="0" smtClean="0"/>
              <a:t>Moderate (in between)</a:t>
            </a:r>
          </a:p>
          <a:p>
            <a:pPr marL="0" indent="0">
              <a:buNone/>
            </a:pPr>
            <a:r>
              <a:rPr lang="en-US" dirty="0" smtClean="0"/>
              <a:t>5.Nature and size of Business</a:t>
            </a:r>
          </a:p>
          <a:p>
            <a:pPr marL="571500" indent="3175">
              <a:buFont typeface="+mj-lt"/>
              <a:buAutoNum type="romanLcPeriod"/>
            </a:pPr>
            <a:r>
              <a:rPr lang="en-US" dirty="0"/>
              <a:t>	</a:t>
            </a:r>
            <a:r>
              <a:rPr lang="en-US" dirty="0" smtClean="0"/>
              <a:t>Manufacturing ( low WC ; long term assets)</a:t>
            </a:r>
          </a:p>
          <a:p>
            <a:pPr marL="571500" indent="3175">
              <a:buFont typeface="+mj-lt"/>
              <a:buAutoNum type="romanLcPeriod"/>
            </a:pPr>
            <a:r>
              <a:rPr lang="en-US" dirty="0"/>
              <a:t>	</a:t>
            </a:r>
            <a:r>
              <a:rPr lang="en-US" dirty="0" smtClean="0"/>
              <a:t>Trading (High WC, Current assets is high)</a:t>
            </a:r>
          </a:p>
          <a:p>
            <a:pPr marL="571500" indent="3175">
              <a:buFont typeface="+mj-lt"/>
              <a:buAutoNum type="romanLcPeriod"/>
            </a:pPr>
            <a:r>
              <a:rPr lang="en-US" dirty="0"/>
              <a:t>	</a:t>
            </a:r>
            <a:r>
              <a:rPr lang="en-US" dirty="0" smtClean="0"/>
              <a:t>Small Size ( Low WC ; low transaction)</a:t>
            </a:r>
          </a:p>
          <a:p>
            <a:pPr marL="571500" indent="3175">
              <a:buFont typeface="+mj-lt"/>
              <a:buAutoNum type="romanLcPeriod"/>
            </a:pPr>
            <a:r>
              <a:rPr lang="en-US" dirty="0"/>
              <a:t>	</a:t>
            </a:r>
            <a:r>
              <a:rPr lang="en-US" dirty="0" smtClean="0"/>
              <a:t>Large Size ( High WC; high transaction)</a:t>
            </a:r>
          </a:p>
        </p:txBody>
      </p:sp>
    </p:spTree>
    <p:extLst>
      <p:ext uri="{BB962C8B-B14F-4D97-AF65-F5344CB8AC3E}">
        <p14:creationId xmlns:p14="http://schemas.microsoft.com/office/powerpoint/2010/main" val="3177887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sz="3600" dirty="0"/>
              <a:t>Factors Affecting Size of Working Capital</a:t>
            </a:r>
          </a:p>
        </p:txBody>
      </p:sp>
      <p:sp>
        <p:nvSpPr>
          <p:cNvPr id="3" name="Content Placeholder 2"/>
          <p:cNvSpPr>
            <a:spLocks noGrp="1"/>
          </p:cNvSpPr>
          <p:nvPr>
            <p:ph idx="1"/>
          </p:nvPr>
        </p:nvSpPr>
        <p:spPr>
          <a:xfrm>
            <a:off x="457200" y="914400"/>
            <a:ext cx="8229600" cy="5410200"/>
          </a:xfrm>
        </p:spPr>
        <p:txBody>
          <a:bodyPr>
            <a:normAutofit fontScale="47500" lnSpcReduction="20000"/>
          </a:bodyPr>
          <a:lstStyle/>
          <a:p>
            <a:pPr marL="0" indent="0">
              <a:buNone/>
            </a:pPr>
            <a:r>
              <a:rPr lang="en-US" dirty="0" smtClean="0"/>
              <a:t>6. Cost and Time involved in Manufacturing Process</a:t>
            </a:r>
          </a:p>
          <a:p>
            <a:pPr marL="571500" indent="122238">
              <a:buFont typeface="+mj-lt"/>
              <a:buAutoNum type="romanLcPeriod"/>
            </a:pPr>
            <a:r>
              <a:rPr lang="en-US" dirty="0"/>
              <a:t>	</a:t>
            </a:r>
            <a:r>
              <a:rPr lang="en-US" dirty="0" smtClean="0"/>
              <a:t>High Input cost ( High WC; to buy raw materials)</a:t>
            </a:r>
          </a:p>
          <a:p>
            <a:pPr marL="571500" indent="122238">
              <a:buFont typeface="+mj-lt"/>
              <a:buAutoNum type="romanLcPeriod"/>
            </a:pPr>
            <a:r>
              <a:rPr lang="en-US" dirty="0"/>
              <a:t>	</a:t>
            </a:r>
            <a:r>
              <a:rPr lang="en-US" dirty="0" smtClean="0"/>
              <a:t>Low Input Cost (Low WC)</a:t>
            </a:r>
          </a:p>
          <a:p>
            <a:pPr marL="571500" indent="122238">
              <a:buFont typeface="+mj-lt"/>
              <a:buAutoNum type="romanLcPeriod"/>
            </a:pPr>
            <a:r>
              <a:rPr lang="en-US" dirty="0"/>
              <a:t>	</a:t>
            </a:r>
            <a:r>
              <a:rPr lang="en-US" dirty="0" smtClean="0"/>
              <a:t>Long Processing Time (High WC)</a:t>
            </a:r>
          </a:p>
          <a:p>
            <a:pPr marL="571500" indent="122238">
              <a:buFont typeface="+mj-lt"/>
              <a:buAutoNum type="romanLcPeriod"/>
            </a:pPr>
            <a:r>
              <a:rPr lang="en-US" dirty="0"/>
              <a:t>	</a:t>
            </a:r>
            <a:r>
              <a:rPr lang="en-US" dirty="0" smtClean="0"/>
              <a:t>Short Processing Time (Low WC)</a:t>
            </a:r>
          </a:p>
          <a:p>
            <a:pPr marL="0" indent="0">
              <a:buNone/>
            </a:pPr>
            <a:r>
              <a:rPr lang="en-US" dirty="0" smtClean="0"/>
              <a:t>7. Cash Conversion Cycle</a:t>
            </a:r>
          </a:p>
          <a:p>
            <a:pPr marL="571500" indent="3175">
              <a:buFont typeface="+mj-lt"/>
              <a:buAutoNum type="romanLcPeriod"/>
            </a:pPr>
            <a:r>
              <a:rPr lang="en-US" dirty="0"/>
              <a:t>	</a:t>
            </a:r>
            <a:r>
              <a:rPr lang="en-US" dirty="0" smtClean="0"/>
              <a:t>Long (High)</a:t>
            </a:r>
          </a:p>
          <a:p>
            <a:pPr marL="571500" indent="3175">
              <a:buFont typeface="+mj-lt"/>
              <a:buAutoNum type="romanLcPeriod"/>
            </a:pPr>
            <a:r>
              <a:rPr lang="en-US" dirty="0"/>
              <a:t>	</a:t>
            </a:r>
            <a:r>
              <a:rPr lang="en-US" dirty="0" smtClean="0"/>
              <a:t>Short (Low)</a:t>
            </a:r>
          </a:p>
          <a:p>
            <a:pPr marL="0" indent="0">
              <a:buNone/>
            </a:pPr>
            <a:r>
              <a:rPr lang="en-US" dirty="0" smtClean="0"/>
              <a:t>8. Turnover of circulating capital</a:t>
            </a:r>
          </a:p>
          <a:p>
            <a:pPr marL="571500" indent="61913">
              <a:buFont typeface="+mj-lt"/>
              <a:buAutoNum type="romanLcPeriod"/>
            </a:pPr>
            <a:r>
              <a:rPr lang="en-US" dirty="0"/>
              <a:t>	</a:t>
            </a:r>
            <a:r>
              <a:rPr lang="en-US" dirty="0" smtClean="0"/>
              <a:t>Fast task within operating cycle (Low WC)</a:t>
            </a:r>
          </a:p>
          <a:p>
            <a:pPr marL="571500" indent="61913">
              <a:buFont typeface="+mj-lt"/>
              <a:buAutoNum type="romanLcPeriod"/>
            </a:pPr>
            <a:r>
              <a:rPr lang="en-US" dirty="0"/>
              <a:t>	</a:t>
            </a:r>
            <a:r>
              <a:rPr lang="en-US" dirty="0" smtClean="0"/>
              <a:t>Slow task within operating cycle (High WC)</a:t>
            </a:r>
          </a:p>
          <a:p>
            <a:pPr marL="0" indent="0">
              <a:buNone/>
            </a:pPr>
            <a:r>
              <a:rPr lang="en-US" dirty="0" smtClean="0"/>
              <a:t>9. Growth and Expansion Phase</a:t>
            </a:r>
          </a:p>
          <a:p>
            <a:pPr marL="571500" indent="61913">
              <a:buFont typeface="+mj-lt"/>
              <a:buAutoNum type="romanLcPeriod"/>
            </a:pPr>
            <a:r>
              <a:rPr lang="en-US" dirty="0"/>
              <a:t>	</a:t>
            </a:r>
            <a:r>
              <a:rPr lang="en-US" dirty="0" smtClean="0"/>
              <a:t>High Growth ( High WC)</a:t>
            </a:r>
          </a:p>
          <a:p>
            <a:pPr marL="571500" indent="61913">
              <a:buFont typeface="+mj-lt"/>
              <a:buAutoNum type="romanLcPeriod"/>
            </a:pPr>
            <a:r>
              <a:rPr lang="en-US" dirty="0"/>
              <a:t>	</a:t>
            </a:r>
            <a:r>
              <a:rPr lang="en-US" dirty="0" smtClean="0"/>
              <a:t>Low Growth (Low WC)</a:t>
            </a:r>
          </a:p>
          <a:p>
            <a:pPr marL="0" indent="0">
              <a:buNone/>
            </a:pPr>
            <a:r>
              <a:rPr lang="en-US" dirty="0" smtClean="0"/>
              <a:t>10. Predictability of </a:t>
            </a:r>
            <a:r>
              <a:rPr lang="en-US" dirty="0" err="1" smtClean="0"/>
              <a:t>Cashflow</a:t>
            </a:r>
            <a:endParaRPr lang="en-US" dirty="0" smtClean="0"/>
          </a:p>
          <a:p>
            <a:pPr marL="571500" indent="3175">
              <a:buFont typeface="+mj-lt"/>
              <a:buAutoNum type="romanLcPeriod"/>
            </a:pPr>
            <a:r>
              <a:rPr lang="en-US" dirty="0"/>
              <a:t>	</a:t>
            </a:r>
            <a:r>
              <a:rPr lang="en-US" dirty="0" smtClean="0"/>
              <a:t>Certainty ( Low WC)</a:t>
            </a:r>
          </a:p>
          <a:p>
            <a:pPr marL="571500" indent="3175">
              <a:buFont typeface="+mj-lt"/>
              <a:buAutoNum type="romanLcPeriod"/>
            </a:pPr>
            <a:r>
              <a:rPr lang="en-US" dirty="0"/>
              <a:t>	</a:t>
            </a:r>
            <a:r>
              <a:rPr lang="en-US" dirty="0" smtClean="0"/>
              <a:t>Uncertainty (High WC)</a:t>
            </a:r>
          </a:p>
          <a:p>
            <a:pPr marL="0" indent="0">
              <a:buNone/>
            </a:pPr>
            <a:r>
              <a:rPr lang="en-US" dirty="0" smtClean="0"/>
              <a:t>11. Use of Technology</a:t>
            </a:r>
          </a:p>
          <a:p>
            <a:pPr marL="571500" indent="3175">
              <a:buFont typeface="+mj-lt"/>
              <a:buAutoNum type="romanLcPeriod"/>
            </a:pPr>
            <a:r>
              <a:rPr lang="en-US" dirty="0"/>
              <a:t>	</a:t>
            </a:r>
            <a:r>
              <a:rPr lang="en-US" dirty="0" smtClean="0"/>
              <a:t>New Technology (Low WC)</a:t>
            </a:r>
          </a:p>
          <a:p>
            <a:pPr marL="571500" indent="3175">
              <a:buFont typeface="+mj-lt"/>
              <a:buAutoNum type="romanLcPeriod"/>
            </a:pPr>
            <a:r>
              <a:rPr lang="en-US" dirty="0"/>
              <a:t>	</a:t>
            </a:r>
            <a:r>
              <a:rPr lang="en-US" dirty="0" smtClean="0"/>
              <a:t>Old Technology (High WC)</a:t>
            </a:r>
          </a:p>
          <a:p>
            <a:pPr marL="0" indent="0">
              <a:buNone/>
            </a:pPr>
            <a:r>
              <a:rPr lang="en-US" dirty="0" smtClean="0"/>
              <a:t>12. Access to money Market</a:t>
            </a:r>
          </a:p>
          <a:p>
            <a:pPr marL="571500" indent="-55563">
              <a:buFont typeface="+mj-lt"/>
              <a:buAutoNum type="romanLcPeriod"/>
            </a:pPr>
            <a:r>
              <a:rPr lang="en-US" dirty="0"/>
              <a:t>	</a:t>
            </a:r>
            <a:r>
              <a:rPr lang="en-US" dirty="0" smtClean="0"/>
              <a:t>Good Access ( Low WC)</a:t>
            </a:r>
          </a:p>
          <a:p>
            <a:pPr marL="571500" indent="-55563">
              <a:buFont typeface="+mj-lt"/>
              <a:buAutoNum type="romanLcPeriod"/>
            </a:pPr>
            <a:r>
              <a:rPr lang="en-US" dirty="0"/>
              <a:t>	</a:t>
            </a:r>
            <a:r>
              <a:rPr lang="en-US" dirty="0" smtClean="0"/>
              <a:t>Poor Access (High WC)</a:t>
            </a:r>
          </a:p>
          <a:p>
            <a:pPr marL="0" indent="0">
              <a:buNone/>
            </a:pPr>
            <a:endParaRPr lang="en-US" dirty="0" smtClean="0"/>
          </a:p>
        </p:txBody>
      </p:sp>
    </p:spTree>
    <p:extLst>
      <p:ext uri="{BB962C8B-B14F-4D97-AF65-F5344CB8AC3E}">
        <p14:creationId xmlns:p14="http://schemas.microsoft.com/office/powerpoint/2010/main" val="792519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Cash Conversion Cycle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t>Cash conversion cycle refers to the length of time from the payment for purchase of raw materials to the collection of receivables. It indicates the length of time the firm has funds tied up in working capital</a:t>
            </a:r>
          </a:p>
          <a:p>
            <a:r>
              <a:rPr lang="en-US" dirty="0" smtClean="0"/>
              <a:t>CCC=ICP + RCP –PDP</a:t>
            </a:r>
          </a:p>
          <a:p>
            <a:pPr marL="457200" lvl="1" indent="0">
              <a:buNone/>
            </a:pPr>
            <a:r>
              <a:rPr lang="en-US" dirty="0" smtClean="0"/>
              <a:t>= Operating Cycle – PDP</a:t>
            </a:r>
          </a:p>
          <a:p>
            <a:pPr marL="457200" lvl="1" indent="0">
              <a:buNone/>
            </a:pPr>
            <a:r>
              <a:rPr lang="en-US" dirty="0" smtClean="0"/>
              <a:t>Where,</a:t>
            </a:r>
          </a:p>
          <a:p>
            <a:pPr marL="457200" lvl="1" indent="0">
              <a:buNone/>
            </a:pPr>
            <a:r>
              <a:rPr lang="en-US" dirty="0" smtClean="0"/>
              <a:t>ICP= Inventory Conversion Period</a:t>
            </a:r>
          </a:p>
          <a:p>
            <a:pPr marL="457200" lvl="1" indent="0">
              <a:buNone/>
            </a:pPr>
            <a:r>
              <a:rPr lang="en-US" dirty="0" smtClean="0"/>
              <a:t>RCP= Receivable Conversion Period</a:t>
            </a:r>
          </a:p>
          <a:p>
            <a:pPr marL="457200" lvl="1" indent="0">
              <a:buNone/>
            </a:pPr>
            <a:r>
              <a:rPr lang="en-US" dirty="0" smtClean="0"/>
              <a:t>PDP= Payable Deferral Period</a:t>
            </a:r>
          </a:p>
        </p:txBody>
      </p:sp>
    </p:spTree>
    <p:extLst>
      <p:ext uri="{BB962C8B-B14F-4D97-AF65-F5344CB8AC3E}">
        <p14:creationId xmlns:p14="http://schemas.microsoft.com/office/powerpoint/2010/main" val="1909597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Operating Cycle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162800"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43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Fig: Cash Conversion Cycle</a:t>
            </a:r>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50" y="990600"/>
            <a:ext cx="74295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154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762000"/>
            <a:ext cx="8229600" cy="5715000"/>
          </a:xfrm>
        </p:spPr>
        <p:txBody>
          <a:bodyPr>
            <a:normAutofit fontScale="77500" lnSpcReduction="20000"/>
          </a:bodyPr>
          <a:lstStyle/>
          <a:p>
            <a:pPr algn="just"/>
            <a:r>
              <a:rPr lang="en-US" dirty="0" smtClean="0"/>
              <a:t>The cycle and length of time gap differ from one organization to another organization even in the same industry as well as other industries.</a:t>
            </a:r>
          </a:p>
          <a:p>
            <a:pPr algn="just"/>
            <a:r>
              <a:rPr lang="en-US" dirty="0" smtClean="0"/>
              <a:t>Trading organizations need not to process raw materials and work in progress into finished products. Therefore the cycle for trading organization will be shorter than manufacturing organization.</a:t>
            </a:r>
          </a:p>
          <a:p>
            <a:pPr algn="just"/>
            <a:r>
              <a:rPr lang="en-US" dirty="0" smtClean="0"/>
              <a:t>Financial enterprises do not have this type of cycle. They are engaged in the business of borrowing and lending. They use different methods than that of manufacturing firms. In this section our focus will be on trading and manufacturing organization</a:t>
            </a:r>
          </a:p>
          <a:p>
            <a:pPr algn="just"/>
            <a:r>
              <a:rPr lang="en-US" dirty="0" smtClean="0"/>
              <a:t>Working Capital Financing requirement or Negotiated financing required= </a:t>
            </a:r>
          </a:p>
          <a:p>
            <a:pPr lvl="2"/>
            <a:r>
              <a:rPr lang="en-US" sz="2300" dirty="0" smtClean="0"/>
              <a:t>Daily Production * Cost per unit * CCC</a:t>
            </a:r>
          </a:p>
          <a:p>
            <a:pPr marL="1828800" lvl="4" indent="0">
              <a:buNone/>
            </a:pPr>
            <a:r>
              <a:rPr lang="en-US" sz="2300" dirty="0" smtClean="0"/>
              <a:t>OR</a:t>
            </a:r>
          </a:p>
          <a:p>
            <a:pPr marL="1257300" lvl="4" indent="-342900">
              <a:buFont typeface="Wingdings" pitchFamily="2" charset="2"/>
              <a:buChar char="§"/>
            </a:pPr>
            <a:r>
              <a:rPr lang="en-US" sz="2300" dirty="0" smtClean="0"/>
              <a:t>Daily Investment in operating cycle (Working Capital )* CCC</a:t>
            </a:r>
          </a:p>
        </p:txBody>
      </p:sp>
    </p:spTree>
    <p:extLst>
      <p:ext uri="{BB962C8B-B14F-4D97-AF65-F5344CB8AC3E}">
        <p14:creationId xmlns:p14="http://schemas.microsoft.com/office/powerpoint/2010/main" val="1006088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Inventory Conversion Period (ICP)</a:t>
            </a:r>
            <a:endParaRPr lang="en-US" dirty="0"/>
          </a:p>
        </p:txBody>
      </p:sp>
      <p:sp>
        <p:nvSpPr>
          <p:cNvPr id="3" name="Content Placeholder 2"/>
          <p:cNvSpPr>
            <a:spLocks noGrp="1"/>
          </p:cNvSpPr>
          <p:nvPr>
            <p:ph idx="1"/>
          </p:nvPr>
        </p:nvSpPr>
        <p:spPr>
          <a:xfrm>
            <a:off x="457200" y="914400"/>
            <a:ext cx="8458200" cy="5211763"/>
          </a:xfrm>
        </p:spPr>
        <p:txBody>
          <a:bodyPr>
            <a:normAutofit/>
          </a:bodyPr>
          <a:lstStyle/>
          <a:p>
            <a:pPr algn="just"/>
            <a:r>
              <a:rPr lang="en-US" dirty="0" smtClean="0"/>
              <a:t>Length of time required to convert raw materials into finished goods and to sell these goods</a:t>
            </a:r>
          </a:p>
          <a:p>
            <a:pPr algn="just"/>
            <a:r>
              <a:rPr lang="en-US" b="1" dirty="0" smtClean="0"/>
              <a:t>ICP</a:t>
            </a:r>
            <a:r>
              <a:rPr lang="en-US" dirty="0" smtClean="0"/>
              <a:t> = Days in a year / Inventory turnover ratio</a:t>
            </a:r>
            <a:endParaRPr lang="en-US" dirty="0"/>
          </a:p>
          <a:p>
            <a:pPr marL="0" indent="0" algn="just">
              <a:buNone/>
            </a:pPr>
            <a:r>
              <a:rPr lang="en-US" dirty="0" smtClean="0"/>
              <a:t>			OR</a:t>
            </a:r>
          </a:p>
          <a:p>
            <a:pPr marL="0" indent="0" algn="just">
              <a:buNone/>
            </a:pPr>
            <a:r>
              <a:rPr lang="en-US" dirty="0"/>
              <a:t>	 </a:t>
            </a:r>
            <a:r>
              <a:rPr lang="en-US" dirty="0" smtClean="0"/>
              <a:t>    Inventory / Cost of goods sold per day</a:t>
            </a:r>
          </a:p>
          <a:p>
            <a:pPr marL="0" indent="0" algn="just">
              <a:buNone/>
            </a:pPr>
            <a:r>
              <a:rPr lang="en-US" sz="2800" b="1" dirty="0" smtClean="0"/>
              <a:t>Inventory turnover ratio</a:t>
            </a:r>
            <a:r>
              <a:rPr lang="en-US" sz="2800" dirty="0" smtClean="0"/>
              <a:t>= Cost of goods sold/ Inventory</a:t>
            </a:r>
          </a:p>
          <a:p>
            <a:pPr marL="0" indent="0" algn="just">
              <a:buNone/>
            </a:pPr>
            <a:r>
              <a:rPr lang="en-US" dirty="0"/>
              <a:t>	</a:t>
            </a:r>
            <a:r>
              <a:rPr lang="en-US" dirty="0" smtClean="0"/>
              <a:t>				or</a:t>
            </a:r>
          </a:p>
          <a:p>
            <a:pPr marL="0" indent="0" algn="just">
              <a:buNone/>
            </a:pPr>
            <a:r>
              <a:rPr lang="en-US" dirty="0"/>
              <a:t>	</a:t>
            </a:r>
            <a:r>
              <a:rPr lang="en-US" dirty="0" smtClean="0"/>
              <a:t>			Sales / inventory</a:t>
            </a:r>
            <a:endParaRPr lang="en-US" dirty="0"/>
          </a:p>
        </p:txBody>
      </p:sp>
    </p:spTree>
    <p:extLst>
      <p:ext uri="{BB962C8B-B14F-4D97-AF65-F5344CB8AC3E}">
        <p14:creationId xmlns:p14="http://schemas.microsoft.com/office/powerpoint/2010/main" val="359655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2200" b="1" dirty="0" smtClean="0"/>
              <a:t>Example 3</a:t>
            </a:r>
            <a:r>
              <a:rPr lang="en-US" sz="2200" dirty="0" smtClean="0"/>
              <a:t>. Calculate the inventory conversion period in the following cases: Assume 360 days in a year:</a:t>
            </a:r>
          </a:p>
          <a:p>
            <a:pPr marL="457200" indent="-457200" algn="just">
              <a:buFont typeface="+mj-lt"/>
              <a:buAutoNum type="alphaLcPeriod"/>
            </a:pPr>
            <a:r>
              <a:rPr lang="en-US" sz="2200" dirty="0" smtClean="0"/>
              <a:t>A firms annual sales is </a:t>
            </a:r>
            <a:r>
              <a:rPr lang="en-US" sz="2200" dirty="0" err="1" smtClean="0"/>
              <a:t>Rs</a:t>
            </a:r>
            <a:r>
              <a:rPr lang="en-US" sz="2200" dirty="0" smtClean="0"/>
              <a:t>. 15,000,000 and its cost of goods sold is approximately 80% of sales. It keeps inventory equal to </a:t>
            </a:r>
            <a:r>
              <a:rPr lang="en-US" sz="2200" dirty="0" err="1" smtClean="0"/>
              <a:t>Rs</a:t>
            </a:r>
            <a:r>
              <a:rPr lang="en-US" sz="2200" dirty="0" smtClean="0"/>
              <a:t>. 1,000,000 at all the times</a:t>
            </a:r>
          </a:p>
          <a:p>
            <a:pPr marL="457200" indent="-457200" algn="just">
              <a:buFont typeface="+mj-lt"/>
              <a:buAutoNum type="alphaLcPeriod"/>
            </a:pPr>
            <a:r>
              <a:rPr lang="en-US" sz="2200" dirty="0" smtClean="0"/>
              <a:t>The sales and cost of goods sold of the firm are </a:t>
            </a:r>
            <a:r>
              <a:rPr lang="en-US" sz="2200" dirty="0" err="1" smtClean="0"/>
              <a:t>Rs</a:t>
            </a:r>
            <a:r>
              <a:rPr lang="en-US" sz="2200" dirty="0" smtClean="0"/>
              <a:t>. 10,000 and </a:t>
            </a:r>
            <a:r>
              <a:rPr lang="en-US" sz="2200" dirty="0" err="1" smtClean="0"/>
              <a:t>Rs</a:t>
            </a:r>
            <a:r>
              <a:rPr lang="en-US" sz="2200" dirty="0" smtClean="0"/>
              <a:t> 8,400 respectively. The beginning of year inventory is </a:t>
            </a:r>
            <a:r>
              <a:rPr lang="en-US" sz="2200" dirty="0" err="1" smtClean="0"/>
              <a:t>Rs</a:t>
            </a:r>
            <a:r>
              <a:rPr lang="en-US" sz="2200" dirty="0" smtClean="0"/>
              <a:t> 1,200 and the end of year inventory is </a:t>
            </a:r>
            <a:r>
              <a:rPr lang="en-US" sz="2200" dirty="0" err="1" smtClean="0"/>
              <a:t>Rs</a:t>
            </a:r>
            <a:r>
              <a:rPr lang="en-US" sz="2200" dirty="0" smtClean="0"/>
              <a:t> 1,000</a:t>
            </a:r>
          </a:p>
          <a:p>
            <a:pPr marL="457200" indent="-457200" algn="just">
              <a:buFont typeface="+mj-lt"/>
              <a:buAutoNum type="alphaLcPeriod"/>
            </a:pPr>
            <a:r>
              <a:rPr lang="en-US" sz="2200" dirty="0" smtClean="0"/>
              <a:t>A firm has a inventory turnover of 8 times</a:t>
            </a:r>
            <a:endParaRPr lang="en-US" sz="2200" dirty="0"/>
          </a:p>
        </p:txBody>
      </p:sp>
    </p:spTree>
    <p:extLst>
      <p:ext uri="{BB962C8B-B14F-4D97-AF65-F5344CB8AC3E}">
        <p14:creationId xmlns:p14="http://schemas.microsoft.com/office/powerpoint/2010/main" val="359662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Concepts of </a:t>
            </a:r>
            <a:r>
              <a:rPr lang="en-US" dirty="0" smtClean="0"/>
              <a:t>Working Capital</a:t>
            </a:r>
            <a:endParaRPr lang="en-US" dirty="0"/>
          </a:p>
        </p:txBody>
      </p:sp>
      <p:sp>
        <p:nvSpPr>
          <p:cNvPr id="3" name="Content Placeholder 2"/>
          <p:cNvSpPr>
            <a:spLocks noGrp="1"/>
          </p:cNvSpPr>
          <p:nvPr>
            <p:ph idx="1"/>
          </p:nvPr>
        </p:nvSpPr>
        <p:spPr>
          <a:xfrm>
            <a:off x="457200" y="1219200"/>
            <a:ext cx="8229600" cy="5181600"/>
          </a:xfrm>
        </p:spPr>
        <p:txBody>
          <a:bodyPr/>
          <a:lstStyle/>
          <a:p>
            <a:r>
              <a:rPr lang="en-US" dirty="0"/>
              <a:t>Working Capital (to meet day to day operation)</a:t>
            </a:r>
          </a:p>
          <a:p>
            <a:r>
              <a:rPr lang="en-US" dirty="0"/>
              <a:t>Fixed Capital ( to finance fixed assets)</a:t>
            </a:r>
          </a:p>
          <a:p>
            <a:r>
              <a:rPr lang="en-US" dirty="0"/>
              <a:t>Working capital is also called circulating capital</a:t>
            </a:r>
          </a:p>
          <a:p>
            <a:r>
              <a:rPr lang="en-US" dirty="0"/>
              <a:t>CCC= ICP +RCP – PDP, where ICP+RCP is operating cycle</a:t>
            </a:r>
            <a:r>
              <a:rPr lang="en-US" dirty="0" smtClean="0"/>
              <a:t>.</a:t>
            </a:r>
            <a:endParaRPr lang="en-US" dirty="0"/>
          </a:p>
        </p:txBody>
      </p:sp>
    </p:spTree>
    <p:extLst>
      <p:ext uri="{BB962C8B-B14F-4D97-AF65-F5344CB8AC3E}">
        <p14:creationId xmlns:p14="http://schemas.microsoft.com/office/powerpoint/2010/main" val="234689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Receivable Conversion Period(RCP)</a:t>
            </a:r>
            <a:endParaRPr lang="en-US" dirty="0"/>
          </a:p>
        </p:txBody>
      </p:sp>
      <p:sp>
        <p:nvSpPr>
          <p:cNvPr id="3" name="Content Placeholder 2"/>
          <p:cNvSpPr>
            <a:spLocks noGrp="1"/>
          </p:cNvSpPr>
          <p:nvPr>
            <p:ph idx="1"/>
          </p:nvPr>
        </p:nvSpPr>
        <p:spPr>
          <a:xfrm>
            <a:off x="457200" y="914400"/>
            <a:ext cx="8382000" cy="5211763"/>
          </a:xfrm>
        </p:spPr>
        <p:txBody>
          <a:bodyPr/>
          <a:lstStyle/>
          <a:p>
            <a:pPr algn="just"/>
            <a:r>
              <a:rPr lang="en-US" sz="2800" dirty="0" smtClean="0"/>
              <a:t>Length of time required to convert firm’s receivable into cash. It is also called as Days Sales Outstanding (DSO) or Average Collection Period (ACP</a:t>
            </a:r>
            <a:r>
              <a:rPr lang="en-US" dirty="0" smtClean="0"/>
              <a:t>)</a:t>
            </a:r>
          </a:p>
          <a:p>
            <a:pPr algn="just"/>
            <a:r>
              <a:rPr lang="en-US" dirty="0" smtClean="0"/>
              <a:t>RCP = Days in a year / Receivable turnover ratio</a:t>
            </a:r>
          </a:p>
          <a:p>
            <a:pPr marL="0" indent="0" algn="just">
              <a:buNone/>
            </a:pPr>
            <a:r>
              <a:rPr lang="en-US" dirty="0"/>
              <a:t>	</a:t>
            </a:r>
            <a:r>
              <a:rPr lang="en-US" dirty="0" smtClean="0"/>
              <a:t>		or</a:t>
            </a:r>
          </a:p>
          <a:p>
            <a:pPr marL="0" indent="0" algn="just">
              <a:buNone/>
            </a:pPr>
            <a:r>
              <a:rPr lang="en-US" dirty="0"/>
              <a:t>	</a:t>
            </a:r>
            <a:r>
              <a:rPr lang="en-US" dirty="0" smtClean="0"/>
              <a:t>	Receivable / Credit sales per day</a:t>
            </a:r>
          </a:p>
          <a:p>
            <a:pPr marL="0" indent="0" algn="just">
              <a:buNone/>
            </a:pPr>
            <a:r>
              <a:rPr lang="en-US" sz="2800" dirty="0" smtClean="0"/>
              <a:t>Receivable turnover ratio= Credit Sales / Receivable</a:t>
            </a:r>
            <a:endParaRPr lang="en-US" sz="2800" dirty="0"/>
          </a:p>
        </p:txBody>
      </p:sp>
    </p:spTree>
    <p:extLst>
      <p:ext uri="{BB962C8B-B14F-4D97-AF65-F5344CB8AC3E}">
        <p14:creationId xmlns:p14="http://schemas.microsoft.com/office/powerpoint/2010/main" val="4265284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2200" b="1" dirty="0" smtClean="0"/>
              <a:t>Example 4. </a:t>
            </a:r>
            <a:r>
              <a:rPr lang="en-US" sz="2200" dirty="0" smtClean="0"/>
              <a:t>Calculate the receivable collection period in the following cases: Assume 360 days in a year:</a:t>
            </a:r>
          </a:p>
          <a:p>
            <a:pPr marL="457200" indent="-457200" algn="just">
              <a:buFont typeface="+mj-lt"/>
              <a:buAutoNum type="alphaLcPeriod"/>
            </a:pPr>
            <a:r>
              <a:rPr lang="en-US" sz="2200" dirty="0" smtClean="0"/>
              <a:t>A firms annual sales is </a:t>
            </a:r>
            <a:r>
              <a:rPr lang="en-US" sz="2200" dirty="0" err="1" smtClean="0"/>
              <a:t>Rs</a:t>
            </a:r>
            <a:r>
              <a:rPr lang="en-US" sz="2200" dirty="0" smtClean="0"/>
              <a:t>. 15,000,000. The firm has receivables of </a:t>
            </a:r>
            <a:r>
              <a:rPr lang="en-US" sz="2200" dirty="0" err="1" smtClean="0"/>
              <a:t>Rs</a:t>
            </a:r>
            <a:r>
              <a:rPr lang="en-US" sz="2200" dirty="0" smtClean="0"/>
              <a:t>. 1,000,000.</a:t>
            </a:r>
          </a:p>
          <a:p>
            <a:pPr marL="457200" indent="-457200" algn="just">
              <a:buFont typeface="+mj-lt"/>
              <a:buAutoNum type="alphaLcPeriod"/>
            </a:pPr>
            <a:r>
              <a:rPr lang="en-US" sz="2200" dirty="0" smtClean="0"/>
              <a:t>The sales of the firm is </a:t>
            </a:r>
            <a:r>
              <a:rPr lang="en-US" sz="2200" dirty="0" err="1" smtClean="0"/>
              <a:t>Rs</a:t>
            </a:r>
            <a:r>
              <a:rPr lang="en-US" sz="2200" dirty="0" smtClean="0"/>
              <a:t> 10,000. The beginning of the year receivable is </a:t>
            </a:r>
            <a:r>
              <a:rPr lang="en-US" sz="2200" dirty="0" err="1" smtClean="0"/>
              <a:t>Rs</a:t>
            </a:r>
            <a:r>
              <a:rPr lang="en-US" sz="2200" dirty="0" smtClean="0"/>
              <a:t>. 1,200 and the end of year receivable is </a:t>
            </a:r>
            <a:r>
              <a:rPr lang="en-US" sz="2200" dirty="0" err="1" smtClean="0"/>
              <a:t>Rs</a:t>
            </a:r>
            <a:r>
              <a:rPr lang="en-US" sz="2200" dirty="0" smtClean="0"/>
              <a:t>. 1,000</a:t>
            </a:r>
          </a:p>
          <a:p>
            <a:pPr marL="457200" indent="-457200" algn="just">
              <a:buFont typeface="+mj-lt"/>
              <a:buAutoNum type="alphaLcPeriod"/>
            </a:pPr>
            <a:r>
              <a:rPr lang="en-US" sz="2200" dirty="0" smtClean="0"/>
              <a:t>A firm has a receivable turnover of 10 times</a:t>
            </a:r>
          </a:p>
          <a:p>
            <a:pPr marL="457200" indent="-457200" algn="just">
              <a:buFont typeface="+mj-lt"/>
              <a:buAutoNum type="alphaLcPeriod"/>
            </a:pPr>
            <a:r>
              <a:rPr lang="en-US" sz="2200" dirty="0" smtClean="0"/>
              <a:t>A firm’s annual sales is </a:t>
            </a:r>
            <a:r>
              <a:rPr lang="en-US" sz="2200" dirty="0" err="1" smtClean="0"/>
              <a:t>Rs</a:t>
            </a:r>
            <a:r>
              <a:rPr lang="en-US" sz="2200" dirty="0" smtClean="0"/>
              <a:t> 1 million, 80% of which are on credit and has a receivable of </a:t>
            </a:r>
            <a:r>
              <a:rPr lang="en-US" sz="2200" dirty="0" err="1" smtClean="0"/>
              <a:t>Rs</a:t>
            </a:r>
            <a:r>
              <a:rPr lang="en-US" sz="2200" dirty="0" smtClean="0"/>
              <a:t>. 70,000</a:t>
            </a:r>
            <a:endParaRPr lang="en-US" sz="2200" dirty="0"/>
          </a:p>
        </p:txBody>
      </p:sp>
    </p:spTree>
    <p:extLst>
      <p:ext uri="{BB962C8B-B14F-4D97-AF65-F5344CB8AC3E}">
        <p14:creationId xmlns:p14="http://schemas.microsoft.com/office/powerpoint/2010/main" val="3596627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Payable Deferral Period (PDP)</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sz="2800" dirty="0" smtClean="0"/>
              <a:t>Length of time between the purchase of raw material and labor and payment of cash for them.</a:t>
            </a:r>
          </a:p>
          <a:p>
            <a:pPr algn="just"/>
            <a:r>
              <a:rPr lang="en-US" sz="2800" dirty="0" smtClean="0"/>
              <a:t>PDP = Days in a year / Payable turnover ratio</a:t>
            </a:r>
          </a:p>
          <a:p>
            <a:pPr marL="0" indent="0" algn="just">
              <a:buNone/>
            </a:pPr>
            <a:r>
              <a:rPr lang="en-US" sz="2800" dirty="0"/>
              <a:t>	</a:t>
            </a:r>
            <a:r>
              <a:rPr lang="en-US" sz="2800" dirty="0" smtClean="0"/>
              <a:t>	Or</a:t>
            </a:r>
          </a:p>
          <a:p>
            <a:pPr marL="0" indent="0" algn="just">
              <a:buNone/>
            </a:pPr>
            <a:r>
              <a:rPr lang="en-US" sz="2800" dirty="0"/>
              <a:t>	</a:t>
            </a:r>
            <a:r>
              <a:rPr lang="en-US" sz="2800" dirty="0" smtClean="0"/>
              <a:t>= Payable / Cost of goods sold per day</a:t>
            </a:r>
          </a:p>
          <a:p>
            <a:pPr marL="0" indent="0" algn="just">
              <a:buNone/>
            </a:pPr>
            <a:r>
              <a:rPr lang="en-US" sz="2800" dirty="0" smtClean="0"/>
              <a:t>Payable turnover ratio = Cost of goods sold / Payable</a:t>
            </a:r>
          </a:p>
          <a:p>
            <a:pPr marL="0" indent="0" algn="just">
              <a:buNone/>
            </a:pPr>
            <a:r>
              <a:rPr lang="en-US" sz="2800" dirty="0"/>
              <a:t>	</a:t>
            </a:r>
            <a:r>
              <a:rPr lang="en-US" sz="2800" dirty="0" smtClean="0"/>
              <a:t>		Or</a:t>
            </a:r>
          </a:p>
          <a:p>
            <a:pPr marL="0" indent="0" algn="just">
              <a:buNone/>
            </a:pPr>
            <a:r>
              <a:rPr lang="en-US" sz="2800" dirty="0"/>
              <a:t>	</a:t>
            </a:r>
            <a:r>
              <a:rPr lang="en-US" sz="2800" dirty="0" smtClean="0"/>
              <a:t>		= Credit Purchase / Payable</a:t>
            </a:r>
          </a:p>
          <a:p>
            <a:pPr marL="0" indent="0" algn="just">
              <a:buNone/>
            </a:pPr>
            <a:r>
              <a:rPr lang="en-US" sz="2800" dirty="0" smtClean="0"/>
              <a:t>Note: Use average inventory, average receivable and average payable if the opening and closing information are provided by question.</a:t>
            </a:r>
          </a:p>
          <a:p>
            <a:pPr marL="0" indent="0" algn="just">
              <a:buNone/>
            </a:pPr>
            <a:r>
              <a:rPr lang="en-US" sz="2800" dirty="0" smtClean="0"/>
              <a:t>Average = (Opening + Closing) / 2</a:t>
            </a:r>
            <a:endParaRPr lang="en-US" sz="2800" dirty="0"/>
          </a:p>
        </p:txBody>
      </p:sp>
    </p:spTree>
    <p:extLst>
      <p:ext uri="{BB962C8B-B14F-4D97-AF65-F5344CB8AC3E}">
        <p14:creationId xmlns:p14="http://schemas.microsoft.com/office/powerpoint/2010/main" val="3336390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1800" b="1" dirty="0" smtClean="0"/>
              <a:t>Example 5. </a:t>
            </a:r>
            <a:r>
              <a:rPr lang="en-US" sz="1800" dirty="0" smtClean="0"/>
              <a:t>Calculate the Payable Deferred period in the following cases: Assume 360 days in a year:</a:t>
            </a:r>
          </a:p>
          <a:p>
            <a:pPr marL="457200" indent="-457200" algn="just">
              <a:buFont typeface="+mj-lt"/>
              <a:buAutoNum type="alphaLcPeriod"/>
            </a:pPr>
            <a:r>
              <a:rPr lang="en-US" sz="1800" dirty="0" smtClean="0"/>
              <a:t>A firms annual sales is </a:t>
            </a:r>
            <a:r>
              <a:rPr lang="en-US" sz="1800" dirty="0" err="1" smtClean="0"/>
              <a:t>Rs</a:t>
            </a:r>
            <a:r>
              <a:rPr lang="en-US" sz="1800" dirty="0" smtClean="0"/>
              <a:t>. 15,000,000 and its cost of goods sold is approximately 80% of sales. The firm has account payable of </a:t>
            </a:r>
            <a:r>
              <a:rPr lang="en-US" sz="1800" dirty="0" err="1" smtClean="0"/>
              <a:t>Rs</a:t>
            </a:r>
            <a:r>
              <a:rPr lang="en-US" sz="1800" dirty="0" smtClean="0"/>
              <a:t>. 900,000</a:t>
            </a:r>
          </a:p>
          <a:p>
            <a:pPr marL="457200" indent="-457200" algn="just">
              <a:buFont typeface="+mj-lt"/>
              <a:buAutoNum type="alphaLcPeriod"/>
            </a:pPr>
            <a:r>
              <a:rPr lang="en-US" sz="1800" dirty="0" smtClean="0"/>
              <a:t>The sales and cost of goods sold of the firm are </a:t>
            </a:r>
            <a:r>
              <a:rPr lang="en-US" sz="1800" dirty="0" err="1" smtClean="0"/>
              <a:t>Rs</a:t>
            </a:r>
            <a:r>
              <a:rPr lang="en-US" sz="1800" dirty="0" smtClean="0"/>
              <a:t>. 100,000 and </a:t>
            </a:r>
            <a:r>
              <a:rPr lang="en-US" sz="1800" dirty="0" err="1" smtClean="0"/>
              <a:t>Rs</a:t>
            </a:r>
            <a:r>
              <a:rPr lang="en-US" sz="1800" dirty="0" smtClean="0"/>
              <a:t> 84,000 respectively. The beginning of the year account payable is </a:t>
            </a:r>
            <a:r>
              <a:rPr lang="en-US" sz="1800" dirty="0" err="1" smtClean="0"/>
              <a:t>Rs</a:t>
            </a:r>
            <a:r>
              <a:rPr lang="en-US" sz="1800" dirty="0" smtClean="0"/>
              <a:t> 10,200 and the end of year account payable is </a:t>
            </a:r>
            <a:r>
              <a:rPr lang="en-US" sz="1800" dirty="0" err="1" smtClean="0"/>
              <a:t>Rs</a:t>
            </a:r>
            <a:r>
              <a:rPr lang="en-US" sz="1800" dirty="0" smtClean="0"/>
              <a:t>. 10,000</a:t>
            </a:r>
          </a:p>
          <a:p>
            <a:pPr marL="457200" indent="-457200" algn="just">
              <a:buFont typeface="+mj-lt"/>
              <a:buAutoNum type="alphaLcPeriod"/>
            </a:pPr>
            <a:r>
              <a:rPr lang="en-US" sz="1800" dirty="0" smtClean="0"/>
              <a:t>A firm account payable and credit purchase of </a:t>
            </a:r>
            <a:r>
              <a:rPr lang="en-US" sz="1800" dirty="0" err="1" smtClean="0"/>
              <a:t>Rs</a:t>
            </a:r>
            <a:r>
              <a:rPr lang="en-US" sz="1800" dirty="0" smtClean="0"/>
              <a:t> 20,000 and 450,000 respectively</a:t>
            </a:r>
          </a:p>
          <a:p>
            <a:pPr marL="0" indent="0" algn="just">
              <a:buNone/>
            </a:pPr>
            <a:r>
              <a:rPr lang="en-US" sz="1800" b="1" dirty="0" smtClean="0"/>
              <a:t>Example 6.</a:t>
            </a:r>
          </a:p>
          <a:p>
            <a:pPr marL="0" indent="0" algn="just">
              <a:buNone/>
            </a:pPr>
            <a:r>
              <a:rPr lang="en-US" sz="1800" dirty="0" smtClean="0"/>
              <a:t>Suppose it takes a firm an average of 30 days to convert materials and labor and to sell them, and it takes another 20 days to collect on receivables, while 30 days normally laps between receipt of materials and payments for materials and labor</a:t>
            </a:r>
          </a:p>
          <a:p>
            <a:pPr marL="0" indent="0" algn="just">
              <a:buNone/>
            </a:pPr>
            <a:r>
              <a:rPr lang="en-US" sz="1800" dirty="0" smtClean="0"/>
              <a:t>What is firm’s cash conversion cycle ?</a:t>
            </a:r>
          </a:p>
          <a:p>
            <a:pPr marL="0" indent="0" algn="just">
              <a:buNone/>
            </a:pPr>
            <a:r>
              <a:rPr lang="en-US" sz="1800" dirty="0" smtClean="0"/>
              <a:t>Suppose the firm’s daily expenses of </a:t>
            </a:r>
            <a:r>
              <a:rPr lang="en-US" sz="1800" dirty="0" err="1" smtClean="0"/>
              <a:t>Rs</a:t>
            </a:r>
            <a:r>
              <a:rPr lang="en-US" sz="1800" dirty="0" smtClean="0"/>
              <a:t> 1,500 and cash conversion cycle of 20 days, calculate external financing requirement</a:t>
            </a:r>
          </a:p>
        </p:txBody>
      </p:sp>
    </p:spTree>
    <p:extLst>
      <p:ext uri="{BB962C8B-B14F-4D97-AF65-F5344CB8AC3E}">
        <p14:creationId xmlns:p14="http://schemas.microsoft.com/office/powerpoint/2010/main" val="2624710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Basic Concept</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pPr algn="just">
              <a:buFont typeface="Wingdings" pitchFamily="2" charset="2"/>
              <a:buChar char="Ø"/>
            </a:pPr>
            <a:r>
              <a:rPr lang="en-US" sz="2600" dirty="0" smtClean="0"/>
              <a:t>Inventory is one of the major component of working capital.</a:t>
            </a:r>
          </a:p>
          <a:p>
            <a:pPr algn="just">
              <a:buFont typeface="Wingdings" pitchFamily="2" charset="2"/>
              <a:buChar char="Ø"/>
            </a:pPr>
            <a:r>
              <a:rPr lang="en-US" sz="2600" dirty="0" smtClean="0"/>
              <a:t>An inventory is stock of goods which are held for future use</a:t>
            </a:r>
          </a:p>
          <a:p>
            <a:pPr marL="0" indent="0">
              <a:buNone/>
            </a:pPr>
            <a:r>
              <a:rPr lang="en-US" sz="2600" b="1" dirty="0" smtClean="0"/>
              <a:t>Types / Components of Inventory:</a:t>
            </a:r>
          </a:p>
          <a:p>
            <a:pPr marL="514350" indent="-514350">
              <a:buFont typeface="+mj-lt"/>
              <a:buAutoNum type="arabicPeriod"/>
            </a:pPr>
            <a:r>
              <a:rPr lang="en-US" sz="2600" dirty="0" smtClean="0"/>
              <a:t>Raw Materials</a:t>
            </a:r>
          </a:p>
          <a:p>
            <a:pPr marL="514350" indent="-514350">
              <a:buFont typeface="+mj-lt"/>
              <a:buAutoNum type="arabicPeriod"/>
            </a:pPr>
            <a:r>
              <a:rPr lang="en-US" sz="2600" dirty="0" smtClean="0"/>
              <a:t>Work in Progress</a:t>
            </a:r>
          </a:p>
          <a:p>
            <a:pPr marL="514350" indent="-514350">
              <a:buFont typeface="+mj-lt"/>
              <a:buAutoNum type="arabicPeriod"/>
            </a:pPr>
            <a:r>
              <a:rPr lang="en-US" sz="2600" dirty="0" smtClean="0"/>
              <a:t>Finished Goods</a:t>
            </a:r>
          </a:p>
          <a:p>
            <a:pPr marL="0" indent="0">
              <a:buNone/>
            </a:pPr>
            <a:r>
              <a:rPr lang="en-US" sz="2600" dirty="0" smtClean="0"/>
              <a:t>Inventory Management deals with:</a:t>
            </a:r>
          </a:p>
          <a:p>
            <a:pPr marL="0" indent="0">
              <a:buNone/>
            </a:pPr>
            <a:r>
              <a:rPr lang="en-US" sz="2600" dirty="0" smtClean="0"/>
              <a:t>How many units should be ordered at a given period of time?</a:t>
            </a:r>
          </a:p>
          <a:p>
            <a:pPr marL="0" indent="0">
              <a:buNone/>
            </a:pPr>
            <a:r>
              <a:rPr lang="en-US" sz="2600" dirty="0" smtClean="0"/>
              <a:t>At what level of inventory should order be made?</a:t>
            </a:r>
          </a:p>
          <a:p>
            <a:pPr marL="0" indent="0">
              <a:buNone/>
            </a:pPr>
            <a:r>
              <a:rPr lang="en-US" sz="2600" dirty="0" smtClean="0"/>
              <a:t>What inventory items wants special attention?</a:t>
            </a:r>
            <a:endParaRPr lang="en-US" sz="2600" dirty="0"/>
          </a:p>
        </p:txBody>
      </p:sp>
    </p:spTree>
    <p:extLst>
      <p:ext uri="{BB962C8B-B14F-4D97-AF65-F5344CB8AC3E}">
        <p14:creationId xmlns:p14="http://schemas.microsoft.com/office/powerpoint/2010/main" val="2049889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Inventory Management</a:t>
            </a: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pPr algn="just">
              <a:buFont typeface="Wingdings" pitchFamily="2" charset="2"/>
              <a:buChar char="Ø"/>
            </a:pPr>
            <a:r>
              <a:rPr lang="en-US" dirty="0" smtClean="0"/>
              <a:t>The main purpose of inventory management is to reduce the holding of inventory to the minimum necessary to conduct business operation.</a:t>
            </a:r>
          </a:p>
          <a:p>
            <a:pPr algn="just">
              <a:buFont typeface="Wingdings" pitchFamily="2" charset="2"/>
              <a:buChar char="Ø"/>
            </a:pPr>
            <a:r>
              <a:rPr lang="en-US" dirty="0" smtClean="0"/>
              <a:t>It is an aspect of current assets management concerned with maintaining optimum investment in inventory and effective control of inventory.</a:t>
            </a:r>
          </a:p>
          <a:p>
            <a:pPr algn="just">
              <a:buFont typeface="Wingdings" pitchFamily="2" charset="2"/>
              <a:buChar char="Ø"/>
            </a:pPr>
            <a:r>
              <a:rPr lang="en-US" dirty="0" smtClean="0"/>
              <a:t>Purpose of holding inventory:</a:t>
            </a:r>
          </a:p>
          <a:p>
            <a:pPr lvl="1" algn="just">
              <a:buFont typeface="Wingdings" pitchFamily="2" charset="2"/>
              <a:buChar char="ü"/>
            </a:pPr>
            <a:r>
              <a:rPr lang="en-US" dirty="0" smtClean="0"/>
              <a:t>Transaction motive</a:t>
            </a:r>
          </a:p>
          <a:p>
            <a:pPr lvl="1" algn="just">
              <a:buFont typeface="Wingdings" pitchFamily="2" charset="2"/>
              <a:buChar char="ü"/>
            </a:pPr>
            <a:r>
              <a:rPr lang="en-US" dirty="0" smtClean="0"/>
              <a:t>Precautionary motive</a:t>
            </a:r>
          </a:p>
          <a:p>
            <a:pPr lvl="1" algn="just">
              <a:buFont typeface="Wingdings" pitchFamily="2" charset="2"/>
              <a:buChar char="ü"/>
            </a:pPr>
            <a:r>
              <a:rPr lang="en-US" dirty="0" smtClean="0"/>
              <a:t>Speculative motive</a:t>
            </a:r>
          </a:p>
          <a:p>
            <a:pPr marL="0" indent="0" algn="just">
              <a:buNone/>
            </a:pPr>
            <a:endParaRPr lang="en-US" dirty="0"/>
          </a:p>
        </p:txBody>
      </p:sp>
    </p:spTree>
    <p:extLst>
      <p:ext uri="{BB962C8B-B14F-4D97-AF65-F5344CB8AC3E}">
        <p14:creationId xmlns:p14="http://schemas.microsoft.com/office/powerpoint/2010/main" val="1589609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Inventory Management</a:t>
            </a:r>
            <a:endParaRPr lang="en-US" dirty="0"/>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pPr>
              <a:buFont typeface="Wingdings" pitchFamily="2" charset="2"/>
              <a:buChar char="Ø"/>
            </a:pPr>
            <a:r>
              <a:rPr lang="en-US" sz="2800" b="1" dirty="0" smtClean="0"/>
              <a:t>Benefits of </a:t>
            </a:r>
            <a:r>
              <a:rPr lang="en-US" sz="2800" b="1" dirty="0"/>
              <a:t>H</a:t>
            </a:r>
            <a:r>
              <a:rPr lang="en-US" sz="2800" b="1" dirty="0" smtClean="0"/>
              <a:t>olding </a:t>
            </a:r>
            <a:r>
              <a:rPr lang="en-US" sz="2800" b="1" dirty="0"/>
              <a:t>I</a:t>
            </a:r>
            <a:r>
              <a:rPr lang="en-US" sz="2800" b="1" dirty="0" smtClean="0"/>
              <a:t>nventory:</a:t>
            </a:r>
          </a:p>
          <a:p>
            <a:pPr lvl="1">
              <a:buFont typeface="Wingdings" pitchFamily="2" charset="2"/>
              <a:buChar char="ü"/>
            </a:pPr>
            <a:r>
              <a:rPr lang="en-US" dirty="0" smtClean="0"/>
              <a:t>Avoiding losses of sales</a:t>
            </a:r>
          </a:p>
          <a:p>
            <a:pPr lvl="1">
              <a:buFont typeface="Wingdings" pitchFamily="2" charset="2"/>
              <a:buChar char="ü"/>
            </a:pPr>
            <a:r>
              <a:rPr lang="en-US" dirty="0" smtClean="0"/>
              <a:t>Gaining quantity discounts</a:t>
            </a:r>
          </a:p>
          <a:p>
            <a:pPr lvl="1">
              <a:buFont typeface="Wingdings" pitchFamily="2" charset="2"/>
              <a:buChar char="ü"/>
            </a:pPr>
            <a:r>
              <a:rPr lang="en-US" dirty="0" smtClean="0"/>
              <a:t>Reducing order cost</a:t>
            </a:r>
          </a:p>
          <a:p>
            <a:pPr lvl="1">
              <a:buFont typeface="Wingdings" pitchFamily="2" charset="2"/>
              <a:buChar char="ü"/>
            </a:pPr>
            <a:r>
              <a:rPr lang="en-US" dirty="0" smtClean="0"/>
              <a:t>Achieving efficient production run</a:t>
            </a:r>
          </a:p>
          <a:p>
            <a:pPr marL="515938" lvl="1" indent="-457200">
              <a:buFont typeface="Wingdings" pitchFamily="2" charset="2"/>
              <a:buChar char="Ø"/>
            </a:pPr>
            <a:r>
              <a:rPr lang="en-US" sz="3100" b="1" dirty="0" smtClean="0"/>
              <a:t>Determinants of Investment in Inventory:</a:t>
            </a:r>
          </a:p>
          <a:p>
            <a:pPr marL="515938" lvl="1" indent="-58738">
              <a:buFont typeface="Wingdings" pitchFamily="2" charset="2"/>
              <a:buChar char="ü"/>
            </a:pPr>
            <a:r>
              <a:rPr lang="en-US" dirty="0"/>
              <a:t>	</a:t>
            </a:r>
            <a:r>
              <a:rPr lang="en-US" dirty="0" smtClean="0"/>
              <a:t>Volume of sales ↑ ↑</a:t>
            </a:r>
          </a:p>
          <a:p>
            <a:pPr marL="515938" lvl="1" indent="-58738">
              <a:buFont typeface="Wingdings" pitchFamily="2" charset="2"/>
              <a:buChar char="ü"/>
            </a:pPr>
            <a:r>
              <a:rPr lang="en-US" dirty="0" smtClean="0"/>
              <a:t>     Level of safety stock ↑ ↑</a:t>
            </a:r>
          </a:p>
          <a:p>
            <a:pPr marL="515938" lvl="1" indent="-58738">
              <a:buFont typeface="Wingdings" pitchFamily="2" charset="2"/>
              <a:buChar char="ü"/>
            </a:pPr>
            <a:r>
              <a:rPr lang="en-US" dirty="0"/>
              <a:t>	</a:t>
            </a:r>
            <a:r>
              <a:rPr lang="en-US" dirty="0" smtClean="0"/>
              <a:t>Carrying costs   ↑ ↓</a:t>
            </a:r>
          </a:p>
          <a:p>
            <a:pPr marL="515938" lvl="1" indent="-58738">
              <a:buFont typeface="Wingdings" pitchFamily="2" charset="2"/>
              <a:buChar char="ü"/>
            </a:pPr>
            <a:r>
              <a:rPr lang="en-US" dirty="0"/>
              <a:t>	</a:t>
            </a:r>
            <a:r>
              <a:rPr lang="en-US" dirty="0" smtClean="0"/>
              <a:t>Economy in purchase ↑ ↑ </a:t>
            </a:r>
          </a:p>
          <a:p>
            <a:pPr marL="515938" lvl="1" indent="-58738">
              <a:buFont typeface="Wingdings" pitchFamily="2" charset="2"/>
              <a:buChar char="ü"/>
            </a:pPr>
            <a:r>
              <a:rPr lang="en-US" dirty="0"/>
              <a:t>	</a:t>
            </a:r>
            <a:r>
              <a:rPr lang="en-US" dirty="0" smtClean="0"/>
              <a:t>Possibility of price rise ↑ ↑</a:t>
            </a:r>
          </a:p>
          <a:p>
            <a:pPr marL="515938" lvl="1" indent="-58738">
              <a:buFont typeface="Wingdings" pitchFamily="2" charset="2"/>
              <a:buChar char="ü"/>
            </a:pPr>
            <a:r>
              <a:rPr lang="en-US" dirty="0"/>
              <a:t>	</a:t>
            </a:r>
            <a:r>
              <a:rPr lang="en-US" dirty="0" smtClean="0"/>
              <a:t>Possibility of rise in demand ↑ ↑</a:t>
            </a:r>
          </a:p>
          <a:p>
            <a:pPr marL="515938" lvl="1" indent="-58738">
              <a:buFont typeface="Wingdings" pitchFamily="2" charset="2"/>
              <a:buChar char="ü"/>
            </a:pPr>
            <a:r>
              <a:rPr lang="en-US" dirty="0"/>
              <a:t>	</a:t>
            </a:r>
            <a:r>
              <a:rPr lang="en-US" dirty="0" smtClean="0"/>
              <a:t>Costs and availability of funds ↑  ↓ </a:t>
            </a:r>
          </a:p>
          <a:p>
            <a:pPr marL="515938" lvl="1" indent="-58738">
              <a:buFont typeface="Wingdings" pitchFamily="2" charset="2"/>
              <a:buChar char="ü"/>
            </a:pPr>
            <a:r>
              <a:rPr lang="en-US" dirty="0"/>
              <a:t>	</a:t>
            </a:r>
            <a:r>
              <a:rPr lang="en-US" dirty="0" smtClean="0"/>
              <a:t>Length of production cycle ↑ ↑</a:t>
            </a:r>
          </a:p>
          <a:p>
            <a:pPr marL="515938" lvl="1" indent="-58738">
              <a:buFont typeface="Wingdings" pitchFamily="2" charset="2"/>
              <a:buChar char="ü"/>
            </a:pPr>
            <a:r>
              <a:rPr lang="en-US" dirty="0"/>
              <a:t>	</a:t>
            </a:r>
            <a:r>
              <a:rPr lang="en-US" dirty="0" smtClean="0"/>
              <a:t>Availability of materials (available on some season ) ↑ ↑</a:t>
            </a:r>
          </a:p>
          <a:p>
            <a:pPr marL="515938" lvl="1" indent="-58738">
              <a:buFont typeface="Wingdings" pitchFamily="2" charset="2"/>
              <a:buChar char="ü"/>
            </a:pPr>
            <a:r>
              <a:rPr lang="en-US" dirty="0"/>
              <a:t>	</a:t>
            </a:r>
            <a:r>
              <a:rPr lang="en-US" dirty="0" smtClean="0"/>
              <a:t>Nature and size of business ↑ ↑</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767598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Significance of Inventory Management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buFont typeface="Wingdings" pitchFamily="2" charset="2"/>
              <a:buChar char="Ø"/>
            </a:pPr>
            <a:r>
              <a:rPr lang="en-US" sz="2800" dirty="0" smtClean="0"/>
              <a:t>It helps to maintain adequate inventory for smooth production and sales operations.</a:t>
            </a:r>
          </a:p>
          <a:p>
            <a:pPr algn="just">
              <a:buFont typeface="Wingdings" pitchFamily="2" charset="2"/>
              <a:buChar char="Ø"/>
            </a:pPr>
            <a:r>
              <a:rPr lang="en-US" sz="2800" dirty="0" smtClean="0"/>
              <a:t>It avoids stock-out problem that a firm otherwise would face in absence of the efficient inventory management</a:t>
            </a:r>
          </a:p>
          <a:p>
            <a:pPr algn="just">
              <a:buFont typeface="Wingdings" pitchFamily="2" charset="2"/>
              <a:buChar char="Ø"/>
            </a:pPr>
            <a:r>
              <a:rPr lang="en-US" sz="2800" dirty="0" smtClean="0"/>
              <a:t>It suggests the proper inventory control system to be applied by a firm to avoid losses, damages and misuses.</a:t>
            </a:r>
          </a:p>
          <a:p>
            <a:pPr algn="just">
              <a:buFont typeface="Wingdings" pitchFamily="2" charset="2"/>
              <a:buChar char="Ø"/>
            </a:pPr>
            <a:r>
              <a:rPr lang="en-US" sz="2800" dirty="0" smtClean="0"/>
              <a:t>It helps in maintaining a trade-off between carrying costs and ordering costs so as to minimize the total inventory cost.</a:t>
            </a:r>
            <a:endParaRPr lang="en-US" sz="2800" dirty="0"/>
          </a:p>
        </p:txBody>
      </p:sp>
    </p:spTree>
    <p:extLst>
      <p:ext uri="{BB962C8B-B14F-4D97-AF65-F5344CB8AC3E}">
        <p14:creationId xmlns:p14="http://schemas.microsoft.com/office/powerpoint/2010/main" val="2028572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Basic Inventory Costs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410200"/>
              </a:xfrm>
            </p:spPr>
            <p:txBody>
              <a:bodyPr>
                <a:normAutofit fontScale="92500" lnSpcReduction="20000"/>
              </a:bodyPr>
              <a:lstStyle/>
              <a:p>
                <a:pPr marL="514350" indent="-514350">
                  <a:buAutoNum type="alphaUcPeriod"/>
                </a:pPr>
                <a:r>
                  <a:rPr lang="en-US" dirty="0" smtClean="0"/>
                  <a:t>Ordering Cost:</a:t>
                </a:r>
              </a:p>
              <a:p>
                <a:pPr algn="just">
                  <a:buFont typeface="Wingdings" pitchFamily="2" charset="2"/>
                  <a:buChar char="Ø"/>
                </a:pPr>
                <a:r>
                  <a:rPr lang="en-US" dirty="0" smtClean="0"/>
                  <a:t>Cost incurred from goods ordering to goods receiving such as cost of writing purchase order, phone, fax, mail, transportation, material handling etc.</a:t>
                </a:r>
              </a:p>
              <a:p>
                <a:pPr algn="just">
                  <a:buFont typeface="Wingdings" pitchFamily="2" charset="2"/>
                  <a:buChar char="Ø"/>
                </a:pPr>
                <a:r>
                  <a:rPr lang="en-US" dirty="0" smtClean="0"/>
                  <a:t>Ordering cost per order remain same regardless of size of order.</a:t>
                </a:r>
              </a:p>
              <a:p>
                <a:pPr algn="just">
                  <a:buFont typeface="Wingdings" pitchFamily="2" charset="2"/>
                  <a:buChar char="Ø"/>
                </a:pPr>
                <a:r>
                  <a:rPr lang="en-US" dirty="0" smtClean="0"/>
                  <a:t>Ordering cost are also called production set up costs if the products are produced within the firm.</a:t>
                </a:r>
              </a:p>
              <a:p>
                <a:pPr lvl="1" algn="just">
                  <a:buFont typeface="Wingdings" pitchFamily="2" charset="2"/>
                  <a:buChar char="Ø"/>
                </a:pPr>
                <a:r>
                  <a:rPr lang="en-US" dirty="0" smtClean="0"/>
                  <a:t>Total ordering cost (TOC) = No. of order (N) × ordering cost per order(O)</a:t>
                </a:r>
              </a:p>
              <a:p>
                <a:pPr lvl="1" algn="just">
                  <a:buFont typeface="Wingdings" pitchFamily="2" charset="2"/>
                  <a:buChar char="Ø"/>
                </a:pPr>
                <a:r>
                  <a:rPr lang="en-US" dirty="0" smtClean="0"/>
                  <a:t>No. of order (N) </a:t>
                </a:r>
                <a14:m>
                  <m:oMath xmlns:m="http://schemas.openxmlformats.org/officeDocument/2006/math">
                    <m:r>
                      <a:rPr lang="en-US" i="1" smtClean="0">
                        <a:latin typeface="Cambria Math"/>
                      </a:rPr>
                      <m:t>=</m:t>
                    </m:r>
                    <m:f>
                      <m:fPr>
                        <m:ctrlPr>
                          <a:rPr lang="en-US" i="1" smtClean="0">
                            <a:latin typeface="Cambria Math"/>
                          </a:rPr>
                        </m:ctrlPr>
                      </m:fPr>
                      <m:num>
                        <m:r>
                          <a:rPr lang="en-US" b="0" i="1" smtClean="0">
                            <a:latin typeface="Cambria Math"/>
                          </a:rPr>
                          <m:t>𝐴𝑛𝑛𝑢𝑎𝑙</m:t>
                        </m:r>
                        <m:r>
                          <a:rPr lang="en-US" b="0" i="1" smtClean="0">
                            <a:latin typeface="Cambria Math"/>
                          </a:rPr>
                          <m:t> </m:t>
                        </m:r>
                        <m:r>
                          <a:rPr lang="en-US" b="0" i="1" smtClean="0">
                            <a:latin typeface="Cambria Math"/>
                          </a:rPr>
                          <m:t>𝑜𝑟</m:t>
                        </m:r>
                        <m:r>
                          <a:rPr lang="en-US" b="0" i="1" smtClean="0">
                            <a:latin typeface="Cambria Math"/>
                          </a:rPr>
                          <m:t> </m:t>
                        </m:r>
                        <m:r>
                          <a:rPr lang="en-US" b="0" i="1" smtClean="0">
                            <a:latin typeface="Cambria Math"/>
                          </a:rPr>
                          <m:t>𝑇𝑜𝑡𝑎𝑙</m:t>
                        </m:r>
                        <m:r>
                          <a:rPr lang="en-US" b="0" i="1" smtClean="0">
                            <a:latin typeface="Cambria Math"/>
                          </a:rPr>
                          <m:t> </m:t>
                        </m:r>
                        <m:r>
                          <a:rPr lang="en-US" b="0" i="1" smtClean="0">
                            <a:latin typeface="Cambria Math"/>
                          </a:rPr>
                          <m:t>𝑟𝑒𝑞𝑢𝑖𝑟𝑒𝑚𝑒𝑛𝑡</m:t>
                        </m:r>
                        <m:r>
                          <a:rPr lang="en-US" b="0" i="1" smtClean="0">
                            <a:latin typeface="Cambria Math"/>
                          </a:rPr>
                          <m:t> (</m:t>
                        </m:r>
                        <m:r>
                          <a:rPr lang="en-US" b="0" i="1" smtClean="0">
                            <a:latin typeface="Cambria Math"/>
                          </a:rPr>
                          <m:t>𝐴</m:t>
                        </m:r>
                        <m:r>
                          <a:rPr lang="en-US" b="0" i="1" smtClean="0">
                            <a:latin typeface="Cambria Math"/>
                          </a:rPr>
                          <m:t>) </m:t>
                        </m:r>
                      </m:num>
                      <m:den>
                        <m:r>
                          <a:rPr lang="en-US" b="0" i="1" smtClean="0">
                            <a:latin typeface="Cambria Math"/>
                          </a:rPr>
                          <m:t>𝑂𝑟𝑑𝑒𝑟</m:t>
                        </m:r>
                        <m:r>
                          <a:rPr lang="en-US" b="0" i="1" smtClean="0">
                            <a:latin typeface="Cambria Math"/>
                          </a:rPr>
                          <m:t> </m:t>
                        </m:r>
                        <m:r>
                          <a:rPr lang="en-US" b="0" i="1" smtClean="0">
                            <a:latin typeface="Cambria Math"/>
                          </a:rPr>
                          <m:t>𝑆𝑖𝑧𝑒</m:t>
                        </m:r>
                        <m:r>
                          <a:rPr lang="en-US" b="0" i="1" smtClean="0">
                            <a:latin typeface="Cambria Math"/>
                          </a:rPr>
                          <m:t> (</m:t>
                        </m:r>
                        <m:r>
                          <a:rPr lang="en-US" b="0" i="1" smtClean="0">
                            <a:latin typeface="Cambria Math"/>
                          </a:rPr>
                          <m:t>𝑄</m:t>
                        </m:r>
                        <m:r>
                          <a:rPr lang="en-US" b="0" i="1" smtClean="0">
                            <a:latin typeface="Cambria Math"/>
                          </a:rPr>
                          <m:t>)</m:t>
                        </m:r>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410200"/>
              </a:xfrm>
              <a:blipFill rotWithShape="1">
                <a:blip r:embed="rId2"/>
                <a:stretch>
                  <a:fillRect l="-1704" t="-3041" r="-2815" b="-225"/>
                </a:stretch>
              </a:blipFill>
            </p:spPr>
            <p:txBody>
              <a:bodyPr/>
              <a:lstStyle/>
              <a:p>
                <a:r>
                  <a:rPr lang="en-US">
                    <a:noFill/>
                  </a:rPr>
                  <a:t> </a:t>
                </a:r>
              </a:p>
            </p:txBody>
          </p:sp>
        </mc:Fallback>
      </mc:AlternateContent>
    </p:spTree>
    <p:extLst>
      <p:ext uri="{BB962C8B-B14F-4D97-AF65-F5344CB8AC3E}">
        <p14:creationId xmlns:p14="http://schemas.microsoft.com/office/powerpoint/2010/main" val="4187562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Basic Inventory Costs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287963"/>
              </a:xfrm>
            </p:spPr>
            <p:txBody>
              <a:bodyPr/>
              <a:lstStyle/>
              <a:p>
                <a:pPr marL="0" indent="0">
                  <a:buNone/>
                </a:pPr>
                <a:r>
                  <a:rPr lang="en-US" dirty="0" smtClean="0"/>
                  <a:t>B. Carrying Cost / Holding Cost</a:t>
                </a:r>
              </a:p>
              <a:p>
                <a:pPr algn="just">
                  <a:buFont typeface="Wingdings" pitchFamily="2" charset="2"/>
                  <a:buChar char="Ø"/>
                </a:pPr>
                <a:r>
                  <a:rPr lang="en-US" sz="2000" dirty="0" smtClean="0"/>
                  <a:t>Costs required to hold the inventory for a certain period of time such as cost of capital, rent, depreciation, obsolescence, lighting, heating etc.</a:t>
                </a:r>
              </a:p>
              <a:p>
                <a:pPr algn="just">
                  <a:buFont typeface="Wingdings" pitchFamily="2" charset="2"/>
                  <a:buChar char="Ø"/>
                </a:pPr>
                <a:r>
                  <a:rPr lang="en-US" sz="2000" dirty="0" smtClean="0"/>
                  <a:t>Carrying cost per unit remain same. Carrying cost is generally expressed as a percentage of unit purchase price</a:t>
                </a:r>
              </a:p>
              <a:p>
                <a:pPr algn="just">
                  <a:buFont typeface="Wingdings" pitchFamily="2" charset="2"/>
                  <a:buChar char="Ø"/>
                </a:pPr>
                <a:r>
                  <a:rPr lang="en-US" sz="2000" dirty="0" smtClean="0"/>
                  <a:t>Total carrying cost(TCC)  = Average inventory × Carrying cost per unit (C)</a:t>
                </a:r>
              </a:p>
              <a:p>
                <a:pPr marL="0" indent="0" algn="just">
                  <a:buNone/>
                </a:pPr>
                <a:r>
                  <a:rPr lang="en-US" sz="2000" dirty="0" smtClean="0"/>
                  <a:t> 		Average inventory = </a:t>
                </a:r>
                <a14:m>
                  <m:oMath xmlns:m="http://schemas.openxmlformats.org/officeDocument/2006/math">
                    <m:f>
                      <m:fPr>
                        <m:ctrlPr>
                          <a:rPr lang="en-US" sz="2000" i="1" smtClean="0">
                            <a:latin typeface="Cambria Math"/>
                          </a:rPr>
                        </m:ctrlPr>
                      </m:fPr>
                      <m:num>
                        <m:r>
                          <a:rPr lang="en-US" sz="2000" b="0" i="1" smtClean="0">
                            <a:latin typeface="Cambria Math"/>
                          </a:rPr>
                          <m:t>𝑂𝑟𝑑𝑒𝑟</m:t>
                        </m:r>
                        <m:r>
                          <a:rPr lang="en-US" sz="2000" b="0" i="1" smtClean="0">
                            <a:latin typeface="Cambria Math"/>
                          </a:rPr>
                          <m:t> </m:t>
                        </m:r>
                        <m:r>
                          <a:rPr lang="en-US" sz="2000" b="0" i="1" smtClean="0">
                            <a:latin typeface="Cambria Math"/>
                          </a:rPr>
                          <m:t>𝑠𝑖𝑧𝑒</m:t>
                        </m:r>
                        <m:r>
                          <a:rPr lang="en-US" sz="2000" b="0" i="1" smtClean="0">
                            <a:latin typeface="Cambria Math"/>
                          </a:rPr>
                          <m:t> (</m:t>
                        </m:r>
                        <m:r>
                          <a:rPr lang="en-US" sz="2000" b="0" i="1" smtClean="0">
                            <a:latin typeface="Cambria Math"/>
                          </a:rPr>
                          <m:t>𝑄</m:t>
                        </m:r>
                        <m:r>
                          <a:rPr lang="en-US" sz="2000" b="0" i="1" smtClean="0">
                            <a:latin typeface="Cambria Math"/>
                          </a:rPr>
                          <m:t>) </m:t>
                        </m:r>
                      </m:num>
                      <m:den>
                        <m:r>
                          <a:rPr lang="en-US" sz="2000" b="0" i="1" smtClean="0">
                            <a:latin typeface="Cambria Math"/>
                          </a:rPr>
                          <m:t>2</m:t>
                        </m:r>
                      </m:den>
                    </m:f>
                  </m:oMath>
                </a14:m>
                <a:r>
                  <a:rPr lang="en-US" sz="2000" dirty="0" smtClean="0"/>
                  <a:t>  </a:t>
                </a:r>
              </a:p>
              <a:p>
                <a:pPr algn="just">
                  <a:buFont typeface="Wingdings" pitchFamily="2" charset="2"/>
                  <a:buChar char="Ø"/>
                </a:pPr>
                <a:r>
                  <a:rPr lang="en-US" sz="2000" dirty="0" smtClean="0"/>
                  <a:t>Total carrying cost including safety stock = Average inventory × Carrying cost per unit</a:t>
                </a:r>
              </a:p>
              <a:p>
                <a:pPr marL="0" indent="0" algn="just">
                  <a:buNone/>
                </a:pPr>
                <a:r>
                  <a:rPr lang="en-US" sz="2000" dirty="0" smtClean="0"/>
                  <a:t>                             Average inventory = </a:t>
                </a:r>
                <a14:m>
                  <m:oMath xmlns:m="http://schemas.openxmlformats.org/officeDocument/2006/math">
                    <m:f>
                      <m:fPr>
                        <m:ctrlPr>
                          <a:rPr lang="en-US" sz="2000" i="1" smtClean="0">
                            <a:latin typeface="Cambria Math"/>
                          </a:rPr>
                        </m:ctrlPr>
                      </m:fPr>
                      <m:num>
                        <m:r>
                          <a:rPr lang="en-US" sz="2000" b="0" i="1" smtClean="0">
                            <a:latin typeface="Cambria Math"/>
                          </a:rPr>
                          <m:t>𝑂𝑟𝑑𝑒𝑟</m:t>
                        </m:r>
                        <m:r>
                          <a:rPr lang="en-US" sz="2000" b="0" i="1" smtClean="0">
                            <a:latin typeface="Cambria Math"/>
                          </a:rPr>
                          <m:t> </m:t>
                        </m:r>
                        <m:r>
                          <a:rPr lang="en-US" sz="2000" b="0" i="1" smtClean="0">
                            <a:latin typeface="Cambria Math"/>
                          </a:rPr>
                          <m:t>𝑠𝑖𝑧𝑒</m:t>
                        </m:r>
                        <m:r>
                          <a:rPr lang="en-US" sz="2000" b="0" i="1" smtClean="0">
                            <a:latin typeface="Cambria Math"/>
                          </a:rPr>
                          <m:t> (</m:t>
                        </m:r>
                        <m:r>
                          <a:rPr lang="en-US" sz="2000" b="0" i="1" smtClean="0">
                            <a:latin typeface="Cambria Math"/>
                          </a:rPr>
                          <m:t>𝑄</m:t>
                        </m:r>
                        <m:r>
                          <a:rPr lang="en-US" sz="2000" b="0" i="1" smtClean="0">
                            <a:latin typeface="Cambria Math"/>
                          </a:rPr>
                          <m:t>) </m:t>
                        </m:r>
                      </m:num>
                      <m:den>
                        <m:r>
                          <a:rPr lang="en-US" sz="2000" b="0" i="1" smtClean="0">
                            <a:latin typeface="Cambria Math"/>
                          </a:rPr>
                          <m:t>2</m:t>
                        </m:r>
                      </m:den>
                    </m:f>
                  </m:oMath>
                </a14:m>
                <a:r>
                  <a:rPr lang="en-US" sz="2000" dirty="0" smtClean="0"/>
                  <a:t> + safety stock</a:t>
                </a:r>
              </a:p>
              <a:p>
                <a:pPr marL="0" indent="0" algn="just">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287963"/>
              </a:xfrm>
              <a:blipFill rotWithShape="1">
                <a:blip r:embed="rId2"/>
                <a:stretch>
                  <a:fillRect l="-1852" t="-1499" r="-1407" b="-19954"/>
                </a:stretch>
              </a:blipFill>
            </p:spPr>
            <p:txBody>
              <a:bodyPr/>
              <a:lstStyle/>
              <a:p>
                <a:r>
                  <a:rPr lang="en-US">
                    <a:noFill/>
                  </a:rPr>
                  <a:t> </a:t>
                </a:r>
              </a:p>
            </p:txBody>
          </p:sp>
        </mc:Fallback>
      </mc:AlternateContent>
    </p:spTree>
    <p:extLst>
      <p:ext uri="{BB962C8B-B14F-4D97-AF65-F5344CB8AC3E}">
        <p14:creationId xmlns:p14="http://schemas.microsoft.com/office/powerpoint/2010/main" val="150619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Concepts of Working Capital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315200"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5813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Basic Inventory Cost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C. Total Inventory Cost</a:t>
                </a:r>
              </a:p>
              <a:p>
                <a:pPr algn="just">
                  <a:buFont typeface="Wingdings" pitchFamily="2" charset="2"/>
                  <a:buChar char="Ø"/>
                </a:pPr>
                <a:r>
                  <a:rPr lang="en-US" sz="2000" dirty="0" smtClean="0"/>
                  <a:t>Total inventory cost is the sum of total ordering cost (TOC) and Total carrying cost (TCC) </a:t>
                </a:r>
              </a:p>
              <a:p>
                <a:pPr algn="just">
                  <a:buFont typeface="Wingdings" pitchFamily="2" charset="2"/>
                  <a:buChar char="Ø"/>
                </a:pPr>
                <a:r>
                  <a:rPr lang="en-US" sz="2000" dirty="0" smtClean="0"/>
                  <a:t>Total cost of inventory = TOC + TCC</a:t>
                </a:r>
              </a:p>
              <a:p>
                <a:pPr marL="342900" lvl="1" indent="-342900" algn="just">
                  <a:buFont typeface="Wingdings" pitchFamily="2" charset="2"/>
                  <a:buChar char="Ø"/>
                </a:pPr>
                <a:r>
                  <a:rPr lang="en-US" sz="2000" dirty="0" smtClean="0"/>
                  <a:t>Total cost of inventory = </a:t>
                </a:r>
                <a14:m>
                  <m:oMath xmlns:m="http://schemas.openxmlformats.org/officeDocument/2006/math">
                    <m:f>
                      <m:fPr>
                        <m:ctrlPr>
                          <a:rPr lang="en-US" i="1" smtClean="0">
                            <a:latin typeface="Cambria Math"/>
                          </a:rPr>
                        </m:ctrlPr>
                      </m:fPr>
                      <m:num>
                        <m:r>
                          <a:rPr lang="en-US" b="0" i="1" smtClean="0">
                            <a:latin typeface="Cambria Math"/>
                          </a:rPr>
                          <m:t>𝐴</m:t>
                        </m:r>
                        <m:r>
                          <a:rPr lang="en-US" b="0" i="1" smtClean="0">
                            <a:latin typeface="Cambria Math"/>
                          </a:rPr>
                          <m:t> </m:t>
                        </m:r>
                      </m:num>
                      <m:den>
                        <m:r>
                          <a:rPr lang="en-US" b="0" i="1" smtClean="0">
                            <a:latin typeface="Cambria Math"/>
                          </a:rPr>
                          <m:t>𝑄</m:t>
                        </m:r>
                      </m:den>
                    </m:f>
                  </m:oMath>
                </a14:m>
                <a:r>
                  <a:rPr lang="en-US" dirty="0" smtClean="0"/>
                  <a:t> × O + </a:t>
                </a:r>
                <a14:m>
                  <m:oMath xmlns:m="http://schemas.openxmlformats.org/officeDocument/2006/math">
                    <m:f>
                      <m:fPr>
                        <m:ctrlPr>
                          <a:rPr lang="en-US" i="1" smtClean="0">
                            <a:latin typeface="Cambria Math"/>
                          </a:rPr>
                        </m:ctrlPr>
                      </m:fPr>
                      <m:num>
                        <m:r>
                          <a:rPr lang="en-US" b="0" i="1" smtClean="0">
                            <a:latin typeface="Cambria Math"/>
                          </a:rPr>
                          <m:t>𝑄</m:t>
                        </m:r>
                        <m:r>
                          <a:rPr lang="en-US" b="0" i="1" smtClean="0">
                            <a:latin typeface="Cambria Math"/>
                          </a:rPr>
                          <m:t> </m:t>
                        </m:r>
                      </m:num>
                      <m:den>
                        <m:r>
                          <a:rPr lang="en-US" b="0" i="1" smtClean="0">
                            <a:latin typeface="Cambria Math"/>
                          </a:rPr>
                          <m:t>2</m:t>
                        </m:r>
                      </m:den>
                    </m:f>
                  </m:oMath>
                </a14:m>
                <a:r>
                  <a:rPr lang="en-US" dirty="0" smtClean="0"/>
                  <a:t> × C</a:t>
                </a:r>
              </a:p>
              <a:p>
                <a:pPr algn="just">
                  <a:buFont typeface="Wingdings" pitchFamily="2" charset="2"/>
                  <a:buChar char="Ø"/>
                </a:pPr>
                <a:r>
                  <a:rPr lang="en-US" sz="2000" dirty="0" smtClean="0"/>
                  <a:t>Total cost of inventory including safety stock </a:t>
                </a:r>
                <a:endParaRPr lang="en-US" sz="1600" dirty="0" smtClean="0"/>
              </a:p>
              <a:p>
                <a:pPr marL="0" lvl="1" indent="0" algn="just">
                  <a:buNone/>
                </a:pPr>
                <a:r>
                  <a:rPr lang="en-US" sz="1600" dirty="0" smtClean="0"/>
                  <a:t>               </a:t>
                </a:r>
                <a:r>
                  <a:rPr lang="en-US" dirty="0" smtClean="0"/>
                  <a:t>=</a:t>
                </a:r>
                <a:r>
                  <a:rPr lang="en-US" sz="1600" dirty="0"/>
                  <a:t>	</a:t>
                </a:r>
                <a14:m>
                  <m:oMath xmlns:m="http://schemas.openxmlformats.org/officeDocument/2006/math">
                    <m:f>
                      <m:fPr>
                        <m:ctrlPr>
                          <a:rPr lang="en-US" i="1" smtClean="0">
                            <a:latin typeface="Cambria Math"/>
                          </a:rPr>
                        </m:ctrlPr>
                      </m:fPr>
                      <m:num>
                        <m:r>
                          <a:rPr lang="en-US" b="0" i="1" smtClean="0">
                            <a:latin typeface="Cambria Math"/>
                          </a:rPr>
                          <m:t>𝐴</m:t>
                        </m:r>
                        <m:r>
                          <a:rPr lang="en-US" b="0" i="1" smtClean="0">
                            <a:latin typeface="Cambria Math"/>
                          </a:rPr>
                          <m:t> </m:t>
                        </m:r>
                      </m:num>
                      <m:den>
                        <m:r>
                          <a:rPr lang="en-US" b="0" i="1" smtClean="0">
                            <a:latin typeface="Cambria Math"/>
                          </a:rPr>
                          <m:t>𝑄</m:t>
                        </m:r>
                      </m:den>
                    </m:f>
                  </m:oMath>
                </a14:m>
                <a:r>
                  <a:rPr lang="en-US" dirty="0" smtClean="0"/>
                  <a:t> × O + </a:t>
                </a:r>
                <a14:m>
                  <m:oMath xmlns:m="http://schemas.openxmlformats.org/officeDocument/2006/math">
                    <m:f>
                      <m:fPr>
                        <m:ctrlPr>
                          <a:rPr lang="en-US" i="1" smtClean="0">
                            <a:latin typeface="Cambria Math"/>
                          </a:rPr>
                        </m:ctrlPr>
                      </m:fPr>
                      <m:num>
                        <m:r>
                          <a:rPr lang="en-US" b="0" i="1" smtClean="0">
                            <a:latin typeface="Cambria Math"/>
                          </a:rPr>
                          <m:t>𝑄</m:t>
                        </m:r>
                        <m:r>
                          <a:rPr lang="en-US" b="0" i="1" smtClean="0">
                            <a:latin typeface="Cambria Math"/>
                          </a:rPr>
                          <m:t> </m:t>
                        </m:r>
                      </m:num>
                      <m:den>
                        <m:r>
                          <a:rPr lang="en-US" b="0" i="1" smtClean="0">
                            <a:latin typeface="Cambria Math"/>
                          </a:rPr>
                          <m:t>2</m:t>
                        </m:r>
                      </m:den>
                    </m:f>
                  </m:oMath>
                </a14:m>
                <a:r>
                  <a:rPr lang="en-US" dirty="0" smtClean="0"/>
                  <a:t> × C + Safety stock × C</a:t>
                </a:r>
              </a:p>
              <a:p>
                <a:pPr marL="0" indent="0" algn="just">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2"/>
                <a:stretch>
                  <a:fillRect l="-1852" t="-1544" r="-1407"/>
                </a:stretch>
              </a:blipFill>
            </p:spPr>
            <p:txBody>
              <a:bodyPr/>
              <a:lstStyle/>
              <a:p>
                <a:r>
                  <a:rPr lang="en-US">
                    <a:noFill/>
                  </a:rPr>
                  <a:t> </a:t>
                </a:r>
              </a:p>
            </p:txBody>
          </p:sp>
        </mc:Fallback>
      </mc:AlternateContent>
    </p:spTree>
    <p:extLst>
      <p:ext uri="{BB962C8B-B14F-4D97-AF65-F5344CB8AC3E}">
        <p14:creationId xmlns:p14="http://schemas.microsoft.com/office/powerpoint/2010/main" val="2442794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Economic Order Quantity Model</a:t>
            </a:r>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algn="just">
              <a:buFont typeface="Wingdings" pitchFamily="2" charset="2"/>
              <a:buChar char="Ø"/>
            </a:pPr>
            <a:r>
              <a:rPr lang="en-US" sz="2600" dirty="0" smtClean="0"/>
              <a:t>EOQ is that optimum level of order size at which total ordering cost and total carrying cost are equal and total cost of inventory is minimum.</a:t>
            </a:r>
          </a:p>
          <a:p>
            <a:pPr algn="just">
              <a:buFont typeface="Wingdings" pitchFamily="2" charset="2"/>
              <a:buChar char="Ø"/>
            </a:pPr>
            <a:r>
              <a:rPr lang="en-US" sz="2600" dirty="0" smtClean="0"/>
              <a:t>Methods of calculating EOQ:</a:t>
            </a:r>
          </a:p>
          <a:p>
            <a:pPr marL="514350" indent="-514350" algn="just">
              <a:buAutoNum type="arabicPeriod"/>
            </a:pPr>
            <a:r>
              <a:rPr lang="en-US" sz="2600" dirty="0" smtClean="0"/>
              <a:t>Graphical Method</a:t>
            </a:r>
          </a:p>
          <a:p>
            <a:pPr marL="0" indent="0" algn="just">
              <a:buNone/>
            </a:pPr>
            <a:endParaRPr lang="en-US" sz="2600" dirty="0" smtClean="0"/>
          </a:p>
          <a:p>
            <a:pPr marL="0" indent="0" algn="just">
              <a:buNone/>
            </a:pPr>
            <a:endParaRPr lang="en-US" sz="2600" dirty="0" smtClean="0"/>
          </a:p>
          <a:p>
            <a:pPr marL="0" indent="0" algn="just">
              <a:buNone/>
            </a:pPr>
            <a:endParaRPr lang="en-US" sz="2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6324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326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Economic Order Quantity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2. Formula Method</a:t>
                </a:r>
              </a:p>
              <a:p>
                <a:pPr marL="0" indent="0" algn="just">
                  <a:buNone/>
                </a:pPr>
                <a:r>
                  <a:rPr lang="en-US" sz="2600" dirty="0" smtClean="0"/>
                  <a:t>EOQ is determine at a point where total ordering cost and total carrying cost are equal. i.e.</a:t>
                </a:r>
              </a:p>
              <a:p>
                <a:pPr marL="0" indent="0" algn="just">
                  <a:buNone/>
                </a:pPr>
                <a:r>
                  <a:rPr lang="en-US" sz="2600" dirty="0" smtClean="0"/>
                  <a:t>TOC = TCC</a:t>
                </a:r>
              </a:p>
              <a:p>
                <a:pPr marL="0" lvl="1" indent="0" algn="just">
                  <a:buNone/>
                </a:pPr>
                <a:r>
                  <a:rPr lang="en-US" sz="2600" dirty="0"/>
                  <a:t>o</a:t>
                </a:r>
                <a:r>
                  <a:rPr lang="en-US" sz="2600" dirty="0" smtClean="0"/>
                  <a:t>r,    </a:t>
                </a:r>
                <a14:m>
                  <m:oMath xmlns:m="http://schemas.openxmlformats.org/officeDocument/2006/math">
                    <m:f>
                      <m:fPr>
                        <m:ctrlPr>
                          <a:rPr lang="en-US" i="1" smtClean="0">
                            <a:latin typeface="Cambria Math"/>
                          </a:rPr>
                        </m:ctrlPr>
                      </m:fPr>
                      <m:num>
                        <m:r>
                          <a:rPr lang="en-US" b="0" i="1" smtClean="0">
                            <a:latin typeface="Cambria Math"/>
                          </a:rPr>
                          <m:t>𝐴</m:t>
                        </m:r>
                        <m:r>
                          <a:rPr lang="en-US" b="0" i="1" smtClean="0">
                            <a:latin typeface="Cambria Math"/>
                          </a:rPr>
                          <m:t> </m:t>
                        </m:r>
                      </m:num>
                      <m:den>
                        <m:r>
                          <a:rPr lang="en-US" b="0" i="1" smtClean="0">
                            <a:latin typeface="Cambria Math"/>
                          </a:rPr>
                          <m:t>𝑄</m:t>
                        </m:r>
                      </m:den>
                    </m:f>
                  </m:oMath>
                </a14:m>
                <a:r>
                  <a:rPr lang="en-US" dirty="0" smtClean="0"/>
                  <a:t> × O = </a:t>
                </a:r>
                <a14:m>
                  <m:oMath xmlns:m="http://schemas.openxmlformats.org/officeDocument/2006/math">
                    <m:f>
                      <m:fPr>
                        <m:ctrlPr>
                          <a:rPr lang="en-US" i="1" smtClean="0">
                            <a:latin typeface="Cambria Math"/>
                          </a:rPr>
                        </m:ctrlPr>
                      </m:fPr>
                      <m:num>
                        <m:r>
                          <a:rPr lang="en-US" b="0" i="1" smtClean="0">
                            <a:latin typeface="Cambria Math"/>
                          </a:rPr>
                          <m:t>𝑄</m:t>
                        </m:r>
                        <m:r>
                          <a:rPr lang="en-US" b="0" i="1" smtClean="0">
                            <a:latin typeface="Cambria Math"/>
                          </a:rPr>
                          <m:t> </m:t>
                        </m:r>
                      </m:num>
                      <m:den>
                        <m:r>
                          <a:rPr lang="en-US" b="0" i="1" smtClean="0">
                            <a:latin typeface="Cambria Math"/>
                          </a:rPr>
                          <m:t>2</m:t>
                        </m:r>
                      </m:den>
                    </m:f>
                  </m:oMath>
                </a14:m>
                <a:r>
                  <a:rPr lang="en-US" dirty="0" smtClean="0"/>
                  <a:t> × C</a:t>
                </a:r>
              </a:p>
              <a:p>
                <a:pPr marL="0" lvl="1" indent="0" algn="just">
                  <a:buNone/>
                </a:pPr>
                <a:r>
                  <a:rPr lang="en-US" dirty="0" smtClean="0"/>
                  <a:t>or,    Q</a:t>
                </a:r>
                <a:r>
                  <a:rPr lang="en-US" baseline="30000" dirty="0" smtClean="0"/>
                  <a:t>2</a:t>
                </a:r>
                <a:r>
                  <a:rPr lang="en-US" dirty="0" smtClean="0"/>
                  <a:t>C = 2AO</a:t>
                </a:r>
              </a:p>
              <a:p>
                <a:pPr marL="0" lvl="1" indent="0" algn="just">
                  <a:buNone/>
                </a:pPr>
                <a:r>
                  <a:rPr lang="en-US" dirty="0"/>
                  <a:t>o</a:t>
                </a:r>
                <a:r>
                  <a:rPr lang="en-US" dirty="0" smtClean="0"/>
                  <a:t>r,    Q</a:t>
                </a:r>
                <a:r>
                  <a:rPr lang="en-US" baseline="30000" dirty="0" smtClean="0"/>
                  <a:t>2 </a:t>
                </a:r>
                <a:r>
                  <a:rPr lang="en-US" dirty="0" smtClean="0"/>
                  <a:t> = </a:t>
                </a:r>
                <a14:m>
                  <m:oMath xmlns:m="http://schemas.openxmlformats.org/officeDocument/2006/math">
                    <m:f>
                      <m:fPr>
                        <m:ctrlPr>
                          <a:rPr lang="en-US" i="1" smtClean="0">
                            <a:latin typeface="Cambria Math"/>
                          </a:rPr>
                        </m:ctrlPr>
                      </m:fPr>
                      <m:num>
                        <m:r>
                          <a:rPr lang="en-US" b="0" i="1" smtClean="0">
                            <a:latin typeface="Cambria Math"/>
                          </a:rPr>
                          <m:t>2</m:t>
                        </m:r>
                        <m:r>
                          <a:rPr lang="en-US" b="0" i="1" smtClean="0">
                            <a:latin typeface="Cambria Math"/>
                          </a:rPr>
                          <m:t>𝐴𝑂</m:t>
                        </m:r>
                        <m:r>
                          <a:rPr lang="en-US" b="0" i="1" smtClean="0">
                            <a:latin typeface="Cambria Math"/>
                          </a:rPr>
                          <m:t> </m:t>
                        </m:r>
                      </m:num>
                      <m:den>
                        <m:r>
                          <a:rPr lang="en-US" b="0" i="1" smtClean="0">
                            <a:latin typeface="Cambria Math"/>
                          </a:rPr>
                          <m:t>𝐶</m:t>
                        </m:r>
                      </m:den>
                    </m:f>
                  </m:oMath>
                </a14:m>
                <a:endParaRPr lang="en-US" dirty="0" smtClean="0"/>
              </a:p>
              <a:p>
                <a:pPr marL="0" indent="0" algn="just">
                  <a:buNone/>
                </a:pPr>
                <a:r>
                  <a:rPr lang="en-US" sz="2600" dirty="0"/>
                  <a:t>o</a:t>
                </a:r>
                <a:r>
                  <a:rPr lang="en-US" sz="2600" dirty="0" smtClean="0"/>
                  <a:t>r,    Q = </a:t>
                </a:r>
                <a14:m>
                  <m:oMath xmlns:m="http://schemas.openxmlformats.org/officeDocument/2006/math">
                    <m:rad>
                      <m:radPr>
                        <m:ctrlPr>
                          <a:rPr lang="en-US" sz="2800" i="1" smtClean="0">
                            <a:latin typeface="Cambria Math"/>
                          </a:rPr>
                        </m:ctrlPr>
                      </m:radPr>
                      <m:deg>
                        <m:r>
                          <m:rPr>
                            <m:brk m:alnAt="7"/>
                          </m:rPr>
                          <a:rPr lang="en-US" sz="2800" b="0" i="1" smtClean="0">
                            <a:latin typeface="Cambria Math"/>
                          </a:rPr>
                          <m:t> </m:t>
                        </m:r>
                      </m:deg>
                      <m:e>
                        <m:sSup>
                          <m:sSupPr>
                            <m:ctrlPr>
                              <a:rPr lang="en-US" sz="2800" i="1" smtClean="0">
                                <a:latin typeface="Cambria Math"/>
                              </a:rPr>
                            </m:ctrlPr>
                          </m:sSupPr>
                          <m:e>
                            <m:f>
                              <m:fPr>
                                <m:ctrlPr>
                                  <a:rPr lang="en-US" sz="2800" i="1">
                                    <a:latin typeface="Cambria Math"/>
                                  </a:rPr>
                                </m:ctrlPr>
                              </m:fPr>
                              <m:num>
                                <m:r>
                                  <a:rPr lang="en-US" sz="2800" b="0" i="1" smtClean="0">
                                    <a:latin typeface="Cambria Math"/>
                                  </a:rPr>
                                  <m:t>2</m:t>
                                </m:r>
                                <m:r>
                                  <a:rPr lang="en-US" sz="2800" b="0" i="1" smtClean="0">
                                    <a:latin typeface="Cambria Math"/>
                                  </a:rPr>
                                  <m:t>𝐴𝑂</m:t>
                                </m:r>
                              </m:num>
                              <m:den>
                                <m:r>
                                  <a:rPr lang="en-US" sz="2800" b="0" i="1" smtClean="0">
                                    <a:latin typeface="Cambria Math"/>
                                  </a:rPr>
                                  <m:t>𝐶</m:t>
                                </m:r>
                              </m:den>
                            </m:f>
                          </m:e>
                          <m:sup>
                            <m:r>
                              <a:rPr lang="en-US" sz="2800" b="0" i="1" smtClean="0">
                                <a:latin typeface="Cambria Math"/>
                              </a:rPr>
                              <m:t> </m:t>
                            </m:r>
                          </m:sup>
                        </m:sSup>
                      </m:e>
                    </m:rad>
                  </m:oMath>
                </a14:m>
                <a:endParaRPr lang="en-US" sz="2600" dirty="0" smtClean="0"/>
              </a:p>
              <a:p>
                <a:pPr marL="0" indent="0" algn="just">
                  <a:buNone/>
                </a:pP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1852" t="-1477" r="-2296" b="-4886"/>
                </a:stretch>
              </a:blipFill>
            </p:spPr>
            <p:txBody>
              <a:bodyPr/>
              <a:lstStyle/>
              <a:p>
                <a:r>
                  <a:rPr lang="en-US">
                    <a:noFill/>
                  </a:rPr>
                  <a:t> </a:t>
                </a:r>
              </a:p>
            </p:txBody>
          </p:sp>
        </mc:Fallback>
      </mc:AlternateContent>
    </p:spTree>
    <p:extLst>
      <p:ext uri="{BB962C8B-B14F-4D97-AF65-F5344CB8AC3E}">
        <p14:creationId xmlns:p14="http://schemas.microsoft.com/office/powerpoint/2010/main" val="2560783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Economic Order Quantity</a:t>
            </a:r>
            <a:endParaRPr lang="en-US" dirty="0"/>
          </a:p>
        </p:txBody>
      </p:sp>
      <p:sp>
        <p:nvSpPr>
          <p:cNvPr id="3" name="Content Placeholder 2"/>
          <p:cNvSpPr>
            <a:spLocks noGrp="1"/>
          </p:cNvSpPr>
          <p:nvPr>
            <p:ph idx="1"/>
          </p:nvPr>
        </p:nvSpPr>
        <p:spPr>
          <a:xfrm>
            <a:off x="457200" y="914400"/>
            <a:ext cx="8229600" cy="5562600"/>
          </a:xfrm>
        </p:spPr>
        <p:txBody>
          <a:bodyPr/>
          <a:lstStyle/>
          <a:p>
            <a:pPr marL="0" indent="0">
              <a:buNone/>
            </a:pPr>
            <a:r>
              <a:rPr lang="en-US" dirty="0" smtClean="0"/>
              <a:t>3. Tabulation or Trial and error method</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030840696"/>
                  </p:ext>
                </p:extLst>
              </p:nvPr>
            </p:nvGraphicFramePr>
            <p:xfrm>
              <a:off x="838200" y="1752600"/>
              <a:ext cx="7696200" cy="3788226"/>
            </p:xfrm>
            <a:graphic>
              <a:graphicData uri="http://schemas.openxmlformats.org/drawingml/2006/table">
                <a:tbl>
                  <a:tblPr firstRow="1" bandRow="1">
                    <a:tableStyleId>{5C22544A-7EE6-4342-B048-85BDC9FD1C3A}</a:tableStyleId>
                  </a:tblPr>
                  <a:tblGrid>
                    <a:gridCol w="4267200"/>
                    <a:gridCol w="1219200"/>
                    <a:gridCol w="1143000"/>
                    <a:gridCol w="1066800"/>
                  </a:tblGrid>
                  <a:tr h="631371">
                    <a:tc>
                      <a:txBody>
                        <a:bodyPr/>
                        <a:lstStyle/>
                        <a:p>
                          <a:pPr algn="ctr"/>
                          <a:r>
                            <a:rPr lang="en-US" dirty="0" smtClean="0"/>
                            <a:t>Order</a:t>
                          </a:r>
                          <a:r>
                            <a:rPr lang="en-US" baseline="0" dirty="0" smtClean="0"/>
                            <a:t> Size (Q)</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pPr algn="ctr"/>
                          <a:r>
                            <a:rPr lang="en-US" dirty="0" smtClean="0"/>
                            <a:t>No.</a:t>
                          </a:r>
                          <a:r>
                            <a:rPr lang="en-US" baseline="0" dirty="0" smtClean="0"/>
                            <a:t> of Order (</a:t>
                          </a:r>
                          <a14:m>
                            <m:oMath xmlns:m="http://schemas.openxmlformats.org/officeDocument/2006/math">
                              <m:r>
                                <a:rPr lang="en-US" b="0" i="0" smtClean="0">
                                  <a:latin typeface="Cambria Math"/>
                                </a:rPr>
                                <m:t> </m:t>
                              </m:r>
                              <m:f>
                                <m:fPr>
                                  <m:ctrlPr>
                                    <a:rPr lang="en-US" i="1" smtClean="0">
                                      <a:latin typeface="Cambria Math"/>
                                    </a:rPr>
                                  </m:ctrlPr>
                                </m:fPr>
                                <m:num>
                                  <m:r>
                                    <a:rPr lang="en-US" b="0" i="1" smtClean="0">
                                      <a:latin typeface="Cambria Math"/>
                                    </a:rPr>
                                    <m:t>𝐴</m:t>
                                  </m:r>
                                  <m:r>
                                    <a:rPr lang="en-US" b="0" i="1" smtClean="0">
                                      <a:latin typeface="Cambria Math"/>
                                    </a:rPr>
                                    <m:t> </m:t>
                                  </m:r>
                                </m:num>
                                <m:den>
                                  <m:r>
                                    <a:rPr lang="en-US" b="0" i="1" smtClean="0">
                                      <a:latin typeface="Cambria Math"/>
                                    </a:rPr>
                                    <m:t>𝑄</m:t>
                                  </m:r>
                                </m:den>
                              </m:f>
                            </m:oMath>
                          </a14:m>
                          <a:r>
                            <a:rPr lang="en-US" dirty="0" smtClean="0"/>
                            <a:t> )</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pPr algn="ctr"/>
                          <a:r>
                            <a:rPr lang="en-US" dirty="0" smtClean="0"/>
                            <a:t>Average Inventory (</a:t>
                          </a:r>
                          <a14:m>
                            <m:oMath xmlns:m="http://schemas.openxmlformats.org/officeDocument/2006/math">
                              <m:r>
                                <a:rPr lang="en-US" b="0" i="0" smtClean="0">
                                  <a:latin typeface="Cambria Math"/>
                                </a:rPr>
                                <m:t> </m:t>
                              </m:r>
                              <m:f>
                                <m:fPr>
                                  <m:ctrlPr>
                                    <a:rPr lang="en-US" i="1" smtClean="0">
                                      <a:latin typeface="Cambria Math"/>
                                    </a:rPr>
                                  </m:ctrlPr>
                                </m:fPr>
                                <m:num>
                                  <m:r>
                                    <a:rPr lang="en-US" b="0" i="1" smtClean="0">
                                      <a:latin typeface="Cambria Math"/>
                                    </a:rPr>
                                    <m:t>𝑄</m:t>
                                  </m:r>
                                  <m:r>
                                    <a:rPr lang="en-US" b="0" i="1" smtClean="0">
                                      <a:latin typeface="Cambria Math"/>
                                    </a:rPr>
                                    <m:t> </m:t>
                                  </m:r>
                                </m:num>
                                <m:den>
                                  <m:r>
                                    <a:rPr lang="en-US" b="0" i="1" smtClean="0">
                                      <a:latin typeface="Cambria Math"/>
                                    </a:rPr>
                                    <m:t>2</m:t>
                                  </m:r>
                                </m:den>
                              </m:f>
                              <m:r>
                                <a:rPr lang="en-US" b="0" i="1" smtClean="0">
                                  <a:latin typeface="Cambria Math"/>
                                </a:rPr>
                                <m:t> )</m:t>
                              </m:r>
                            </m:oMath>
                          </a14:m>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pPr algn="ctr"/>
                          <a:r>
                            <a:rPr lang="en-US" dirty="0" smtClean="0"/>
                            <a:t>Total Ordering Cost (TOC) =  </a:t>
                          </a:r>
                          <a14:m>
                            <m:oMath xmlns:m="http://schemas.openxmlformats.org/officeDocument/2006/math">
                              <m:f>
                                <m:fPr>
                                  <m:ctrlPr>
                                    <a:rPr lang="en-US" i="1" smtClean="0">
                                      <a:latin typeface="Cambria Math"/>
                                    </a:rPr>
                                  </m:ctrlPr>
                                </m:fPr>
                                <m:num>
                                  <m:r>
                                    <a:rPr lang="en-US" b="0" i="1" smtClean="0">
                                      <a:latin typeface="Cambria Math"/>
                                    </a:rPr>
                                    <m:t>𝐴</m:t>
                                  </m:r>
                                  <m:r>
                                    <a:rPr lang="en-US" b="0" i="1" smtClean="0">
                                      <a:latin typeface="Cambria Math"/>
                                    </a:rPr>
                                    <m:t> </m:t>
                                  </m:r>
                                </m:num>
                                <m:den>
                                  <m:r>
                                    <a:rPr lang="en-US" b="0" i="1" smtClean="0">
                                      <a:latin typeface="Cambria Math"/>
                                    </a:rPr>
                                    <m:t>𝑄</m:t>
                                  </m:r>
                                </m:den>
                              </m:f>
                            </m:oMath>
                          </a14:m>
                          <a:r>
                            <a:rPr lang="en-US" dirty="0" smtClean="0"/>
                            <a:t>  × O</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pPr algn="ctr"/>
                          <a:r>
                            <a:rPr lang="en-US" dirty="0" smtClean="0"/>
                            <a:t>Total Carrying Cost</a:t>
                          </a:r>
                          <a:r>
                            <a:rPr lang="en-US" baseline="0" dirty="0" smtClean="0"/>
                            <a:t> (TCC)  = </a:t>
                          </a:r>
                          <a14:m>
                            <m:oMath xmlns:m="http://schemas.openxmlformats.org/officeDocument/2006/math">
                              <m:f>
                                <m:fPr>
                                  <m:ctrlPr>
                                    <a:rPr lang="en-US" i="1" smtClean="0">
                                      <a:latin typeface="Cambria Math"/>
                                    </a:rPr>
                                  </m:ctrlPr>
                                </m:fPr>
                                <m:num>
                                  <m:r>
                                    <a:rPr lang="en-US" b="0" i="1" smtClean="0">
                                      <a:latin typeface="Cambria Math"/>
                                    </a:rPr>
                                    <m:t>𝑄</m:t>
                                  </m:r>
                                  <m:r>
                                    <a:rPr lang="en-US" b="0" i="1" smtClean="0">
                                      <a:latin typeface="Cambria Math"/>
                                    </a:rPr>
                                    <m:t> </m:t>
                                  </m:r>
                                </m:num>
                                <m:den>
                                  <m:r>
                                    <a:rPr lang="en-US" b="0" i="1" smtClean="0">
                                      <a:latin typeface="Cambria Math"/>
                                    </a:rPr>
                                    <m:t>2</m:t>
                                  </m:r>
                                </m:den>
                              </m:f>
                            </m:oMath>
                          </a14:m>
                          <a:r>
                            <a:rPr lang="en-US" dirty="0" smtClean="0"/>
                            <a:t>  × C</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pPr algn="ctr"/>
                          <a:r>
                            <a:rPr lang="en-US" dirty="0" smtClean="0"/>
                            <a:t>Total Cost = TOC + TCC</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83189063"/>
                  </p:ext>
                </p:extLst>
              </p:nvPr>
            </p:nvGraphicFramePr>
            <p:xfrm>
              <a:off x="838200" y="1752600"/>
              <a:ext cx="7696200" cy="3788226"/>
            </p:xfrm>
            <a:graphic>
              <a:graphicData uri="http://schemas.openxmlformats.org/drawingml/2006/table">
                <a:tbl>
                  <a:tblPr firstRow="1" bandRow="1">
                    <a:tableStyleId>{5C22544A-7EE6-4342-B048-85BDC9FD1C3A}</a:tableStyleId>
                  </a:tblPr>
                  <a:tblGrid>
                    <a:gridCol w="4267200"/>
                    <a:gridCol w="1219200"/>
                    <a:gridCol w="1143000"/>
                    <a:gridCol w="1066800"/>
                  </a:tblGrid>
                  <a:tr h="631371">
                    <a:tc>
                      <a:txBody>
                        <a:bodyPr/>
                        <a:lstStyle/>
                        <a:p>
                          <a:pPr algn="ctr"/>
                          <a:r>
                            <a:rPr lang="en-US" dirty="0" smtClean="0"/>
                            <a:t>Order</a:t>
                          </a:r>
                          <a:r>
                            <a:rPr lang="en-US" baseline="0" dirty="0" smtClean="0"/>
                            <a:t> Size (Q)</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endParaRPr lang="en-US"/>
                        </a:p>
                      </a:txBody>
                      <a:tcPr>
                        <a:blipFill rotWithShape="1">
                          <a:blip r:embed="rId2"/>
                          <a:stretch>
                            <a:fillRect l="-143" t="-105825" r="-80286" b="-401942"/>
                          </a:stretch>
                        </a:blipFill>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endParaRPr lang="en-US"/>
                        </a:p>
                      </a:txBody>
                      <a:tcPr>
                        <a:blipFill rotWithShape="1">
                          <a:blip r:embed="rId2"/>
                          <a:stretch>
                            <a:fillRect l="-143" t="-203846" r="-80286" b="-298077"/>
                          </a:stretch>
                        </a:blipFill>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endParaRPr lang="en-US"/>
                        </a:p>
                      </a:txBody>
                      <a:tcPr>
                        <a:blipFill rotWithShape="1">
                          <a:blip r:embed="rId2"/>
                          <a:stretch>
                            <a:fillRect l="-143" t="-306796" r="-80286" b="-200971"/>
                          </a:stretch>
                        </a:blipFill>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endParaRPr lang="en-US"/>
                        </a:p>
                      </a:txBody>
                      <a:tcPr>
                        <a:blipFill rotWithShape="1">
                          <a:blip r:embed="rId2"/>
                          <a:stretch>
                            <a:fillRect l="-143" t="-402885" r="-80286" b="-99038"/>
                          </a:stretch>
                        </a:blipFill>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631371">
                    <a:tc>
                      <a:txBody>
                        <a:bodyPr/>
                        <a:lstStyle/>
                        <a:p>
                          <a:pPr algn="ctr"/>
                          <a:r>
                            <a:rPr lang="en-US" dirty="0" smtClean="0"/>
                            <a:t>Total Cost = TOC + TCC</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mc:Fallback>
      </mc:AlternateContent>
    </p:spTree>
    <p:extLst>
      <p:ext uri="{BB962C8B-B14F-4D97-AF65-F5344CB8AC3E}">
        <p14:creationId xmlns:p14="http://schemas.microsoft.com/office/powerpoint/2010/main" val="1087007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Other Formulae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287963"/>
              </a:xfrm>
            </p:spPr>
            <p:txBody>
              <a:bodyPr/>
              <a:lstStyle/>
              <a:p>
                <a:pPr marL="457200" lvl="1" indent="-457200">
                  <a:buFont typeface="Wingdings" pitchFamily="2" charset="2"/>
                  <a:buChar char="Ø"/>
                </a:pPr>
                <a:r>
                  <a:rPr lang="en-US" dirty="0" smtClean="0"/>
                  <a:t>Total Cost of EOQ =  </a:t>
                </a:r>
                <a14:m>
                  <m:oMath xmlns:m="http://schemas.openxmlformats.org/officeDocument/2006/math">
                    <m:f>
                      <m:fPr>
                        <m:ctrlPr>
                          <a:rPr lang="en-US" i="1" smtClean="0">
                            <a:latin typeface="Cambria Math"/>
                          </a:rPr>
                        </m:ctrlPr>
                      </m:fPr>
                      <m:num>
                        <m:r>
                          <a:rPr lang="en-US" b="0" i="1" smtClean="0">
                            <a:latin typeface="Cambria Math"/>
                          </a:rPr>
                          <m:t>𝐴</m:t>
                        </m:r>
                        <m:r>
                          <a:rPr lang="en-US" b="0" i="1" smtClean="0">
                            <a:latin typeface="Cambria Math"/>
                          </a:rPr>
                          <m:t> </m:t>
                        </m:r>
                      </m:num>
                      <m:den>
                        <m:r>
                          <a:rPr lang="en-US" b="0" i="1" smtClean="0">
                            <a:latin typeface="Cambria Math"/>
                          </a:rPr>
                          <m:t>𝐸𝑂𝑄</m:t>
                        </m:r>
                      </m:den>
                    </m:f>
                  </m:oMath>
                </a14:m>
                <a:r>
                  <a:rPr lang="en-US" dirty="0" smtClean="0"/>
                  <a:t> × O + </a:t>
                </a:r>
                <a14:m>
                  <m:oMath xmlns:m="http://schemas.openxmlformats.org/officeDocument/2006/math">
                    <m:f>
                      <m:fPr>
                        <m:ctrlPr>
                          <a:rPr lang="en-US" i="1" smtClean="0">
                            <a:latin typeface="Cambria Math"/>
                          </a:rPr>
                        </m:ctrlPr>
                      </m:fPr>
                      <m:num>
                        <m:r>
                          <a:rPr lang="en-US" b="0" i="1" smtClean="0">
                            <a:latin typeface="Cambria Math"/>
                          </a:rPr>
                          <m:t>𝐸𝑂𝑄</m:t>
                        </m:r>
                        <m:r>
                          <a:rPr lang="en-US" b="0" i="1" smtClean="0">
                            <a:latin typeface="Cambria Math"/>
                          </a:rPr>
                          <m:t> </m:t>
                        </m:r>
                      </m:num>
                      <m:den>
                        <m:r>
                          <a:rPr lang="en-US" b="0" i="1" smtClean="0">
                            <a:latin typeface="Cambria Math"/>
                          </a:rPr>
                          <m:t>2</m:t>
                        </m:r>
                      </m:den>
                    </m:f>
                  </m:oMath>
                </a14:m>
                <a:r>
                  <a:rPr lang="en-US" dirty="0" smtClean="0"/>
                  <a:t> × C</a:t>
                </a:r>
              </a:p>
              <a:p>
                <a:pPr>
                  <a:buFont typeface="Wingdings" pitchFamily="2" charset="2"/>
                  <a:buChar char="Ø"/>
                </a:pPr>
                <a:r>
                  <a:rPr lang="en-US" dirty="0" smtClean="0"/>
                  <a:t> </a:t>
                </a:r>
                <a:r>
                  <a:rPr lang="en-US" sz="2800" dirty="0" smtClean="0"/>
                  <a:t>Total Cost of EOQ including safety stock </a:t>
                </a:r>
              </a:p>
              <a:p>
                <a:pPr marL="0" lvl="1" indent="0">
                  <a:buNone/>
                </a:pPr>
                <a:r>
                  <a:rPr lang="en-US" dirty="0"/>
                  <a:t>	</a:t>
                </a:r>
                <a:r>
                  <a:rPr lang="en-US" dirty="0" smtClean="0"/>
                  <a:t>= </a:t>
                </a:r>
                <a14:m>
                  <m:oMath xmlns:m="http://schemas.openxmlformats.org/officeDocument/2006/math">
                    <m:f>
                      <m:fPr>
                        <m:ctrlPr>
                          <a:rPr lang="en-US" i="1" smtClean="0">
                            <a:latin typeface="Cambria Math"/>
                          </a:rPr>
                        </m:ctrlPr>
                      </m:fPr>
                      <m:num>
                        <m:r>
                          <a:rPr lang="en-US" b="0" i="1" smtClean="0">
                            <a:latin typeface="Cambria Math"/>
                          </a:rPr>
                          <m:t>𝐴</m:t>
                        </m:r>
                        <m:r>
                          <a:rPr lang="en-US" b="0" i="1" smtClean="0">
                            <a:latin typeface="Cambria Math"/>
                          </a:rPr>
                          <m:t> </m:t>
                        </m:r>
                      </m:num>
                      <m:den>
                        <m:r>
                          <a:rPr lang="en-US" b="0" i="1" smtClean="0">
                            <a:latin typeface="Cambria Math"/>
                          </a:rPr>
                          <m:t>𝐸𝑂𝑄</m:t>
                        </m:r>
                      </m:den>
                    </m:f>
                  </m:oMath>
                </a14:m>
                <a:r>
                  <a:rPr lang="en-US" dirty="0" smtClean="0"/>
                  <a:t> × O + </a:t>
                </a:r>
                <a14:m>
                  <m:oMath xmlns:m="http://schemas.openxmlformats.org/officeDocument/2006/math">
                    <m:f>
                      <m:fPr>
                        <m:ctrlPr>
                          <a:rPr lang="en-US" i="1" smtClean="0">
                            <a:latin typeface="Cambria Math"/>
                          </a:rPr>
                        </m:ctrlPr>
                      </m:fPr>
                      <m:num>
                        <m:r>
                          <a:rPr lang="en-US" b="0" i="1" smtClean="0">
                            <a:latin typeface="Cambria Math"/>
                          </a:rPr>
                          <m:t>𝐸𝑂𝑄</m:t>
                        </m:r>
                        <m:r>
                          <a:rPr lang="en-US" b="0" i="1" smtClean="0">
                            <a:latin typeface="Cambria Math"/>
                          </a:rPr>
                          <m:t> </m:t>
                        </m:r>
                      </m:num>
                      <m:den>
                        <m:r>
                          <a:rPr lang="en-US" b="0" i="1" smtClean="0">
                            <a:latin typeface="Cambria Math"/>
                          </a:rPr>
                          <m:t>2</m:t>
                        </m:r>
                      </m:den>
                    </m:f>
                  </m:oMath>
                </a14:m>
                <a:r>
                  <a:rPr lang="en-US" dirty="0" smtClean="0"/>
                  <a:t> × C + safety stock × C</a:t>
                </a:r>
              </a:p>
              <a:p>
                <a:pPr marL="457200" lvl="1" indent="-457200">
                  <a:buFont typeface="Wingdings" pitchFamily="2" charset="2"/>
                  <a:buChar char="Ø"/>
                </a:pPr>
                <a:r>
                  <a:rPr lang="en-US" dirty="0" smtClean="0"/>
                  <a:t>Maximum inventory = EOQ + safety stock</a:t>
                </a:r>
              </a:p>
              <a:p>
                <a:pPr marL="457200" lvl="1" indent="-457200">
                  <a:buFont typeface="Wingdings" pitchFamily="2" charset="2"/>
                  <a:buChar char="Ø"/>
                </a:pPr>
                <a:r>
                  <a:rPr lang="en-US" dirty="0" smtClean="0"/>
                  <a:t>Length of inventory cycle ( </a:t>
                </a:r>
                <a:r>
                  <a:rPr lang="en-US" b="1" dirty="0" smtClean="0"/>
                  <a:t>Time gap </a:t>
                </a:r>
                <a:r>
                  <a:rPr lang="en-US" dirty="0" smtClean="0"/>
                  <a:t>between two order)</a:t>
                </a:r>
              </a:p>
              <a:p>
                <a:pPr marL="0" lvl="1" indent="0">
                  <a:buNone/>
                </a:pPr>
                <a:r>
                  <a:rPr lang="en-US" dirty="0" smtClean="0"/>
                  <a:t>		= </a:t>
                </a:r>
                <a14:m>
                  <m:oMath xmlns:m="http://schemas.openxmlformats.org/officeDocument/2006/math">
                    <m:f>
                      <m:fPr>
                        <m:ctrlPr>
                          <a:rPr lang="en-US" i="1" smtClean="0">
                            <a:latin typeface="Cambria Math"/>
                          </a:rPr>
                        </m:ctrlPr>
                      </m:fPr>
                      <m:num>
                        <m:r>
                          <a:rPr lang="en-US" b="0" i="1" smtClean="0">
                            <a:latin typeface="Cambria Math"/>
                          </a:rPr>
                          <m:t>𝑊𝑜𝑟𝑘𝑖𝑛𝑔</m:t>
                        </m:r>
                        <m:r>
                          <a:rPr lang="en-US" b="0" i="1" smtClean="0">
                            <a:latin typeface="Cambria Math"/>
                          </a:rPr>
                          <m:t> </m:t>
                        </m:r>
                        <m:r>
                          <a:rPr lang="en-US" b="0" i="1" smtClean="0">
                            <a:latin typeface="Cambria Math"/>
                          </a:rPr>
                          <m:t>𝑑𝑎𝑦𝑠</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𝑎𝑦𝑒𝑎𝑟</m:t>
                        </m:r>
                      </m:num>
                      <m:den>
                        <m:r>
                          <a:rPr lang="en-US" b="0" i="1" smtClean="0">
                            <a:latin typeface="Cambria Math"/>
                          </a:rPr>
                          <m:t>𝑁𝑜</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𝑜𝑟𝑑𝑒𝑟</m:t>
                        </m:r>
                      </m:den>
                    </m:f>
                  </m:oMath>
                </a14:m>
                <a:r>
                  <a:rPr lang="en-US" dirty="0" smtClean="0"/>
                  <a:t>  Or</a:t>
                </a:r>
              </a:p>
              <a:p>
                <a:pPr marL="0" lvl="1" indent="0">
                  <a:buNone/>
                </a:pPr>
                <a:r>
                  <a:rPr lang="en-US" dirty="0" smtClean="0"/>
                  <a:t>		= </a:t>
                </a:r>
                <a14:m>
                  <m:oMath xmlns:m="http://schemas.openxmlformats.org/officeDocument/2006/math">
                    <m:f>
                      <m:fPr>
                        <m:ctrlPr>
                          <a:rPr lang="en-US" i="1" smtClean="0">
                            <a:latin typeface="Cambria Math"/>
                          </a:rPr>
                        </m:ctrlPr>
                      </m:fPr>
                      <m:num>
                        <m:r>
                          <a:rPr lang="en-US" b="0" i="1" smtClean="0">
                            <a:latin typeface="Cambria Math"/>
                          </a:rPr>
                          <m:t>𝑂𝑟𝑑𝑒𝑟</m:t>
                        </m:r>
                        <m:r>
                          <a:rPr lang="en-US" b="0" i="1" smtClean="0">
                            <a:latin typeface="Cambria Math"/>
                          </a:rPr>
                          <m:t> </m:t>
                        </m:r>
                        <m:r>
                          <a:rPr lang="en-US" b="0" i="1" smtClean="0">
                            <a:latin typeface="Cambria Math"/>
                          </a:rPr>
                          <m:t>𝑠𝑖𝑧𝑒</m:t>
                        </m:r>
                        <m:r>
                          <a:rPr lang="en-US" b="0" i="1" smtClean="0">
                            <a:latin typeface="Cambria Math"/>
                          </a:rPr>
                          <m:t> , </m:t>
                        </m:r>
                        <m:r>
                          <a:rPr lang="en-US" b="0" i="1" smtClean="0">
                            <a:latin typeface="Cambria Math"/>
                          </a:rPr>
                          <m:t>𝐸𝑂𝑄</m:t>
                        </m:r>
                      </m:num>
                      <m:den>
                        <m:r>
                          <a:rPr lang="en-US" b="0" i="1" smtClean="0">
                            <a:latin typeface="Cambria Math"/>
                          </a:rPr>
                          <m:t>𝐷𝑎𝑖𝑙𝑦</m:t>
                        </m:r>
                        <m:r>
                          <a:rPr lang="en-US" b="0" i="1" smtClean="0">
                            <a:latin typeface="Cambria Math"/>
                          </a:rPr>
                          <m:t> </m:t>
                        </m:r>
                        <m:r>
                          <a:rPr lang="en-US" b="0" i="1" smtClean="0">
                            <a:latin typeface="Cambria Math"/>
                          </a:rPr>
                          <m:t>𝑜𝑟</m:t>
                        </m:r>
                        <m:r>
                          <a:rPr lang="en-US" b="0" i="1" smtClean="0">
                            <a:latin typeface="Cambria Math"/>
                          </a:rPr>
                          <m:t> </m:t>
                        </m:r>
                        <m:r>
                          <a:rPr lang="en-US" b="0" i="1" smtClean="0">
                            <a:latin typeface="Cambria Math"/>
                          </a:rPr>
                          <m:t>𝑤𝑒𝑒𝑘𝑙𝑦</m:t>
                        </m:r>
                        <m:r>
                          <a:rPr lang="en-US" b="0" i="1" smtClean="0">
                            <a:latin typeface="Cambria Math"/>
                          </a:rPr>
                          <m:t> </m:t>
                        </m:r>
                        <m:r>
                          <a:rPr lang="en-US" b="0" i="1" smtClean="0">
                            <a:latin typeface="Cambria Math"/>
                          </a:rPr>
                          <m:t>𝑢𝑠𝑎𝑔𝑒</m:t>
                        </m:r>
                      </m:den>
                    </m:f>
                  </m:oMath>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287963"/>
              </a:xfrm>
              <a:blipFill rotWithShape="1">
                <a:blip r:embed="rId2"/>
                <a:stretch>
                  <a:fillRect l="-1852" b="-12572"/>
                </a:stretch>
              </a:blipFill>
            </p:spPr>
            <p:txBody>
              <a:bodyPr/>
              <a:lstStyle/>
              <a:p>
                <a:r>
                  <a:rPr lang="en-US">
                    <a:noFill/>
                  </a:rPr>
                  <a:t> </a:t>
                </a:r>
              </a:p>
            </p:txBody>
          </p:sp>
        </mc:Fallback>
      </mc:AlternateContent>
    </p:spTree>
    <p:extLst>
      <p:ext uri="{BB962C8B-B14F-4D97-AF65-F5344CB8AC3E}">
        <p14:creationId xmlns:p14="http://schemas.microsoft.com/office/powerpoint/2010/main" val="2334498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marL="0" indent="0" algn="just">
              <a:buNone/>
            </a:pPr>
            <a:r>
              <a:rPr lang="en-US" sz="2200" b="1" dirty="0" smtClean="0"/>
              <a:t>Example 7:</a:t>
            </a:r>
            <a:r>
              <a:rPr lang="en-US" sz="2200" dirty="0" smtClean="0"/>
              <a:t> Consider the following information:</a:t>
            </a:r>
          </a:p>
          <a:p>
            <a:pPr marL="0" indent="0" algn="just">
              <a:buNone/>
            </a:pPr>
            <a:r>
              <a:rPr lang="en-US" sz="2200" dirty="0" smtClean="0"/>
              <a:t>Annual Requirement = 1,125,000 units</a:t>
            </a:r>
          </a:p>
          <a:p>
            <a:pPr marL="0" indent="0" algn="just">
              <a:buNone/>
            </a:pPr>
            <a:r>
              <a:rPr lang="en-US" sz="2200" dirty="0" smtClean="0"/>
              <a:t>Order Cost = </a:t>
            </a:r>
            <a:r>
              <a:rPr lang="en-US" sz="2200" dirty="0" err="1" smtClean="0"/>
              <a:t>Rs</a:t>
            </a:r>
            <a:r>
              <a:rPr lang="en-US" sz="2200" dirty="0" smtClean="0"/>
              <a:t> 500 per order</a:t>
            </a:r>
          </a:p>
          <a:p>
            <a:pPr marL="0" indent="0" algn="just">
              <a:buNone/>
            </a:pPr>
            <a:r>
              <a:rPr lang="en-US" sz="2200" dirty="0" smtClean="0"/>
              <a:t>Carrying Cost = 25%</a:t>
            </a:r>
          </a:p>
          <a:p>
            <a:pPr marL="0" indent="0" algn="just">
              <a:buNone/>
            </a:pPr>
            <a:r>
              <a:rPr lang="en-US" sz="2200" dirty="0" smtClean="0"/>
              <a:t>Purchase Price = </a:t>
            </a:r>
            <a:r>
              <a:rPr lang="en-US" sz="2200" dirty="0" err="1" smtClean="0"/>
              <a:t>Rs</a:t>
            </a:r>
            <a:r>
              <a:rPr lang="en-US" sz="2200" dirty="0" smtClean="0"/>
              <a:t> 5</a:t>
            </a:r>
          </a:p>
          <a:p>
            <a:pPr marL="0" indent="0" algn="just">
              <a:buNone/>
            </a:pPr>
            <a:r>
              <a:rPr lang="en-US" sz="2200" dirty="0" smtClean="0"/>
              <a:t>Calculate EOQ and total cost by using :</a:t>
            </a:r>
          </a:p>
          <a:p>
            <a:pPr marL="457200" indent="-457200" algn="just">
              <a:buFont typeface="+mj-lt"/>
              <a:buAutoNum type="alphaLcPeriod"/>
            </a:pPr>
            <a:r>
              <a:rPr lang="en-US" sz="2200" dirty="0" smtClean="0"/>
              <a:t>Formula Method</a:t>
            </a:r>
          </a:p>
          <a:p>
            <a:pPr marL="457200" indent="-457200" algn="just">
              <a:buFont typeface="+mj-lt"/>
              <a:buAutoNum type="alphaLcPeriod"/>
            </a:pPr>
            <a:r>
              <a:rPr lang="en-US" sz="2200" dirty="0" smtClean="0"/>
              <a:t>Graphic Method</a:t>
            </a:r>
          </a:p>
          <a:p>
            <a:pPr marL="457200" indent="-457200" algn="just">
              <a:buFont typeface="+mj-lt"/>
              <a:buAutoNum type="alphaLcPeriod"/>
            </a:pPr>
            <a:r>
              <a:rPr lang="en-US" sz="2200" dirty="0" smtClean="0"/>
              <a:t>Table Method</a:t>
            </a:r>
          </a:p>
          <a:p>
            <a:pPr marL="0" indent="0" algn="just">
              <a:buNone/>
            </a:pPr>
            <a:endParaRPr lang="en-US" sz="2200" dirty="0" smtClean="0"/>
          </a:p>
          <a:p>
            <a:pPr marL="0" indent="0" algn="just">
              <a:buNone/>
            </a:pPr>
            <a:endParaRPr lang="en-US" sz="2200" dirty="0"/>
          </a:p>
        </p:txBody>
      </p:sp>
    </p:spTree>
    <p:extLst>
      <p:ext uri="{BB962C8B-B14F-4D97-AF65-F5344CB8AC3E}">
        <p14:creationId xmlns:p14="http://schemas.microsoft.com/office/powerpoint/2010/main" val="2348533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Reorder Point</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buFont typeface="Wingdings" pitchFamily="2" charset="2"/>
              <a:buChar char="Ø"/>
            </a:pPr>
            <a:r>
              <a:rPr lang="en-US" sz="2600" dirty="0" smtClean="0"/>
              <a:t>Assumption like sales are forecasted with certainty, level of usage are constant overtime and inventory could be replaced immediately when required are not possible in real life. So it is necessary to determine when next reorder should be placed.</a:t>
            </a:r>
          </a:p>
          <a:p>
            <a:pPr algn="just">
              <a:buFont typeface="Wingdings" pitchFamily="2" charset="2"/>
              <a:buChar char="Ø"/>
            </a:pPr>
            <a:r>
              <a:rPr lang="en-US" sz="2600" dirty="0" smtClean="0"/>
              <a:t>Time taken between placing an order and receiving the order is known as </a:t>
            </a:r>
            <a:r>
              <a:rPr lang="en-US" sz="2600" b="1" dirty="0" smtClean="0"/>
              <a:t>lead time.</a:t>
            </a:r>
          </a:p>
          <a:p>
            <a:pPr algn="just">
              <a:buFont typeface="Wingdings" pitchFamily="2" charset="2"/>
              <a:buChar char="Ø"/>
            </a:pPr>
            <a:r>
              <a:rPr lang="en-US" sz="2600" dirty="0" smtClean="0"/>
              <a:t>Reorder point (ROP) or reorder level refers to the level of inventory at which a reorder should be placed so as to receive the inventory at time before the stock is finished.</a:t>
            </a:r>
          </a:p>
          <a:p>
            <a:pPr algn="just">
              <a:buFont typeface="Wingdings" pitchFamily="2" charset="2"/>
              <a:buChar char="Ø"/>
            </a:pPr>
            <a:r>
              <a:rPr lang="en-US" sz="2600" dirty="0" smtClean="0"/>
              <a:t>In case of certainty,</a:t>
            </a:r>
          </a:p>
          <a:p>
            <a:pPr marL="0" indent="0" algn="just">
              <a:buNone/>
            </a:pPr>
            <a:r>
              <a:rPr lang="en-US" sz="2600" dirty="0"/>
              <a:t>	</a:t>
            </a:r>
            <a:r>
              <a:rPr lang="en-US" sz="2600" dirty="0" smtClean="0"/>
              <a:t>ROP = Average lead time × Average usage</a:t>
            </a:r>
            <a:endParaRPr lang="en-US" sz="2600" dirty="0"/>
          </a:p>
        </p:txBody>
      </p:sp>
    </p:spTree>
    <p:extLst>
      <p:ext uri="{BB962C8B-B14F-4D97-AF65-F5344CB8AC3E}">
        <p14:creationId xmlns:p14="http://schemas.microsoft.com/office/powerpoint/2010/main" val="3304313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Reorder Point and Safety Stock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867400"/>
              </a:xfrm>
            </p:spPr>
            <p:txBody>
              <a:bodyPr>
                <a:noAutofit/>
              </a:bodyPr>
              <a:lstStyle/>
              <a:p>
                <a:pPr algn="just"/>
                <a:r>
                  <a:rPr lang="en-US" sz="2200" b="1" dirty="0" smtClean="0"/>
                  <a:t>Safety stock </a:t>
                </a:r>
                <a:r>
                  <a:rPr lang="en-US" sz="2200" dirty="0" smtClean="0"/>
                  <a:t>is minimum level of stock of inventory to be maintained to avoid the stock out problem.</a:t>
                </a:r>
              </a:p>
              <a:p>
                <a:pPr algn="just"/>
                <a:r>
                  <a:rPr lang="en-US" sz="2200" dirty="0" smtClean="0"/>
                  <a:t>Determining optimal level of safety stock requires a trade-off between the cost of stock-out and the cost of carrying safety stock.</a:t>
                </a:r>
              </a:p>
              <a:p>
                <a:pPr algn="just"/>
                <a:r>
                  <a:rPr lang="en-US" sz="2200" b="1" dirty="0" smtClean="0"/>
                  <a:t>Goods in transit (GIT)</a:t>
                </a:r>
                <a:r>
                  <a:rPr lang="en-US" sz="2200" dirty="0" smtClean="0"/>
                  <a:t> is the level of inventory for which order has been placed but has not actually received.</a:t>
                </a:r>
              </a:p>
              <a:p>
                <a:pPr algn="just"/>
                <a:r>
                  <a:rPr lang="en-US" sz="2200" dirty="0" smtClean="0"/>
                  <a:t>Goods in transit arises only when lead time is greater than time gap. </a:t>
                </a:r>
              </a:p>
              <a:p>
                <a:pPr algn="just"/>
                <a:r>
                  <a:rPr lang="en-US" sz="2200" dirty="0" smtClean="0"/>
                  <a:t>Lead time is time between placing and receiving order</a:t>
                </a:r>
              </a:p>
              <a:p>
                <a:pPr algn="just"/>
                <a:r>
                  <a:rPr lang="en-US" sz="2200" dirty="0" smtClean="0"/>
                  <a:t>ROL = (Lead time × Average usage)+ safety stock – GIT</a:t>
                </a:r>
                <a:endParaRPr lang="en-US" sz="2200" dirty="0"/>
              </a:p>
              <a:p>
                <a:pPr algn="just"/>
                <a:r>
                  <a:rPr lang="en-US" sz="2200" dirty="0" smtClean="0"/>
                  <a:t>No of orders in transit  = </a:t>
                </a:r>
                <a14:m>
                  <m:oMath xmlns:m="http://schemas.openxmlformats.org/officeDocument/2006/math">
                    <m:f>
                      <m:fPr>
                        <m:ctrlPr>
                          <a:rPr lang="en-US" sz="2200" i="1" smtClean="0">
                            <a:latin typeface="Cambria Math"/>
                          </a:rPr>
                        </m:ctrlPr>
                      </m:fPr>
                      <m:num>
                        <m:r>
                          <a:rPr lang="en-US" sz="2200" b="0" i="1" smtClean="0">
                            <a:latin typeface="Cambria Math"/>
                          </a:rPr>
                          <m:t>𝐿𝑒𝑎𝑑</m:t>
                        </m:r>
                        <m:r>
                          <a:rPr lang="en-US" sz="2200" b="0" i="1" smtClean="0">
                            <a:latin typeface="Cambria Math"/>
                          </a:rPr>
                          <m:t> </m:t>
                        </m:r>
                        <m:r>
                          <a:rPr lang="en-US" sz="2200" b="0" i="1" smtClean="0">
                            <a:latin typeface="Cambria Math"/>
                          </a:rPr>
                          <m:t>𝑡𝑖𝑚𝑒</m:t>
                        </m:r>
                      </m:num>
                      <m:den>
                        <m:r>
                          <a:rPr lang="en-US" sz="2200" b="0" i="1" smtClean="0">
                            <a:latin typeface="Cambria Math"/>
                          </a:rPr>
                          <m:t>𝑇𝑖𝑚𝑒</m:t>
                        </m:r>
                        <m:r>
                          <a:rPr lang="en-US" sz="2200" b="0" i="1" smtClean="0">
                            <a:latin typeface="Cambria Math"/>
                          </a:rPr>
                          <m:t> </m:t>
                        </m:r>
                        <m:r>
                          <a:rPr lang="en-US" sz="2200" b="0" i="1" smtClean="0">
                            <a:latin typeface="Cambria Math"/>
                          </a:rPr>
                          <m:t>𝐺𝑎𝑝</m:t>
                        </m:r>
                        <m:r>
                          <a:rPr lang="en-US" sz="2200" b="0" i="1" smtClean="0">
                            <a:latin typeface="Cambria Math"/>
                          </a:rPr>
                          <m:t> </m:t>
                        </m:r>
                      </m:den>
                    </m:f>
                  </m:oMath>
                </a14:m>
                <a:r>
                  <a:rPr lang="en-US" sz="2200" dirty="0" smtClean="0"/>
                  <a:t> - 1   (if </a:t>
                </a:r>
                <a:r>
                  <a:rPr lang="en-US" sz="2200" dirty="0" err="1" smtClean="0"/>
                  <a:t>ans</a:t>
                </a:r>
                <a:r>
                  <a:rPr lang="en-US" sz="2200" dirty="0" smtClean="0"/>
                  <a:t> is 1.2, then 2 orders in transit)</a:t>
                </a:r>
              </a:p>
              <a:p>
                <a:pPr algn="just"/>
                <a:r>
                  <a:rPr lang="en-US" sz="2200" dirty="0" smtClean="0"/>
                  <a:t>GIT = Number of goods in transit × EOQ</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815" t="-623" r="-1778"/>
                </a:stretch>
              </a:blipFill>
            </p:spPr>
            <p:txBody>
              <a:bodyPr/>
              <a:lstStyle/>
              <a:p>
                <a:r>
                  <a:rPr lang="en-US">
                    <a:noFill/>
                  </a:rPr>
                  <a:t> </a:t>
                </a:r>
              </a:p>
            </p:txBody>
          </p:sp>
        </mc:Fallback>
      </mc:AlternateContent>
    </p:spTree>
    <p:extLst>
      <p:ext uri="{BB962C8B-B14F-4D97-AF65-F5344CB8AC3E}">
        <p14:creationId xmlns:p14="http://schemas.microsoft.com/office/powerpoint/2010/main" val="726293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2200" b="1" dirty="0" smtClean="0"/>
              <a:t>Example 8: </a:t>
            </a:r>
          </a:p>
          <a:p>
            <a:pPr marL="0" indent="0" algn="just">
              <a:buNone/>
            </a:pPr>
            <a:r>
              <a:rPr lang="en-US" sz="2200" dirty="0" smtClean="0"/>
              <a:t>The following information for inventory purchase and storage cost has been for Delta Trade Center:</a:t>
            </a:r>
          </a:p>
          <a:p>
            <a:pPr algn="just">
              <a:buFont typeface="Wingdings" pitchFamily="2" charset="2"/>
              <a:buChar char="Ø"/>
            </a:pPr>
            <a:r>
              <a:rPr lang="en-US" sz="2200" dirty="0" smtClean="0"/>
              <a:t>Order must be placed in multiple of 100 units</a:t>
            </a:r>
          </a:p>
          <a:p>
            <a:pPr algn="just">
              <a:buFont typeface="Wingdings" pitchFamily="2" charset="2"/>
              <a:buChar char="Ø"/>
            </a:pPr>
            <a:r>
              <a:rPr lang="en-US" sz="2200" dirty="0" smtClean="0"/>
              <a:t>Requirements for the year are 1,000,000 units assuming 50 weeks in a year</a:t>
            </a:r>
          </a:p>
          <a:p>
            <a:pPr algn="just">
              <a:buFont typeface="Wingdings" pitchFamily="2" charset="2"/>
              <a:buChar char="Ø"/>
            </a:pPr>
            <a:r>
              <a:rPr lang="en-US" sz="2200" dirty="0" smtClean="0"/>
              <a:t>The purchase price per unit is </a:t>
            </a:r>
            <a:r>
              <a:rPr lang="en-US" sz="2200" dirty="0" err="1" smtClean="0"/>
              <a:t>Rs</a:t>
            </a:r>
            <a:r>
              <a:rPr lang="en-US" sz="2200" dirty="0" smtClean="0"/>
              <a:t>. 200</a:t>
            </a:r>
          </a:p>
          <a:p>
            <a:pPr algn="just">
              <a:buFont typeface="Wingdings" pitchFamily="2" charset="2"/>
              <a:buChar char="Ø"/>
            </a:pPr>
            <a:r>
              <a:rPr lang="en-US" sz="2200" dirty="0" smtClean="0"/>
              <a:t>The carrying cost is 10 percent of inventory value</a:t>
            </a:r>
          </a:p>
          <a:p>
            <a:pPr algn="just">
              <a:buFont typeface="Wingdings" pitchFamily="2" charset="2"/>
              <a:buChar char="Ø"/>
            </a:pPr>
            <a:r>
              <a:rPr lang="en-US" sz="2200" dirty="0" smtClean="0"/>
              <a:t>The cost per order placed is </a:t>
            </a:r>
            <a:r>
              <a:rPr lang="en-US" sz="2200" dirty="0" err="1" smtClean="0"/>
              <a:t>Rs</a:t>
            </a:r>
            <a:r>
              <a:rPr lang="en-US" sz="2200" dirty="0" smtClean="0"/>
              <a:t>. 1,000</a:t>
            </a:r>
          </a:p>
          <a:p>
            <a:pPr algn="just">
              <a:buFont typeface="Wingdings" pitchFamily="2" charset="2"/>
              <a:buChar char="Ø"/>
            </a:pPr>
            <a:r>
              <a:rPr lang="en-US" sz="2200" dirty="0" smtClean="0"/>
              <a:t>Desired safety stock is 5,000 units (on hand initially)</a:t>
            </a:r>
          </a:p>
          <a:p>
            <a:pPr algn="just">
              <a:buFont typeface="Wingdings" pitchFamily="2" charset="2"/>
              <a:buChar char="Ø"/>
            </a:pPr>
            <a:r>
              <a:rPr lang="en-US" sz="2200" dirty="0" smtClean="0"/>
              <a:t>One week is required for delivery</a:t>
            </a:r>
          </a:p>
          <a:p>
            <a:pPr marL="847725" indent="-457200" algn="just">
              <a:buFont typeface="+mj-lt"/>
              <a:buAutoNum type="alphaLcPeriod"/>
            </a:pPr>
            <a:r>
              <a:rPr lang="en-US" sz="2200" dirty="0" smtClean="0"/>
              <a:t>What is the most economical ordering quantity ?</a:t>
            </a:r>
          </a:p>
          <a:p>
            <a:pPr marL="847725" indent="-457200" algn="just">
              <a:buFont typeface="+mj-lt"/>
              <a:buAutoNum type="alphaLcPeriod"/>
            </a:pPr>
            <a:r>
              <a:rPr lang="en-US" sz="2200" dirty="0" smtClean="0"/>
              <a:t>What is the optimal number of orders to be placed ?</a:t>
            </a:r>
          </a:p>
          <a:p>
            <a:pPr marL="847725" indent="-457200" algn="just">
              <a:buFont typeface="+mj-lt"/>
              <a:buAutoNum type="alphaLcPeriod"/>
            </a:pPr>
            <a:r>
              <a:rPr lang="en-US" sz="2200" dirty="0" smtClean="0"/>
              <a:t>At what inventory level should a reorder be made ?</a:t>
            </a:r>
          </a:p>
          <a:p>
            <a:pPr marL="0" indent="0" algn="just">
              <a:buNone/>
            </a:pPr>
            <a:endParaRPr lang="en-US" sz="2200" dirty="0"/>
          </a:p>
        </p:txBody>
      </p:sp>
    </p:spTree>
    <p:extLst>
      <p:ext uri="{BB962C8B-B14F-4D97-AF65-F5344CB8AC3E}">
        <p14:creationId xmlns:p14="http://schemas.microsoft.com/office/powerpoint/2010/main" val="538642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Quantity Discount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a:bodyPr>
              <a:lstStyle/>
              <a:p>
                <a:r>
                  <a:rPr lang="en-US" sz="2600" dirty="0" smtClean="0"/>
                  <a:t>TC = Total ordering cost + Total carrying cost – discount received</a:t>
                </a:r>
              </a:p>
              <a:p>
                <a:r>
                  <a:rPr lang="en-US" sz="2600" dirty="0" smtClean="0"/>
                  <a:t>TC = </a:t>
                </a:r>
                <a14:m>
                  <m:oMath xmlns:m="http://schemas.openxmlformats.org/officeDocument/2006/math">
                    <m:f>
                      <m:fPr>
                        <m:ctrlPr>
                          <a:rPr lang="en-US" sz="2600" i="1">
                            <a:latin typeface="Cambria Math"/>
                          </a:rPr>
                        </m:ctrlPr>
                      </m:fPr>
                      <m:num>
                        <m:r>
                          <a:rPr lang="en-US" sz="2600" b="0" i="1" smtClean="0">
                            <a:latin typeface="Cambria Math"/>
                          </a:rPr>
                          <m:t>𝐴</m:t>
                        </m:r>
                      </m:num>
                      <m:den>
                        <m:r>
                          <a:rPr lang="en-US" sz="2600" b="0" i="1" smtClean="0">
                            <a:latin typeface="Cambria Math"/>
                          </a:rPr>
                          <m:t>𝑄</m:t>
                        </m:r>
                        <m:r>
                          <a:rPr lang="en-US" sz="2600" i="1">
                            <a:latin typeface="Cambria Math"/>
                          </a:rPr>
                          <m:t> </m:t>
                        </m:r>
                      </m:den>
                    </m:f>
                  </m:oMath>
                </a14:m>
                <a:r>
                  <a:rPr lang="en-US" sz="2600" dirty="0" smtClean="0"/>
                  <a:t> × O + </a:t>
                </a:r>
                <a14:m>
                  <m:oMath xmlns:m="http://schemas.openxmlformats.org/officeDocument/2006/math">
                    <m:f>
                      <m:fPr>
                        <m:ctrlPr>
                          <a:rPr lang="en-US" sz="2600" i="1">
                            <a:latin typeface="Cambria Math"/>
                          </a:rPr>
                        </m:ctrlPr>
                      </m:fPr>
                      <m:num>
                        <m:r>
                          <a:rPr lang="en-US" sz="2600" b="0" i="1" smtClean="0">
                            <a:latin typeface="Cambria Math"/>
                          </a:rPr>
                          <m:t>𝑄</m:t>
                        </m:r>
                      </m:num>
                      <m:den>
                        <m:r>
                          <a:rPr lang="en-US" sz="2600" b="0" i="1" smtClean="0">
                            <a:latin typeface="Cambria Math"/>
                          </a:rPr>
                          <m:t>2</m:t>
                        </m:r>
                        <m:r>
                          <a:rPr lang="en-US" sz="2600" i="1">
                            <a:latin typeface="Cambria Math"/>
                          </a:rPr>
                          <m:t> </m:t>
                        </m:r>
                      </m:den>
                    </m:f>
                  </m:oMath>
                </a14:m>
                <a:r>
                  <a:rPr lang="en-US" sz="2600" dirty="0" smtClean="0"/>
                  <a:t> × C + safety stock × C – Discount received</a:t>
                </a:r>
              </a:p>
              <a:p>
                <a:pPr marL="0" indent="0">
                  <a:buNone/>
                </a:pPr>
                <a:r>
                  <a:rPr lang="en-US" sz="2600" dirty="0"/>
                  <a:t>	</a:t>
                </a:r>
                <a:r>
                  <a:rPr lang="en-US" sz="2600" dirty="0" smtClean="0"/>
                  <a:t>Where</a:t>
                </a:r>
              </a:p>
              <a:p>
                <a:pPr marL="0" indent="0">
                  <a:buNone/>
                </a:pPr>
                <a:r>
                  <a:rPr lang="en-US" sz="2600" dirty="0"/>
                  <a:t>	</a:t>
                </a:r>
                <a:r>
                  <a:rPr lang="en-US" sz="2600" dirty="0" smtClean="0"/>
                  <a:t>Q = Offer size</a:t>
                </a:r>
              </a:p>
              <a:p>
                <a:pPr marL="0" indent="0">
                  <a:buNone/>
                </a:pPr>
                <a:r>
                  <a:rPr lang="en-US" sz="2600" dirty="0"/>
                  <a:t>	</a:t>
                </a:r>
                <a:r>
                  <a:rPr lang="en-US" sz="2200" dirty="0" smtClean="0"/>
                  <a:t>Discount received = Annual requirement × purchase price 			        before discount × discount percent</a:t>
                </a:r>
              </a:p>
              <a:p>
                <a:pPr marL="0" indent="0">
                  <a:buNone/>
                </a:pPr>
                <a:r>
                  <a:rPr lang="en-US" sz="2200" dirty="0"/>
                  <a:t>	</a:t>
                </a:r>
                <a:r>
                  <a:rPr lang="en-US" sz="2200" dirty="0" smtClean="0"/>
                  <a:t>		OR</a:t>
                </a:r>
              </a:p>
              <a:p>
                <a:pPr marL="0" indent="0">
                  <a:buNone/>
                </a:pPr>
                <a:r>
                  <a:rPr lang="en-US" sz="2200" dirty="0"/>
                  <a:t>	</a:t>
                </a:r>
                <a:r>
                  <a:rPr lang="en-US" sz="2200" dirty="0" smtClean="0"/>
                  <a:t>	 = </a:t>
                </a:r>
                <a:r>
                  <a:rPr lang="en-US" sz="2200" dirty="0"/>
                  <a:t>Annual requirement </a:t>
                </a:r>
                <a:r>
                  <a:rPr lang="en-US" sz="2200" dirty="0" smtClean="0"/>
                  <a:t>× discount rupees per unit</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1259" t="-936"/>
                </a:stretch>
              </a:blipFill>
            </p:spPr>
            <p:txBody>
              <a:bodyPr/>
              <a:lstStyle/>
              <a:p>
                <a:r>
                  <a:rPr lang="en-US">
                    <a:noFill/>
                  </a:rPr>
                  <a:t> </a:t>
                </a:r>
              </a:p>
            </p:txBody>
          </p:sp>
        </mc:Fallback>
      </mc:AlternateContent>
    </p:spTree>
    <p:extLst>
      <p:ext uri="{BB962C8B-B14F-4D97-AF65-F5344CB8AC3E}">
        <p14:creationId xmlns:p14="http://schemas.microsoft.com/office/powerpoint/2010/main" val="237972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Concept</a:t>
            </a:r>
            <a:endParaRPr lang="en-US" dirty="0"/>
          </a:p>
        </p:txBody>
      </p:sp>
      <p:sp>
        <p:nvSpPr>
          <p:cNvPr id="3" name="Content Placeholder 2"/>
          <p:cNvSpPr>
            <a:spLocks noGrp="1"/>
          </p:cNvSpPr>
          <p:nvPr>
            <p:ph idx="1"/>
          </p:nvPr>
        </p:nvSpPr>
        <p:spPr>
          <a:xfrm>
            <a:off x="457200" y="1066800"/>
            <a:ext cx="8229600" cy="5059363"/>
          </a:xfrm>
        </p:spPr>
        <p:txBody>
          <a:bodyPr/>
          <a:lstStyle/>
          <a:p>
            <a:pPr marL="571500" indent="-571500">
              <a:buAutoNum type="romanLcPeriod"/>
            </a:pPr>
            <a:r>
              <a:rPr lang="en-US" dirty="0" smtClean="0"/>
              <a:t>Gross Concept:</a:t>
            </a:r>
          </a:p>
          <a:p>
            <a:pPr lvl="2" indent="-342900">
              <a:buFont typeface="Wingdings" pitchFamily="2" charset="2"/>
              <a:buChar char="ü"/>
            </a:pPr>
            <a:r>
              <a:rPr lang="en-US" dirty="0" smtClean="0"/>
              <a:t>Gross working capital</a:t>
            </a:r>
          </a:p>
          <a:p>
            <a:pPr lvl="2" indent="-342900">
              <a:buFont typeface="Wingdings" pitchFamily="2" charset="2"/>
              <a:buChar char="ü"/>
            </a:pPr>
            <a:r>
              <a:rPr lang="en-US" dirty="0" smtClean="0"/>
              <a:t>Total amount of current assets</a:t>
            </a:r>
          </a:p>
          <a:p>
            <a:pPr lvl="2" indent="-342900">
              <a:buFont typeface="Wingdings" pitchFamily="2" charset="2"/>
              <a:buChar char="ü"/>
            </a:pPr>
            <a:r>
              <a:rPr lang="en-US" dirty="0" smtClean="0"/>
              <a:t>Relevant for new company compare to existing because new company should identify level of inventory, cash and receivable.</a:t>
            </a:r>
          </a:p>
          <a:p>
            <a:pPr lvl="2" indent="-342900">
              <a:buFont typeface="Wingdings" pitchFamily="2" charset="2"/>
              <a:buChar char="ü"/>
            </a:pPr>
            <a:r>
              <a:rPr lang="en-US" dirty="0" smtClean="0"/>
              <a:t>Is higher GWC= high liquidity ??</a:t>
            </a:r>
          </a:p>
          <a:p>
            <a:pPr marL="800100" lvl="2" indent="0">
              <a:buNone/>
            </a:pPr>
            <a:r>
              <a:rPr lang="en-US" dirty="0"/>
              <a:t>	</a:t>
            </a:r>
            <a:r>
              <a:rPr lang="en-US" dirty="0" smtClean="0"/>
              <a:t>	NO, because we have to compare assets and 		liability to find liquidity.</a:t>
            </a:r>
            <a:endParaRPr lang="en-US" dirty="0"/>
          </a:p>
        </p:txBody>
      </p:sp>
    </p:spTree>
    <p:extLst>
      <p:ext uri="{BB962C8B-B14F-4D97-AF65-F5344CB8AC3E}">
        <p14:creationId xmlns:p14="http://schemas.microsoft.com/office/powerpoint/2010/main" val="4244732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Quantity Discount with Price Break</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600" dirty="0" smtClean="0"/>
              <a:t>If order size is increased enough, the price is discounted.</a:t>
            </a:r>
          </a:p>
          <a:p>
            <a:pPr algn="just"/>
            <a:r>
              <a:rPr lang="en-US" sz="2600" dirty="0" smtClean="0"/>
              <a:t>Discount price is progressive depending upon the order size which implies that larger discount on price is offered by supplier for larger order size. This is called </a:t>
            </a:r>
            <a:r>
              <a:rPr lang="en-US" sz="2600" b="1" dirty="0" smtClean="0"/>
              <a:t>price break.</a:t>
            </a:r>
          </a:p>
          <a:p>
            <a:pPr algn="just"/>
            <a:r>
              <a:rPr lang="en-US" sz="2600" dirty="0"/>
              <a:t> </a:t>
            </a:r>
            <a:r>
              <a:rPr lang="en-US" sz="2600" dirty="0" smtClean="0"/>
              <a:t>We apply following steps to determine the most economical EOQ</a:t>
            </a:r>
          </a:p>
          <a:p>
            <a:pPr lvl="1" algn="just"/>
            <a:r>
              <a:rPr lang="en-US" sz="2200" dirty="0" smtClean="0"/>
              <a:t>Step 1: Calculate EOQ for each price level starting from lowest price until a feasible EOQ is found</a:t>
            </a:r>
          </a:p>
          <a:p>
            <a:pPr lvl="1" algn="just"/>
            <a:r>
              <a:rPr lang="en-US" sz="2200" dirty="0" smtClean="0"/>
              <a:t>If the first feasible EOQ lies at the lowest price level, this quantity will be the best order quantity otherwise we need to calculate total cost at the first feasible EOQ and other larger price break quantity at each lower price level. The quantity with lowest cost </a:t>
            </a:r>
            <a:r>
              <a:rPr lang="en-US" sz="2200" smtClean="0"/>
              <a:t>is optimum.</a:t>
            </a:r>
            <a:endParaRPr lang="en-US" sz="2200" dirty="0" smtClean="0"/>
          </a:p>
          <a:p>
            <a:pPr algn="just"/>
            <a:endParaRPr lang="en-US" sz="2600" dirty="0"/>
          </a:p>
        </p:txBody>
      </p:sp>
    </p:spTree>
    <p:extLst>
      <p:ext uri="{BB962C8B-B14F-4D97-AF65-F5344CB8AC3E}">
        <p14:creationId xmlns:p14="http://schemas.microsoft.com/office/powerpoint/2010/main" val="20087251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lgn="just">
              <a:buNone/>
            </a:pPr>
            <a:r>
              <a:rPr lang="en-US" sz="2200" b="1" dirty="0" smtClean="0"/>
              <a:t>Example 9:</a:t>
            </a:r>
          </a:p>
          <a:p>
            <a:pPr marL="0" indent="0" algn="just">
              <a:buNone/>
            </a:pPr>
            <a:r>
              <a:rPr lang="en-US" sz="2200" dirty="0" smtClean="0"/>
              <a:t>Mr. A buys pens from the Oxford Company and sells in the market. He anticipates annual sales of 40,000 pens for his market area. The Oxford Company charges prices as mentioned in the table for different order sizes of pens in receive from its customers.</a:t>
            </a:r>
          </a:p>
          <a:p>
            <a:pPr marL="0" indent="0" algn="just">
              <a:buNone/>
            </a:pPr>
            <a:r>
              <a:rPr lang="en-US" sz="2200" dirty="0" smtClean="0"/>
              <a:t>The purchase ordering cost is </a:t>
            </a:r>
            <a:r>
              <a:rPr lang="en-US" sz="2200" dirty="0" err="1" smtClean="0"/>
              <a:t>Rs</a:t>
            </a:r>
            <a:r>
              <a:rPr lang="en-US" sz="2200" dirty="0" smtClean="0"/>
              <a:t>. 10 per order and the storage cost is 20 percent of the price paid for each pen, what is the optimum number of units that Mr. A should order ?</a:t>
            </a:r>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373274833"/>
              </p:ext>
            </p:extLst>
          </p:nvPr>
        </p:nvGraphicFramePr>
        <p:xfrm>
          <a:off x="990600" y="3886200"/>
          <a:ext cx="6096000" cy="1483360"/>
        </p:xfrm>
        <a:graphic>
          <a:graphicData uri="http://schemas.openxmlformats.org/drawingml/2006/table">
            <a:tbl>
              <a:tblPr firstRow="1" bandRow="1">
                <a:tableStyleId>{5C22544A-7EE6-4342-B048-85BDC9FD1C3A}</a:tableStyleId>
              </a:tblPr>
              <a:tblGrid>
                <a:gridCol w="3886200"/>
                <a:gridCol w="2209800"/>
              </a:tblGrid>
              <a:tr h="370840">
                <a:tc>
                  <a:txBody>
                    <a:bodyPr/>
                    <a:lstStyle/>
                    <a:p>
                      <a:r>
                        <a:rPr lang="en-US" dirty="0" smtClean="0"/>
                        <a:t>Order Size</a:t>
                      </a:r>
                      <a:endParaRPr lang="en-US" dirty="0"/>
                    </a:p>
                  </a:txBody>
                  <a:tcPr/>
                </a:tc>
                <a:tc>
                  <a:txBody>
                    <a:bodyPr/>
                    <a:lstStyle/>
                    <a:p>
                      <a:r>
                        <a:rPr lang="en-US" dirty="0" smtClean="0"/>
                        <a:t>Price Per Pen</a:t>
                      </a:r>
                      <a:endParaRPr lang="en-US" dirty="0"/>
                    </a:p>
                  </a:txBody>
                  <a:tcPr/>
                </a:tc>
              </a:tr>
              <a:tr h="370840">
                <a:tc>
                  <a:txBody>
                    <a:bodyPr/>
                    <a:lstStyle/>
                    <a:p>
                      <a:r>
                        <a:rPr lang="en-US" dirty="0" smtClean="0"/>
                        <a:t>0-999 units</a:t>
                      </a:r>
                      <a:endParaRPr lang="en-US" dirty="0"/>
                    </a:p>
                  </a:txBody>
                  <a:tcPr/>
                </a:tc>
                <a:tc>
                  <a:txBody>
                    <a:bodyPr/>
                    <a:lstStyle/>
                    <a:p>
                      <a:r>
                        <a:rPr lang="en-US" dirty="0" err="1" smtClean="0"/>
                        <a:t>Rs</a:t>
                      </a:r>
                      <a:r>
                        <a:rPr lang="en-US" dirty="0" smtClean="0"/>
                        <a:t> 20</a:t>
                      </a:r>
                      <a:endParaRPr lang="en-US" dirty="0"/>
                    </a:p>
                  </a:txBody>
                  <a:tcPr/>
                </a:tc>
              </a:tr>
              <a:tr h="370840">
                <a:tc>
                  <a:txBody>
                    <a:bodyPr/>
                    <a:lstStyle/>
                    <a:p>
                      <a:r>
                        <a:rPr lang="en-US" dirty="0" smtClean="0"/>
                        <a:t>1000-1999 units</a:t>
                      </a:r>
                      <a:endParaRPr lang="en-US" dirty="0"/>
                    </a:p>
                  </a:txBody>
                  <a:tcPr/>
                </a:tc>
                <a:tc>
                  <a:txBody>
                    <a:bodyPr/>
                    <a:lstStyle/>
                    <a:p>
                      <a:r>
                        <a:rPr lang="en-US" dirty="0" smtClean="0"/>
                        <a:t>17.5</a:t>
                      </a:r>
                      <a:endParaRPr lang="en-US" dirty="0"/>
                    </a:p>
                  </a:txBody>
                  <a:tcPr/>
                </a:tc>
              </a:tr>
              <a:tr h="370840">
                <a:tc>
                  <a:txBody>
                    <a:bodyPr/>
                    <a:lstStyle/>
                    <a:p>
                      <a:r>
                        <a:rPr lang="en-US" dirty="0" smtClean="0"/>
                        <a:t>2000 or</a:t>
                      </a:r>
                      <a:r>
                        <a:rPr lang="en-US" baseline="0" dirty="0" smtClean="0"/>
                        <a:t> more units</a:t>
                      </a:r>
                      <a:endParaRPr lang="en-US" dirty="0"/>
                    </a:p>
                  </a:txBody>
                  <a:tcPr/>
                </a:tc>
                <a:tc>
                  <a:txBody>
                    <a:bodyPr/>
                    <a:lstStyle/>
                    <a:p>
                      <a:r>
                        <a:rPr lang="en-US" dirty="0" smtClean="0"/>
                        <a:t>15.50</a:t>
                      </a:r>
                      <a:endParaRPr lang="en-US" dirty="0"/>
                    </a:p>
                  </a:txBody>
                  <a:tcPr/>
                </a:tc>
              </a:tr>
            </a:tbl>
          </a:graphicData>
        </a:graphic>
      </p:graphicFrame>
    </p:spTree>
    <p:extLst>
      <p:ext uri="{BB962C8B-B14F-4D97-AF65-F5344CB8AC3E}">
        <p14:creationId xmlns:p14="http://schemas.microsoft.com/office/powerpoint/2010/main" val="1577502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sz="3200" dirty="0" smtClean="0"/>
              <a:t>Overview of cash management </a:t>
            </a:r>
            <a:endParaRPr lang="en-GB" sz="3200" dirty="0"/>
          </a:p>
        </p:txBody>
      </p:sp>
      <p:sp>
        <p:nvSpPr>
          <p:cNvPr id="3" name="Content Placeholder 2"/>
          <p:cNvSpPr>
            <a:spLocks noGrp="1"/>
          </p:cNvSpPr>
          <p:nvPr>
            <p:ph idx="1"/>
          </p:nvPr>
        </p:nvSpPr>
        <p:spPr>
          <a:xfrm>
            <a:off x="457200" y="1052736"/>
            <a:ext cx="8229600" cy="5073427"/>
          </a:xfrm>
        </p:spPr>
        <p:txBody>
          <a:bodyPr>
            <a:normAutofit fontScale="92500" lnSpcReduction="20000"/>
          </a:bodyPr>
          <a:lstStyle/>
          <a:p>
            <a:pPr algn="just"/>
            <a:r>
              <a:rPr lang="en-GB" dirty="0" smtClean="0"/>
              <a:t>Cash is one of the major component of working capital. It includes coins, currencies , cheques , bank balance and near cash assets such as marketable securities .</a:t>
            </a:r>
          </a:p>
          <a:p>
            <a:pPr algn="just"/>
            <a:r>
              <a:rPr lang="en-GB" dirty="0" smtClean="0"/>
              <a:t>Cash management is also called as </a:t>
            </a:r>
            <a:r>
              <a:rPr lang="en-GB" b="1" dirty="0" smtClean="0"/>
              <a:t>management of money position</a:t>
            </a:r>
            <a:r>
              <a:rPr lang="en-GB" dirty="0" smtClean="0"/>
              <a:t> because cash includes not only the cash currently in hand but also the readily convertible securities and other near cash items.</a:t>
            </a:r>
          </a:p>
          <a:p>
            <a:pPr algn="just"/>
            <a:r>
              <a:rPr lang="en-GB" dirty="0" smtClean="0"/>
              <a:t>Cash is also called as </a:t>
            </a:r>
            <a:r>
              <a:rPr lang="en-GB" b="1" dirty="0" smtClean="0"/>
              <a:t>non earning assets </a:t>
            </a:r>
            <a:r>
              <a:rPr lang="en-GB" dirty="0" smtClean="0"/>
              <a:t>because cash itself do not generate any return but it is needed to pay for material and </a:t>
            </a:r>
            <a:r>
              <a:rPr lang="en-GB" dirty="0" err="1" smtClean="0"/>
              <a:t>labor</a:t>
            </a:r>
            <a:r>
              <a:rPr lang="en-GB" dirty="0" smtClean="0"/>
              <a:t> and to buy fixed assets.</a:t>
            </a:r>
            <a:endParaRPr lang="en-GB" dirty="0"/>
          </a:p>
        </p:txBody>
      </p:sp>
    </p:spTree>
    <p:extLst>
      <p:ext uri="{BB962C8B-B14F-4D97-AF65-F5344CB8AC3E}">
        <p14:creationId xmlns:p14="http://schemas.microsoft.com/office/powerpoint/2010/main" val="1141824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GB" sz="3200" b="1" dirty="0"/>
              <a:t>Overview of cash management </a:t>
            </a:r>
          </a:p>
        </p:txBody>
      </p:sp>
      <p:sp>
        <p:nvSpPr>
          <p:cNvPr id="3" name="Content Placeholder 2"/>
          <p:cNvSpPr>
            <a:spLocks noGrp="1"/>
          </p:cNvSpPr>
          <p:nvPr>
            <p:ph idx="1"/>
          </p:nvPr>
        </p:nvSpPr>
        <p:spPr>
          <a:xfrm>
            <a:off x="457200" y="908720"/>
            <a:ext cx="8229600" cy="5217443"/>
          </a:xfrm>
        </p:spPr>
        <p:txBody>
          <a:bodyPr>
            <a:normAutofit fontScale="85000" lnSpcReduction="20000"/>
          </a:bodyPr>
          <a:lstStyle/>
          <a:p>
            <a:pPr algn="just">
              <a:buNone/>
            </a:pPr>
            <a:r>
              <a:rPr lang="en-GB" dirty="0" smtClean="0"/>
              <a:t>Cash management deals with;</a:t>
            </a:r>
          </a:p>
          <a:p>
            <a:pPr algn="just"/>
            <a:r>
              <a:rPr lang="en-GB" dirty="0" smtClean="0"/>
              <a:t>Management of cash inflow and cash outflow</a:t>
            </a:r>
          </a:p>
          <a:p>
            <a:pPr algn="just"/>
            <a:r>
              <a:rPr lang="en-GB" dirty="0" smtClean="0"/>
              <a:t>Management of cash balance held by the firm at a point of time </a:t>
            </a:r>
          </a:p>
          <a:p>
            <a:pPr algn="just"/>
            <a:r>
              <a:rPr lang="en-GB" dirty="0" smtClean="0"/>
              <a:t>The goal of cash management is to reduce the holdings of cash to the minimum necessary to conduct business operation. It should ensure adequate cash i.e. neither more nor less.</a:t>
            </a:r>
          </a:p>
          <a:p>
            <a:pPr algn="just">
              <a:buNone/>
            </a:pPr>
            <a:r>
              <a:rPr lang="en-GB" b="1" dirty="0" smtClean="0"/>
              <a:t>Motives of holding cash/ Reasons for holding cash</a:t>
            </a:r>
          </a:p>
          <a:p>
            <a:pPr marL="571500" indent="-571500" algn="just">
              <a:buAutoNum type="romanLcPeriod"/>
            </a:pPr>
            <a:r>
              <a:rPr lang="en-GB" dirty="0" smtClean="0"/>
              <a:t>Transaction motive:</a:t>
            </a:r>
          </a:p>
          <a:p>
            <a:pPr algn="just">
              <a:tabLst>
                <a:tab pos="58738" algn="l"/>
              </a:tabLst>
            </a:pPr>
            <a:r>
              <a:rPr lang="en-GB" dirty="0"/>
              <a:t> </a:t>
            </a:r>
            <a:r>
              <a:rPr lang="en-GB" dirty="0" smtClean="0"/>
              <a:t>       Cash is needed to carryout day to day operations such as payment of salary and wages , payment for purchase of raw material, payment of tax and dividend and other petty expenses etc</a:t>
            </a:r>
            <a:endParaRPr lang="en-GB" dirty="0"/>
          </a:p>
        </p:txBody>
      </p:sp>
    </p:spTree>
    <p:extLst>
      <p:ext uri="{BB962C8B-B14F-4D97-AF65-F5344CB8AC3E}">
        <p14:creationId xmlns:p14="http://schemas.microsoft.com/office/powerpoint/2010/main" val="30810302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GB" sz="3200" b="1" dirty="0"/>
              <a:t>Overview of cash management </a:t>
            </a:r>
          </a:p>
        </p:txBody>
      </p:sp>
      <p:sp>
        <p:nvSpPr>
          <p:cNvPr id="3" name="Content Placeholder 2"/>
          <p:cNvSpPr>
            <a:spLocks noGrp="1"/>
          </p:cNvSpPr>
          <p:nvPr>
            <p:ph idx="1"/>
          </p:nvPr>
        </p:nvSpPr>
        <p:spPr>
          <a:xfrm>
            <a:off x="457200" y="1124744"/>
            <a:ext cx="8229600" cy="5001419"/>
          </a:xfrm>
        </p:spPr>
        <p:txBody>
          <a:bodyPr>
            <a:normAutofit fontScale="92500" lnSpcReduction="10000"/>
          </a:bodyPr>
          <a:lstStyle/>
          <a:p>
            <a:pPr algn="just">
              <a:buNone/>
            </a:pPr>
            <a:r>
              <a:rPr lang="en-GB" dirty="0" smtClean="0"/>
              <a:t>What should be the level of cash to satisfy transaction motive?</a:t>
            </a:r>
          </a:p>
          <a:p>
            <a:pPr algn="just">
              <a:buNone/>
            </a:pPr>
            <a:r>
              <a:rPr lang="en-GB" dirty="0" smtClean="0"/>
              <a:t>The firm`s </a:t>
            </a:r>
            <a:r>
              <a:rPr lang="en-GB" b="1" dirty="0" smtClean="0"/>
              <a:t>level of operation</a:t>
            </a:r>
            <a:r>
              <a:rPr lang="en-GB" dirty="0" smtClean="0"/>
              <a:t> determines the level of cash to satisfy transaction motive</a:t>
            </a:r>
          </a:p>
          <a:p>
            <a:pPr algn="just"/>
            <a:r>
              <a:rPr lang="en-GB" dirty="0" smtClean="0"/>
              <a:t>Transaction cash balance vary less than in proportion changes in volume of sales : </a:t>
            </a:r>
            <a:r>
              <a:rPr lang="en-GB" dirty="0" err="1" smtClean="0"/>
              <a:t>Baumol</a:t>
            </a:r>
            <a:r>
              <a:rPr lang="en-GB" dirty="0" smtClean="0"/>
              <a:t> and Tobin.</a:t>
            </a:r>
          </a:p>
          <a:p>
            <a:pPr algn="just"/>
            <a:r>
              <a:rPr lang="en-GB" dirty="0" smtClean="0"/>
              <a:t>Transaction cash balance vary more than in proportion changes in volume of sales : </a:t>
            </a:r>
            <a:r>
              <a:rPr lang="en-GB" dirty="0"/>
              <a:t>F</a:t>
            </a:r>
            <a:r>
              <a:rPr lang="en-GB" dirty="0" smtClean="0"/>
              <a:t>riedman</a:t>
            </a:r>
          </a:p>
          <a:p>
            <a:pPr algn="just"/>
            <a:r>
              <a:rPr lang="en-GB" dirty="0" smtClean="0"/>
              <a:t>The study held on Nepalese enterprises also supported the findings of </a:t>
            </a:r>
            <a:r>
              <a:rPr lang="en-GB" dirty="0" err="1" smtClean="0"/>
              <a:t>Baumol</a:t>
            </a:r>
            <a:r>
              <a:rPr lang="en-GB" dirty="0" smtClean="0"/>
              <a:t> and Tobin   </a:t>
            </a:r>
            <a:endParaRPr lang="en-GB" dirty="0"/>
          </a:p>
        </p:txBody>
      </p:sp>
    </p:spTree>
    <p:extLst>
      <p:ext uri="{BB962C8B-B14F-4D97-AF65-F5344CB8AC3E}">
        <p14:creationId xmlns:p14="http://schemas.microsoft.com/office/powerpoint/2010/main" val="5334584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sz="3200" dirty="0"/>
              <a:t>Overview of cash management </a:t>
            </a:r>
          </a:p>
        </p:txBody>
      </p:sp>
      <p:sp>
        <p:nvSpPr>
          <p:cNvPr id="3" name="Content Placeholder 2"/>
          <p:cNvSpPr>
            <a:spLocks noGrp="1"/>
          </p:cNvSpPr>
          <p:nvPr>
            <p:ph idx="1"/>
          </p:nvPr>
        </p:nvSpPr>
        <p:spPr>
          <a:xfrm>
            <a:off x="457200" y="980728"/>
            <a:ext cx="8229600" cy="5145435"/>
          </a:xfrm>
        </p:spPr>
        <p:txBody>
          <a:bodyPr>
            <a:normAutofit fontScale="70000" lnSpcReduction="20000"/>
          </a:bodyPr>
          <a:lstStyle/>
          <a:p>
            <a:pPr algn="just">
              <a:buNone/>
            </a:pPr>
            <a:r>
              <a:rPr lang="en-GB" dirty="0" smtClean="0"/>
              <a:t>ii. Precautionary motive:</a:t>
            </a:r>
          </a:p>
          <a:p>
            <a:pPr algn="just"/>
            <a:r>
              <a:rPr lang="en-GB" dirty="0" smtClean="0"/>
              <a:t>Cash hold for the payment of unpredictable or unanticipated events such as strikes lock up ,increase in cost of raw materials , fall in demand , machinery breakdown etc.</a:t>
            </a:r>
          </a:p>
          <a:p>
            <a:pPr algn="just"/>
            <a:r>
              <a:rPr lang="en-GB" dirty="0" smtClean="0"/>
              <a:t>How much cash held against these emergencies ? It depends on the degree of predictability associated with cash flow. </a:t>
            </a:r>
          </a:p>
          <a:p>
            <a:pPr algn="just"/>
            <a:r>
              <a:rPr lang="en-GB" dirty="0" smtClean="0"/>
              <a:t>The precautionary needs for holding cash usually is satisfied by holding near cash items such as investment in marketable securities.</a:t>
            </a:r>
          </a:p>
          <a:p>
            <a:pPr algn="just">
              <a:buNone/>
            </a:pPr>
            <a:r>
              <a:rPr lang="en-GB" dirty="0" smtClean="0"/>
              <a:t>iii. Speculative motive:</a:t>
            </a:r>
          </a:p>
          <a:p>
            <a:pPr algn="just"/>
            <a:r>
              <a:rPr lang="en-GB" dirty="0" smtClean="0"/>
              <a:t>Cash hold to take advantages of expected change in price. When interest rate is expected to rise, the price of the securities will decrease. The firm should hold cash  until the rise interest rate ceases. When interest rate is expected too fall , cash may be invested in securities.</a:t>
            </a:r>
          </a:p>
          <a:p>
            <a:pPr algn="just"/>
            <a:r>
              <a:rPr lang="en-GB" dirty="0" smtClean="0"/>
              <a:t>Purchase inventory at a low price with a view to sell  in the future at high price.</a:t>
            </a:r>
            <a:endParaRPr lang="en-GB" dirty="0"/>
          </a:p>
        </p:txBody>
      </p:sp>
    </p:spTree>
    <p:extLst>
      <p:ext uri="{BB962C8B-B14F-4D97-AF65-F5344CB8AC3E}">
        <p14:creationId xmlns:p14="http://schemas.microsoft.com/office/powerpoint/2010/main" val="351359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sz="3200" b="1" dirty="0"/>
              <a:t>Overview of cash management </a:t>
            </a:r>
          </a:p>
        </p:txBody>
      </p:sp>
      <p:sp>
        <p:nvSpPr>
          <p:cNvPr id="3" name="Content Placeholder 2"/>
          <p:cNvSpPr>
            <a:spLocks noGrp="1"/>
          </p:cNvSpPr>
          <p:nvPr>
            <p:ph idx="1"/>
          </p:nvPr>
        </p:nvSpPr>
        <p:spPr>
          <a:xfrm>
            <a:off x="457200" y="908720"/>
            <a:ext cx="8229600" cy="5217443"/>
          </a:xfrm>
        </p:spPr>
        <p:txBody>
          <a:bodyPr>
            <a:normAutofit lnSpcReduction="10000"/>
          </a:bodyPr>
          <a:lstStyle/>
          <a:p>
            <a:pPr>
              <a:buNone/>
            </a:pPr>
            <a:r>
              <a:rPr lang="en-GB" dirty="0" smtClean="0"/>
              <a:t>iv. Compensating balance requirement :</a:t>
            </a:r>
          </a:p>
          <a:p>
            <a:pPr algn="just"/>
            <a:r>
              <a:rPr lang="en-GB" dirty="0" smtClean="0"/>
              <a:t>Cash balances are kept in  bank to compensate for banking service the firm receives.</a:t>
            </a:r>
          </a:p>
          <a:p>
            <a:pPr>
              <a:buNone/>
            </a:pPr>
            <a:r>
              <a:rPr lang="en-GB" b="1" dirty="0" smtClean="0"/>
              <a:t>Advantages of Adequate cash:</a:t>
            </a:r>
          </a:p>
          <a:p>
            <a:r>
              <a:rPr lang="en-GB" dirty="0" smtClean="0"/>
              <a:t>To take trade discount </a:t>
            </a:r>
          </a:p>
          <a:p>
            <a:r>
              <a:rPr lang="en-GB" dirty="0" smtClean="0"/>
              <a:t>To take cash discount</a:t>
            </a:r>
          </a:p>
          <a:p>
            <a:r>
              <a:rPr lang="en-GB" dirty="0" smtClean="0"/>
              <a:t>To maintain liquidity</a:t>
            </a:r>
          </a:p>
          <a:p>
            <a:r>
              <a:rPr lang="en-GB" dirty="0" smtClean="0"/>
              <a:t>To meet emergencies</a:t>
            </a:r>
          </a:p>
          <a:p>
            <a:r>
              <a:rPr lang="en-GB" dirty="0" smtClean="0"/>
              <a:t>To facilitate smooth operation etc </a:t>
            </a:r>
            <a:endParaRPr lang="en-GB" dirty="0"/>
          </a:p>
        </p:txBody>
      </p:sp>
    </p:spTree>
    <p:extLst>
      <p:ext uri="{BB962C8B-B14F-4D97-AF65-F5344CB8AC3E}">
        <p14:creationId xmlns:p14="http://schemas.microsoft.com/office/powerpoint/2010/main" val="1055725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Significance of Cash Management</a:t>
            </a:r>
            <a:endParaRPr lang="en-US" dirty="0"/>
          </a:p>
        </p:txBody>
      </p:sp>
      <p:sp>
        <p:nvSpPr>
          <p:cNvPr id="3" name="Content Placeholder 2"/>
          <p:cNvSpPr>
            <a:spLocks noGrp="1"/>
          </p:cNvSpPr>
          <p:nvPr>
            <p:ph idx="1"/>
          </p:nvPr>
        </p:nvSpPr>
        <p:spPr>
          <a:xfrm>
            <a:off x="457200" y="762000"/>
            <a:ext cx="8229600" cy="5867400"/>
          </a:xfrm>
        </p:spPr>
        <p:txBody>
          <a:bodyPr/>
          <a:lstStyle/>
          <a:p>
            <a:pPr marL="0" indent="0">
              <a:buNone/>
            </a:pPr>
            <a:r>
              <a:rPr lang="en-US" dirty="0" smtClean="0"/>
              <a:t>Management of Cash flows</a:t>
            </a:r>
          </a:p>
          <a:p>
            <a:pPr marL="0" indent="0">
              <a:buNone/>
            </a:pPr>
            <a:r>
              <a:rPr lang="en-US" dirty="0" smtClean="0"/>
              <a:t>Meeting the Obligatory Cash flows</a:t>
            </a:r>
          </a:p>
          <a:p>
            <a:pPr marL="0" indent="0">
              <a:buNone/>
            </a:pPr>
            <a:r>
              <a:rPr lang="en-US" dirty="0" smtClean="0"/>
              <a:t>Planning Capital Expenditure Projects</a:t>
            </a:r>
          </a:p>
          <a:p>
            <a:pPr marL="0" indent="0">
              <a:buNone/>
            </a:pPr>
            <a:r>
              <a:rPr lang="en-US" dirty="0" smtClean="0"/>
              <a:t>Favorable External Financing</a:t>
            </a:r>
          </a:p>
          <a:p>
            <a:pPr marL="0" indent="0">
              <a:buNone/>
            </a:pPr>
            <a:r>
              <a:rPr lang="en-US" dirty="0" smtClean="0"/>
              <a:t>Advantage of Business Opportunities</a:t>
            </a:r>
          </a:p>
          <a:p>
            <a:pPr marL="0" indent="0">
              <a:buNone/>
            </a:pPr>
            <a:r>
              <a:rPr lang="en-US" dirty="0" smtClean="0"/>
              <a:t>Investment of Surplus Cash</a:t>
            </a:r>
          </a:p>
          <a:p>
            <a:pPr marL="0" indent="0">
              <a:buNone/>
            </a:pPr>
            <a:endParaRPr lang="en-US" dirty="0"/>
          </a:p>
        </p:txBody>
      </p:sp>
    </p:spTree>
    <p:extLst>
      <p:ext uri="{BB962C8B-B14F-4D97-AF65-F5344CB8AC3E}">
        <p14:creationId xmlns:p14="http://schemas.microsoft.com/office/powerpoint/2010/main" val="59980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US" dirty="0" smtClean="0"/>
              <a:t>Cash Budget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8408505"/>
              </p:ext>
            </p:extLst>
          </p:nvPr>
        </p:nvGraphicFramePr>
        <p:xfrm>
          <a:off x="457200" y="692695"/>
          <a:ext cx="8229607" cy="5912297"/>
        </p:xfrm>
        <a:graphic>
          <a:graphicData uri="http://schemas.openxmlformats.org/drawingml/2006/table">
            <a:tbl>
              <a:tblPr firstRow="1" bandRow="1">
                <a:tableStyleId>{5C22544A-7EE6-4342-B048-85BDC9FD1C3A}</a:tableStyleId>
              </a:tblPr>
              <a:tblGrid>
                <a:gridCol w="5266928"/>
                <a:gridCol w="1080120"/>
                <a:gridCol w="936104"/>
                <a:gridCol w="946455"/>
              </a:tblGrid>
              <a:tr h="437768">
                <a:tc>
                  <a:txBody>
                    <a:bodyPr/>
                    <a:lstStyle/>
                    <a:p>
                      <a:pPr algn="ctr"/>
                      <a:r>
                        <a:rPr lang="en-US" sz="1500" dirty="0" smtClean="0"/>
                        <a:t>Particulars</a:t>
                      </a:r>
                      <a:endParaRPr lang="en-US" sz="1500" dirty="0"/>
                    </a:p>
                  </a:txBody>
                  <a:tcPr/>
                </a:tc>
                <a:tc>
                  <a:txBody>
                    <a:bodyPr/>
                    <a:lstStyle/>
                    <a:p>
                      <a:r>
                        <a:rPr lang="en-US" sz="1500" dirty="0" smtClean="0"/>
                        <a:t>January</a:t>
                      </a:r>
                      <a:endParaRPr lang="en-US" sz="1500" dirty="0"/>
                    </a:p>
                  </a:txBody>
                  <a:tcPr/>
                </a:tc>
                <a:tc>
                  <a:txBody>
                    <a:bodyPr/>
                    <a:lstStyle/>
                    <a:p>
                      <a:r>
                        <a:rPr lang="en-US" sz="1500" dirty="0" smtClean="0"/>
                        <a:t>February</a:t>
                      </a:r>
                      <a:endParaRPr lang="en-US" sz="1500" dirty="0"/>
                    </a:p>
                  </a:txBody>
                  <a:tcPr/>
                </a:tc>
                <a:tc>
                  <a:txBody>
                    <a:bodyPr/>
                    <a:lstStyle/>
                    <a:p>
                      <a:r>
                        <a:rPr lang="en-US" sz="1500" dirty="0" smtClean="0"/>
                        <a:t>March</a:t>
                      </a:r>
                      <a:endParaRPr lang="en-US" sz="1500" dirty="0"/>
                    </a:p>
                  </a:txBody>
                  <a:tcPr/>
                </a:tc>
              </a:tr>
              <a:tr h="282313">
                <a:tc>
                  <a:txBody>
                    <a:bodyPr/>
                    <a:lstStyle/>
                    <a:p>
                      <a:r>
                        <a:rPr lang="en-US" sz="1500" dirty="0" smtClean="0"/>
                        <a:t>Opening Cash Balance</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65545">
                <a:tc>
                  <a:txBody>
                    <a:bodyPr/>
                    <a:lstStyle/>
                    <a:p>
                      <a:r>
                        <a:rPr lang="en-US" sz="1500" dirty="0" smtClean="0"/>
                        <a:t>Add: Cash Receipt</a:t>
                      </a:r>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r h="320785">
                <a:tc>
                  <a:txBody>
                    <a:bodyPr/>
                    <a:lstStyle/>
                    <a:p>
                      <a:r>
                        <a:rPr lang="en-US" sz="1500" dirty="0" smtClean="0"/>
                        <a:t>Cash sales</a:t>
                      </a:r>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88032">
                <a:tc>
                  <a:txBody>
                    <a:bodyPr/>
                    <a:lstStyle/>
                    <a:p>
                      <a:r>
                        <a:rPr lang="en-US" sz="1500" dirty="0" smtClean="0"/>
                        <a:t>Collection from debtors</a:t>
                      </a:r>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r h="271264">
                <a:tc>
                  <a:txBody>
                    <a:bodyPr/>
                    <a:lstStyle/>
                    <a:p>
                      <a:r>
                        <a:rPr lang="en-US" sz="1500" dirty="0" smtClean="0"/>
                        <a:t>Same month’s collection</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54496">
                <a:tc>
                  <a:txBody>
                    <a:bodyPr/>
                    <a:lstStyle/>
                    <a:p>
                      <a:r>
                        <a:rPr lang="en-US" sz="1500" dirty="0" smtClean="0"/>
                        <a:t>Last month’s collection</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37728">
                <a:tc>
                  <a:txBody>
                    <a:bodyPr/>
                    <a:lstStyle/>
                    <a:p>
                      <a:r>
                        <a:rPr lang="en-US" sz="1500" dirty="0" smtClean="0"/>
                        <a:t>Before</a:t>
                      </a:r>
                      <a:r>
                        <a:rPr lang="en-US" sz="1500" baseline="0" dirty="0" smtClean="0"/>
                        <a:t> last month’s collection</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20960">
                <a:tc>
                  <a:txBody>
                    <a:bodyPr/>
                    <a:lstStyle/>
                    <a:p>
                      <a:r>
                        <a:rPr lang="en-US" sz="1500" dirty="0" smtClean="0"/>
                        <a:t>Issue of shares and debentures</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76200">
                <a:tc>
                  <a:txBody>
                    <a:bodyPr/>
                    <a:lstStyle/>
                    <a:p>
                      <a:r>
                        <a:rPr lang="en-US" sz="1500" dirty="0" smtClean="0"/>
                        <a:t>Sale of</a:t>
                      </a:r>
                      <a:r>
                        <a:rPr lang="en-US" sz="1500" baseline="0" dirty="0" smtClean="0"/>
                        <a:t> assets</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187424">
                <a:tc>
                  <a:txBody>
                    <a:bodyPr/>
                    <a:lstStyle/>
                    <a:p>
                      <a:r>
                        <a:rPr lang="en-US" sz="1500" dirty="0" smtClean="0"/>
                        <a:t>Interest,</a:t>
                      </a:r>
                      <a:r>
                        <a:rPr lang="en-US" sz="1500" baseline="0" dirty="0" smtClean="0"/>
                        <a:t> dividend, commission receipts</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42664">
                <a:tc>
                  <a:txBody>
                    <a:bodyPr/>
                    <a:lstStyle/>
                    <a:p>
                      <a:r>
                        <a:rPr lang="en-US" sz="1500" dirty="0" smtClean="0"/>
                        <a:t>Other</a:t>
                      </a:r>
                      <a:r>
                        <a:rPr lang="en-US" sz="1500" baseline="0" dirty="0" smtClean="0"/>
                        <a:t> cash receipts</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97904">
                <a:tc>
                  <a:txBody>
                    <a:bodyPr/>
                    <a:lstStyle/>
                    <a:p>
                      <a:r>
                        <a:rPr lang="en-US" sz="1500" dirty="0" smtClean="0"/>
                        <a:t>                                            </a:t>
                      </a:r>
                      <a:r>
                        <a:rPr lang="en-US" sz="1500" b="1" dirty="0" smtClean="0"/>
                        <a:t>Total Cash Receipts  ‘A’</a:t>
                      </a:r>
                      <a:endParaRPr lang="en-US" sz="1500" b="1" dirty="0"/>
                    </a:p>
                  </a:txBody>
                  <a:tcPr/>
                </a:tc>
                <a:tc>
                  <a:txBody>
                    <a:bodyPr/>
                    <a:lstStyle/>
                    <a:p>
                      <a:r>
                        <a:rPr lang="en-US" sz="1500" b="1" dirty="0" smtClean="0"/>
                        <a:t>×××</a:t>
                      </a:r>
                      <a:endParaRPr lang="en-US" sz="1500" b="1" dirty="0"/>
                    </a:p>
                  </a:txBody>
                  <a:tcPr/>
                </a:tc>
                <a:tc>
                  <a:txBody>
                    <a:bodyPr/>
                    <a:lstStyle/>
                    <a:p>
                      <a:r>
                        <a:rPr lang="en-US" sz="1500" b="1" dirty="0" smtClean="0"/>
                        <a:t>×××</a:t>
                      </a:r>
                      <a:endParaRPr lang="en-US" sz="1500" b="1" dirty="0"/>
                    </a:p>
                  </a:txBody>
                  <a:tcPr/>
                </a:tc>
                <a:tc>
                  <a:txBody>
                    <a:bodyPr/>
                    <a:lstStyle/>
                    <a:p>
                      <a:r>
                        <a:rPr lang="en-US" sz="1500" b="1" dirty="0" smtClean="0"/>
                        <a:t>×××</a:t>
                      </a:r>
                      <a:endParaRPr lang="en-US" sz="1500" b="1" dirty="0"/>
                    </a:p>
                  </a:txBody>
                  <a:tcPr/>
                </a:tc>
              </a:tr>
              <a:tr h="353144">
                <a:tc>
                  <a:txBody>
                    <a:bodyPr/>
                    <a:lstStyle/>
                    <a:p>
                      <a:r>
                        <a:rPr lang="en-US" sz="1500" dirty="0" smtClean="0"/>
                        <a:t>Cash Payments</a:t>
                      </a:r>
                      <a:r>
                        <a:rPr lang="en-US" sz="1500" baseline="0" dirty="0" smtClean="0"/>
                        <a:t>  (Disbursement)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16024">
                <a:tc>
                  <a:txBody>
                    <a:bodyPr/>
                    <a:lstStyle/>
                    <a:p>
                      <a:r>
                        <a:rPr lang="en-US" sz="1500" dirty="0" smtClean="0"/>
                        <a:t>Cash Purchase</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71264">
                <a:tc>
                  <a:txBody>
                    <a:bodyPr/>
                    <a:lstStyle/>
                    <a:p>
                      <a:r>
                        <a:rPr lang="en-US" sz="1500" dirty="0" smtClean="0"/>
                        <a:t>Payment for credit purchase</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254496">
                <a:tc>
                  <a:txBody>
                    <a:bodyPr/>
                    <a:lstStyle/>
                    <a:p>
                      <a:r>
                        <a:rPr lang="en-US" sz="1500" dirty="0" smtClean="0"/>
                        <a:t>Payment for wages, salaries and commission</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r h="309736">
                <a:tc>
                  <a:txBody>
                    <a:bodyPr/>
                    <a:lstStyle/>
                    <a:p>
                      <a:r>
                        <a:rPr lang="en-US" sz="1500" dirty="0" smtClean="0"/>
                        <a:t>Payment for rent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c>
                  <a:txBody>
                    <a:bodyPr/>
                    <a:lstStyle/>
                    <a:p>
                      <a:r>
                        <a:rPr lang="en-US" sz="1500" dirty="0" smtClean="0"/>
                        <a:t>×××</a:t>
                      </a:r>
                      <a:endParaRPr lang="en-US" sz="1500" dirty="0"/>
                    </a:p>
                  </a:txBody>
                  <a:tcPr/>
                </a:tc>
              </a:tr>
            </a:tbl>
          </a:graphicData>
        </a:graphic>
      </p:graphicFrame>
    </p:spTree>
    <p:extLst>
      <p:ext uri="{BB962C8B-B14F-4D97-AF65-F5344CB8AC3E}">
        <p14:creationId xmlns:p14="http://schemas.microsoft.com/office/powerpoint/2010/main" val="1870493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Autofit/>
          </a:bodyPr>
          <a:lstStyle/>
          <a:p>
            <a:r>
              <a:rPr lang="en-US" sz="2200" dirty="0" smtClean="0"/>
              <a:t>Cont. Cash Budget</a:t>
            </a:r>
            <a:endParaRPr lang="en-US" sz="2200" dirty="0"/>
          </a:p>
        </p:txBody>
      </p:sp>
      <p:sp>
        <p:nvSpPr>
          <p:cNvPr id="3" name="Content Placeholder 2"/>
          <p:cNvSpPr>
            <a:spLocks noGrp="1"/>
          </p:cNvSpPr>
          <p:nvPr>
            <p:ph idx="1"/>
          </p:nvPr>
        </p:nvSpPr>
        <p:spPr>
          <a:xfrm>
            <a:off x="457200" y="548680"/>
            <a:ext cx="8229600" cy="5577483"/>
          </a:xfrm>
        </p:spPr>
        <p:txBody>
          <a:bodyPr/>
          <a:lstStyle/>
          <a:p>
            <a:pPr marL="0" indent="0">
              <a:buNone/>
            </a:pPr>
            <a:endParaRPr lang="en-US" dirty="0"/>
          </a:p>
          <a:p>
            <a:pPr marL="0" indent="0">
              <a:buNone/>
            </a:pP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005066017"/>
              </p:ext>
            </p:extLst>
          </p:nvPr>
        </p:nvGraphicFramePr>
        <p:xfrm>
          <a:off x="457200" y="692695"/>
          <a:ext cx="8229605" cy="5400603"/>
        </p:xfrm>
        <a:graphic>
          <a:graphicData uri="http://schemas.openxmlformats.org/drawingml/2006/table">
            <a:tbl>
              <a:tblPr firstRow="1" bandRow="1">
                <a:tableStyleId>{5C22544A-7EE6-4342-B048-85BDC9FD1C3A}</a:tableStyleId>
              </a:tblPr>
              <a:tblGrid>
                <a:gridCol w="5842992"/>
                <a:gridCol w="864097"/>
                <a:gridCol w="864098"/>
                <a:gridCol w="658418"/>
              </a:tblGrid>
              <a:tr h="495715">
                <a:tc>
                  <a:txBody>
                    <a:bodyPr/>
                    <a:lstStyle/>
                    <a:p>
                      <a:pPr algn="ctr"/>
                      <a:r>
                        <a:rPr lang="en-US" sz="1800" dirty="0" smtClean="0"/>
                        <a:t>Particulars</a:t>
                      </a:r>
                      <a:endParaRPr lang="en-US" sz="1800" dirty="0"/>
                    </a:p>
                  </a:txBody>
                  <a:tcPr/>
                </a:tc>
                <a:tc>
                  <a:txBody>
                    <a:bodyPr/>
                    <a:lstStyle/>
                    <a:p>
                      <a:r>
                        <a:rPr lang="en-US" sz="1400" dirty="0" smtClean="0"/>
                        <a:t>January</a:t>
                      </a:r>
                      <a:endParaRPr lang="en-US" sz="1400" dirty="0"/>
                    </a:p>
                  </a:txBody>
                  <a:tcPr/>
                </a:tc>
                <a:tc>
                  <a:txBody>
                    <a:bodyPr/>
                    <a:lstStyle/>
                    <a:p>
                      <a:r>
                        <a:rPr lang="en-US" sz="1400" dirty="0" smtClean="0"/>
                        <a:t>February</a:t>
                      </a:r>
                      <a:endParaRPr lang="en-US" sz="1400" dirty="0"/>
                    </a:p>
                  </a:txBody>
                  <a:tcPr/>
                </a:tc>
                <a:tc>
                  <a:txBody>
                    <a:bodyPr/>
                    <a:lstStyle/>
                    <a:p>
                      <a:r>
                        <a:rPr lang="en-US" sz="1400" dirty="0" smtClean="0"/>
                        <a:t>March</a:t>
                      </a:r>
                      <a:endParaRPr lang="en-US" sz="1400" dirty="0"/>
                    </a:p>
                  </a:txBody>
                  <a:tcPr/>
                </a:tc>
              </a:tr>
              <a:tr h="345146">
                <a:tc>
                  <a:txBody>
                    <a:bodyPr/>
                    <a:lstStyle/>
                    <a:p>
                      <a:r>
                        <a:rPr lang="en-US" sz="1400" dirty="0" smtClean="0"/>
                        <a:t>Payment for dividend</a:t>
                      </a:r>
                      <a:r>
                        <a:rPr lang="en-US" sz="1400" baseline="0" dirty="0" smtClean="0"/>
                        <a:t> and interest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dirty="0" smtClean="0"/>
                        <a:t>Purchase of new</a:t>
                      </a:r>
                      <a:r>
                        <a:rPr lang="en-US" sz="1400" baseline="0" dirty="0" smtClean="0"/>
                        <a:t> assets</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63247">
                <a:tc>
                  <a:txBody>
                    <a:bodyPr/>
                    <a:lstStyle/>
                    <a:p>
                      <a:r>
                        <a:rPr lang="en-US" sz="1400" dirty="0" smtClean="0"/>
                        <a:t>Payment for tax</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dirty="0" smtClean="0"/>
                        <a:t>Other cash payment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b="1" baseline="0" dirty="0" smtClean="0"/>
                        <a:t>                                          Total Cash Payment</a:t>
                      </a:r>
                      <a:endParaRPr lang="en-US" sz="1400" b="1"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dirty="0" smtClean="0"/>
                        <a:t>Add: Minimum cash balance </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b="1" dirty="0" smtClean="0"/>
                        <a:t>                                          Total Cash</a:t>
                      </a:r>
                      <a:r>
                        <a:rPr lang="en-US" sz="1400" b="1" baseline="0" dirty="0" smtClean="0"/>
                        <a:t> Needed ‘ B’</a:t>
                      </a:r>
                      <a:endParaRPr lang="en-US" sz="1400" b="1" dirty="0"/>
                    </a:p>
                  </a:txBody>
                  <a:tcPr/>
                </a:tc>
                <a:tc>
                  <a:txBody>
                    <a:bodyPr/>
                    <a:lstStyle/>
                    <a:p>
                      <a:r>
                        <a:rPr lang="en-US" sz="1400" b="1" dirty="0" smtClean="0"/>
                        <a:t>×××</a:t>
                      </a:r>
                      <a:endParaRPr lang="en-US" sz="1400" b="1" dirty="0"/>
                    </a:p>
                  </a:txBody>
                  <a:tcPr/>
                </a:tc>
                <a:tc>
                  <a:txBody>
                    <a:bodyPr/>
                    <a:lstStyle/>
                    <a:p>
                      <a:r>
                        <a:rPr lang="en-US" sz="1400" b="1" dirty="0" smtClean="0"/>
                        <a:t>×××</a:t>
                      </a:r>
                      <a:endParaRPr lang="en-US" sz="1400" b="1" dirty="0"/>
                    </a:p>
                  </a:txBody>
                  <a:tcPr/>
                </a:tc>
                <a:tc>
                  <a:txBody>
                    <a:bodyPr/>
                    <a:lstStyle/>
                    <a:p>
                      <a:r>
                        <a:rPr lang="en-US" sz="1400" b="1" dirty="0" smtClean="0"/>
                        <a:t>×××</a:t>
                      </a:r>
                      <a:endParaRPr lang="en-US" sz="1400" b="1" dirty="0"/>
                    </a:p>
                  </a:txBody>
                  <a:tcPr/>
                </a:tc>
              </a:tr>
              <a:tr h="345146">
                <a:tc>
                  <a:txBody>
                    <a:bodyPr/>
                    <a:lstStyle/>
                    <a:p>
                      <a:r>
                        <a:rPr lang="en-US" sz="1400" dirty="0" smtClean="0"/>
                        <a:t>Surplus  or  (Deficit) (A-B)</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dirty="0" smtClean="0"/>
                        <a:t>Add: Borrowing,</a:t>
                      </a:r>
                      <a:r>
                        <a:rPr lang="en-US" sz="1400" baseline="0" dirty="0" smtClean="0"/>
                        <a:t> if deficit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dirty="0" smtClean="0"/>
                        <a:t>Less: Repayment of loan,</a:t>
                      </a:r>
                      <a:r>
                        <a:rPr lang="en-US" sz="1400" baseline="0" dirty="0" smtClean="0"/>
                        <a:t> if saving</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dirty="0" smtClean="0"/>
                        <a:t>Less: Repayment of interest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b="1" dirty="0" smtClean="0"/>
                        <a:t>                                             Balance </a:t>
                      </a:r>
                      <a:endParaRPr lang="en-US" sz="1400" b="1" dirty="0"/>
                    </a:p>
                  </a:txBody>
                  <a:tcPr/>
                </a:tc>
                <a:tc>
                  <a:txBody>
                    <a:bodyPr/>
                    <a:lstStyle/>
                    <a:p>
                      <a:r>
                        <a:rPr lang="en-US" sz="1400" b="1" dirty="0" smtClean="0"/>
                        <a:t>×××</a:t>
                      </a:r>
                      <a:endParaRPr lang="en-US" sz="1400" b="1" dirty="0"/>
                    </a:p>
                  </a:txBody>
                  <a:tcPr/>
                </a:tc>
                <a:tc>
                  <a:txBody>
                    <a:bodyPr/>
                    <a:lstStyle/>
                    <a:p>
                      <a:r>
                        <a:rPr lang="en-US" sz="1400" b="1" dirty="0" smtClean="0"/>
                        <a:t>×××</a:t>
                      </a:r>
                      <a:endParaRPr lang="en-US" sz="1400" b="1" dirty="0"/>
                    </a:p>
                  </a:txBody>
                  <a:tcPr/>
                </a:tc>
                <a:tc>
                  <a:txBody>
                    <a:bodyPr/>
                    <a:lstStyle/>
                    <a:p>
                      <a:r>
                        <a:rPr lang="en-US" sz="1400" b="1" dirty="0" smtClean="0"/>
                        <a:t>×××</a:t>
                      </a:r>
                      <a:endParaRPr lang="en-US" sz="1400" b="1" dirty="0"/>
                    </a:p>
                  </a:txBody>
                  <a:tcPr/>
                </a:tc>
              </a:tr>
              <a:tr h="399889">
                <a:tc>
                  <a:txBody>
                    <a:bodyPr/>
                    <a:lstStyle/>
                    <a:p>
                      <a:r>
                        <a:rPr lang="en-US" sz="1400" dirty="0" smtClean="0"/>
                        <a:t>Add: Minimum</a:t>
                      </a:r>
                      <a:r>
                        <a:rPr lang="en-US" sz="1400" baseline="0" dirty="0" smtClean="0"/>
                        <a:t> cash balance</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r h="345146">
                <a:tc>
                  <a:txBody>
                    <a:bodyPr/>
                    <a:lstStyle/>
                    <a:p>
                      <a:r>
                        <a:rPr lang="en-US" sz="1400" b="1" dirty="0" smtClean="0"/>
                        <a:t>                                       Ending cash balance</a:t>
                      </a:r>
                      <a:endParaRPr lang="en-US" sz="1400" b="1" dirty="0"/>
                    </a:p>
                  </a:txBody>
                  <a:tcPr/>
                </a:tc>
                <a:tc>
                  <a:txBody>
                    <a:bodyPr/>
                    <a:lstStyle/>
                    <a:p>
                      <a:r>
                        <a:rPr lang="en-US" sz="1400" b="1" dirty="0" smtClean="0"/>
                        <a:t>×××</a:t>
                      </a:r>
                      <a:endParaRPr lang="en-US" sz="1400" b="1" dirty="0"/>
                    </a:p>
                  </a:txBody>
                  <a:tcPr/>
                </a:tc>
                <a:tc>
                  <a:txBody>
                    <a:bodyPr/>
                    <a:lstStyle/>
                    <a:p>
                      <a:r>
                        <a:rPr lang="en-US" sz="1400" b="1" dirty="0" smtClean="0"/>
                        <a:t>×××</a:t>
                      </a:r>
                      <a:endParaRPr lang="en-US" sz="1400" b="1" dirty="0"/>
                    </a:p>
                  </a:txBody>
                  <a:tcPr/>
                </a:tc>
                <a:tc>
                  <a:txBody>
                    <a:bodyPr/>
                    <a:lstStyle/>
                    <a:p>
                      <a:r>
                        <a:rPr lang="en-US" sz="1400" b="1" dirty="0" smtClean="0"/>
                        <a:t>×××</a:t>
                      </a:r>
                      <a:endParaRPr lang="en-US" sz="1400" b="1" dirty="0"/>
                    </a:p>
                  </a:txBody>
                  <a:tcPr/>
                </a:tc>
              </a:tr>
            </a:tbl>
          </a:graphicData>
        </a:graphic>
      </p:graphicFrame>
    </p:spTree>
    <p:extLst>
      <p:ext uri="{BB962C8B-B14F-4D97-AF65-F5344CB8AC3E}">
        <p14:creationId xmlns:p14="http://schemas.microsoft.com/office/powerpoint/2010/main" val="88076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Concept</a:t>
            </a:r>
            <a:endParaRPr lang="en-US" dirty="0"/>
          </a:p>
        </p:txBody>
      </p:sp>
      <p:sp>
        <p:nvSpPr>
          <p:cNvPr id="3" name="Content Placeholder 2"/>
          <p:cNvSpPr>
            <a:spLocks noGrp="1"/>
          </p:cNvSpPr>
          <p:nvPr>
            <p:ph idx="1"/>
          </p:nvPr>
        </p:nvSpPr>
        <p:spPr>
          <a:xfrm>
            <a:off x="457200" y="685800"/>
            <a:ext cx="8229600" cy="5440363"/>
          </a:xfrm>
        </p:spPr>
        <p:txBody>
          <a:bodyPr/>
          <a:lstStyle/>
          <a:p>
            <a:pPr marL="0" indent="0">
              <a:buNone/>
            </a:pPr>
            <a:r>
              <a:rPr lang="en-US" dirty="0" smtClean="0"/>
              <a:t>ii. Net Concept</a:t>
            </a:r>
          </a:p>
          <a:p>
            <a:pPr algn="just">
              <a:buFont typeface="Wingdings" pitchFamily="2" charset="2"/>
              <a:buChar char="ü"/>
            </a:pPr>
            <a:r>
              <a:rPr lang="en-US" sz="2400" dirty="0" smtClean="0"/>
              <a:t>Net working capital ( i.e. CA- CL)</a:t>
            </a:r>
          </a:p>
          <a:p>
            <a:pPr algn="just">
              <a:buFont typeface="Wingdings" pitchFamily="2" charset="2"/>
              <a:buChar char="ü"/>
            </a:pPr>
            <a:r>
              <a:rPr lang="en-US" sz="2400" dirty="0"/>
              <a:t>P</a:t>
            </a:r>
            <a:r>
              <a:rPr lang="en-US" sz="2400" dirty="0" smtClean="0"/>
              <a:t>art of investment in CA that is financed by long-term funds</a:t>
            </a:r>
          </a:p>
          <a:p>
            <a:pPr algn="just">
              <a:buFont typeface="Wingdings" pitchFamily="2" charset="2"/>
              <a:buChar char="ü"/>
            </a:pPr>
            <a:r>
              <a:rPr lang="en-US" sz="2400" dirty="0"/>
              <a:t>H</a:t>
            </a:r>
            <a:r>
              <a:rPr lang="en-US" sz="2400" dirty="0" smtClean="0"/>
              <a:t>igher NWC = Higher Liquidity </a:t>
            </a:r>
          </a:p>
          <a:p>
            <a:pPr algn="just">
              <a:buFont typeface="Wingdings" pitchFamily="2" charset="2"/>
              <a:buChar char="ü"/>
            </a:pPr>
            <a:r>
              <a:rPr lang="en-US" sz="2400" dirty="0"/>
              <a:t>R</a:t>
            </a:r>
            <a:r>
              <a:rPr lang="en-US" sz="2400" dirty="0" smtClean="0"/>
              <a:t>elevant to existing company as creditors wants high CA compare to CL.</a:t>
            </a:r>
          </a:p>
          <a:p>
            <a:pPr marL="0" indent="0">
              <a:buNone/>
            </a:pPr>
            <a:r>
              <a:rPr lang="en-US" dirty="0" smtClean="0"/>
              <a:t> iii. Zero Concept</a:t>
            </a:r>
          </a:p>
          <a:p>
            <a:pPr algn="just">
              <a:buFont typeface="Wingdings" pitchFamily="2" charset="2"/>
              <a:buChar char="ü"/>
            </a:pPr>
            <a:r>
              <a:rPr lang="en-US" sz="2400" dirty="0" smtClean="0"/>
              <a:t>WC= Inventory + Receivable – Payable results ZERO</a:t>
            </a:r>
          </a:p>
          <a:p>
            <a:pPr algn="just">
              <a:buFont typeface="Wingdings" pitchFamily="2" charset="2"/>
              <a:buChar char="ü"/>
            </a:pPr>
            <a:r>
              <a:rPr lang="en-US" sz="2400" dirty="0" smtClean="0"/>
              <a:t>Inventory and Receivable are components to generate sales</a:t>
            </a:r>
            <a:endParaRPr lang="en-US" sz="2400" dirty="0"/>
          </a:p>
        </p:txBody>
      </p:sp>
    </p:spTree>
    <p:extLst>
      <p:ext uri="{BB962C8B-B14F-4D97-AF65-F5344CB8AC3E}">
        <p14:creationId xmlns:p14="http://schemas.microsoft.com/office/powerpoint/2010/main" val="25291337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457200"/>
          </a:xfrm>
        </p:spPr>
        <p:txBody>
          <a:bodyPr>
            <a:normAutofit fontScale="90000"/>
          </a:bodyPr>
          <a:lstStyle/>
          <a:p>
            <a:r>
              <a:rPr lang="en-US" dirty="0" smtClean="0"/>
              <a:t>Example Problem 10</a:t>
            </a:r>
            <a:endParaRPr lang="en-US" dirty="0"/>
          </a:p>
        </p:txBody>
      </p:sp>
      <p:sp>
        <p:nvSpPr>
          <p:cNvPr id="3" name="Subtitle 2"/>
          <p:cNvSpPr>
            <a:spLocks noGrp="1"/>
          </p:cNvSpPr>
          <p:nvPr>
            <p:ph type="subTitle" idx="1"/>
          </p:nvPr>
        </p:nvSpPr>
        <p:spPr>
          <a:xfrm>
            <a:off x="457200" y="685800"/>
            <a:ext cx="8229600" cy="5943600"/>
          </a:xfrm>
        </p:spPr>
        <p:txBody>
          <a:bodyPr>
            <a:normAutofit/>
          </a:bodyPr>
          <a:lstStyle/>
          <a:p>
            <a:pPr algn="just"/>
            <a:r>
              <a:rPr lang="en-US" sz="1800" dirty="0" smtClean="0">
                <a:solidFill>
                  <a:schemeClr val="tx1"/>
                </a:solidFill>
              </a:rPr>
              <a:t>A company has furnished the following estimates of income and expenditure for the coming six months from July to December.</a:t>
            </a: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r>
              <a:rPr lang="en-US" sz="1800" dirty="0" smtClean="0">
                <a:solidFill>
                  <a:schemeClr val="tx1"/>
                </a:solidFill>
              </a:rPr>
              <a:t>The following additional information are also available:</a:t>
            </a:r>
          </a:p>
          <a:p>
            <a:pPr marL="285750" indent="-285750" algn="just">
              <a:buFont typeface="Arial" pitchFamily="34" charset="0"/>
              <a:buChar char="•"/>
            </a:pPr>
            <a:r>
              <a:rPr lang="en-US" sz="1800" dirty="0" smtClean="0">
                <a:solidFill>
                  <a:schemeClr val="tx1"/>
                </a:solidFill>
              </a:rPr>
              <a:t>Typically, the company collects 20% of its sales in the month of sales, 70% in the subsequent month, and 10% in the second month after the sale</a:t>
            </a:r>
          </a:p>
          <a:p>
            <a:pPr marL="285750" indent="-285750" algn="just">
              <a:buFont typeface="Arial" pitchFamily="34" charset="0"/>
              <a:buChar char="•"/>
            </a:pPr>
            <a:r>
              <a:rPr lang="en-US" sz="1800" dirty="0" smtClean="0">
                <a:solidFill>
                  <a:schemeClr val="tx1"/>
                </a:solidFill>
              </a:rPr>
              <a:t>Purchase of raw materials is made in the month prior to the sales and amount to 50% of sales in subsequent month. Payments for this purchase occur in the month after the purchase.</a:t>
            </a:r>
          </a:p>
          <a:p>
            <a:pPr marL="285750" indent="-285750" algn="just">
              <a:buFont typeface="Arial" pitchFamily="34" charset="0"/>
              <a:buChar char="•"/>
            </a:pPr>
            <a:r>
              <a:rPr lang="en-US" sz="1800" dirty="0" smtClean="0">
                <a:solidFill>
                  <a:schemeClr val="tx1"/>
                </a:solidFill>
              </a:rPr>
              <a:t>The time lag for manufacturing expenses is 15 days and for other expenses is one month.</a:t>
            </a:r>
          </a:p>
          <a:p>
            <a:pPr algn="just"/>
            <a:endParaRPr lang="en-US" sz="1800" dirty="0" smtClean="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149113732"/>
              </p:ext>
            </p:extLst>
          </p:nvPr>
        </p:nvGraphicFramePr>
        <p:xfrm>
          <a:off x="533400" y="1397000"/>
          <a:ext cx="8077200" cy="2595880"/>
        </p:xfrm>
        <a:graphic>
          <a:graphicData uri="http://schemas.openxmlformats.org/drawingml/2006/table">
            <a:tbl>
              <a:tblPr firstRow="1" bandRow="1">
                <a:tableStyleId>{5C22544A-7EE6-4342-B048-85BDC9FD1C3A}</a:tableStyleId>
              </a:tblPr>
              <a:tblGrid>
                <a:gridCol w="1346200"/>
                <a:gridCol w="1346200"/>
                <a:gridCol w="1346200"/>
                <a:gridCol w="1346200"/>
                <a:gridCol w="1346200"/>
                <a:gridCol w="1346200"/>
              </a:tblGrid>
              <a:tr h="370840">
                <a:tc>
                  <a:txBody>
                    <a:bodyPr/>
                    <a:lstStyle/>
                    <a:p>
                      <a:r>
                        <a:rPr lang="en-US" dirty="0" smtClean="0"/>
                        <a:t>Months</a:t>
                      </a:r>
                      <a:endParaRPr lang="en-US" dirty="0"/>
                    </a:p>
                  </a:txBody>
                  <a:tcPr/>
                </a:tc>
                <a:tc>
                  <a:txBody>
                    <a:bodyPr/>
                    <a:lstStyle/>
                    <a:p>
                      <a:r>
                        <a:rPr lang="en-US" dirty="0" smtClean="0"/>
                        <a:t>Sales</a:t>
                      </a:r>
                      <a:endParaRPr lang="en-US" dirty="0"/>
                    </a:p>
                  </a:txBody>
                  <a:tcPr/>
                </a:tc>
                <a:tc>
                  <a:txBody>
                    <a:bodyPr/>
                    <a:lstStyle/>
                    <a:p>
                      <a:r>
                        <a:rPr lang="en-US" dirty="0" smtClean="0"/>
                        <a:t>Wages</a:t>
                      </a:r>
                      <a:endParaRPr lang="en-US" dirty="0"/>
                    </a:p>
                  </a:txBody>
                  <a:tcPr/>
                </a:tc>
                <a:tc>
                  <a:txBody>
                    <a:bodyPr/>
                    <a:lstStyle/>
                    <a:p>
                      <a:r>
                        <a:rPr lang="en-US" dirty="0" err="1" smtClean="0"/>
                        <a:t>Mfg</a:t>
                      </a:r>
                      <a:r>
                        <a:rPr lang="en-US" dirty="0" smtClean="0"/>
                        <a:t> </a:t>
                      </a:r>
                      <a:r>
                        <a:rPr lang="en-US" dirty="0" err="1" smtClean="0"/>
                        <a:t>exp</a:t>
                      </a:r>
                      <a:endParaRPr lang="en-US" dirty="0"/>
                    </a:p>
                  </a:txBody>
                  <a:tcPr/>
                </a:tc>
                <a:tc>
                  <a:txBody>
                    <a:bodyPr/>
                    <a:lstStyle/>
                    <a:p>
                      <a:r>
                        <a:rPr lang="en-US" dirty="0" smtClean="0"/>
                        <a:t>Office </a:t>
                      </a:r>
                      <a:r>
                        <a:rPr lang="en-US" dirty="0" err="1" smtClean="0"/>
                        <a:t>exp</a:t>
                      </a:r>
                      <a:endParaRPr lang="en-US" dirty="0"/>
                    </a:p>
                  </a:txBody>
                  <a:tcPr/>
                </a:tc>
                <a:tc>
                  <a:txBody>
                    <a:bodyPr/>
                    <a:lstStyle/>
                    <a:p>
                      <a:r>
                        <a:rPr lang="en-US" dirty="0" smtClean="0"/>
                        <a:t>Selling </a:t>
                      </a:r>
                      <a:r>
                        <a:rPr lang="en-US" dirty="0" err="1" smtClean="0"/>
                        <a:t>exp</a:t>
                      </a:r>
                      <a:endParaRPr lang="en-US" dirty="0"/>
                    </a:p>
                  </a:txBody>
                  <a:tcPr/>
                </a:tc>
              </a:tr>
              <a:tr h="370840">
                <a:tc>
                  <a:txBody>
                    <a:bodyPr/>
                    <a:lstStyle/>
                    <a:p>
                      <a:r>
                        <a:rPr lang="en-US" dirty="0" smtClean="0"/>
                        <a:t>July</a:t>
                      </a:r>
                      <a:endParaRPr lang="en-US" dirty="0"/>
                    </a:p>
                  </a:txBody>
                  <a:tcPr/>
                </a:tc>
                <a:tc>
                  <a:txBody>
                    <a:bodyPr/>
                    <a:lstStyle/>
                    <a:p>
                      <a:r>
                        <a:rPr lang="en-US" dirty="0" smtClean="0"/>
                        <a:t>45,000</a:t>
                      </a:r>
                      <a:endParaRPr lang="en-US" dirty="0"/>
                    </a:p>
                  </a:txBody>
                  <a:tcPr/>
                </a:tc>
                <a:tc>
                  <a:txBody>
                    <a:bodyPr/>
                    <a:lstStyle/>
                    <a:p>
                      <a:r>
                        <a:rPr lang="en-US" dirty="0" smtClean="0"/>
                        <a:t>10,000</a:t>
                      </a:r>
                      <a:endParaRPr lang="en-US" dirty="0"/>
                    </a:p>
                  </a:txBody>
                  <a:tcPr/>
                </a:tc>
                <a:tc>
                  <a:txBody>
                    <a:bodyPr/>
                    <a:lstStyle/>
                    <a:p>
                      <a:r>
                        <a:rPr lang="en-US" dirty="0" smtClean="0"/>
                        <a:t>6,000</a:t>
                      </a:r>
                      <a:endParaRPr lang="en-US" dirty="0"/>
                    </a:p>
                  </a:txBody>
                  <a:tcPr/>
                </a:tc>
                <a:tc>
                  <a:txBody>
                    <a:bodyPr/>
                    <a:lstStyle/>
                    <a:p>
                      <a:r>
                        <a:rPr lang="en-US" dirty="0" smtClean="0"/>
                        <a:t>4,000</a:t>
                      </a:r>
                      <a:endParaRPr lang="en-US" dirty="0"/>
                    </a:p>
                  </a:txBody>
                  <a:tcPr/>
                </a:tc>
                <a:tc>
                  <a:txBody>
                    <a:bodyPr/>
                    <a:lstStyle/>
                    <a:p>
                      <a:r>
                        <a:rPr lang="en-US" dirty="0" smtClean="0"/>
                        <a:t>3,000</a:t>
                      </a:r>
                      <a:endParaRPr lang="en-US" dirty="0"/>
                    </a:p>
                  </a:txBody>
                  <a:tcPr/>
                </a:tc>
              </a:tr>
              <a:tr h="370840">
                <a:tc>
                  <a:txBody>
                    <a:bodyPr/>
                    <a:lstStyle/>
                    <a:p>
                      <a:r>
                        <a:rPr lang="en-US" dirty="0" smtClean="0"/>
                        <a:t>August</a:t>
                      </a:r>
                      <a:endParaRPr lang="en-US" dirty="0"/>
                    </a:p>
                  </a:txBody>
                  <a:tcPr/>
                </a:tc>
                <a:tc>
                  <a:txBody>
                    <a:bodyPr/>
                    <a:lstStyle/>
                    <a:p>
                      <a:r>
                        <a:rPr lang="en-US" dirty="0" smtClean="0"/>
                        <a:t>60,000</a:t>
                      </a:r>
                      <a:endParaRPr lang="en-US" dirty="0"/>
                    </a:p>
                  </a:txBody>
                  <a:tcPr/>
                </a:tc>
                <a:tc>
                  <a:txBody>
                    <a:bodyPr/>
                    <a:lstStyle/>
                    <a:p>
                      <a:r>
                        <a:rPr lang="en-US" dirty="0" smtClean="0"/>
                        <a:t>15,000</a:t>
                      </a:r>
                      <a:endParaRPr lang="en-US" dirty="0"/>
                    </a:p>
                  </a:txBody>
                  <a:tcPr/>
                </a:tc>
                <a:tc>
                  <a:txBody>
                    <a:bodyPr/>
                    <a:lstStyle/>
                    <a:p>
                      <a:r>
                        <a:rPr lang="en-US" dirty="0" smtClean="0"/>
                        <a:t>6,000</a:t>
                      </a:r>
                      <a:endParaRPr lang="en-US" dirty="0"/>
                    </a:p>
                  </a:txBody>
                  <a:tcPr/>
                </a:tc>
                <a:tc>
                  <a:txBody>
                    <a:bodyPr/>
                    <a:lstStyle/>
                    <a:p>
                      <a:r>
                        <a:rPr lang="en-US" dirty="0" smtClean="0"/>
                        <a:t>5,000</a:t>
                      </a:r>
                      <a:endParaRPr lang="en-US" dirty="0"/>
                    </a:p>
                  </a:txBody>
                  <a:tcPr/>
                </a:tc>
                <a:tc>
                  <a:txBody>
                    <a:bodyPr/>
                    <a:lstStyle/>
                    <a:p>
                      <a:r>
                        <a:rPr lang="en-US" dirty="0" smtClean="0"/>
                        <a:t>4,000</a:t>
                      </a:r>
                      <a:endParaRPr lang="en-US" dirty="0"/>
                    </a:p>
                  </a:txBody>
                  <a:tcPr/>
                </a:tc>
              </a:tr>
              <a:tr h="370840">
                <a:tc>
                  <a:txBody>
                    <a:bodyPr/>
                    <a:lstStyle/>
                    <a:p>
                      <a:r>
                        <a:rPr lang="en-US" dirty="0" smtClean="0"/>
                        <a:t>September</a:t>
                      </a:r>
                      <a:endParaRPr lang="en-US" dirty="0"/>
                    </a:p>
                  </a:txBody>
                  <a:tcPr/>
                </a:tc>
                <a:tc>
                  <a:txBody>
                    <a:bodyPr/>
                    <a:lstStyle/>
                    <a:p>
                      <a:r>
                        <a:rPr lang="en-US" dirty="0" smtClean="0"/>
                        <a:t>50,000</a:t>
                      </a:r>
                      <a:endParaRPr lang="en-US" dirty="0"/>
                    </a:p>
                  </a:txBody>
                  <a:tcPr/>
                </a:tc>
                <a:tc>
                  <a:txBody>
                    <a:bodyPr/>
                    <a:lstStyle/>
                    <a:p>
                      <a:r>
                        <a:rPr lang="en-US" dirty="0" smtClean="0"/>
                        <a:t>16,000</a:t>
                      </a:r>
                      <a:endParaRPr lang="en-US" dirty="0"/>
                    </a:p>
                  </a:txBody>
                  <a:tcPr/>
                </a:tc>
                <a:tc>
                  <a:txBody>
                    <a:bodyPr/>
                    <a:lstStyle/>
                    <a:p>
                      <a:r>
                        <a:rPr lang="en-US" dirty="0" smtClean="0"/>
                        <a:t>5,000</a:t>
                      </a:r>
                      <a:endParaRPr lang="en-US" dirty="0"/>
                    </a:p>
                  </a:txBody>
                  <a:tcPr/>
                </a:tc>
                <a:tc>
                  <a:txBody>
                    <a:bodyPr/>
                    <a:lstStyle/>
                    <a:p>
                      <a:r>
                        <a:rPr lang="en-US" dirty="0" smtClean="0"/>
                        <a:t>6,000</a:t>
                      </a:r>
                      <a:endParaRPr lang="en-US" dirty="0"/>
                    </a:p>
                  </a:txBody>
                  <a:tcPr/>
                </a:tc>
                <a:tc>
                  <a:txBody>
                    <a:bodyPr/>
                    <a:lstStyle/>
                    <a:p>
                      <a:r>
                        <a:rPr lang="en-US" dirty="0" smtClean="0"/>
                        <a:t>3,000</a:t>
                      </a:r>
                      <a:endParaRPr lang="en-US" dirty="0"/>
                    </a:p>
                  </a:txBody>
                  <a:tcPr/>
                </a:tc>
              </a:tr>
              <a:tr h="370840">
                <a:tc>
                  <a:txBody>
                    <a:bodyPr/>
                    <a:lstStyle/>
                    <a:p>
                      <a:r>
                        <a:rPr lang="en-US" dirty="0" smtClean="0"/>
                        <a:t>October</a:t>
                      </a:r>
                      <a:endParaRPr lang="en-US" dirty="0"/>
                    </a:p>
                  </a:txBody>
                  <a:tcPr/>
                </a:tc>
                <a:tc>
                  <a:txBody>
                    <a:bodyPr/>
                    <a:lstStyle/>
                    <a:p>
                      <a:r>
                        <a:rPr lang="en-US" dirty="0" smtClean="0"/>
                        <a:t>65,000</a:t>
                      </a:r>
                      <a:endParaRPr lang="en-US" dirty="0"/>
                    </a:p>
                  </a:txBody>
                  <a:tcPr/>
                </a:tc>
                <a:tc>
                  <a:txBody>
                    <a:bodyPr/>
                    <a:lstStyle/>
                    <a:p>
                      <a:r>
                        <a:rPr lang="en-US" dirty="0" smtClean="0"/>
                        <a:t>16,500</a:t>
                      </a:r>
                      <a:endParaRPr lang="en-US" dirty="0"/>
                    </a:p>
                  </a:txBody>
                  <a:tcPr/>
                </a:tc>
                <a:tc>
                  <a:txBody>
                    <a:bodyPr/>
                    <a:lstStyle/>
                    <a:p>
                      <a:r>
                        <a:rPr lang="en-US" dirty="0" smtClean="0"/>
                        <a:t>7,000</a:t>
                      </a:r>
                      <a:endParaRPr lang="en-US" dirty="0"/>
                    </a:p>
                  </a:txBody>
                  <a:tcPr/>
                </a:tc>
                <a:tc>
                  <a:txBody>
                    <a:bodyPr/>
                    <a:lstStyle/>
                    <a:p>
                      <a:r>
                        <a:rPr lang="en-US" dirty="0" smtClean="0"/>
                        <a:t>7,500</a:t>
                      </a:r>
                      <a:endParaRPr lang="en-US" dirty="0"/>
                    </a:p>
                  </a:txBody>
                  <a:tcPr/>
                </a:tc>
                <a:tc>
                  <a:txBody>
                    <a:bodyPr/>
                    <a:lstStyle/>
                    <a:p>
                      <a:r>
                        <a:rPr lang="en-US" dirty="0" smtClean="0"/>
                        <a:t>4,000</a:t>
                      </a:r>
                      <a:endParaRPr lang="en-US" dirty="0"/>
                    </a:p>
                  </a:txBody>
                  <a:tcPr/>
                </a:tc>
              </a:tr>
              <a:tr h="370840">
                <a:tc>
                  <a:txBody>
                    <a:bodyPr/>
                    <a:lstStyle/>
                    <a:p>
                      <a:r>
                        <a:rPr lang="en-US" dirty="0" smtClean="0"/>
                        <a:t>November</a:t>
                      </a:r>
                      <a:endParaRPr lang="en-US" dirty="0"/>
                    </a:p>
                  </a:txBody>
                  <a:tcPr/>
                </a:tc>
                <a:tc>
                  <a:txBody>
                    <a:bodyPr/>
                    <a:lstStyle/>
                    <a:p>
                      <a:r>
                        <a:rPr lang="en-US" dirty="0" smtClean="0"/>
                        <a:t>85,000</a:t>
                      </a:r>
                      <a:endParaRPr lang="en-US" dirty="0"/>
                    </a:p>
                  </a:txBody>
                  <a:tcPr/>
                </a:tc>
                <a:tc>
                  <a:txBody>
                    <a:bodyPr/>
                    <a:lstStyle/>
                    <a:p>
                      <a:r>
                        <a:rPr lang="en-US" dirty="0" smtClean="0"/>
                        <a:t>16,500</a:t>
                      </a:r>
                      <a:endParaRPr lang="en-US" dirty="0"/>
                    </a:p>
                  </a:txBody>
                  <a:tcPr/>
                </a:tc>
                <a:tc>
                  <a:txBody>
                    <a:bodyPr/>
                    <a:lstStyle/>
                    <a:p>
                      <a:r>
                        <a:rPr lang="en-US" dirty="0" smtClean="0"/>
                        <a:t>8,000</a:t>
                      </a:r>
                      <a:endParaRPr lang="en-US" dirty="0"/>
                    </a:p>
                  </a:txBody>
                  <a:tcPr/>
                </a:tc>
                <a:tc>
                  <a:txBody>
                    <a:bodyPr/>
                    <a:lstStyle/>
                    <a:p>
                      <a:r>
                        <a:rPr lang="en-US" dirty="0" smtClean="0"/>
                        <a:t>7,500</a:t>
                      </a:r>
                      <a:endParaRPr lang="en-US" dirty="0"/>
                    </a:p>
                  </a:txBody>
                  <a:tcPr/>
                </a:tc>
                <a:tc>
                  <a:txBody>
                    <a:bodyPr/>
                    <a:lstStyle/>
                    <a:p>
                      <a:r>
                        <a:rPr lang="en-US" dirty="0" smtClean="0"/>
                        <a:t>6,000</a:t>
                      </a:r>
                      <a:endParaRPr lang="en-US" dirty="0"/>
                    </a:p>
                  </a:txBody>
                  <a:tcPr/>
                </a:tc>
              </a:tr>
              <a:tr h="370840">
                <a:tc>
                  <a:txBody>
                    <a:bodyPr/>
                    <a:lstStyle/>
                    <a:p>
                      <a:r>
                        <a:rPr lang="en-US" dirty="0" smtClean="0"/>
                        <a:t>December</a:t>
                      </a:r>
                      <a:endParaRPr lang="en-US" dirty="0"/>
                    </a:p>
                  </a:txBody>
                  <a:tcPr/>
                </a:tc>
                <a:tc>
                  <a:txBody>
                    <a:bodyPr/>
                    <a:lstStyle/>
                    <a:p>
                      <a:r>
                        <a:rPr lang="en-US" dirty="0" smtClean="0"/>
                        <a:t>90,000</a:t>
                      </a:r>
                      <a:endParaRPr lang="en-US" dirty="0"/>
                    </a:p>
                  </a:txBody>
                  <a:tcPr/>
                </a:tc>
                <a:tc>
                  <a:txBody>
                    <a:bodyPr/>
                    <a:lstStyle/>
                    <a:p>
                      <a:r>
                        <a:rPr lang="en-US" dirty="0" smtClean="0"/>
                        <a:t>16,500</a:t>
                      </a:r>
                      <a:endParaRPr lang="en-US" dirty="0"/>
                    </a:p>
                  </a:txBody>
                  <a:tcPr/>
                </a:tc>
                <a:tc>
                  <a:txBody>
                    <a:bodyPr/>
                    <a:lstStyle/>
                    <a:p>
                      <a:r>
                        <a:rPr lang="en-US" dirty="0" smtClean="0"/>
                        <a:t>8,000</a:t>
                      </a:r>
                      <a:endParaRPr lang="en-US" dirty="0"/>
                    </a:p>
                  </a:txBody>
                  <a:tcPr/>
                </a:tc>
                <a:tc>
                  <a:txBody>
                    <a:bodyPr/>
                    <a:lstStyle/>
                    <a:p>
                      <a:r>
                        <a:rPr lang="en-US" dirty="0" smtClean="0"/>
                        <a:t>8,000</a:t>
                      </a:r>
                      <a:endParaRPr lang="en-US" dirty="0"/>
                    </a:p>
                  </a:txBody>
                  <a:tcPr/>
                </a:tc>
                <a:tc>
                  <a:txBody>
                    <a:bodyPr/>
                    <a:lstStyle/>
                    <a:p>
                      <a:r>
                        <a:rPr lang="en-US" dirty="0" smtClean="0"/>
                        <a:t>6,000</a:t>
                      </a:r>
                      <a:endParaRPr lang="en-US" dirty="0"/>
                    </a:p>
                  </a:txBody>
                  <a:tcPr/>
                </a:tc>
              </a:tr>
            </a:tbl>
          </a:graphicData>
        </a:graphic>
      </p:graphicFrame>
    </p:spTree>
    <p:extLst>
      <p:ext uri="{BB962C8B-B14F-4D97-AF65-F5344CB8AC3E}">
        <p14:creationId xmlns:p14="http://schemas.microsoft.com/office/powerpoint/2010/main" val="1592212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Question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685800"/>
            <a:ext cx="8229600" cy="5867400"/>
          </a:xfrm>
        </p:spPr>
        <p:txBody>
          <a:bodyPr>
            <a:normAutofit/>
          </a:bodyPr>
          <a:lstStyle/>
          <a:p>
            <a:pPr algn="just"/>
            <a:r>
              <a:rPr lang="en-US" sz="1700" dirty="0" smtClean="0"/>
              <a:t>A machine costing </a:t>
            </a:r>
            <a:r>
              <a:rPr lang="en-US" sz="1700" dirty="0" err="1" smtClean="0"/>
              <a:t>Rs</a:t>
            </a:r>
            <a:r>
              <a:rPr lang="en-US" sz="1700" dirty="0" smtClean="0"/>
              <a:t> 1,00,000 is due for delivery in September. Half of its cost will be payable immediately and remaining half will be paid in two installments in the </a:t>
            </a:r>
            <a:r>
              <a:rPr lang="en-US" sz="1700" dirty="0"/>
              <a:t>n</a:t>
            </a:r>
            <a:r>
              <a:rPr lang="en-US" sz="1700" dirty="0" smtClean="0"/>
              <a:t>ext two months</a:t>
            </a:r>
          </a:p>
          <a:p>
            <a:pPr algn="just"/>
            <a:r>
              <a:rPr lang="en-US" sz="1700" dirty="0" smtClean="0"/>
              <a:t>A sum of </a:t>
            </a:r>
            <a:r>
              <a:rPr lang="en-US" sz="1700" dirty="0" err="1" smtClean="0"/>
              <a:t>Rs</a:t>
            </a:r>
            <a:r>
              <a:rPr lang="en-US" sz="1700" dirty="0" smtClean="0"/>
              <a:t> 5,000 will be paid as interest on borrowed capital on September and </a:t>
            </a:r>
            <a:r>
              <a:rPr lang="en-US" sz="1700" dirty="0" err="1" smtClean="0"/>
              <a:t>Rs</a:t>
            </a:r>
            <a:r>
              <a:rPr lang="en-US" sz="1700" dirty="0" smtClean="0"/>
              <a:t> 10,000 as dividend on equity capital in October.</a:t>
            </a:r>
          </a:p>
          <a:p>
            <a:pPr algn="just"/>
            <a:r>
              <a:rPr lang="en-US" sz="1700" dirty="0" smtClean="0"/>
              <a:t>A sum of </a:t>
            </a:r>
            <a:r>
              <a:rPr lang="en-US" sz="1700" dirty="0" err="1" smtClean="0"/>
              <a:t>Rs</a:t>
            </a:r>
            <a:r>
              <a:rPr lang="en-US" sz="1700" dirty="0" smtClean="0"/>
              <a:t> 45,000 will be received as proceeds of sale of old machine in December, out of this </a:t>
            </a:r>
            <a:r>
              <a:rPr lang="en-US" sz="1700" dirty="0" err="1" smtClean="0"/>
              <a:t>Rs</a:t>
            </a:r>
            <a:r>
              <a:rPr lang="en-US" sz="1700" dirty="0" smtClean="0"/>
              <a:t> 3,000 will be paid as commission and balance will be received for this sale</a:t>
            </a:r>
          </a:p>
          <a:p>
            <a:pPr algn="just"/>
            <a:r>
              <a:rPr lang="en-US" sz="1700" dirty="0" smtClean="0"/>
              <a:t>Six month interest of </a:t>
            </a:r>
            <a:r>
              <a:rPr lang="en-US" sz="1700" dirty="0" err="1" smtClean="0"/>
              <a:t>Rs</a:t>
            </a:r>
            <a:r>
              <a:rPr lang="en-US" sz="1700" dirty="0" smtClean="0"/>
              <a:t> 500 on bank fixed deposit will accrued to the company in September.</a:t>
            </a:r>
          </a:p>
          <a:p>
            <a:pPr algn="just"/>
            <a:r>
              <a:rPr lang="en-US" sz="1700" dirty="0" smtClean="0"/>
              <a:t>Tax payment of </a:t>
            </a:r>
            <a:r>
              <a:rPr lang="en-US" sz="1700" dirty="0" err="1" smtClean="0"/>
              <a:t>Rs</a:t>
            </a:r>
            <a:r>
              <a:rPr lang="en-US" sz="1700" dirty="0" smtClean="0"/>
              <a:t> 10,000 will become due on November. The cash balance on 1</a:t>
            </a:r>
            <a:r>
              <a:rPr lang="en-US" sz="1700" baseline="30000" dirty="0" smtClean="0"/>
              <a:t>st</a:t>
            </a:r>
            <a:r>
              <a:rPr lang="en-US" sz="1700" dirty="0" smtClean="0"/>
              <a:t> September was 80,000 with the firm</a:t>
            </a:r>
          </a:p>
          <a:p>
            <a:pPr algn="just"/>
            <a:r>
              <a:rPr lang="en-US" sz="1700" dirty="0" smtClean="0"/>
              <a:t>Sales for the coming January </a:t>
            </a:r>
            <a:r>
              <a:rPr lang="en-US" sz="1700" dirty="0" err="1" smtClean="0"/>
              <a:t>Rs</a:t>
            </a:r>
            <a:r>
              <a:rPr lang="en-US" sz="1700" dirty="0" smtClean="0"/>
              <a:t> 70,000</a:t>
            </a:r>
          </a:p>
          <a:p>
            <a:pPr algn="just"/>
            <a:r>
              <a:rPr lang="en-US" sz="1700" dirty="0" err="1" smtClean="0"/>
              <a:t>Rs</a:t>
            </a:r>
            <a:r>
              <a:rPr lang="en-US" sz="1700" dirty="0" smtClean="0"/>
              <a:t> 70,000 being the amount of second call money may be received in November.</a:t>
            </a:r>
          </a:p>
          <a:p>
            <a:pPr marL="0" indent="0" algn="just">
              <a:buNone/>
            </a:pPr>
            <a:r>
              <a:rPr lang="en-US" sz="1700" dirty="0" smtClean="0"/>
              <a:t>The company holds minimum cash balance of </a:t>
            </a:r>
            <a:r>
              <a:rPr lang="en-US" sz="1700" dirty="0" err="1" smtClean="0"/>
              <a:t>Rs</a:t>
            </a:r>
            <a:r>
              <a:rPr lang="en-US" sz="1700" dirty="0" smtClean="0"/>
              <a:t> 20,000 and excess of </a:t>
            </a:r>
            <a:r>
              <a:rPr lang="en-US" sz="1700" dirty="0" err="1" smtClean="0"/>
              <a:t>Rs</a:t>
            </a:r>
            <a:r>
              <a:rPr lang="en-US" sz="1700" dirty="0" smtClean="0"/>
              <a:t> 30,000 if any deposited into bank. The company has negotiated with its bank for temporary borrowing in the multiple of </a:t>
            </a:r>
            <a:r>
              <a:rPr lang="en-US" sz="1700" dirty="0" err="1" smtClean="0"/>
              <a:t>Rs</a:t>
            </a:r>
            <a:r>
              <a:rPr lang="en-US" sz="1700" dirty="0" smtClean="0"/>
              <a:t> 5,000 with interest of 12% p.a. on the loan. The loan is to be repaid in the multiple of </a:t>
            </a:r>
            <a:r>
              <a:rPr lang="en-US" sz="1700" dirty="0" err="1" smtClean="0"/>
              <a:t>Rs</a:t>
            </a:r>
            <a:r>
              <a:rPr lang="en-US" sz="1700" dirty="0" smtClean="0"/>
              <a:t> 1,000. and interest is paid at the time of payment of loan. Assume that the loan is taken on the first date of the month and repaid on the last date.</a:t>
            </a:r>
          </a:p>
          <a:p>
            <a:pPr marL="0" indent="0" algn="just">
              <a:buNone/>
            </a:pPr>
            <a:r>
              <a:rPr lang="en-US" sz="1700" dirty="0" smtClean="0"/>
              <a:t>On the basis of above data prepare a cash budget from September to December.</a:t>
            </a:r>
          </a:p>
          <a:p>
            <a:pPr marL="0" indent="0" algn="just">
              <a:buNone/>
            </a:pPr>
            <a:endParaRPr lang="en-US" sz="1800" dirty="0"/>
          </a:p>
        </p:txBody>
      </p:sp>
    </p:spTree>
    <p:extLst>
      <p:ext uri="{BB962C8B-B14F-4D97-AF65-F5344CB8AC3E}">
        <p14:creationId xmlns:p14="http://schemas.microsoft.com/office/powerpoint/2010/main" val="1704793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8600"/>
          </a:xfrm>
        </p:spPr>
        <p:txBody>
          <a:bodyPr>
            <a:normAutofit fontScale="90000"/>
          </a:bodyPr>
          <a:lstStyle/>
          <a:p>
            <a:r>
              <a:rPr lang="en-US" dirty="0" smtClean="0"/>
              <a:t>Solution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3169423"/>
              </p:ext>
            </p:extLst>
          </p:nvPr>
        </p:nvGraphicFramePr>
        <p:xfrm>
          <a:off x="228600" y="457200"/>
          <a:ext cx="8686800" cy="6304280"/>
        </p:xfrm>
        <a:graphic>
          <a:graphicData uri="http://schemas.openxmlformats.org/drawingml/2006/table">
            <a:tbl>
              <a:tblPr firstRow="1" bandRow="1">
                <a:tableStyleId>{5C22544A-7EE6-4342-B048-85BDC9FD1C3A}</a:tableStyleId>
              </a:tblPr>
              <a:tblGrid>
                <a:gridCol w="3886200"/>
                <a:gridCol w="1219200"/>
                <a:gridCol w="1219200"/>
                <a:gridCol w="1219200"/>
                <a:gridCol w="1143000"/>
              </a:tblGrid>
              <a:tr h="370840">
                <a:tc>
                  <a:txBody>
                    <a:bodyPr/>
                    <a:lstStyle/>
                    <a:p>
                      <a:r>
                        <a:rPr lang="en-US" sz="1700" dirty="0" smtClean="0"/>
                        <a:t>Particular</a:t>
                      </a:r>
                      <a:endParaRPr lang="en-US" sz="1700" dirty="0"/>
                    </a:p>
                  </a:txBody>
                  <a:tcPr/>
                </a:tc>
                <a:tc>
                  <a:txBody>
                    <a:bodyPr/>
                    <a:lstStyle/>
                    <a:p>
                      <a:r>
                        <a:rPr lang="en-US" sz="1700" dirty="0" smtClean="0"/>
                        <a:t>September</a:t>
                      </a:r>
                      <a:endParaRPr lang="en-US" sz="1700" dirty="0"/>
                    </a:p>
                  </a:txBody>
                  <a:tcPr/>
                </a:tc>
                <a:tc>
                  <a:txBody>
                    <a:bodyPr/>
                    <a:lstStyle/>
                    <a:p>
                      <a:r>
                        <a:rPr lang="en-US" sz="1700" dirty="0" smtClean="0"/>
                        <a:t>October</a:t>
                      </a:r>
                      <a:endParaRPr lang="en-US" sz="1700" dirty="0"/>
                    </a:p>
                  </a:txBody>
                  <a:tcPr/>
                </a:tc>
                <a:tc>
                  <a:txBody>
                    <a:bodyPr/>
                    <a:lstStyle/>
                    <a:p>
                      <a:r>
                        <a:rPr lang="en-US" sz="1700" dirty="0" smtClean="0"/>
                        <a:t>November</a:t>
                      </a:r>
                      <a:endParaRPr lang="en-US" sz="1700" dirty="0"/>
                    </a:p>
                  </a:txBody>
                  <a:tcPr/>
                </a:tc>
                <a:tc>
                  <a:txBody>
                    <a:bodyPr/>
                    <a:lstStyle/>
                    <a:p>
                      <a:r>
                        <a:rPr lang="en-US" sz="1700" dirty="0" smtClean="0"/>
                        <a:t>December</a:t>
                      </a:r>
                      <a:endParaRPr lang="en-US" sz="1700" dirty="0"/>
                    </a:p>
                  </a:txBody>
                  <a:tcPr/>
                </a:tc>
              </a:tr>
              <a:tr h="370840">
                <a:tc>
                  <a:txBody>
                    <a:bodyPr/>
                    <a:lstStyle/>
                    <a:p>
                      <a:r>
                        <a:rPr lang="en-US" sz="1700" dirty="0" smtClean="0"/>
                        <a:t>Opening</a:t>
                      </a:r>
                      <a:r>
                        <a:rPr lang="en-US" sz="1700" baseline="0" dirty="0" smtClean="0"/>
                        <a:t> cash Balance</a:t>
                      </a:r>
                      <a:endParaRPr lang="en-US" sz="1700" dirty="0"/>
                    </a:p>
                  </a:txBody>
                  <a:tcPr/>
                </a:tc>
                <a:tc>
                  <a:txBody>
                    <a:bodyPr/>
                    <a:lstStyle/>
                    <a:p>
                      <a:r>
                        <a:rPr lang="en-US" sz="1700" dirty="0" smtClean="0">
                          <a:solidFill>
                            <a:schemeClr val="tx1"/>
                          </a:solidFill>
                        </a:rPr>
                        <a:t>80,000</a:t>
                      </a:r>
                      <a:endParaRPr lang="en-US" sz="1700" dirty="0">
                        <a:solidFill>
                          <a:schemeClr val="tx1"/>
                        </a:solidFill>
                      </a:endParaRPr>
                    </a:p>
                  </a:txBody>
                  <a:tcPr/>
                </a:tc>
                <a:tc>
                  <a:txBody>
                    <a:bodyPr/>
                    <a:lstStyle/>
                    <a:p>
                      <a:r>
                        <a:rPr lang="en-US" sz="1700" dirty="0" smtClean="0">
                          <a:solidFill>
                            <a:schemeClr val="tx1"/>
                          </a:solidFill>
                        </a:rPr>
                        <a:t>27,500</a:t>
                      </a:r>
                      <a:endParaRPr lang="en-US" sz="1700" dirty="0">
                        <a:solidFill>
                          <a:schemeClr val="tx1"/>
                        </a:solidFill>
                      </a:endParaRPr>
                    </a:p>
                  </a:txBody>
                  <a:tcPr/>
                </a:tc>
                <a:tc>
                  <a:txBody>
                    <a:bodyPr/>
                    <a:lstStyle/>
                    <a:p>
                      <a:r>
                        <a:rPr lang="en-US" sz="1700" dirty="0" smtClean="0">
                          <a:solidFill>
                            <a:schemeClr val="tx1"/>
                          </a:solidFill>
                        </a:rPr>
                        <a:t>23,000</a:t>
                      </a:r>
                      <a:endParaRPr lang="en-US" sz="1700" dirty="0">
                        <a:solidFill>
                          <a:schemeClr val="tx1"/>
                        </a:solidFill>
                      </a:endParaRPr>
                    </a:p>
                  </a:txBody>
                  <a:tcPr/>
                </a:tc>
                <a:tc>
                  <a:txBody>
                    <a:bodyPr/>
                    <a:lstStyle/>
                    <a:p>
                      <a:r>
                        <a:rPr lang="en-US" sz="1700" dirty="0" smtClean="0">
                          <a:solidFill>
                            <a:schemeClr val="tx1"/>
                          </a:solidFill>
                        </a:rPr>
                        <a:t>20,980</a:t>
                      </a:r>
                      <a:endParaRPr lang="en-US" sz="1700" dirty="0">
                        <a:solidFill>
                          <a:schemeClr val="tx1"/>
                        </a:solidFill>
                      </a:endParaRPr>
                    </a:p>
                  </a:txBody>
                  <a:tcPr/>
                </a:tc>
              </a:tr>
              <a:tr h="370840">
                <a:tc>
                  <a:txBody>
                    <a:bodyPr/>
                    <a:lstStyle/>
                    <a:p>
                      <a:r>
                        <a:rPr lang="en-US" sz="1700" dirty="0" smtClean="0"/>
                        <a:t>ADD: cash receipt  (cash sales  if given)</a:t>
                      </a:r>
                      <a:endParaRPr lang="en-US" sz="1700" dirty="0"/>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r>
              <a:tr h="370840">
                <a:tc>
                  <a:txBody>
                    <a:bodyPr/>
                    <a:lstStyle/>
                    <a:p>
                      <a:r>
                        <a:rPr lang="en-US" sz="1700" dirty="0" smtClean="0"/>
                        <a:t>Collection</a:t>
                      </a:r>
                      <a:r>
                        <a:rPr lang="en-US" sz="1700" baseline="0" dirty="0" smtClean="0"/>
                        <a:t> from debtors</a:t>
                      </a:r>
                      <a:endParaRPr lang="en-US" sz="1700" dirty="0"/>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r>
              <a:tr h="370840">
                <a:tc>
                  <a:txBody>
                    <a:bodyPr/>
                    <a:lstStyle/>
                    <a:p>
                      <a:r>
                        <a:rPr lang="en-US" sz="1700" dirty="0" smtClean="0"/>
                        <a:t>                same month 20%</a:t>
                      </a:r>
                      <a:endParaRPr lang="en-US" sz="1700" dirty="0"/>
                    </a:p>
                  </a:txBody>
                  <a:tcPr/>
                </a:tc>
                <a:tc>
                  <a:txBody>
                    <a:bodyPr/>
                    <a:lstStyle/>
                    <a:p>
                      <a:r>
                        <a:rPr lang="en-US" sz="1700" dirty="0" smtClean="0">
                          <a:solidFill>
                            <a:schemeClr val="tx1"/>
                          </a:solidFill>
                        </a:rPr>
                        <a:t>10,000</a:t>
                      </a:r>
                      <a:endParaRPr lang="en-US" sz="1700" dirty="0">
                        <a:solidFill>
                          <a:schemeClr val="tx1"/>
                        </a:solidFill>
                      </a:endParaRPr>
                    </a:p>
                  </a:txBody>
                  <a:tcPr/>
                </a:tc>
                <a:tc>
                  <a:txBody>
                    <a:bodyPr/>
                    <a:lstStyle/>
                    <a:p>
                      <a:r>
                        <a:rPr lang="en-US" sz="1700" dirty="0" smtClean="0">
                          <a:solidFill>
                            <a:schemeClr val="tx1"/>
                          </a:solidFill>
                        </a:rPr>
                        <a:t>13,000</a:t>
                      </a:r>
                      <a:endParaRPr lang="en-US" sz="1700" dirty="0">
                        <a:solidFill>
                          <a:schemeClr val="tx1"/>
                        </a:solidFill>
                      </a:endParaRPr>
                    </a:p>
                  </a:txBody>
                  <a:tcPr/>
                </a:tc>
                <a:tc>
                  <a:txBody>
                    <a:bodyPr/>
                    <a:lstStyle/>
                    <a:p>
                      <a:r>
                        <a:rPr lang="en-US" sz="1700" dirty="0" smtClean="0">
                          <a:solidFill>
                            <a:schemeClr val="tx1"/>
                          </a:solidFill>
                        </a:rPr>
                        <a:t>17,000</a:t>
                      </a:r>
                      <a:endParaRPr lang="en-US" sz="1700" dirty="0">
                        <a:solidFill>
                          <a:schemeClr val="tx1"/>
                        </a:solidFill>
                      </a:endParaRPr>
                    </a:p>
                  </a:txBody>
                  <a:tcPr/>
                </a:tc>
                <a:tc>
                  <a:txBody>
                    <a:bodyPr/>
                    <a:lstStyle/>
                    <a:p>
                      <a:r>
                        <a:rPr lang="en-US" sz="1700" dirty="0" smtClean="0">
                          <a:solidFill>
                            <a:schemeClr val="tx1"/>
                          </a:solidFill>
                        </a:rPr>
                        <a:t>18,000</a:t>
                      </a:r>
                      <a:endParaRPr lang="en-US" sz="1700" dirty="0">
                        <a:solidFill>
                          <a:schemeClr val="tx1"/>
                        </a:solidFill>
                      </a:endParaRPr>
                    </a:p>
                  </a:txBody>
                  <a:tcPr/>
                </a:tc>
              </a:tr>
              <a:tr h="370840">
                <a:tc>
                  <a:txBody>
                    <a:bodyPr/>
                    <a:lstStyle/>
                    <a:p>
                      <a:r>
                        <a:rPr lang="en-US" sz="1700" dirty="0" smtClean="0"/>
                        <a:t>                 month after sell 70%</a:t>
                      </a:r>
                      <a:endParaRPr lang="en-US" sz="1700" dirty="0"/>
                    </a:p>
                  </a:txBody>
                  <a:tcPr/>
                </a:tc>
                <a:tc>
                  <a:txBody>
                    <a:bodyPr/>
                    <a:lstStyle/>
                    <a:p>
                      <a:r>
                        <a:rPr lang="en-US" sz="1700" dirty="0" smtClean="0">
                          <a:solidFill>
                            <a:schemeClr val="tx1"/>
                          </a:solidFill>
                        </a:rPr>
                        <a:t>42,000</a:t>
                      </a:r>
                      <a:endParaRPr lang="en-US" sz="1700" dirty="0">
                        <a:solidFill>
                          <a:schemeClr val="tx1"/>
                        </a:solidFill>
                      </a:endParaRPr>
                    </a:p>
                  </a:txBody>
                  <a:tcPr/>
                </a:tc>
                <a:tc>
                  <a:txBody>
                    <a:bodyPr/>
                    <a:lstStyle/>
                    <a:p>
                      <a:r>
                        <a:rPr lang="en-US" sz="1700" dirty="0" smtClean="0">
                          <a:solidFill>
                            <a:schemeClr val="tx1"/>
                          </a:solidFill>
                        </a:rPr>
                        <a:t>35,000</a:t>
                      </a:r>
                      <a:endParaRPr lang="en-US" sz="1700" dirty="0">
                        <a:solidFill>
                          <a:schemeClr val="tx1"/>
                        </a:solidFill>
                      </a:endParaRPr>
                    </a:p>
                  </a:txBody>
                  <a:tcPr/>
                </a:tc>
                <a:tc>
                  <a:txBody>
                    <a:bodyPr/>
                    <a:lstStyle/>
                    <a:p>
                      <a:r>
                        <a:rPr lang="en-US" sz="1700" dirty="0" smtClean="0">
                          <a:solidFill>
                            <a:schemeClr val="tx1"/>
                          </a:solidFill>
                        </a:rPr>
                        <a:t>45,500</a:t>
                      </a:r>
                      <a:endParaRPr lang="en-US" sz="1700" dirty="0">
                        <a:solidFill>
                          <a:schemeClr val="tx1"/>
                        </a:solidFill>
                      </a:endParaRPr>
                    </a:p>
                  </a:txBody>
                  <a:tcPr/>
                </a:tc>
                <a:tc>
                  <a:txBody>
                    <a:bodyPr/>
                    <a:lstStyle/>
                    <a:p>
                      <a:r>
                        <a:rPr lang="en-US" sz="1700" dirty="0" smtClean="0">
                          <a:solidFill>
                            <a:schemeClr val="tx1"/>
                          </a:solidFill>
                        </a:rPr>
                        <a:t>59,500</a:t>
                      </a:r>
                      <a:endParaRPr lang="en-US" sz="1700" dirty="0">
                        <a:solidFill>
                          <a:schemeClr val="tx1"/>
                        </a:solidFill>
                      </a:endParaRPr>
                    </a:p>
                  </a:txBody>
                  <a:tcPr/>
                </a:tc>
              </a:tr>
              <a:tr h="370840">
                <a:tc>
                  <a:txBody>
                    <a:bodyPr/>
                    <a:lstStyle/>
                    <a:p>
                      <a:r>
                        <a:rPr lang="en-US" sz="1700" dirty="0" smtClean="0"/>
                        <a:t>                 second month after sell 10%</a:t>
                      </a:r>
                      <a:endParaRPr lang="en-US" sz="1700" dirty="0"/>
                    </a:p>
                  </a:txBody>
                  <a:tcPr/>
                </a:tc>
                <a:tc>
                  <a:txBody>
                    <a:bodyPr/>
                    <a:lstStyle/>
                    <a:p>
                      <a:r>
                        <a:rPr lang="en-US" sz="1700" dirty="0" smtClean="0">
                          <a:solidFill>
                            <a:schemeClr val="tx1"/>
                          </a:solidFill>
                        </a:rPr>
                        <a:t>4,500</a:t>
                      </a:r>
                      <a:endParaRPr lang="en-US" sz="1700" dirty="0">
                        <a:solidFill>
                          <a:schemeClr val="tx1"/>
                        </a:solidFill>
                      </a:endParaRPr>
                    </a:p>
                  </a:txBody>
                  <a:tcPr/>
                </a:tc>
                <a:tc>
                  <a:txBody>
                    <a:bodyPr/>
                    <a:lstStyle/>
                    <a:p>
                      <a:r>
                        <a:rPr lang="en-US" sz="1700" dirty="0" smtClean="0">
                          <a:solidFill>
                            <a:schemeClr val="tx1"/>
                          </a:solidFill>
                        </a:rPr>
                        <a:t>6,000</a:t>
                      </a:r>
                      <a:endParaRPr lang="en-US" sz="1700" dirty="0">
                        <a:solidFill>
                          <a:schemeClr val="tx1"/>
                        </a:solidFill>
                      </a:endParaRPr>
                    </a:p>
                  </a:txBody>
                  <a:tcPr/>
                </a:tc>
                <a:tc>
                  <a:txBody>
                    <a:bodyPr/>
                    <a:lstStyle/>
                    <a:p>
                      <a:r>
                        <a:rPr lang="en-US" sz="1700" dirty="0" smtClean="0">
                          <a:solidFill>
                            <a:schemeClr val="tx1"/>
                          </a:solidFill>
                        </a:rPr>
                        <a:t>5,000</a:t>
                      </a:r>
                      <a:endParaRPr lang="en-US" sz="1700" dirty="0">
                        <a:solidFill>
                          <a:schemeClr val="tx1"/>
                        </a:solidFill>
                      </a:endParaRPr>
                    </a:p>
                  </a:txBody>
                  <a:tcPr/>
                </a:tc>
                <a:tc>
                  <a:txBody>
                    <a:bodyPr/>
                    <a:lstStyle/>
                    <a:p>
                      <a:r>
                        <a:rPr lang="en-US" sz="1700" dirty="0" smtClean="0">
                          <a:solidFill>
                            <a:schemeClr val="tx1"/>
                          </a:solidFill>
                        </a:rPr>
                        <a:t>6,500</a:t>
                      </a:r>
                      <a:endParaRPr lang="en-US" sz="1700" dirty="0">
                        <a:solidFill>
                          <a:schemeClr val="tx1"/>
                        </a:solidFill>
                      </a:endParaRPr>
                    </a:p>
                  </a:txBody>
                  <a:tcPr/>
                </a:tc>
              </a:tr>
              <a:tr h="370840">
                <a:tc>
                  <a:txBody>
                    <a:bodyPr/>
                    <a:lstStyle/>
                    <a:p>
                      <a:r>
                        <a:rPr lang="en-US" sz="1700" dirty="0" smtClean="0"/>
                        <a:t>Sale of old machine</a:t>
                      </a:r>
                      <a:endParaRPr lang="en-US" sz="1700" dirty="0"/>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r>
                        <a:rPr lang="en-US" sz="1700" dirty="0" smtClean="0">
                          <a:solidFill>
                            <a:schemeClr val="tx1"/>
                          </a:solidFill>
                        </a:rPr>
                        <a:t>45,000</a:t>
                      </a:r>
                      <a:endParaRPr lang="en-US" sz="1700" dirty="0">
                        <a:solidFill>
                          <a:schemeClr val="tx1"/>
                        </a:solidFill>
                      </a:endParaRPr>
                    </a:p>
                  </a:txBody>
                  <a:tcPr/>
                </a:tc>
              </a:tr>
              <a:tr h="370840">
                <a:tc>
                  <a:txBody>
                    <a:bodyPr/>
                    <a:lstStyle/>
                    <a:p>
                      <a:r>
                        <a:rPr lang="en-US" sz="1700" dirty="0" smtClean="0"/>
                        <a:t>Interest on deposit</a:t>
                      </a:r>
                      <a:endParaRPr lang="en-US" sz="1700" dirty="0"/>
                    </a:p>
                  </a:txBody>
                  <a:tcPr/>
                </a:tc>
                <a:tc>
                  <a:txBody>
                    <a:bodyPr/>
                    <a:lstStyle/>
                    <a:p>
                      <a:r>
                        <a:rPr lang="en-US" sz="1700" dirty="0" smtClean="0">
                          <a:solidFill>
                            <a:schemeClr val="tx1"/>
                          </a:solidFill>
                        </a:rPr>
                        <a:t>500</a:t>
                      </a:r>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r>
              <a:tr h="370840">
                <a:tc>
                  <a:txBody>
                    <a:bodyPr/>
                    <a:lstStyle/>
                    <a:p>
                      <a:r>
                        <a:rPr lang="en-US" sz="1700" dirty="0" smtClean="0"/>
                        <a:t>Second</a:t>
                      </a:r>
                      <a:r>
                        <a:rPr lang="en-US" sz="1700" baseline="0" dirty="0" smtClean="0"/>
                        <a:t> call money</a:t>
                      </a:r>
                      <a:endParaRPr lang="en-US" sz="1700" dirty="0"/>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r>
                        <a:rPr lang="en-US" sz="1700" dirty="0" smtClean="0">
                          <a:solidFill>
                            <a:schemeClr val="tx1"/>
                          </a:solidFill>
                        </a:rPr>
                        <a:t>70,000</a:t>
                      </a:r>
                      <a:endParaRPr lang="en-US" sz="1700" dirty="0">
                        <a:solidFill>
                          <a:schemeClr val="tx1"/>
                        </a:solidFill>
                      </a:endParaRPr>
                    </a:p>
                  </a:txBody>
                  <a:tcPr/>
                </a:tc>
                <a:tc>
                  <a:txBody>
                    <a:bodyPr/>
                    <a:lstStyle/>
                    <a:p>
                      <a:endParaRPr lang="en-US" sz="1700" dirty="0">
                        <a:solidFill>
                          <a:schemeClr val="tx1"/>
                        </a:solidFill>
                      </a:endParaRPr>
                    </a:p>
                  </a:txBody>
                  <a:tcPr/>
                </a:tc>
              </a:tr>
              <a:tr h="370840">
                <a:tc>
                  <a:txBody>
                    <a:bodyPr/>
                    <a:lstStyle/>
                    <a:p>
                      <a:r>
                        <a:rPr lang="en-US" sz="1700" dirty="0" smtClean="0"/>
                        <a:t>Total Cash</a:t>
                      </a:r>
                      <a:r>
                        <a:rPr lang="en-US" sz="1700" baseline="0" dirty="0" smtClean="0"/>
                        <a:t> Available ‘A’</a:t>
                      </a:r>
                      <a:endParaRPr lang="en-US" sz="1700" dirty="0"/>
                    </a:p>
                  </a:txBody>
                  <a:tcPr/>
                </a:tc>
                <a:tc>
                  <a:txBody>
                    <a:bodyPr/>
                    <a:lstStyle/>
                    <a:p>
                      <a:r>
                        <a:rPr lang="en-US" sz="1700" dirty="0" smtClean="0">
                          <a:solidFill>
                            <a:schemeClr val="tx1"/>
                          </a:solidFill>
                        </a:rPr>
                        <a:t>137,000</a:t>
                      </a:r>
                      <a:endParaRPr lang="en-US" sz="1700" dirty="0">
                        <a:solidFill>
                          <a:schemeClr val="tx1"/>
                        </a:solidFill>
                      </a:endParaRPr>
                    </a:p>
                  </a:txBody>
                  <a:tcPr/>
                </a:tc>
                <a:tc>
                  <a:txBody>
                    <a:bodyPr/>
                    <a:lstStyle/>
                    <a:p>
                      <a:r>
                        <a:rPr lang="en-US" sz="1700" dirty="0" smtClean="0">
                          <a:solidFill>
                            <a:schemeClr val="tx1"/>
                          </a:solidFill>
                        </a:rPr>
                        <a:t>81500</a:t>
                      </a:r>
                      <a:endParaRPr lang="en-US" sz="1700" dirty="0">
                        <a:solidFill>
                          <a:schemeClr val="tx1"/>
                        </a:solidFill>
                      </a:endParaRPr>
                    </a:p>
                  </a:txBody>
                  <a:tcPr/>
                </a:tc>
                <a:tc>
                  <a:txBody>
                    <a:bodyPr/>
                    <a:lstStyle/>
                    <a:p>
                      <a:r>
                        <a:rPr lang="en-US" sz="1700" dirty="0" smtClean="0">
                          <a:solidFill>
                            <a:schemeClr val="tx1"/>
                          </a:solidFill>
                        </a:rPr>
                        <a:t>160,500</a:t>
                      </a:r>
                      <a:endParaRPr lang="en-US" sz="1700" dirty="0">
                        <a:solidFill>
                          <a:schemeClr val="tx1"/>
                        </a:solidFill>
                      </a:endParaRPr>
                    </a:p>
                  </a:txBody>
                  <a:tcPr/>
                </a:tc>
                <a:tc>
                  <a:txBody>
                    <a:bodyPr/>
                    <a:lstStyle/>
                    <a:p>
                      <a:r>
                        <a:rPr lang="en-US" sz="1700" dirty="0" smtClean="0">
                          <a:solidFill>
                            <a:schemeClr val="tx1"/>
                          </a:solidFill>
                        </a:rPr>
                        <a:t>149,980</a:t>
                      </a:r>
                      <a:endParaRPr lang="en-US" sz="1700" dirty="0">
                        <a:solidFill>
                          <a:schemeClr val="tx1"/>
                        </a:solidFill>
                      </a:endParaRPr>
                    </a:p>
                  </a:txBody>
                  <a:tcPr/>
                </a:tc>
              </a:tr>
              <a:tr h="370840">
                <a:tc>
                  <a:txBody>
                    <a:bodyPr/>
                    <a:lstStyle/>
                    <a:p>
                      <a:r>
                        <a:rPr lang="en-US" sz="1700" dirty="0" smtClean="0"/>
                        <a:t>Less: Cash Disbursement</a:t>
                      </a:r>
                      <a:endParaRPr lang="en-US" sz="1700" dirty="0"/>
                    </a:p>
                  </a:txBody>
                  <a:tcPr/>
                </a:tc>
                <a:tc>
                  <a:txBody>
                    <a:bodyPr/>
                    <a:lstStyle/>
                    <a:p>
                      <a:endParaRPr lang="en-US" sz="1700">
                        <a:solidFill>
                          <a:schemeClr val="tx1"/>
                        </a:solidFill>
                      </a:endParaRPr>
                    </a:p>
                  </a:txBody>
                  <a:tcPr/>
                </a:tc>
                <a:tc>
                  <a:txBody>
                    <a:bodyPr/>
                    <a:lstStyle/>
                    <a:p>
                      <a:endParaRPr lang="en-US" sz="170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r>
              <a:tr h="370840">
                <a:tc>
                  <a:txBody>
                    <a:bodyPr/>
                    <a:lstStyle/>
                    <a:p>
                      <a:r>
                        <a:rPr lang="en-US" sz="1700" dirty="0" smtClean="0"/>
                        <a:t>Payment</a:t>
                      </a:r>
                      <a:r>
                        <a:rPr lang="en-US" sz="1700" baseline="0" dirty="0" smtClean="0"/>
                        <a:t> for purchase</a:t>
                      </a:r>
                      <a:endParaRPr lang="en-US" sz="1700" dirty="0"/>
                    </a:p>
                  </a:txBody>
                  <a:tcPr/>
                </a:tc>
                <a:tc>
                  <a:txBody>
                    <a:bodyPr/>
                    <a:lstStyle/>
                    <a:p>
                      <a:r>
                        <a:rPr lang="en-US" sz="1700" dirty="0" smtClean="0">
                          <a:solidFill>
                            <a:schemeClr val="tx1"/>
                          </a:solidFill>
                        </a:rPr>
                        <a:t>25,000</a:t>
                      </a:r>
                      <a:endParaRPr lang="en-US" sz="1700" dirty="0">
                        <a:solidFill>
                          <a:schemeClr val="tx1"/>
                        </a:solidFill>
                      </a:endParaRPr>
                    </a:p>
                  </a:txBody>
                  <a:tcPr/>
                </a:tc>
                <a:tc>
                  <a:txBody>
                    <a:bodyPr/>
                    <a:lstStyle/>
                    <a:p>
                      <a:r>
                        <a:rPr lang="en-US" sz="1700" dirty="0" smtClean="0">
                          <a:solidFill>
                            <a:schemeClr val="tx1"/>
                          </a:solidFill>
                        </a:rPr>
                        <a:t>32,500</a:t>
                      </a:r>
                      <a:endParaRPr lang="en-US" sz="1700" dirty="0">
                        <a:solidFill>
                          <a:schemeClr val="tx1"/>
                        </a:solidFill>
                      </a:endParaRPr>
                    </a:p>
                  </a:txBody>
                  <a:tcPr/>
                </a:tc>
                <a:tc>
                  <a:txBody>
                    <a:bodyPr/>
                    <a:lstStyle/>
                    <a:p>
                      <a:r>
                        <a:rPr lang="en-US" sz="1700" dirty="0" smtClean="0">
                          <a:solidFill>
                            <a:schemeClr val="tx1"/>
                          </a:solidFill>
                        </a:rPr>
                        <a:t>42,500</a:t>
                      </a:r>
                      <a:endParaRPr lang="en-US" sz="1700" dirty="0">
                        <a:solidFill>
                          <a:schemeClr val="tx1"/>
                        </a:solidFill>
                      </a:endParaRPr>
                    </a:p>
                  </a:txBody>
                  <a:tcPr/>
                </a:tc>
                <a:tc>
                  <a:txBody>
                    <a:bodyPr/>
                    <a:lstStyle/>
                    <a:p>
                      <a:r>
                        <a:rPr lang="en-US" sz="1700" dirty="0" smtClean="0">
                          <a:solidFill>
                            <a:schemeClr val="tx1"/>
                          </a:solidFill>
                        </a:rPr>
                        <a:t>45,000</a:t>
                      </a:r>
                      <a:endParaRPr lang="en-US" sz="1700" dirty="0">
                        <a:solidFill>
                          <a:schemeClr val="tx1"/>
                        </a:solidFill>
                      </a:endParaRPr>
                    </a:p>
                  </a:txBody>
                  <a:tcPr/>
                </a:tc>
              </a:tr>
              <a:tr h="370840">
                <a:tc>
                  <a:txBody>
                    <a:bodyPr/>
                    <a:lstStyle/>
                    <a:p>
                      <a:r>
                        <a:rPr lang="en-US" sz="1700" dirty="0" smtClean="0"/>
                        <a:t>Payment for Manufacturing</a:t>
                      </a:r>
                      <a:endParaRPr lang="en-US" sz="1700" dirty="0"/>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c>
                  <a:txBody>
                    <a:bodyPr/>
                    <a:lstStyle/>
                    <a:p>
                      <a:endParaRPr lang="en-US" sz="1700" dirty="0">
                        <a:solidFill>
                          <a:schemeClr val="tx1"/>
                        </a:solidFill>
                      </a:endParaRPr>
                    </a:p>
                  </a:txBody>
                  <a:tcPr/>
                </a:tc>
              </a:tr>
              <a:tr h="370840">
                <a:tc>
                  <a:txBody>
                    <a:bodyPr/>
                    <a:lstStyle/>
                    <a:p>
                      <a:r>
                        <a:rPr lang="en-US" sz="1700" dirty="0" smtClean="0"/>
                        <a:t>          same</a:t>
                      </a:r>
                      <a:r>
                        <a:rPr lang="en-US" sz="1700" baseline="0" dirty="0" smtClean="0"/>
                        <a:t> month 50%</a:t>
                      </a:r>
                      <a:endParaRPr lang="en-US" sz="1700" dirty="0"/>
                    </a:p>
                  </a:txBody>
                  <a:tcPr/>
                </a:tc>
                <a:tc>
                  <a:txBody>
                    <a:bodyPr/>
                    <a:lstStyle/>
                    <a:p>
                      <a:r>
                        <a:rPr lang="en-US" sz="1700" dirty="0" smtClean="0">
                          <a:solidFill>
                            <a:schemeClr val="tx1"/>
                          </a:solidFill>
                        </a:rPr>
                        <a:t>2,500</a:t>
                      </a:r>
                      <a:endParaRPr lang="en-US" sz="1700" dirty="0">
                        <a:solidFill>
                          <a:schemeClr val="tx1"/>
                        </a:solidFill>
                      </a:endParaRPr>
                    </a:p>
                  </a:txBody>
                  <a:tcPr/>
                </a:tc>
                <a:tc>
                  <a:txBody>
                    <a:bodyPr/>
                    <a:lstStyle/>
                    <a:p>
                      <a:r>
                        <a:rPr lang="en-US" sz="1700" dirty="0" smtClean="0">
                          <a:solidFill>
                            <a:schemeClr val="tx1"/>
                          </a:solidFill>
                        </a:rPr>
                        <a:t>3,500</a:t>
                      </a:r>
                      <a:endParaRPr lang="en-US" sz="1700" dirty="0">
                        <a:solidFill>
                          <a:schemeClr val="tx1"/>
                        </a:solidFill>
                      </a:endParaRPr>
                    </a:p>
                  </a:txBody>
                  <a:tcPr/>
                </a:tc>
                <a:tc>
                  <a:txBody>
                    <a:bodyPr/>
                    <a:lstStyle/>
                    <a:p>
                      <a:r>
                        <a:rPr lang="en-US" sz="1700" dirty="0" smtClean="0">
                          <a:solidFill>
                            <a:schemeClr val="tx1"/>
                          </a:solidFill>
                        </a:rPr>
                        <a:t>4,000</a:t>
                      </a:r>
                      <a:endParaRPr lang="en-US" sz="1700" dirty="0">
                        <a:solidFill>
                          <a:schemeClr val="tx1"/>
                        </a:solidFill>
                      </a:endParaRPr>
                    </a:p>
                  </a:txBody>
                  <a:tcPr/>
                </a:tc>
                <a:tc>
                  <a:txBody>
                    <a:bodyPr/>
                    <a:lstStyle/>
                    <a:p>
                      <a:r>
                        <a:rPr lang="en-US" sz="1700" dirty="0" smtClean="0">
                          <a:solidFill>
                            <a:schemeClr val="tx1"/>
                          </a:solidFill>
                        </a:rPr>
                        <a:t>4,000</a:t>
                      </a:r>
                      <a:endParaRPr lang="en-US" sz="1700" dirty="0">
                        <a:solidFill>
                          <a:schemeClr val="tx1"/>
                        </a:solidFill>
                      </a:endParaRPr>
                    </a:p>
                  </a:txBody>
                  <a:tcPr/>
                </a:tc>
              </a:tr>
              <a:tr h="370840">
                <a:tc>
                  <a:txBody>
                    <a:bodyPr/>
                    <a:lstStyle/>
                    <a:p>
                      <a:r>
                        <a:rPr lang="en-US" sz="1700" dirty="0" smtClean="0"/>
                        <a:t>           next month     50%</a:t>
                      </a:r>
                      <a:endParaRPr lang="en-US" sz="1700" dirty="0"/>
                    </a:p>
                  </a:txBody>
                  <a:tcPr/>
                </a:tc>
                <a:tc>
                  <a:txBody>
                    <a:bodyPr/>
                    <a:lstStyle/>
                    <a:p>
                      <a:r>
                        <a:rPr lang="en-US" sz="1700" dirty="0" smtClean="0">
                          <a:solidFill>
                            <a:schemeClr val="tx1"/>
                          </a:solidFill>
                        </a:rPr>
                        <a:t>3,000</a:t>
                      </a:r>
                      <a:endParaRPr lang="en-US" sz="1700" dirty="0">
                        <a:solidFill>
                          <a:schemeClr val="tx1"/>
                        </a:solidFill>
                      </a:endParaRPr>
                    </a:p>
                  </a:txBody>
                  <a:tcPr/>
                </a:tc>
                <a:tc>
                  <a:txBody>
                    <a:bodyPr/>
                    <a:lstStyle/>
                    <a:p>
                      <a:r>
                        <a:rPr lang="en-US" sz="1700" dirty="0" smtClean="0">
                          <a:solidFill>
                            <a:schemeClr val="tx1"/>
                          </a:solidFill>
                        </a:rPr>
                        <a:t>2,500</a:t>
                      </a:r>
                      <a:endParaRPr lang="en-US" sz="1700" dirty="0">
                        <a:solidFill>
                          <a:schemeClr val="tx1"/>
                        </a:solidFill>
                      </a:endParaRPr>
                    </a:p>
                  </a:txBody>
                  <a:tcPr/>
                </a:tc>
                <a:tc>
                  <a:txBody>
                    <a:bodyPr/>
                    <a:lstStyle/>
                    <a:p>
                      <a:r>
                        <a:rPr lang="en-US" sz="1700" dirty="0" smtClean="0">
                          <a:solidFill>
                            <a:schemeClr val="tx1"/>
                          </a:solidFill>
                        </a:rPr>
                        <a:t>3,500</a:t>
                      </a:r>
                      <a:endParaRPr lang="en-US" sz="1700" dirty="0">
                        <a:solidFill>
                          <a:schemeClr val="tx1"/>
                        </a:solidFill>
                      </a:endParaRPr>
                    </a:p>
                  </a:txBody>
                  <a:tcPr/>
                </a:tc>
                <a:tc>
                  <a:txBody>
                    <a:bodyPr/>
                    <a:lstStyle/>
                    <a:p>
                      <a:r>
                        <a:rPr lang="en-US" sz="1700" dirty="0" smtClean="0">
                          <a:solidFill>
                            <a:schemeClr val="tx1"/>
                          </a:solidFill>
                        </a:rPr>
                        <a:t>4,000</a:t>
                      </a:r>
                      <a:endParaRPr lang="en-US" sz="1700" dirty="0">
                        <a:solidFill>
                          <a:schemeClr val="tx1"/>
                        </a:solidFill>
                      </a:endParaRPr>
                    </a:p>
                  </a:txBody>
                  <a:tcPr/>
                </a:tc>
              </a:tr>
              <a:tr h="370840">
                <a:tc>
                  <a:txBody>
                    <a:bodyPr/>
                    <a:lstStyle/>
                    <a:p>
                      <a:r>
                        <a:rPr lang="en-US" sz="1700" dirty="0" smtClean="0"/>
                        <a:t>Wages</a:t>
                      </a:r>
                      <a:endParaRPr lang="en-US" sz="1700" dirty="0"/>
                    </a:p>
                  </a:txBody>
                  <a:tcPr/>
                </a:tc>
                <a:tc>
                  <a:txBody>
                    <a:bodyPr/>
                    <a:lstStyle/>
                    <a:p>
                      <a:r>
                        <a:rPr lang="en-US" sz="1700" dirty="0" smtClean="0">
                          <a:solidFill>
                            <a:schemeClr val="tx1"/>
                          </a:solidFill>
                        </a:rPr>
                        <a:t>15,000</a:t>
                      </a:r>
                      <a:endParaRPr lang="en-US" sz="1700" dirty="0">
                        <a:solidFill>
                          <a:schemeClr val="tx1"/>
                        </a:solidFill>
                      </a:endParaRPr>
                    </a:p>
                  </a:txBody>
                  <a:tcPr/>
                </a:tc>
                <a:tc>
                  <a:txBody>
                    <a:bodyPr/>
                    <a:lstStyle/>
                    <a:p>
                      <a:r>
                        <a:rPr lang="en-US" sz="1700" dirty="0" smtClean="0">
                          <a:solidFill>
                            <a:schemeClr val="tx1"/>
                          </a:solidFill>
                        </a:rPr>
                        <a:t>16,000</a:t>
                      </a:r>
                      <a:endParaRPr lang="en-US" sz="1700" dirty="0">
                        <a:solidFill>
                          <a:schemeClr val="tx1"/>
                        </a:solidFill>
                      </a:endParaRPr>
                    </a:p>
                  </a:txBody>
                  <a:tcPr/>
                </a:tc>
                <a:tc>
                  <a:txBody>
                    <a:bodyPr/>
                    <a:lstStyle/>
                    <a:p>
                      <a:r>
                        <a:rPr lang="en-US" sz="1700" dirty="0" smtClean="0">
                          <a:solidFill>
                            <a:schemeClr val="tx1"/>
                          </a:solidFill>
                        </a:rPr>
                        <a:t>16,500</a:t>
                      </a:r>
                      <a:endParaRPr lang="en-US" sz="1700" dirty="0">
                        <a:solidFill>
                          <a:schemeClr val="tx1"/>
                        </a:solidFill>
                      </a:endParaRPr>
                    </a:p>
                  </a:txBody>
                  <a:tcPr/>
                </a:tc>
                <a:tc>
                  <a:txBody>
                    <a:bodyPr/>
                    <a:lstStyle/>
                    <a:p>
                      <a:r>
                        <a:rPr lang="en-US" sz="1700" dirty="0" smtClean="0">
                          <a:solidFill>
                            <a:schemeClr val="tx1"/>
                          </a:solidFill>
                        </a:rPr>
                        <a:t>16,500</a:t>
                      </a:r>
                      <a:endParaRPr lang="en-US" sz="1700" dirty="0">
                        <a:solidFill>
                          <a:schemeClr val="tx1"/>
                        </a:solidFill>
                      </a:endParaRPr>
                    </a:p>
                  </a:txBody>
                  <a:tcPr/>
                </a:tc>
              </a:tr>
            </a:tbl>
          </a:graphicData>
        </a:graphic>
      </p:graphicFrame>
    </p:spTree>
    <p:extLst>
      <p:ext uri="{BB962C8B-B14F-4D97-AF65-F5344CB8AC3E}">
        <p14:creationId xmlns:p14="http://schemas.microsoft.com/office/powerpoint/2010/main" val="3274755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248400"/>
          </a:xfrm>
        </p:spPr>
        <p:txBody>
          <a:bodyPr>
            <a:normAutofit/>
          </a:bodyPr>
          <a:lstStyle/>
          <a:p>
            <a:pPr marL="0" indent="0" algn="just">
              <a:buNone/>
            </a:pPr>
            <a:r>
              <a:rPr lang="en-US" sz="1700" dirty="0" smtClean="0"/>
              <a:t> </a:t>
            </a:r>
            <a:endParaRPr lang="en-US" sz="1700" dirty="0"/>
          </a:p>
        </p:txBody>
      </p:sp>
      <p:graphicFrame>
        <p:nvGraphicFramePr>
          <p:cNvPr id="4" name="Table 3"/>
          <p:cNvGraphicFramePr>
            <a:graphicFrameLocks noGrp="1"/>
          </p:cNvGraphicFramePr>
          <p:nvPr>
            <p:extLst>
              <p:ext uri="{D42A27DB-BD31-4B8C-83A1-F6EECF244321}">
                <p14:modId xmlns:p14="http://schemas.microsoft.com/office/powerpoint/2010/main" val="2639568995"/>
              </p:ext>
            </p:extLst>
          </p:nvPr>
        </p:nvGraphicFramePr>
        <p:xfrm>
          <a:off x="228600" y="12290"/>
          <a:ext cx="8686799" cy="7010400"/>
        </p:xfrm>
        <a:graphic>
          <a:graphicData uri="http://schemas.openxmlformats.org/drawingml/2006/table">
            <a:tbl>
              <a:tblPr firstRow="1" bandRow="1">
                <a:tableStyleId>{5C22544A-7EE6-4342-B048-85BDC9FD1C3A}</a:tableStyleId>
              </a:tblPr>
              <a:tblGrid>
                <a:gridCol w="3800475"/>
                <a:gridCol w="1318532"/>
                <a:gridCol w="1085850"/>
                <a:gridCol w="1240971"/>
                <a:gridCol w="1240971"/>
              </a:tblGrid>
              <a:tr h="167641">
                <a:tc>
                  <a:txBody>
                    <a:bodyPr/>
                    <a:lstStyle/>
                    <a:p>
                      <a:r>
                        <a:rPr lang="en-US" sz="1700" dirty="0" smtClean="0"/>
                        <a:t>Particular</a:t>
                      </a:r>
                      <a:endParaRPr lang="en-US" sz="1700" dirty="0"/>
                    </a:p>
                  </a:txBody>
                  <a:tcPr/>
                </a:tc>
                <a:tc>
                  <a:txBody>
                    <a:bodyPr/>
                    <a:lstStyle/>
                    <a:p>
                      <a:r>
                        <a:rPr lang="en-US" sz="1700" dirty="0" smtClean="0"/>
                        <a:t>September</a:t>
                      </a:r>
                      <a:endParaRPr lang="en-US" sz="1700" dirty="0"/>
                    </a:p>
                  </a:txBody>
                  <a:tcPr/>
                </a:tc>
                <a:tc>
                  <a:txBody>
                    <a:bodyPr/>
                    <a:lstStyle/>
                    <a:p>
                      <a:r>
                        <a:rPr lang="en-US" sz="1700" dirty="0" smtClean="0"/>
                        <a:t>October</a:t>
                      </a:r>
                      <a:endParaRPr lang="en-US" sz="1700" dirty="0"/>
                    </a:p>
                  </a:txBody>
                  <a:tcPr/>
                </a:tc>
                <a:tc>
                  <a:txBody>
                    <a:bodyPr/>
                    <a:lstStyle/>
                    <a:p>
                      <a:r>
                        <a:rPr lang="en-US" sz="1700" dirty="0" smtClean="0"/>
                        <a:t>November</a:t>
                      </a:r>
                      <a:endParaRPr lang="en-US" sz="1700" dirty="0"/>
                    </a:p>
                  </a:txBody>
                  <a:tcPr/>
                </a:tc>
                <a:tc>
                  <a:txBody>
                    <a:bodyPr/>
                    <a:lstStyle/>
                    <a:p>
                      <a:r>
                        <a:rPr lang="en-US" sz="1700" dirty="0" smtClean="0"/>
                        <a:t>December</a:t>
                      </a:r>
                      <a:endParaRPr lang="en-US" sz="1700" dirty="0"/>
                    </a:p>
                  </a:txBody>
                  <a:tcPr/>
                </a:tc>
              </a:tr>
              <a:tr h="259080">
                <a:tc>
                  <a:txBody>
                    <a:bodyPr/>
                    <a:lstStyle/>
                    <a:p>
                      <a:r>
                        <a:rPr lang="en-US" sz="1700" dirty="0" smtClean="0"/>
                        <a:t>Office</a:t>
                      </a:r>
                      <a:r>
                        <a:rPr lang="en-US" sz="1700" baseline="0" dirty="0" smtClean="0"/>
                        <a:t> expenses</a:t>
                      </a:r>
                      <a:endParaRPr lang="en-US" sz="1700" dirty="0"/>
                    </a:p>
                  </a:txBody>
                  <a:tcPr/>
                </a:tc>
                <a:tc>
                  <a:txBody>
                    <a:bodyPr/>
                    <a:lstStyle/>
                    <a:p>
                      <a:r>
                        <a:rPr lang="en-US" sz="1700" dirty="0" smtClean="0">
                          <a:solidFill>
                            <a:schemeClr val="tx1"/>
                          </a:solidFill>
                        </a:rPr>
                        <a:t>5,000</a:t>
                      </a:r>
                      <a:endParaRPr lang="en-US" sz="1700" dirty="0">
                        <a:solidFill>
                          <a:schemeClr val="tx1"/>
                        </a:solidFill>
                      </a:endParaRPr>
                    </a:p>
                  </a:txBody>
                  <a:tcPr/>
                </a:tc>
                <a:tc>
                  <a:txBody>
                    <a:bodyPr/>
                    <a:lstStyle/>
                    <a:p>
                      <a:r>
                        <a:rPr lang="en-US" sz="1700" dirty="0" smtClean="0">
                          <a:solidFill>
                            <a:schemeClr val="tx1"/>
                          </a:solidFill>
                        </a:rPr>
                        <a:t>6,000</a:t>
                      </a:r>
                      <a:endParaRPr lang="en-US" sz="1700" dirty="0">
                        <a:solidFill>
                          <a:schemeClr val="tx1"/>
                        </a:solidFill>
                      </a:endParaRPr>
                    </a:p>
                  </a:txBody>
                  <a:tcPr/>
                </a:tc>
                <a:tc>
                  <a:txBody>
                    <a:bodyPr/>
                    <a:lstStyle/>
                    <a:p>
                      <a:r>
                        <a:rPr lang="en-US" sz="1700" dirty="0" smtClean="0">
                          <a:solidFill>
                            <a:schemeClr val="tx1"/>
                          </a:solidFill>
                        </a:rPr>
                        <a:t>7,500</a:t>
                      </a:r>
                      <a:endParaRPr lang="en-US" sz="1700" dirty="0">
                        <a:solidFill>
                          <a:schemeClr val="tx1"/>
                        </a:solidFill>
                      </a:endParaRPr>
                    </a:p>
                  </a:txBody>
                  <a:tcPr/>
                </a:tc>
                <a:tc>
                  <a:txBody>
                    <a:bodyPr/>
                    <a:lstStyle/>
                    <a:p>
                      <a:r>
                        <a:rPr lang="en-US" sz="1700" dirty="0" smtClean="0">
                          <a:solidFill>
                            <a:schemeClr val="tx1"/>
                          </a:solidFill>
                        </a:rPr>
                        <a:t>7,500</a:t>
                      </a:r>
                      <a:endParaRPr lang="en-US" sz="1700" dirty="0">
                        <a:solidFill>
                          <a:schemeClr val="tx1"/>
                        </a:solidFill>
                      </a:endParaRPr>
                    </a:p>
                  </a:txBody>
                  <a:tcPr/>
                </a:tc>
              </a:tr>
              <a:tr h="289560">
                <a:tc>
                  <a:txBody>
                    <a:bodyPr/>
                    <a:lstStyle/>
                    <a:p>
                      <a:r>
                        <a:rPr lang="en-US" sz="1700" dirty="0" smtClean="0"/>
                        <a:t>Selling expenses</a:t>
                      </a:r>
                      <a:endParaRPr lang="en-US" sz="1700" dirty="0"/>
                    </a:p>
                  </a:txBody>
                  <a:tcPr/>
                </a:tc>
                <a:tc>
                  <a:txBody>
                    <a:bodyPr/>
                    <a:lstStyle/>
                    <a:p>
                      <a:r>
                        <a:rPr lang="en-US" sz="1700" dirty="0" smtClean="0">
                          <a:solidFill>
                            <a:schemeClr val="tx1"/>
                          </a:solidFill>
                        </a:rPr>
                        <a:t>4,000</a:t>
                      </a:r>
                      <a:endParaRPr lang="en-US" sz="1700" dirty="0">
                        <a:solidFill>
                          <a:schemeClr val="tx1"/>
                        </a:solidFill>
                      </a:endParaRPr>
                    </a:p>
                  </a:txBody>
                  <a:tcPr/>
                </a:tc>
                <a:tc>
                  <a:txBody>
                    <a:bodyPr/>
                    <a:lstStyle/>
                    <a:p>
                      <a:r>
                        <a:rPr lang="en-US" sz="1700" dirty="0" smtClean="0">
                          <a:solidFill>
                            <a:schemeClr val="tx1"/>
                          </a:solidFill>
                        </a:rPr>
                        <a:t>3,000</a:t>
                      </a:r>
                      <a:endParaRPr lang="en-US" sz="1700" dirty="0">
                        <a:solidFill>
                          <a:schemeClr val="tx1"/>
                        </a:solidFill>
                      </a:endParaRPr>
                    </a:p>
                  </a:txBody>
                  <a:tcPr/>
                </a:tc>
                <a:tc>
                  <a:txBody>
                    <a:bodyPr/>
                    <a:lstStyle/>
                    <a:p>
                      <a:r>
                        <a:rPr lang="en-US" sz="1700" dirty="0" smtClean="0">
                          <a:solidFill>
                            <a:schemeClr val="tx1"/>
                          </a:solidFill>
                        </a:rPr>
                        <a:t>4,000</a:t>
                      </a:r>
                      <a:endParaRPr lang="en-US" sz="1700" dirty="0">
                        <a:solidFill>
                          <a:schemeClr val="tx1"/>
                        </a:solidFill>
                      </a:endParaRPr>
                    </a:p>
                  </a:txBody>
                  <a:tcPr/>
                </a:tc>
                <a:tc>
                  <a:txBody>
                    <a:bodyPr/>
                    <a:lstStyle/>
                    <a:p>
                      <a:r>
                        <a:rPr lang="en-US" sz="1700" dirty="0" smtClean="0">
                          <a:solidFill>
                            <a:schemeClr val="tx1"/>
                          </a:solidFill>
                        </a:rPr>
                        <a:t>6,000</a:t>
                      </a:r>
                      <a:endParaRPr lang="en-US" sz="1700" dirty="0">
                        <a:solidFill>
                          <a:schemeClr val="tx1"/>
                        </a:solidFill>
                      </a:endParaRPr>
                    </a:p>
                  </a:txBody>
                  <a:tcPr/>
                </a:tc>
              </a:tr>
              <a:tr h="320040">
                <a:tc>
                  <a:txBody>
                    <a:bodyPr/>
                    <a:lstStyle/>
                    <a:p>
                      <a:r>
                        <a:rPr lang="en-US" sz="1700" dirty="0" smtClean="0"/>
                        <a:t>Payment for machinery</a:t>
                      </a:r>
                      <a:endParaRPr lang="en-US" sz="1700" dirty="0"/>
                    </a:p>
                  </a:txBody>
                  <a:tcPr/>
                </a:tc>
                <a:tc>
                  <a:txBody>
                    <a:bodyPr/>
                    <a:lstStyle/>
                    <a:p>
                      <a:r>
                        <a:rPr lang="en-US" sz="1700" dirty="0" smtClean="0">
                          <a:solidFill>
                            <a:schemeClr val="tx1"/>
                          </a:solidFill>
                        </a:rPr>
                        <a:t>50,000</a:t>
                      </a:r>
                      <a:endParaRPr lang="en-US" sz="1700" dirty="0">
                        <a:solidFill>
                          <a:schemeClr val="tx1"/>
                        </a:solidFill>
                      </a:endParaRPr>
                    </a:p>
                  </a:txBody>
                  <a:tcPr/>
                </a:tc>
                <a:tc>
                  <a:txBody>
                    <a:bodyPr/>
                    <a:lstStyle/>
                    <a:p>
                      <a:r>
                        <a:rPr lang="en-US" sz="1700" dirty="0" smtClean="0">
                          <a:solidFill>
                            <a:schemeClr val="tx1"/>
                          </a:solidFill>
                        </a:rPr>
                        <a:t>25,000</a:t>
                      </a:r>
                      <a:endParaRPr lang="en-US" sz="1700" dirty="0">
                        <a:solidFill>
                          <a:schemeClr val="tx1"/>
                        </a:solidFill>
                      </a:endParaRPr>
                    </a:p>
                  </a:txBody>
                  <a:tcPr/>
                </a:tc>
                <a:tc>
                  <a:txBody>
                    <a:bodyPr/>
                    <a:lstStyle/>
                    <a:p>
                      <a:r>
                        <a:rPr lang="en-US" sz="1700" dirty="0" smtClean="0">
                          <a:solidFill>
                            <a:schemeClr val="tx1"/>
                          </a:solidFill>
                        </a:rPr>
                        <a:t>25,000</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r>
              <a:tr h="274320">
                <a:tc>
                  <a:txBody>
                    <a:bodyPr/>
                    <a:lstStyle/>
                    <a:p>
                      <a:r>
                        <a:rPr lang="en-US" sz="1700" dirty="0" smtClean="0"/>
                        <a:t>Interest on loan</a:t>
                      </a:r>
                      <a:endParaRPr lang="en-US" sz="1700" dirty="0"/>
                    </a:p>
                  </a:txBody>
                  <a:tcPr/>
                </a:tc>
                <a:tc>
                  <a:txBody>
                    <a:bodyPr/>
                    <a:lstStyle/>
                    <a:p>
                      <a:r>
                        <a:rPr lang="en-US" sz="1700" dirty="0" smtClean="0">
                          <a:solidFill>
                            <a:schemeClr val="tx1"/>
                          </a:solidFill>
                        </a:rPr>
                        <a:t>5,000</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r>
              <a:tr h="304800">
                <a:tc>
                  <a:txBody>
                    <a:bodyPr/>
                    <a:lstStyle/>
                    <a:p>
                      <a:r>
                        <a:rPr lang="en-US" sz="1700" dirty="0" smtClean="0"/>
                        <a:t>Dividend</a:t>
                      </a:r>
                      <a:endParaRPr lang="en-US" sz="1700" dirty="0"/>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10,000</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r>
              <a:tr h="259080">
                <a:tc>
                  <a:txBody>
                    <a:bodyPr/>
                    <a:lstStyle/>
                    <a:p>
                      <a:r>
                        <a:rPr lang="en-US" sz="1700" dirty="0" smtClean="0"/>
                        <a:t>Commission</a:t>
                      </a:r>
                      <a:endParaRPr lang="en-US" sz="1700" dirty="0"/>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3,000</a:t>
                      </a:r>
                      <a:endParaRPr lang="en-US" sz="1700" dirty="0">
                        <a:solidFill>
                          <a:schemeClr val="tx1"/>
                        </a:solidFill>
                      </a:endParaRPr>
                    </a:p>
                  </a:txBody>
                  <a:tcPr/>
                </a:tc>
              </a:tr>
              <a:tr h="289560">
                <a:tc>
                  <a:txBody>
                    <a:bodyPr/>
                    <a:lstStyle/>
                    <a:p>
                      <a:r>
                        <a:rPr lang="en-US" sz="1700" dirty="0" smtClean="0"/>
                        <a:t>Tax</a:t>
                      </a:r>
                      <a:endParaRPr lang="en-US" sz="1700" dirty="0"/>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10,000</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r>
              <a:tr h="243840">
                <a:tc>
                  <a:txBody>
                    <a:bodyPr/>
                    <a:lstStyle/>
                    <a:p>
                      <a:r>
                        <a:rPr lang="en-US" sz="1700" dirty="0" smtClean="0"/>
                        <a:t>Total cash Payment</a:t>
                      </a:r>
                      <a:endParaRPr lang="en-US" sz="1700" dirty="0"/>
                    </a:p>
                  </a:txBody>
                  <a:tcPr/>
                </a:tc>
                <a:tc>
                  <a:txBody>
                    <a:bodyPr/>
                    <a:lstStyle/>
                    <a:p>
                      <a:r>
                        <a:rPr lang="en-US" sz="1700" dirty="0" smtClean="0">
                          <a:solidFill>
                            <a:schemeClr val="tx1"/>
                          </a:solidFill>
                        </a:rPr>
                        <a:t>109,500</a:t>
                      </a:r>
                      <a:endParaRPr lang="en-US" sz="1700" dirty="0">
                        <a:solidFill>
                          <a:schemeClr val="tx1"/>
                        </a:solidFill>
                      </a:endParaRPr>
                    </a:p>
                  </a:txBody>
                  <a:tcPr/>
                </a:tc>
                <a:tc>
                  <a:txBody>
                    <a:bodyPr/>
                    <a:lstStyle/>
                    <a:p>
                      <a:r>
                        <a:rPr lang="en-US" sz="1700" dirty="0" smtClean="0">
                          <a:solidFill>
                            <a:schemeClr val="tx1"/>
                          </a:solidFill>
                        </a:rPr>
                        <a:t>98,500</a:t>
                      </a:r>
                      <a:endParaRPr lang="en-US" sz="1700" dirty="0">
                        <a:solidFill>
                          <a:schemeClr val="tx1"/>
                        </a:solidFill>
                      </a:endParaRPr>
                    </a:p>
                  </a:txBody>
                  <a:tcPr/>
                </a:tc>
                <a:tc>
                  <a:txBody>
                    <a:bodyPr/>
                    <a:lstStyle/>
                    <a:p>
                      <a:r>
                        <a:rPr lang="en-US" sz="1700" dirty="0" smtClean="0">
                          <a:solidFill>
                            <a:schemeClr val="tx1"/>
                          </a:solidFill>
                        </a:rPr>
                        <a:t>113,000</a:t>
                      </a:r>
                      <a:endParaRPr lang="en-US" sz="1700" dirty="0">
                        <a:solidFill>
                          <a:schemeClr val="tx1"/>
                        </a:solidFill>
                      </a:endParaRPr>
                    </a:p>
                  </a:txBody>
                  <a:tcPr/>
                </a:tc>
                <a:tc>
                  <a:txBody>
                    <a:bodyPr/>
                    <a:lstStyle/>
                    <a:p>
                      <a:r>
                        <a:rPr lang="en-US" sz="1700" dirty="0" smtClean="0">
                          <a:solidFill>
                            <a:schemeClr val="tx1"/>
                          </a:solidFill>
                        </a:rPr>
                        <a:t>86,000</a:t>
                      </a:r>
                      <a:endParaRPr lang="en-US" sz="1700" dirty="0">
                        <a:solidFill>
                          <a:schemeClr val="tx1"/>
                        </a:solidFill>
                      </a:endParaRPr>
                    </a:p>
                  </a:txBody>
                  <a:tcPr/>
                </a:tc>
              </a:tr>
              <a:tr h="274320">
                <a:tc>
                  <a:txBody>
                    <a:bodyPr/>
                    <a:lstStyle/>
                    <a:p>
                      <a:r>
                        <a:rPr lang="en-US" sz="1700" dirty="0" smtClean="0"/>
                        <a:t>Add: Minimum</a:t>
                      </a:r>
                      <a:r>
                        <a:rPr lang="en-US" sz="1700" baseline="0" dirty="0" smtClean="0"/>
                        <a:t> cash balance</a:t>
                      </a:r>
                      <a:endParaRPr lang="en-US" sz="1700" dirty="0"/>
                    </a:p>
                  </a:txBody>
                  <a:tcPr/>
                </a:tc>
                <a:tc>
                  <a:txBody>
                    <a:bodyPr/>
                    <a:lstStyle/>
                    <a:p>
                      <a:r>
                        <a:rPr lang="en-US" sz="1700" dirty="0" smtClean="0">
                          <a:solidFill>
                            <a:schemeClr val="tx1"/>
                          </a:solidFill>
                        </a:rPr>
                        <a:t>20,000</a:t>
                      </a:r>
                      <a:endParaRPr lang="en-US" sz="1700" dirty="0">
                        <a:solidFill>
                          <a:schemeClr val="tx1"/>
                        </a:solidFill>
                      </a:endParaRPr>
                    </a:p>
                  </a:txBody>
                  <a:tcPr/>
                </a:tc>
                <a:tc>
                  <a:txBody>
                    <a:bodyPr/>
                    <a:lstStyle/>
                    <a:p>
                      <a:r>
                        <a:rPr lang="en-US" sz="1700" dirty="0" smtClean="0">
                          <a:solidFill>
                            <a:schemeClr val="tx1"/>
                          </a:solidFill>
                        </a:rPr>
                        <a:t>20,000</a:t>
                      </a:r>
                      <a:endParaRPr lang="en-US" sz="1700" dirty="0">
                        <a:solidFill>
                          <a:schemeClr val="tx1"/>
                        </a:solidFill>
                      </a:endParaRPr>
                    </a:p>
                  </a:txBody>
                  <a:tcPr/>
                </a:tc>
                <a:tc>
                  <a:txBody>
                    <a:bodyPr/>
                    <a:lstStyle/>
                    <a:p>
                      <a:r>
                        <a:rPr lang="en-US" sz="1700" dirty="0" smtClean="0">
                          <a:solidFill>
                            <a:schemeClr val="tx1"/>
                          </a:solidFill>
                        </a:rPr>
                        <a:t>20,000</a:t>
                      </a:r>
                      <a:endParaRPr lang="en-US" sz="1700" dirty="0">
                        <a:solidFill>
                          <a:schemeClr val="tx1"/>
                        </a:solidFill>
                      </a:endParaRPr>
                    </a:p>
                  </a:txBody>
                  <a:tcPr/>
                </a:tc>
                <a:tc>
                  <a:txBody>
                    <a:bodyPr/>
                    <a:lstStyle/>
                    <a:p>
                      <a:r>
                        <a:rPr lang="en-US" sz="1700" dirty="0" smtClean="0">
                          <a:solidFill>
                            <a:schemeClr val="tx1"/>
                          </a:solidFill>
                        </a:rPr>
                        <a:t>20,000</a:t>
                      </a:r>
                      <a:endParaRPr lang="en-US" sz="1700" dirty="0">
                        <a:solidFill>
                          <a:schemeClr val="tx1"/>
                        </a:solidFill>
                      </a:endParaRPr>
                    </a:p>
                  </a:txBody>
                  <a:tcPr/>
                </a:tc>
              </a:tr>
              <a:tr h="304800">
                <a:tc>
                  <a:txBody>
                    <a:bodyPr/>
                    <a:lstStyle/>
                    <a:p>
                      <a:r>
                        <a:rPr lang="en-US" sz="1700" dirty="0" smtClean="0"/>
                        <a:t>Total cash needed ‘B’</a:t>
                      </a:r>
                      <a:endParaRPr lang="en-US" sz="1700" dirty="0"/>
                    </a:p>
                  </a:txBody>
                  <a:tcPr/>
                </a:tc>
                <a:tc>
                  <a:txBody>
                    <a:bodyPr/>
                    <a:lstStyle/>
                    <a:p>
                      <a:r>
                        <a:rPr lang="en-US" sz="1700" dirty="0" smtClean="0">
                          <a:solidFill>
                            <a:schemeClr val="tx1"/>
                          </a:solidFill>
                        </a:rPr>
                        <a:t>129,500</a:t>
                      </a:r>
                      <a:endParaRPr lang="en-US" sz="1700" dirty="0">
                        <a:solidFill>
                          <a:schemeClr val="tx1"/>
                        </a:solidFill>
                      </a:endParaRPr>
                    </a:p>
                  </a:txBody>
                  <a:tcPr/>
                </a:tc>
                <a:tc>
                  <a:txBody>
                    <a:bodyPr/>
                    <a:lstStyle/>
                    <a:p>
                      <a:r>
                        <a:rPr lang="en-US" sz="1700" dirty="0" smtClean="0">
                          <a:solidFill>
                            <a:schemeClr val="tx1"/>
                          </a:solidFill>
                        </a:rPr>
                        <a:t>118,500</a:t>
                      </a:r>
                      <a:endParaRPr lang="en-US" sz="1700" dirty="0">
                        <a:solidFill>
                          <a:schemeClr val="tx1"/>
                        </a:solidFill>
                      </a:endParaRPr>
                    </a:p>
                  </a:txBody>
                  <a:tcPr/>
                </a:tc>
                <a:tc>
                  <a:txBody>
                    <a:bodyPr/>
                    <a:lstStyle/>
                    <a:p>
                      <a:r>
                        <a:rPr lang="en-US" sz="1700" dirty="0" smtClean="0">
                          <a:solidFill>
                            <a:schemeClr val="tx1"/>
                          </a:solidFill>
                        </a:rPr>
                        <a:t>133,000</a:t>
                      </a:r>
                      <a:endParaRPr lang="en-US" sz="1700" dirty="0">
                        <a:solidFill>
                          <a:schemeClr val="tx1"/>
                        </a:solidFill>
                      </a:endParaRPr>
                    </a:p>
                  </a:txBody>
                  <a:tcPr/>
                </a:tc>
                <a:tc>
                  <a:txBody>
                    <a:bodyPr/>
                    <a:lstStyle/>
                    <a:p>
                      <a:r>
                        <a:rPr lang="en-US" sz="1700" dirty="0" smtClean="0">
                          <a:solidFill>
                            <a:schemeClr val="tx1"/>
                          </a:solidFill>
                        </a:rPr>
                        <a:t>106,000</a:t>
                      </a:r>
                      <a:endParaRPr lang="en-US" sz="1700" dirty="0">
                        <a:solidFill>
                          <a:schemeClr val="tx1"/>
                        </a:solidFill>
                      </a:endParaRPr>
                    </a:p>
                  </a:txBody>
                  <a:tcPr/>
                </a:tc>
              </a:tr>
              <a:tr h="259080">
                <a:tc>
                  <a:txBody>
                    <a:bodyPr/>
                    <a:lstStyle/>
                    <a:p>
                      <a:r>
                        <a:rPr lang="en-US" sz="1700" dirty="0" smtClean="0"/>
                        <a:t>Surplus / Deficit (A-B)</a:t>
                      </a:r>
                      <a:endParaRPr lang="en-US" sz="1700" dirty="0"/>
                    </a:p>
                  </a:txBody>
                  <a:tcPr/>
                </a:tc>
                <a:tc>
                  <a:txBody>
                    <a:bodyPr/>
                    <a:lstStyle/>
                    <a:p>
                      <a:r>
                        <a:rPr lang="en-US" sz="1700" dirty="0" smtClean="0">
                          <a:solidFill>
                            <a:schemeClr val="tx1"/>
                          </a:solidFill>
                        </a:rPr>
                        <a:t>7,500</a:t>
                      </a:r>
                      <a:endParaRPr lang="en-US" sz="1700" dirty="0">
                        <a:solidFill>
                          <a:schemeClr val="tx1"/>
                        </a:solidFill>
                      </a:endParaRPr>
                    </a:p>
                  </a:txBody>
                  <a:tcPr/>
                </a:tc>
                <a:tc>
                  <a:txBody>
                    <a:bodyPr/>
                    <a:lstStyle/>
                    <a:p>
                      <a:r>
                        <a:rPr lang="en-US" sz="1700" dirty="0" smtClean="0">
                          <a:solidFill>
                            <a:schemeClr val="tx1"/>
                          </a:solidFill>
                        </a:rPr>
                        <a:t>(37000)</a:t>
                      </a:r>
                      <a:endParaRPr lang="en-US" sz="1700" dirty="0">
                        <a:solidFill>
                          <a:schemeClr val="tx1"/>
                        </a:solidFill>
                      </a:endParaRPr>
                    </a:p>
                  </a:txBody>
                  <a:tcPr/>
                </a:tc>
                <a:tc>
                  <a:txBody>
                    <a:bodyPr/>
                    <a:lstStyle/>
                    <a:p>
                      <a:r>
                        <a:rPr lang="en-US" sz="1700" dirty="0" smtClean="0">
                          <a:solidFill>
                            <a:schemeClr val="tx1"/>
                          </a:solidFill>
                        </a:rPr>
                        <a:t>27,500</a:t>
                      </a:r>
                      <a:endParaRPr lang="en-US" sz="1700" dirty="0">
                        <a:solidFill>
                          <a:schemeClr val="tx1"/>
                        </a:solidFill>
                      </a:endParaRPr>
                    </a:p>
                  </a:txBody>
                  <a:tcPr/>
                </a:tc>
                <a:tc>
                  <a:txBody>
                    <a:bodyPr/>
                    <a:lstStyle/>
                    <a:p>
                      <a:r>
                        <a:rPr lang="en-US" sz="1700" dirty="0" smtClean="0">
                          <a:solidFill>
                            <a:schemeClr val="tx1"/>
                          </a:solidFill>
                        </a:rPr>
                        <a:t>43,980</a:t>
                      </a:r>
                      <a:endParaRPr lang="en-US" sz="1700" dirty="0">
                        <a:solidFill>
                          <a:schemeClr val="tx1"/>
                        </a:solidFill>
                      </a:endParaRPr>
                    </a:p>
                  </a:txBody>
                  <a:tcPr/>
                </a:tc>
              </a:tr>
              <a:tr h="289560">
                <a:tc>
                  <a:txBody>
                    <a:bodyPr/>
                    <a:lstStyle/>
                    <a:p>
                      <a:r>
                        <a:rPr lang="en-US" sz="1700" dirty="0" smtClean="0"/>
                        <a:t>Add: Borrowing i.e.  Loan (if deficit)</a:t>
                      </a:r>
                      <a:endParaRPr lang="en-US" sz="1700" dirty="0"/>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40,000</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r>
              <a:tr h="320040">
                <a:tc>
                  <a:txBody>
                    <a:bodyPr/>
                    <a:lstStyle/>
                    <a:p>
                      <a:r>
                        <a:rPr lang="en-US" sz="1700" dirty="0" smtClean="0"/>
                        <a:t>Less:</a:t>
                      </a:r>
                      <a:r>
                        <a:rPr lang="en-US" sz="1700" baseline="0" dirty="0" smtClean="0"/>
                        <a:t> Repayment of loan (if surplus)</a:t>
                      </a:r>
                      <a:endParaRPr lang="en-US" sz="1700" dirty="0"/>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26,000</a:t>
                      </a:r>
                      <a:endParaRPr lang="en-US" sz="1700" dirty="0">
                        <a:solidFill>
                          <a:schemeClr val="tx1"/>
                        </a:solidFill>
                      </a:endParaRPr>
                    </a:p>
                  </a:txBody>
                  <a:tcPr/>
                </a:tc>
                <a:tc>
                  <a:txBody>
                    <a:bodyPr/>
                    <a:lstStyle/>
                    <a:p>
                      <a:r>
                        <a:rPr lang="en-US" sz="1700" dirty="0" smtClean="0">
                          <a:solidFill>
                            <a:schemeClr val="tx1"/>
                          </a:solidFill>
                        </a:rPr>
                        <a:t>14,000</a:t>
                      </a:r>
                      <a:endParaRPr lang="en-US" sz="1700" dirty="0">
                        <a:solidFill>
                          <a:schemeClr val="tx1"/>
                        </a:solidFill>
                      </a:endParaRPr>
                    </a:p>
                  </a:txBody>
                  <a:tcPr/>
                </a:tc>
              </a:tr>
              <a:tr h="274320">
                <a:tc>
                  <a:txBody>
                    <a:bodyPr/>
                    <a:lstStyle/>
                    <a:p>
                      <a:r>
                        <a:rPr lang="en-US" sz="1700" dirty="0" smtClean="0"/>
                        <a:t>          Repayment of interest</a:t>
                      </a:r>
                      <a:endParaRPr lang="en-US" sz="1700" dirty="0"/>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a:t>
                      </a:r>
                      <a:endParaRPr lang="en-US" sz="1700" dirty="0">
                        <a:solidFill>
                          <a:schemeClr val="tx1"/>
                        </a:solidFill>
                      </a:endParaRPr>
                    </a:p>
                  </a:txBody>
                  <a:tcPr/>
                </a:tc>
                <a:tc>
                  <a:txBody>
                    <a:bodyPr/>
                    <a:lstStyle/>
                    <a:p>
                      <a:r>
                        <a:rPr lang="en-US" sz="1700" dirty="0" smtClean="0">
                          <a:solidFill>
                            <a:schemeClr val="tx1"/>
                          </a:solidFill>
                        </a:rPr>
                        <a:t>520</a:t>
                      </a:r>
                      <a:endParaRPr lang="en-US" sz="1700" dirty="0">
                        <a:solidFill>
                          <a:schemeClr val="tx1"/>
                        </a:solidFill>
                      </a:endParaRPr>
                    </a:p>
                  </a:txBody>
                  <a:tcPr/>
                </a:tc>
                <a:tc>
                  <a:txBody>
                    <a:bodyPr/>
                    <a:lstStyle/>
                    <a:p>
                      <a:r>
                        <a:rPr lang="en-US" sz="1700" dirty="0" smtClean="0">
                          <a:solidFill>
                            <a:schemeClr val="tx1"/>
                          </a:solidFill>
                        </a:rPr>
                        <a:t>420</a:t>
                      </a:r>
                      <a:endParaRPr lang="en-US" sz="1700" dirty="0">
                        <a:solidFill>
                          <a:schemeClr val="tx1"/>
                        </a:solidFill>
                      </a:endParaRPr>
                    </a:p>
                  </a:txBody>
                  <a:tcPr/>
                </a:tc>
              </a:tr>
              <a:tr h="228600">
                <a:tc>
                  <a:txBody>
                    <a:bodyPr/>
                    <a:lstStyle/>
                    <a:p>
                      <a:r>
                        <a:rPr lang="en-US" sz="1700" dirty="0" smtClean="0"/>
                        <a:t>Balance</a:t>
                      </a:r>
                      <a:endParaRPr lang="en-US" sz="1700" dirty="0"/>
                    </a:p>
                  </a:txBody>
                  <a:tcPr/>
                </a:tc>
                <a:tc>
                  <a:txBody>
                    <a:bodyPr/>
                    <a:lstStyle/>
                    <a:p>
                      <a:r>
                        <a:rPr lang="en-US" sz="1700" dirty="0" smtClean="0">
                          <a:solidFill>
                            <a:schemeClr val="tx1"/>
                          </a:solidFill>
                        </a:rPr>
                        <a:t>7,500</a:t>
                      </a:r>
                      <a:endParaRPr lang="en-US" sz="1700" dirty="0">
                        <a:solidFill>
                          <a:schemeClr val="tx1"/>
                        </a:solidFill>
                      </a:endParaRPr>
                    </a:p>
                  </a:txBody>
                  <a:tcPr/>
                </a:tc>
                <a:tc>
                  <a:txBody>
                    <a:bodyPr/>
                    <a:lstStyle/>
                    <a:p>
                      <a:r>
                        <a:rPr lang="en-US" sz="1700" dirty="0" smtClean="0">
                          <a:solidFill>
                            <a:schemeClr val="tx1"/>
                          </a:solidFill>
                        </a:rPr>
                        <a:t>3,000</a:t>
                      </a:r>
                      <a:endParaRPr lang="en-US" sz="1700" dirty="0">
                        <a:solidFill>
                          <a:schemeClr val="tx1"/>
                        </a:solidFill>
                      </a:endParaRPr>
                    </a:p>
                  </a:txBody>
                  <a:tcPr/>
                </a:tc>
                <a:tc>
                  <a:txBody>
                    <a:bodyPr/>
                    <a:lstStyle/>
                    <a:p>
                      <a:r>
                        <a:rPr lang="en-US" sz="1700" dirty="0" smtClean="0">
                          <a:solidFill>
                            <a:schemeClr val="tx1"/>
                          </a:solidFill>
                        </a:rPr>
                        <a:t>980</a:t>
                      </a:r>
                      <a:endParaRPr lang="en-US" sz="1700" dirty="0">
                        <a:solidFill>
                          <a:schemeClr val="tx1"/>
                        </a:solidFill>
                      </a:endParaRPr>
                    </a:p>
                  </a:txBody>
                  <a:tcPr/>
                </a:tc>
                <a:tc>
                  <a:txBody>
                    <a:bodyPr/>
                    <a:lstStyle/>
                    <a:p>
                      <a:r>
                        <a:rPr lang="en-US" sz="1700" dirty="0" smtClean="0">
                          <a:solidFill>
                            <a:schemeClr val="tx1"/>
                          </a:solidFill>
                        </a:rPr>
                        <a:t>29,560</a:t>
                      </a:r>
                      <a:endParaRPr lang="en-US" sz="1700" dirty="0">
                        <a:solidFill>
                          <a:schemeClr val="tx1"/>
                        </a:solidFill>
                      </a:endParaRPr>
                    </a:p>
                  </a:txBody>
                  <a:tcPr/>
                </a:tc>
              </a:tr>
              <a:tr h="228600">
                <a:tc>
                  <a:txBody>
                    <a:bodyPr/>
                    <a:lstStyle/>
                    <a:p>
                      <a:r>
                        <a:rPr lang="en-US" sz="1700" dirty="0" smtClean="0"/>
                        <a:t>ADD:</a:t>
                      </a:r>
                      <a:r>
                        <a:rPr lang="en-US" sz="1700" baseline="0" dirty="0" smtClean="0"/>
                        <a:t> Minimum cash balance</a:t>
                      </a:r>
                      <a:endParaRPr lang="en-US" sz="1700" dirty="0"/>
                    </a:p>
                  </a:txBody>
                  <a:tcPr/>
                </a:tc>
                <a:tc>
                  <a:txBody>
                    <a:bodyPr/>
                    <a:lstStyle/>
                    <a:p>
                      <a:r>
                        <a:rPr lang="en-US" sz="1700" dirty="0" smtClean="0">
                          <a:solidFill>
                            <a:schemeClr val="tx1"/>
                          </a:solidFill>
                        </a:rPr>
                        <a:t>20,000</a:t>
                      </a:r>
                      <a:endParaRPr lang="en-US" sz="1700" dirty="0">
                        <a:solidFill>
                          <a:schemeClr val="tx1"/>
                        </a:solidFill>
                      </a:endParaRPr>
                    </a:p>
                  </a:txBody>
                  <a:tcPr/>
                </a:tc>
                <a:tc>
                  <a:txBody>
                    <a:bodyPr/>
                    <a:lstStyle/>
                    <a:p>
                      <a:r>
                        <a:rPr lang="en-US" sz="1700" dirty="0" smtClean="0">
                          <a:solidFill>
                            <a:schemeClr val="tx1"/>
                          </a:solidFill>
                        </a:rPr>
                        <a:t>20,000</a:t>
                      </a:r>
                      <a:endParaRPr lang="en-US" sz="1700" dirty="0">
                        <a:solidFill>
                          <a:schemeClr val="tx1"/>
                        </a:solidFill>
                      </a:endParaRPr>
                    </a:p>
                  </a:txBody>
                  <a:tcPr/>
                </a:tc>
                <a:tc>
                  <a:txBody>
                    <a:bodyPr/>
                    <a:lstStyle/>
                    <a:p>
                      <a:r>
                        <a:rPr lang="en-US" sz="1700" dirty="0" smtClean="0">
                          <a:solidFill>
                            <a:schemeClr val="tx1"/>
                          </a:solidFill>
                        </a:rPr>
                        <a:t>20,000</a:t>
                      </a:r>
                      <a:endParaRPr lang="en-US" sz="1700" dirty="0">
                        <a:solidFill>
                          <a:schemeClr val="tx1"/>
                        </a:solidFill>
                      </a:endParaRPr>
                    </a:p>
                  </a:txBody>
                  <a:tcPr/>
                </a:tc>
                <a:tc>
                  <a:txBody>
                    <a:bodyPr/>
                    <a:lstStyle/>
                    <a:p>
                      <a:r>
                        <a:rPr lang="en-US" sz="1700" dirty="0" smtClean="0">
                          <a:solidFill>
                            <a:schemeClr val="tx1"/>
                          </a:solidFill>
                        </a:rPr>
                        <a:t>20,000</a:t>
                      </a:r>
                      <a:endParaRPr lang="en-US" sz="1700" dirty="0">
                        <a:solidFill>
                          <a:schemeClr val="tx1"/>
                        </a:solidFill>
                      </a:endParaRPr>
                    </a:p>
                  </a:txBody>
                  <a:tcPr/>
                </a:tc>
              </a:tr>
              <a:tr h="259080">
                <a:tc>
                  <a:txBody>
                    <a:bodyPr/>
                    <a:lstStyle/>
                    <a:p>
                      <a:r>
                        <a:rPr lang="en-US" sz="1700" dirty="0" smtClean="0"/>
                        <a:t>Closing cash balance</a:t>
                      </a:r>
                      <a:endParaRPr lang="en-US" sz="1700" dirty="0"/>
                    </a:p>
                  </a:txBody>
                  <a:tcPr/>
                </a:tc>
                <a:tc>
                  <a:txBody>
                    <a:bodyPr/>
                    <a:lstStyle/>
                    <a:p>
                      <a:r>
                        <a:rPr lang="en-US" sz="1700" dirty="0" smtClean="0">
                          <a:solidFill>
                            <a:schemeClr val="tx1"/>
                          </a:solidFill>
                        </a:rPr>
                        <a:t>27,500</a:t>
                      </a:r>
                      <a:endParaRPr lang="en-US" sz="1700" dirty="0">
                        <a:solidFill>
                          <a:schemeClr val="tx1"/>
                        </a:solidFill>
                      </a:endParaRPr>
                    </a:p>
                  </a:txBody>
                  <a:tcPr/>
                </a:tc>
                <a:tc>
                  <a:txBody>
                    <a:bodyPr/>
                    <a:lstStyle/>
                    <a:p>
                      <a:r>
                        <a:rPr lang="en-US" sz="1700" dirty="0" smtClean="0">
                          <a:solidFill>
                            <a:schemeClr val="tx1"/>
                          </a:solidFill>
                        </a:rPr>
                        <a:t>23,000</a:t>
                      </a:r>
                      <a:endParaRPr lang="en-US" sz="1700" dirty="0">
                        <a:solidFill>
                          <a:schemeClr val="tx1"/>
                        </a:solidFill>
                      </a:endParaRPr>
                    </a:p>
                  </a:txBody>
                  <a:tcPr/>
                </a:tc>
                <a:tc>
                  <a:txBody>
                    <a:bodyPr/>
                    <a:lstStyle/>
                    <a:p>
                      <a:r>
                        <a:rPr lang="en-US" sz="1700" dirty="0" smtClean="0">
                          <a:solidFill>
                            <a:schemeClr val="tx1"/>
                          </a:solidFill>
                        </a:rPr>
                        <a:t>20,980</a:t>
                      </a:r>
                      <a:endParaRPr lang="en-US" sz="1700" dirty="0">
                        <a:solidFill>
                          <a:schemeClr val="tx1"/>
                        </a:solidFill>
                      </a:endParaRPr>
                    </a:p>
                  </a:txBody>
                  <a:tcPr/>
                </a:tc>
                <a:tc>
                  <a:txBody>
                    <a:bodyPr/>
                    <a:lstStyle/>
                    <a:p>
                      <a:r>
                        <a:rPr lang="en-US" sz="1700" dirty="0" smtClean="0">
                          <a:solidFill>
                            <a:schemeClr val="tx1"/>
                          </a:solidFill>
                        </a:rPr>
                        <a:t>49,560</a:t>
                      </a:r>
                      <a:endParaRPr lang="en-US" sz="1700" dirty="0">
                        <a:solidFill>
                          <a:schemeClr val="tx1"/>
                        </a:solidFill>
                      </a:endParaRPr>
                    </a:p>
                  </a:txBody>
                  <a:tcPr/>
                </a:tc>
              </a:tr>
              <a:tr h="152399">
                <a:tc>
                  <a:txBody>
                    <a:bodyPr/>
                    <a:lstStyle/>
                    <a:p>
                      <a:r>
                        <a:rPr lang="en-US" sz="1700" dirty="0" smtClean="0"/>
                        <a:t>Cash in hand</a:t>
                      </a:r>
                      <a:endParaRPr lang="en-US" sz="1700" dirty="0"/>
                    </a:p>
                  </a:txBody>
                  <a:tcPr/>
                </a:tc>
                <a:tc>
                  <a:txBody>
                    <a:bodyPr/>
                    <a:lstStyle/>
                    <a:p>
                      <a:r>
                        <a:rPr lang="en-US" sz="1700" dirty="0" smtClean="0">
                          <a:solidFill>
                            <a:schemeClr val="tx1"/>
                          </a:solidFill>
                        </a:rPr>
                        <a:t>27,500</a:t>
                      </a:r>
                      <a:endParaRPr lang="en-US" sz="1700" dirty="0">
                        <a:solidFill>
                          <a:schemeClr val="tx1"/>
                        </a:solidFill>
                      </a:endParaRPr>
                    </a:p>
                  </a:txBody>
                  <a:tcPr/>
                </a:tc>
                <a:tc>
                  <a:txBody>
                    <a:bodyPr/>
                    <a:lstStyle/>
                    <a:p>
                      <a:r>
                        <a:rPr lang="en-US" sz="1700" dirty="0" smtClean="0">
                          <a:solidFill>
                            <a:schemeClr val="tx1"/>
                          </a:solidFill>
                        </a:rPr>
                        <a:t>23,000</a:t>
                      </a:r>
                      <a:endParaRPr lang="en-US" sz="1700" dirty="0">
                        <a:solidFill>
                          <a:schemeClr val="tx1"/>
                        </a:solidFill>
                      </a:endParaRPr>
                    </a:p>
                  </a:txBody>
                  <a:tcPr/>
                </a:tc>
                <a:tc>
                  <a:txBody>
                    <a:bodyPr/>
                    <a:lstStyle/>
                    <a:p>
                      <a:r>
                        <a:rPr lang="en-US" sz="1700" dirty="0" smtClean="0">
                          <a:solidFill>
                            <a:schemeClr val="tx1"/>
                          </a:solidFill>
                        </a:rPr>
                        <a:t>20,980</a:t>
                      </a:r>
                      <a:endParaRPr lang="en-US" sz="1700" dirty="0">
                        <a:solidFill>
                          <a:schemeClr val="tx1"/>
                        </a:solidFill>
                      </a:endParaRPr>
                    </a:p>
                  </a:txBody>
                  <a:tcPr/>
                </a:tc>
                <a:tc>
                  <a:txBody>
                    <a:bodyPr/>
                    <a:lstStyle/>
                    <a:p>
                      <a:r>
                        <a:rPr lang="en-US" sz="1700" dirty="0" smtClean="0">
                          <a:solidFill>
                            <a:schemeClr val="tx1"/>
                          </a:solidFill>
                        </a:rPr>
                        <a:t>30,000</a:t>
                      </a:r>
                      <a:endParaRPr lang="en-US" sz="1700" dirty="0">
                        <a:solidFill>
                          <a:schemeClr val="tx1"/>
                        </a:solidFill>
                      </a:endParaRPr>
                    </a:p>
                  </a:txBody>
                  <a:tcPr/>
                </a:tc>
              </a:tr>
              <a:tr h="152399">
                <a:tc>
                  <a:txBody>
                    <a:bodyPr/>
                    <a:lstStyle/>
                    <a:p>
                      <a:r>
                        <a:rPr lang="en-US" sz="1700" dirty="0" smtClean="0"/>
                        <a:t>Cash at bank</a:t>
                      </a:r>
                      <a:endParaRPr lang="en-US" sz="1700" dirty="0"/>
                    </a:p>
                  </a:txBody>
                  <a:tcPr/>
                </a:tc>
                <a:tc>
                  <a:txBody>
                    <a:bodyPr/>
                    <a:lstStyle/>
                    <a:p>
                      <a:r>
                        <a:rPr lang="en-US" sz="1700" dirty="0" smtClean="0"/>
                        <a:t>0</a:t>
                      </a:r>
                      <a:endParaRPr lang="en-US" sz="1700" dirty="0"/>
                    </a:p>
                  </a:txBody>
                  <a:tcPr/>
                </a:tc>
                <a:tc>
                  <a:txBody>
                    <a:bodyPr/>
                    <a:lstStyle/>
                    <a:p>
                      <a:r>
                        <a:rPr lang="en-US" sz="1700" dirty="0" smtClean="0"/>
                        <a:t>0</a:t>
                      </a:r>
                      <a:endParaRPr lang="en-US" sz="1700" dirty="0"/>
                    </a:p>
                  </a:txBody>
                  <a:tcPr/>
                </a:tc>
                <a:tc>
                  <a:txBody>
                    <a:bodyPr/>
                    <a:lstStyle/>
                    <a:p>
                      <a:r>
                        <a:rPr lang="en-US" sz="1700" dirty="0" smtClean="0"/>
                        <a:t>0</a:t>
                      </a:r>
                      <a:endParaRPr lang="en-US" sz="1700" dirty="0"/>
                    </a:p>
                  </a:txBody>
                  <a:tcPr/>
                </a:tc>
                <a:tc>
                  <a:txBody>
                    <a:bodyPr/>
                    <a:lstStyle/>
                    <a:p>
                      <a:r>
                        <a:rPr lang="en-US" sz="1700" dirty="0" smtClean="0">
                          <a:solidFill>
                            <a:schemeClr val="tx1"/>
                          </a:solidFill>
                        </a:rPr>
                        <a:t>19560</a:t>
                      </a:r>
                      <a:endParaRPr lang="en-US" sz="1700" dirty="0">
                        <a:solidFill>
                          <a:schemeClr val="tx1"/>
                        </a:solidFill>
                      </a:endParaRPr>
                    </a:p>
                  </a:txBody>
                  <a:tcPr/>
                </a:tc>
              </a:tr>
            </a:tbl>
          </a:graphicData>
        </a:graphic>
      </p:graphicFrame>
    </p:spTree>
    <p:extLst>
      <p:ext uri="{BB962C8B-B14F-4D97-AF65-F5344CB8AC3E}">
        <p14:creationId xmlns:p14="http://schemas.microsoft.com/office/powerpoint/2010/main" val="2755234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t>Rough Sheet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228600"/>
                <a:ext cx="8458200" cy="6400800"/>
              </a:xfrm>
            </p:spPr>
            <p:txBody>
              <a:bodyPr>
                <a:normAutofit/>
              </a:bodyPr>
              <a:lstStyle/>
              <a:p>
                <a:pPr marL="0" indent="0" algn="just">
                  <a:buNone/>
                </a:pPr>
                <a:endParaRPr lang="en-US" sz="1700" dirty="0" smtClean="0"/>
              </a:p>
              <a:p>
                <a:pPr marL="0" indent="0" algn="just">
                  <a:buNone/>
                </a:pPr>
                <a:endParaRPr lang="en-US" sz="1700" dirty="0"/>
              </a:p>
              <a:p>
                <a:pPr marL="0" indent="0" algn="just">
                  <a:buNone/>
                </a:pPr>
                <a:endParaRPr lang="en-US" sz="1700" dirty="0" smtClean="0"/>
              </a:p>
              <a:p>
                <a:pPr marL="0" indent="0" algn="just">
                  <a:buNone/>
                </a:pPr>
                <a:endParaRPr lang="en-US" sz="1700" dirty="0"/>
              </a:p>
              <a:p>
                <a:pPr marL="0" indent="0" algn="just">
                  <a:buNone/>
                </a:pPr>
                <a:endParaRPr lang="en-US" sz="1700" b="1" dirty="0" smtClean="0"/>
              </a:p>
              <a:p>
                <a:pPr marL="0" indent="0" algn="just">
                  <a:buNone/>
                </a:pPr>
                <a:r>
                  <a:rPr lang="en-US" sz="1700" b="1" dirty="0" smtClean="0"/>
                  <a:t>Purchase = 50% of next month sales</a:t>
                </a:r>
                <a:r>
                  <a:rPr lang="en-US" sz="1700" dirty="0" smtClean="0"/>
                  <a:t>		October= 50% of 85000   = 42500</a:t>
                </a:r>
              </a:p>
              <a:p>
                <a:pPr marL="0" indent="0" algn="just">
                  <a:buNone/>
                </a:pPr>
                <a:r>
                  <a:rPr lang="en-US" sz="1700" dirty="0" smtClean="0"/>
                  <a:t>August= 50% of 50,000 = 25000		November = 50% of 90000 = 45000</a:t>
                </a:r>
              </a:p>
              <a:p>
                <a:pPr marL="0" indent="0" algn="just">
                  <a:buNone/>
                </a:pPr>
                <a:r>
                  <a:rPr lang="en-US" sz="1700" dirty="0" smtClean="0"/>
                  <a:t>September = 50% of 65000 = 32500		December =50% of 70000  = 35000</a:t>
                </a:r>
              </a:p>
              <a:p>
                <a:pPr marL="0" indent="0" algn="just">
                  <a:buNone/>
                </a:pPr>
                <a:r>
                  <a:rPr lang="en-US" sz="1700" b="1" dirty="0" smtClean="0"/>
                  <a:t>Payment for manufacturing expenses = 15 days</a:t>
                </a:r>
              </a:p>
              <a:p>
                <a:pPr marL="0" indent="0" algn="just">
                  <a:buNone/>
                </a:pPr>
                <a:r>
                  <a:rPr lang="en-US" sz="1700" dirty="0" smtClean="0"/>
                  <a:t>Next month = 15/30  = 50%		</a:t>
                </a:r>
                <a:r>
                  <a:rPr lang="en-US" sz="1700" dirty="0" smtClean="0">
                    <a:solidFill>
                      <a:srgbClr val="FF0000"/>
                    </a:solidFill>
                  </a:rPr>
                  <a:t>If 10 days , then next month = 10/30   =1/3</a:t>
                </a:r>
              </a:p>
              <a:p>
                <a:pPr marL="0" indent="0" algn="just">
                  <a:buNone/>
                </a:pPr>
                <a:r>
                  <a:rPr lang="en-US" sz="1700" dirty="0" smtClean="0"/>
                  <a:t>Same month = (30-15)/30  = 50%                                       </a:t>
                </a:r>
                <a:r>
                  <a:rPr lang="en-US" sz="1700" dirty="0" smtClean="0">
                    <a:solidFill>
                      <a:srgbClr val="FF0000"/>
                    </a:solidFill>
                  </a:rPr>
                  <a:t>same month = 20/30    = 2/3</a:t>
                </a:r>
              </a:p>
              <a:p>
                <a:pPr marL="0" indent="0" algn="just">
                  <a:buNone/>
                </a:pPr>
                <a:endParaRPr lang="en-US" sz="1700" dirty="0"/>
              </a:p>
              <a:p>
                <a:pPr marL="0" indent="0" algn="just">
                  <a:buNone/>
                </a:pPr>
                <a:r>
                  <a:rPr lang="en-US" sz="1700" dirty="0" smtClean="0"/>
                  <a:t>Let repayment of principal be x</a:t>
                </a:r>
              </a:p>
              <a:p>
                <a:pPr marL="0" indent="0" algn="just">
                  <a:buNone/>
                </a:pPr>
                <a:r>
                  <a:rPr lang="en-US" sz="1700" dirty="0" smtClean="0"/>
                  <a:t>x + x </a:t>
                </a:r>
                <a:r>
                  <a:rPr lang="en-US" sz="2500" dirty="0" smtClean="0"/>
                  <a:t>×</a:t>
                </a:r>
                <a:r>
                  <a:rPr lang="en-US" sz="1700" dirty="0" smtClean="0"/>
                  <a:t> 12% </a:t>
                </a:r>
                <a:r>
                  <a:rPr lang="en-US" sz="1800" dirty="0" smtClean="0"/>
                  <a:t>× </a:t>
                </a:r>
                <a14:m>
                  <m:oMath xmlns:m="http://schemas.openxmlformats.org/officeDocument/2006/math">
                    <m:f>
                      <m:fPr>
                        <m:ctrlPr>
                          <a:rPr lang="en-US" sz="1600" i="1">
                            <a:latin typeface="Cambria Math"/>
                          </a:rPr>
                        </m:ctrlPr>
                      </m:fPr>
                      <m:num>
                        <m:r>
                          <a:rPr lang="en-US" sz="1600" i="1">
                            <a:latin typeface="Cambria Math"/>
                          </a:rPr>
                          <m:t>2</m:t>
                        </m:r>
                      </m:num>
                      <m:den>
                        <m:r>
                          <a:rPr lang="en-US" sz="1600" i="1">
                            <a:latin typeface="Cambria Math"/>
                          </a:rPr>
                          <m:t>12</m:t>
                        </m:r>
                      </m:den>
                    </m:f>
                  </m:oMath>
                </a14:m>
                <a:r>
                  <a:rPr lang="en-US" sz="1700" dirty="0" smtClean="0"/>
                  <a:t>  = 27500    x = 26960.8</a:t>
                </a:r>
              </a:p>
              <a:p>
                <a:pPr marL="0" indent="0" algn="just">
                  <a:buNone/>
                </a:pPr>
                <a:endParaRPr lang="en-US" sz="1700" dirty="0"/>
              </a:p>
              <a:p>
                <a:pPr marL="0" indent="0" algn="just">
                  <a:buNone/>
                </a:pPr>
                <a:r>
                  <a:rPr lang="en-US" sz="1700" dirty="0" smtClean="0"/>
                  <a:t>Repayment of principal = 26000</a:t>
                </a:r>
              </a:p>
              <a:p>
                <a:pPr marL="0" indent="0" algn="just">
                  <a:buNone/>
                </a:pPr>
                <a:r>
                  <a:rPr lang="en-US" sz="1700" dirty="0" smtClean="0"/>
                  <a:t>Interest = 26000 × 12% × </a:t>
                </a:r>
                <a14:m>
                  <m:oMath xmlns:m="http://schemas.openxmlformats.org/officeDocument/2006/math">
                    <m:f>
                      <m:fPr>
                        <m:ctrlPr>
                          <a:rPr lang="en-US" sz="1800" i="1">
                            <a:latin typeface="Cambria Math"/>
                          </a:rPr>
                        </m:ctrlPr>
                      </m:fPr>
                      <m:num>
                        <m:r>
                          <a:rPr lang="en-US" sz="1800" b="0" i="1" smtClean="0">
                            <a:latin typeface="Cambria Math"/>
                          </a:rPr>
                          <m:t>2</m:t>
                        </m:r>
                      </m:num>
                      <m:den>
                        <m:r>
                          <a:rPr lang="en-US" sz="1800" i="1">
                            <a:latin typeface="Cambria Math"/>
                          </a:rPr>
                          <m:t>12</m:t>
                        </m:r>
                      </m:den>
                    </m:f>
                  </m:oMath>
                </a14:m>
                <a:r>
                  <a:rPr lang="en-US" sz="1700" dirty="0" smtClean="0"/>
                  <a:t> = 520</a:t>
                </a:r>
              </a:p>
              <a:p>
                <a:pPr marL="0" indent="0" algn="just">
                  <a:buNone/>
                </a:pPr>
                <a:r>
                  <a:rPr lang="en-US" sz="1700" dirty="0" smtClean="0"/>
                  <a:t>Interest in December = 14000 × 12% × </a:t>
                </a:r>
                <a14:m>
                  <m:oMath xmlns:m="http://schemas.openxmlformats.org/officeDocument/2006/math">
                    <m:f>
                      <m:fPr>
                        <m:ctrlPr>
                          <a:rPr lang="en-US" sz="1600" i="1">
                            <a:latin typeface="Cambria Math"/>
                          </a:rPr>
                        </m:ctrlPr>
                      </m:fPr>
                      <m:num>
                        <m:r>
                          <a:rPr lang="en-US" sz="1600" b="0" i="1" smtClean="0">
                            <a:latin typeface="Cambria Math"/>
                          </a:rPr>
                          <m:t>3</m:t>
                        </m:r>
                      </m:num>
                      <m:den>
                        <m:r>
                          <a:rPr lang="en-US" sz="1600" b="0" i="1" smtClean="0">
                            <a:latin typeface="Cambria Math"/>
                          </a:rPr>
                          <m:t>12</m:t>
                        </m:r>
                      </m:den>
                    </m:f>
                  </m:oMath>
                </a14:m>
                <a:r>
                  <a:rPr lang="en-US" sz="1700" dirty="0" smtClean="0"/>
                  <a:t>      = 420</a:t>
                </a: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228600"/>
                <a:ext cx="8458200" cy="6400800"/>
              </a:xfrm>
              <a:blipFill rotWithShape="1">
                <a:blip r:embed="rId2"/>
                <a:stretch>
                  <a:fillRect l="-505" t="-286"/>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576961016"/>
              </p:ext>
            </p:extLst>
          </p:nvPr>
        </p:nvGraphicFramePr>
        <p:xfrm>
          <a:off x="152400" y="304800"/>
          <a:ext cx="8763000" cy="1524000"/>
        </p:xfrm>
        <a:graphic>
          <a:graphicData uri="http://schemas.openxmlformats.org/drawingml/2006/table">
            <a:tbl>
              <a:tblPr firstRow="1" bandRow="1">
                <a:tableStyleId>{5C22544A-7EE6-4342-B048-85BDC9FD1C3A}</a:tableStyleId>
              </a:tblPr>
              <a:tblGrid>
                <a:gridCol w="1447799"/>
                <a:gridCol w="1574801"/>
                <a:gridCol w="1435100"/>
                <a:gridCol w="1181100"/>
                <a:gridCol w="1689100"/>
                <a:gridCol w="1435100"/>
              </a:tblGrid>
              <a:tr h="370840">
                <a:tc>
                  <a:txBody>
                    <a:bodyPr/>
                    <a:lstStyle/>
                    <a:p>
                      <a:r>
                        <a:rPr lang="en-US" dirty="0" smtClean="0"/>
                        <a:t>Sep 50000</a:t>
                      </a:r>
                      <a:endParaRPr lang="en-US" dirty="0"/>
                    </a:p>
                  </a:txBody>
                  <a:tcPr/>
                </a:tc>
                <a:tc>
                  <a:txBody>
                    <a:bodyPr/>
                    <a:lstStyle/>
                    <a:p>
                      <a:r>
                        <a:rPr lang="en-US" dirty="0" smtClean="0"/>
                        <a:t>Oct 65000</a:t>
                      </a:r>
                      <a:endParaRPr lang="en-US" dirty="0"/>
                    </a:p>
                  </a:txBody>
                  <a:tcPr/>
                </a:tc>
                <a:tc>
                  <a:txBody>
                    <a:bodyPr/>
                    <a:lstStyle/>
                    <a:p>
                      <a:r>
                        <a:rPr lang="en-US" dirty="0" smtClean="0"/>
                        <a:t>Nov 85000</a:t>
                      </a:r>
                      <a:endParaRPr lang="en-US" dirty="0"/>
                    </a:p>
                  </a:txBody>
                  <a:tcPr/>
                </a:tc>
                <a:tc>
                  <a:txBody>
                    <a:bodyPr/>
                    <a:lstStyle/>
                    <a:p>
                      <a:r>
                        <a:rPr lang="en-US" dirty="0" smtClean="0"/>
                        <a:t>Dec 90000</a:t>
                      </a:r>
                      <a:endParaRPr lang="en-US" dirty="0"/>
                    </a:p>
                  </a:txBody>
                  <a:tcPr/>
                </a:tc>
                <a:tc>
                  <a:txBody>
                    <a:bodyPr/>
                    <a:lstStyle/>
                    <a:p>
                      <a:r>
                        <a:rPr lang="en-US" dirty="0" smtClean="0"/>
                        <a:t>Aug</a:t>
                      </a:r>
                      <a:r>
                        <a:rPr lang="en-US" baseline="0" dirty="0" smtClean="0"/>
                        <a:t> 60000</a:t>
                      </a:r>
                      <a:endParaRPr lang="en-US" dirty="0"/>
                    </a:p>
                  </a:txBody>
                  <a:tcPr/>
                </a:tc>
                <a:tc>
                  <a:txBody>
                    <a:bodyPr/>
                    <a:lstStyle/>
                    <a:p>
                      <a:r>
                        <a:rPr lang="en-US" dirty="0" smtClean="0"/>
                        <a:t>July 45000</a:t>
                      </a:r>
                      <a:endParaRPr lang="en-US" dirty="0"/>
                    </a:p>
                  </a:txBody>
                  <a:tcPr/>
                </a:tc>
              </a:tr>
              <a:tr h="370840">
                <a:tc>
                  <a:txBody>
                    <a:bodyPr/>
                    <a:lstStyle/>
                    <a:p>
                      <a:r>
                        <a:rPr lang="en-US" dirty="0" smtClean="0"/>
                        <a:t>S: 20%, 10K</a:t>
                      </a:r>
                      <a:endParaRPr lang="en-US" dirty="0"/>
                    </a:p>
                  </a:txBody>
                  <a:tcPr/>
                </a:tc>
                <a:tc>
                  <a:txBody>
                    <a:bodyPr/>
                    <a:lstStyle/>
                    <a:p>
                      <a:r>
                        <a:rPr lang="en-US" dirty="0" smtClean="0"/>
                        <a:t>O:</a:t>
                      </a:r>
                      <a:r>
                        <a:rPr lang="en-US" baseline="0" dirty="0" smtClean="0"/>
                        <a:t> 20%,13K</a:t>
                      </a:r>
                      <a:endParaRPr lang="en-US" dirty="0"/>
                    </a:p>
                  </a:txBody>
                  <a:tcPr/>
                </a:tc>
                <a:tc>
                  <a:txBody>
                    <a:bodyPr/>
                    <a:lstStyle/>
                    <a:p>
                      <a:r>
                        <a:rPr lang="en-US" dirty="0" smtClean="0"/>
                        <a:t>N: 17000</a:t>
                      </a:r>
                      <a:endParaRPr lang="en-US" dirty="0"/>
                    </a:p>
                  </a:txBody>
                  <a:tcPr/>
                </a:tc>
                <a:tc>
                  <a:txBody>
                    <a:bodyPr/>
                    <a:lstStyle/>
                    <a:p>
                      <a:r>
                        <a:rPr lang="en-US" dirty="0" smtClean="0"/>
                        <a:t>D: 18000</a:t>
                      </a:r>
                      <a:endParaRPr lang="en-US" dirty="0"/>
                    </a:p>
                  </a:txBody>
                  <a:tcPr/>
                </a:tc>
                <a:tc>
                  <a:txBody>
                    <a:bodyPr/>
                    <a:lstStyle/>
                    <a:p>
                      <a:r>
                        <a:rPr lang="en-US" dirty="0" smtClean="0"/>
                        <a:t>A: 12000 ,20%</a:t>
                      </a:r>
                      <a:endParaRPr lang="en-US" dirty="0"/>
                    </a:p>
                  </a:txBody>
                  <a:tcPr/>
                </a:tc>
                <a:tc>
                  <a:txBody>
                    <a:bodyPr/>
                    <a:lstStyle/>
                    <a:p>
                      <a:r>
                        <a:rPr lang="en-US" dirty="0" smtClean="0"/>
                        <a:t>J: 20%</a:t>
                      </a:r>
                      <a:endParaRPr lang="en-US" dirty="0"/>
                    </a:p>
                  </a:txBody>
                  <a:tcPr/>
                </a:tc>
              </a:tr>
              <a:tr h="370840">
                <a:tc>
                  <a:txBody>
                    <a:bodyPr/>
                    <a:lstStyle/>
                    <a:p>
                      <a:r>
                        <a:rPr lang="en-US" dirty="0" smtClean="0"/>
                        <a:t>O: 70%, 35K</a:t>
                      </a:r>
                      <a:endParaRPr lang="en-US" dirty="0"/>
                    </a:p>
                  </a:txBody>
                  <a:tcPr/>
                </a:tc>
                <a:tc>
                  <a:txBody>
                    <a:bodyPr/>
                    <a:lstStyle/>
                    <a:p>
                      <a:r>
                        <a:rPr lang="en-US" dirty="0" smtClean="0"/>
                        <a:t>N: 70%, 45.5K</a:t>
                      </a:r>
                      <a:endParaRPr lang="en-US" dirty="0"/>
                    </a:p>
                  </a:txBody>
                  <a:tcPr/>
                </a:tc>
                <a:tc>
                  <a:txBody>
                    <a:bodyPr/>
                    <a:lstStyle/>
                    <a:p>
                      <a:r>
                        <a:rPr lang="en-US" dirty="0" smtClean="0"/>
                        <a:t>D: 59500</a:t>
                      </a:r>
                      <a:endParaRPr lang="en-US" dirty="0"/>
                    </a:p>
                  </a:txBody>
                  <a:tcPr/>
                </a:tc>
                <a:tc>
                  <a:txBody>
                    <a:bodyPr/>
                    <a:lstStyle/>
                    <a:p>
                      <a:r>
                        <a:rPr lang="en-US" dirty="0" smtClean="0"/>
                        <a:t>J:  A/R  (?)</a:t>
                      </a:r>
                      <a:endParaRPr lang="en-US" dirty="0"/>
                    </a:p>
                  </a:txBody>
                  <a:tcPr/>
                </a:tc>
                <a:tc>
                  <a:txBody>
                    <a:bodyPr/>
                    <a:lstStyle/>
                    <a:p>
                      <a:r>
                        <a:rPr lang="en-US" dirty="0" smtClean="0"/>
                        <a:t>S: 42000 ,70%</a:t>
                      </a:r>
                      <a:endParaRPr lang="en-US" dirty="0"/>
                    </a:p>
                  </a:txBody>
                  <a:tcPr/>
                </a:tc>
                <a:tc>
                  <a:txBody>
                    <a:bodyPr/>
                    <a:lstStyle/>
                    <a:p>
                      <a:r>
                        <a:rPr lang="en-US" dirty="0" smtClean="0"/>
                        <a:t>A:  70%</a:t>
                      </a:r>
                      <a:endParaRPr lang="en-US" dirty="0"/>
                    </a:p>
                  </a:txBody>
                  <a:tcPr/>
                </a:tc>
              </a:tr>
              <a:tr h="411480">
                <a:tc>
                  <a:txBody>
                    <a:bodyPr/>
                    <a:lstStyle/>
                    <a:p>
                      <a:r>
                        <a:rPr lang="en-US" dirty="0" smtClean="0"/>
                        <a:t>N:</a:t>
                      </a:r>
                      <a:r>
                        <a:rPr lang="en-US" baseline="0" dirty="0" smtClean="0"/>
                        <a:t> 10%, 5K</a:t>
                      </a:r>
                      <a:endParaRPr lang="en-US" dirty="0"/>
                    </a:p>
                  </a:txBody>
                  <a:tcPr/>
                </a:tc>
                <a:tc>
                  <a:txBody>
                    <a:bodyPr/>
                    <a:lstStyle/>
                    <a:p>
                      <a:r>
                        <a:rPr lang="en-US" dirty="0" smtClean="0"/>
                        <a:t>D: 10%, 6.5K</a:t>
                      </a:r>
                      <a:endParaRPr lang="en-US" dirty="0"/>
                    </a:p>
                  </a:txBody>
                  <a:tcPr/>
                </a:tc>
                <a:tc>
                  <a:txBody>
                    <a:bodyPr/>
                    <a:lstStyle/>
                    <a:p>
                      <a:r>
                        <a:rPr lang="en-US" dirty="0" smtClean="0"/>
                        <a:t>J:8500 (A/R)</a:t>
                      </a:r>
                      <a:endParaRPr lang="en-US" dirty="0"/>
                    </a:p>
                  </a:txBody>
                  <a:tcPr/>
                </a:tc>
                <a:tc>
                  <a:txBody>
                    <a:bodyPr/>
                    <a:lstStyle/>
                    <a:p>
                      <a:r>
                        <a:rPr lang="en-US" dirty="0" smtClean="0"/>
                        <a:t>F:A/R  (?)</a:t>
                      </a:r>
                      <a:endParaRPr lang="en-US" dirty="0"/>
                    </a:p>
                  </a:txBody>
                  <a:tcPr/>
                </a:tc>
                <a:tc>
                  <a:txBody>
                    <a:bodyPr/>
                    <a:lstStyle/>
                    <a:p>
                      <a:r>
                        <a:rPr lang="en-US" dirty="0" smtClean="0"/>
                        <a:t>O: 6000,  10%</a:t>
                      </a:r>
                      <a:endParaRPr lang="en-US" dirty="0"/>
                    </a:p>
                  </a:txBody>
                  <a:tcPr/>
                </a:tc>
                <a:tc>
                  <a:txBody>
                    <a:bodyPr/>
                    <a:lstStyle/>
                    <a:p>
                      <a:r>
                        <a:rPr lang="en-US" dirty="0" smtClean="0"/>
                        <a:t>S: 10%,4500</a:t>
                      </a:r>
                      <a:endParaRPr lang="en-US" dirty="0"/>
                    </a:p>
                  </a:txBody>
                  <a:tcPr/>
                </a:tc>
              </a:tr>
            </a:tbl>
          </a:graphicData>
        </a:graphic>
      </p:graphicFrame>
    </p:spTree>
    <p:extLst>
      <p:ext uri="{BB962C8B-B14F-4D97-AF65-F5344CB8AC3E}">
        <p14:creationId xmlns:p14="http://schemas.microsoft.com/office/powerpoint/2010/main" val="1058844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Concept of Receivable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marL="0" indent="0" algn="just">
              <a:buNone/>
            </a:pPr>
            <a:r>
              <a:rPr lang="en-US" sz="2400" dirty="0" smtClean="0"/>
              <a:t>Account Receivable / Debtors: It is one of the important components of current assets. When a firm sells goods on credit rather than requiring immediate cash payment such kind of credit sales generates account receivable.</a:t>
            </a:r>
          </a:p>
          <a:p>
            <a:pPr marL="0" indent="0" algn="just">
              <a:buNone/>
            </a:pPr>
            <a:r>
              <a:rPr lang="en-US" sz="2400" b="1" dirty="0" smtClean="0"/>
              <a:t>Why does the firm sell goods on credit ?</a:t>
            </a:r>
          </a:p>
          <a:p>
            <a:pPr algn="just">
              <a:buFont typeface="Wingdings" pitchFamily="2" charset="2"/>
              <a:buChar char="Ø"/>
            </a:pPr>
            <a:r>
              <a:rPr lang="en-US" sz="2400" dirty="0" smtClean="0"/>
              <a:t>To maintain and promote sales</a:t>
            </a:r>
          </a:p>
          <a:p>
            <a:pPr algn="just">
              <a:buFont typeface="Wingdings" pitchFamily="2" charset="2"/>
              <a:buChar char="Ø"/>
            </a:pPr>
            <a:r>
              <a:rPr lang="en-US" sz="2400" dirty="0" smtClean="0"/>
              <a:t>To expand market</a:t>
            </a:r>
          </a:p>
          <a:p>
            <a:pPr algn="just">
              <a:buFont typeface="Wingdings" pitchFamily="2" charset="2"/>
              <a:buChar char="Ø"/>
            </a:pPr>
            <a:r>
              <a:rPr lang="en-US" sz="2400" dirty="0" smtClean="0"/>
              <a:t>To attract new customers</a:t>
            </a:r>
          </a:p>
          <a:p>
            <a:pPr algn="just">
              <a:buFont typeface="Wingdings" pitchFamily="2" charset="2"/>
              <a:buChar char="Ø"/>
            </a:pPr>
            <a:r>
              <a:rPr lang="en-US" sz="2400" dirty="0" smtClean="0"/>
              <a:t>To compete in the competitive world</a:t>
            </a:r>
          </a:p>
          <a:p>
            <a:pPr marL="0" indent="0" algn="just">
              <a:buNone/>
            </a:pPr>
            <a:r>
              <a:rPr lang="en-US" sz="2400" b="1" dirty="0" smtClean="0"/>
              <a:t>Benefits: 				Costs:</a:t>
            </a:r>
          </a:p>
          <a:p>
            <a:pPr algn="just">
              <a:buFont typeface="Wingdings" pitchFamily="2" charset="2"/>
              <a:buChar char="ü"/>
            </a:pPr>
            <a:r>
              <a:rPr lang="en-US" sz="2100" dirty="0" smtClean="0"/>
              <a:t>Increase in sales			Cost of financing</a:t>
            </a:r>
          </a:p>
          <a:p>
            <a:pPr algn="just">
              <a:buFont typeface="Wingdings" pitchFamily="2" charset="2"/>
              <a:buChar char="ü"/>
            </a:pPr>
            <a:r>
              <a:rPr lang="en-US" sz="2100" dirty="0" smtClean="0"/>
              <a:t>Incremental profit			Collection and administration cost</a:t>
            </a:r>
          </a:p>
          <a:p>
            <a:pPr algn="just">
              <a:buFont typeface="Wingdings" pitchFamily="2" charset="2"/>
              <a:buChar char="ü"/>
            </a:pPr>
            <a:r>
              <a:rPr lang="en-US" sz="2100" dirty="0" smtClean="0"/>
              <a:t>Economies of scale			Bad debts</a:t>
            </a:r>
          </a:p>
          <a:p>
            <a:pPr algn="just">
              <a:buFont typeface="Wingdings" pitchFamily="2" charset="2"/>
              <a:buChar char="ü"/>
            </a:pPr>
            <a:r>
              <a:rPr lang="en-US" sz="2100" dirty="0" smtClean="0"/>
              <a:t>Indirect benefit: Market leadership and 	Cash discount</a:t>
            </a:r>
          </a:p>
          <a:p>
            <a:pPr marL="0" indent="0" algn="just">
              <a:buNone/>
            </a:pPr>
            <a:r>
              <a:rPr lang="en-US" sz="2100" dirty="0" smtClean="0"/>
              <a:t>	</a:t>
            </a:r>
            <a:r>
              <a:rPr lang="en-US" sz="2100" dirty="0"/>
              <a:t> </a:t>
            </a:r>
            <a:r>
              <a:rPr lang="en-US" sz="2100" dirty="0" smtClean="0"/>
              <a:t>          long term customer loyalty</a:t>
            </a:r>
            <a:endParaRPr lang="en-US" sz="2100" dirty="0"/>
          </a:p>
        </p:txBody>
      </p:sp>
    </p:spTree>
    <p:extLst>
      <p:ext uri="{BB962C8B-B14F-4D97-AF65-F5344CB8AC3E}">
        <p14:creationId xmlns:p14="http://schemas.microsoft.com/office/powerpoint/2010/main" val="4294475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Purpose of Receivable Management</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buFont typeface="Wingdings" pitchFamily="2" charset="2"/>
              <a:buChar char="Ø"/>
            </a:pPr>
            <a:r>
              <a:rPr lang="en-US" sz="2200" dirty="0" smtClean="0"/>
              <a:t>The main purpose of a firm’s receivable management is to determine </a:t>
            </a:r>
            <a:r>
              <a:rPr lang="en-US" sz="2200" b="1" dirty="0" smtClean="0"/>
              <a:t>effective credit policy</a:t>
            </a:r>
            <a:r>
              <a:rPr lang="en-US" sz="2200" dirty="0" smtClean="0"/>
              <a:t> that increases the efficiency of the firm’s credit and collection department and contributes to the maximization of value of the firm. </a:t>
            </a:r>
          </a:p>
          <a:p>
            <a:pPr marL="0" indent="0" algn="just">
              <a:buNone/>
            </a:pPr>
            <a:endParaRPr lang="en-US" sz="2200" dirty="0" smtClean="0"/>
          </a:p>
          <a:p>
            <a:pPr algn="just">
              <a:buFont typeface="Wingdings" pitchFamily="2" charset="2"/>
              <a:buChar char="Ø"/>
            </a:pPr>
            <a:r>
              <a:rPr lang="en-US" sz="2200" u="sng" dirty="0" smtClean="0"/>
              <a:t>The specific purpose of receivable management are as follows: </a:t>
            </a:r>
          </a:p>
          <a:p>
            <a:pPr algn="just">
              <a:buFont typeface="Wingdings" pitchFamily="2" charset="2"/>
              <a:buChar char="ü"/>
            </a:pPr>
            <a:r>
              <a:rPr lang="en-US" sz="2200" dirty="0" smtClean="0"/>
              <a:t>To evaluate the creditworthiness of customer before granting credit</a:t>
            </a:r>
          </a:p>
          <a:p>
            <a:pPr algn="just">
              <a:buFont typeface="Wingdings" pitchFamily="2" charset="2"/>
              <a:buChar char="ü"/>
            </a:pPr>
            <a:r>
              <a:rPr lang="en-US" sz="2200" dirty="0" smtClean="0"/>
              <a:t>To minimize the cost of investment in receivable</a:t>
            </a:r>
          </a:p>
          <a:p>
            <a:pPr algn="just">
              <a:buFont typeface="Wingdings" pitchFamily="2" charset="2"/>
              <a:buChar char="ü"/>
            </a:pPr>
            <a:r>
              <a:rPr lang="en-US" sz="2200" dirty="0" smtClean="0"/>
              <a:t>To minimize the possible bad debt losses </a:t>
            </a:r>
          </a:p>
          <a:p>
            <a:pPr algn="just">
              <a:buFont typeface="Wingdings" pitchFamily="2" charset="2"/>
              <a:buChar char="ü"/>
            </a:pPr>
            <a:r>
              <a:rPr lang="en-US" sz="2200" dirty="0" smtClean="0"/>
              <a:t>To formulate credit terms</a:t>
            </a:r>
          </a:p>
          <a:p>
            <a:pPr algn="just">
              <a:buFont typeface="Wingdings" pitchFamily="2" charset="2"/>
              <a:buChar char="ü"/>
            </a:pPr>
            <a:r>
              <a:rPr lang="en-US" sz="2200" dirty="0" smtClean="0"/>
              <a:t>To minimize the cost of running credit and collection department</a:t>
            </a:r>
          </a:p>
          <a:p>
            <a:pPr algn="just">
              <a:buFont typeface="Wingdings" pitchFamily="2" charset="2"/>
              <a:buChar char="ü"/>
            </a:pPr>
            <a:r>
              <a:rPr lang="en-US" sz="2200" dirty="0" smtClean="0"/>
              <a:t>To maintain a trade off between costs and benefits associated with credit management.</a:t>
            </a:r>
          </a:p>
          <a:p>
            <a:pPr marL="0" indent="0" algn="just">
              <a:buNone/>
            </a:pPr>
            <a:endParaRPr lang="en-US" sz="2200" dirty="0"/>
          </a:p>
        </p:txBody>
      </p:sp>
    </p:spTree>
    <p:extLst>
      <p:ext uri="{BB962C8B-B14F-4D97-AF65-F5344CB8AC3E}">
        <p14:creationId xmlns:p14="http://schemas.microsoft.com/office/powerpoint/2010/main" val="2398174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Credit Policy</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marL="0" indent="0" algn="just">
              <a:buNone/>
            </a:pPr>
            <a:r>
              <a:rPr lang="en-US" sz="2400" dirty="0" smtClean="0"/>
              <a:t>Credit Policy: A firm’s credit policy provides guidelines for determining whether to extend credit to a customer and how much to credit extend.</a:t>
            </a:r>
          </a:p>
          <a:p>
            <a:pPr marL="0" indent="0" algn="just">
              <a:buNone/>
            </a:pPr>
            <a:r>
              <a:rPr lang="en-US" sz="2400" b="1" dirty="0" smtClean="0"/>
              <a:t>Elements of credit policy:</a:t>
            </a:r>
          </a:p>
          <a:p>
            <a:pPr marL="457200" indent="-457200" algn="just">
              <a:buAutoNum type="alphaUcPeriod"/>
            </a:pPr>
            <a:r>
              <a:rPr lang="en-US" sz="2400" b="1" dirty="0" smtClean="0"/>
              <a:t>Credit Standard: </a:t>
            </a:r>
            <a:r>
              <a:rPr lang="en-US" sz="2400" dirty="0" smtClean="0"/>
              <a:t>It refers to the criteria for determining which customer will be granted credit and how much. OR</a:t>
            </a:r>
          </a:p>
          <a:p>
            <a:pPr marL="400050" lvl="1" indent="0" algn="just">
              <a:buNone/>
            </a:pPr>
            <a:r>
              <a:rPr lang="en-US" sz="2400" dirty="0" smtClean="0"/>
              <a:t>Credit Standards are the minimum criteria for the extension of a credit to a customer</a:t>
            </a:r>
          </a:p>
          <a:p>
            <a:pPr marL="400050" lvl="1" indent="0" algn="just">
              <a:buNone/>
            </a:pPr>
            <a:r>
              <a:rPr lang="en-US" sz="2400" b="1" dirty="0" smtClean="0"/>
              <a:t>Factors to be considered while setting credit standard : 5C’s</a:t>
            </a:r>
          </a:p>
          <a:p>
            <a:pPr lvl="1" indent="-342900" algn="just">
              <a:buFont typeface="Wingdings" pitchFamily="2" charset="2"/>
              <a:buChar char="Ø"/>
            </a:pPr>
            <a:r>
              <a:rPr lang="en-US" sz="2400" dirty="0" smtClean="0"/>
              <a:t>Character: Borrower’s willingness to pay. From where information can be obtained?</a:t>
            </a:r>
          </a:p>
          <a:p>
            <a:pPr marL="400050" lvl="1" indent="0" algn="just">
              <a:buNone/>
            </a:pPr>
            <a:r>
              <a:rPr lang="en-US" sz="2400" dirty="0"/>
              <a:t>	</a:t>
            </a:r>
            <a:r>
              <a:rPr lang="en-US" sz="2400" dirty="0" smtClean="0"/>
              <a:t>Sources: Credit reports, past experience, relation with 	other suppliers.</a:t>
            </a:r>
            <a:endParaRPr lang="en-US" sz="2400" dirty="0"/>
          </a:p>
        </p:txBody>
      </p:sp>
    </p:spTree>
    <p:extLst>
      <p:ext uri="{BB962C8B-B14F-4D97-AF65-F5344CB8AC3E}">
        <p14:creationId xmlns:p14="http://schemas.microsoft.com/office/powerpoint/2010/main" val="2349131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smtClean="0"/>
              <a:t>Credit Standard</a:t>
            </a:r>
            <a:endParaRPr lang="en-US" sz="3200" dirty="0"/>
          </a:p>
        </p:txBody>
      </p:sp>
      <p:sp>
        <p:nvSpPr>
          <p:cNvPr id="3" name="Content Placeholder 2"/>
          <p:cNvSpPr>
            <a:spLocks noGrp="1"/>
          </p:cNvSpPr>
          <p:nvPr>
            <p:ph idx="1"/>
          </p:nvPr>
        </p:nvSpPr>
        <p:spPr>
          <a:xfrm>
            <a:off x="457200" y="685800"/>
            <a:ext cx="8229600" cy="5440363"/>
          </a:xfrm>
        </p:spPr>
        <p:txBody>
          <a:bodyPr>
            <a:normAutofit/>
          </a:bodyPr>
          <a:lstStyle/>
          <a:p>
            <a:pPr algn="just">
              <a:buFont typeface="Wingdings" pitchFamily="2" charset="2"/>
              <a:buChar char="Ø"/>
            </a:pPr>
            <a:r>
              <a:rPr lang="en-US" sz="2600" dirty="0" smtClean="0"/>
              <a:t>Capacity: Borrower’s ability to pay i.e. cash income</a:t>
            </a:r>
          </a:p>
          <a:p>
            <a:pPr algn="just">
              <a:buFont typeface="Wingdings" pitchFamily="2" charset="2"/>
              <a:buChar char="Ø"/>
            </a:pPr>
            <a:r>
              <a:rPr lang="en-US" sz="2600" dirty="0" smtClean="0"/>
              <a:t>Capital: Borrowing capacity (debt ratio, debt equity ratio, current ratio, quick ratio)</a:t>
            </a:r>
          </a:p>
          <a:p>
            <a:pPr algn="just">
              <a:buFont typeface="Wingdings" pitchFamily="2" charset="2"/>
              <a:buChar char="Ø"/>
            </a:pPr>
            <a:r>
              <a:rPr lang="en-US" sz="2600" dirty="0" smtClean="0"/>
              <a:t>Collateral: Assets pledged by the firm</a:t>
            </a:r>
          </a:p>
          <a:p>
            <a:pPr algn="just">
              <a:buFont typeface="Wingdings" pitchFamily="2" charset="2"/>
              <a:buChar char="Ø"/>
            </a:pPr>
            <a:r>
              <a:rPr lang="en-US" sz="2600" dirty="0" smtClean="0"/>
              <a:t>Condition: General economic condition</a:t>
            </a:r>
          </a:p>
          <a:p>
            <a:pPr marL="0" indent="0" algn="just">
              <a:buNone/>
            </a:pPr>
            <a:r>
              <a:rPr lang="en-US" sz="2600" dirty="0"/>
              <a:t>	</a:t>
            </a:r>
            <a:r>
              <a:rPr lang="en-US" sz="2600" dirty="0" smtClean="0"/>
              <a:t>Impacting of relaxing credit standard on net income:</a:t>
            </a:r>
          </a:p>
          <a:p>
            <a:pPr marL="0" indent="0" algn="just">
              <a:buNone/>
            </a:pP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1954234589"/>
              </p:ext>
            </p:extLst>
          </p:nvPr>
        </p:nvGraphicFramePr>
        <p:xfrm>
          <a:off x="762000" y="3810000"/>
          <a:ext cx="7772400" cy="1478280"/>
        </p:xfrm>
        <a:graphic>
          <a:graphicData uri="http://schemas.openxmlformats.org/drawingml/2006/table">
            <a:tbl>
              <a:tblPr firstRow="1" bandRow="1">
                <a:tableStyleId>{5C22544A-7EE6-4342-B048-85BDC9FD1C3A}</a:tableStyleId>
              </a:tblPr>
              <a:tblGrid>
                <a:gridCol w="2590800"/>
                <a:gridCol w="2590800"/>
                <a:gridCol w="2590800"/>
              </a:tblGrid>
              <a:tr h="0">
                <a:tc>
                  <a:txBody>
                    <a:bodyPr/>
                    <a:lstStyle/>
                    <a:p>
                      <a:r>
                        <a:rPr lang="en-US" dirty="0" smtClean="0"/>
                        <a:t>Particulars</a:t>
                      </a:r>
                      <a:endParaRPr lang="en-US" dirty="0"/>
                    </a:p>
                  </a:txBody>
                  <a:tcPr/>
                </a:tc>
                <a:tc>
                  <a:txBody>
                    <a:bodyPr/>
                    <a:lstStyle/>
                    <a:p>
                      <a:r>
                        <a:rPr lang="en-US" dirty="0" smtClean="0"/>
                        <a:t>Direction of change</a:t>
                      </a:r>
                      <a:endParaRPr lang="en-US" dirty="0"/>
                    </a:p>
                  </a:txBody>
                  <a:tcPr/>
                </a:tc>
                <a:tc>
                  <a:txBody>
                    <a:bodyPr/>
                    <a:lstStyle/>
                    <a:p>
                      <a:r>
                        <a:rPr lang="en-US" dirty="0" smtClean="0"/>
                        <a:t>Effect on</a:t>
                      </a:r>
                      <a:r>
                        <a:rPr lang="en-US" baseline="0" dirty="0" smtClean="0"/>
                        <a:t> NI</a:t>
                      </a:r>
                      <a:endParaRPr lang="en-US" dirty="0"/>
                    </a:p>
                  </a:txBody>
                  <a:tcPr/>
                </a:tc>
              </a:tr>
              <a:tr h="370840">
                <a:tc>
                  <a:txBody>
                    <a:bodyPr/>
                    <a:lstStyle/>
                    <a:p>
                      <a:r>
                        <a:rPr lang="en-US" dirty="0" smtClean="0"/>
                        <a:t>Sales</a:t>
                      </a:r>
                    </a:p>
                  </a:txBody>
                  <a:tcPr/>
                </a:tc>
                <a:tc>
                  <a:txBody>
                    <a:bodyPr/>
                    <a:lstStyle/>
                    <a:p>
                      <a:r>
                        <a:rPr lang="en-US" dirty="0" smtClean="0"/>
                        <a:t>Increase</a:t>
                      </a:r>
                      <a:endParaRPr lang="en-US" dirty="0"/>
                    </a:p>
                  </a:txBody>
                  <a:tcPr/>
                </a:tc>
                <a:tc>
                  <a:txBody>
                    <a:bodyPr/>
                    <a:lstStyle/>
                    <a:p>
                      <a:r>
                        <a:rPr lang="en-US" dirty="0" smtClean="0"/>
                        <a:t>Positive</a:t>
                      </a:r>
                      <a:endParaRPr lang="en-US" dirty="0"/>
                    </a:p>
                  </a:txBody>
                  <a:tcPr/>
                </a:tc>
              </a:tr>
              <a:tr h="370840">
                <a:tc>
                  <a:txBody>
                    <a:bodyPr/>
                    <a:lstStyle/>
                    <a:p>
                      <a:r>
                        <a:rPr lang="en-US" dirty="0" smtClean="0"/>
                        <a:t>Investment in A/R</a:t>
                      </a:r>
                      <a:endParaRPr lang="en-US" dirty="0"/>
                    </a:p>
                  </a:txBody>
                  <a:tcPr/>
                </a:tc>
                <a:tc>
                  <a:txBody>
                    <a:bodyPr/>
                    <a:lstStyle/>
                    <a:p>
                      <a:r>
                        <a:rPr lang="en-US" dirty="0" smtClean="0"/>
                        <a:t>Increase</a:t>
                      </a:r>
                      <a:endParaRPr lang="en-US" dirty="0"/>
                    </a:p>
                  </a:txBody>
                  <a:tcPr/>
                </a:tc>
                <a:tc>
                  <a:txBody>
                    <a:bodyPr/>
                    <a:lstStyle/>
                    <a:p>
                      <a:r>
                        <a:rPr lang="en-US" dirty="0" smtClean="0"/>
                        <a:t>Negative</a:t>
                      </a:r>
                      <a:endParaRPr lang="en-US" dirty="0"/>
                    </a:p>
                  </a:txBody>
                  <a:tcPr/>
                </a:tc>
              </a:tr>
              <a:tr h="370840">
                <a:tc>
                  <a:txBody>
                    <a:bodyPr/>
                    <a:lstStyle/>
                    <a:p>
                      <a:r>
                        <a:rPr lang="en-US" dirty="0" smtClean="0"/>
                        <a:t>Bad debt</a:t>
                      </a:r>
                      <a:endParaRPr lang="en-US" dirty="0"/>
                    </a:p>
                  </a:txBody>
                  <a:tcPr/>
                </a:tc>
                <a:tc>
                  <a:txBody>
                    <a:bodyPr/>
                    <a:lstStyle/>
                    <a:p>
                      <a:r>
                        <a:rPr lang="en-US" dirty="0" smtClean="0"/>
                        <a:t>Increase</a:t>
                      </a:r>
                      <a:endParaRPr lang="en-US" dirty="0"/>
                    </a:p>
                  </a:txBody>
                  <a:tcPr/>
                </a:tc>
                <a:tc>
                  <a:txBody>
                    <a:bodyPr/>
                    <a:lstStyle/>
                    <a:p>
                      <a:r>
                        <a:rPr lang="en-US" dirty="0" smtClean="0"/>
                        <a:t>Negative</a:t>
                      </a:r>
                      <a:endParaRPr lang="en-US" dirty="0"/>
                    </a:p>
                  </a:txBody>
                  <a:tcPr/>
                </a:tc>
              </a:tr>
            </a:tbl>
          </a:graphicData>
        </a:graphic>
      </p:graphicFrame>
    </p:spTree>
    <p:extLst>
      <p:ext uri="{BB962C8B-B14F-4D97-AF65-F5344CB8AC3E}">
        <p14:creationId xmlns:p14="http://schemas.microsoft.com/office/powerpoint/2010/main" val="9193217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Credit Policy</a:t>
            </a:r>
            <a:endParaRPr lang="en-US" dirty="0"/>
          </a:p>
        </p:txBody>
      </p:sp>
      <p:sp>
        <p:nvSpPr>
          <p:cNvPr id="3" name="Content Placeholder 2"/>
          <p:cNvSpPr>
            <a:spLocks noGrp="1"/>
          </p:cNvSpPr>
          <p:nvPr>
            <p:ph idx="1"/>
          </p:nvPr>
        </p:nvSpPr>
        <p:spPr>
          <a:xfrm>
            <a:off x="457200" y="762000"/>
            <a:ext cx="8229600" cy="5364163"/>
          </a:xfrm>
        </p:spPr>
        <p:txBody>
          <a:bodyPr/>
          <a:lstStyle/>
          <a:p>
            <a:pPr marL="0" indent="0" algn="just">
              <a:buNone/>
            </a:pPr>
            <a:r>
              <a:rPr lang="en-US" sz="2400" b="1" dirty="0" smtClean="0"/>
              <a:t>B. Credit Term </a:t>
            </a:r>
            <a:r>
              <a:rPr lang="en-US" sz="2400" dirty="0" smtClean="0"/>
              <a:t>: It refers to the condition under which a firm sells its goods and services on credit.</a:t>
            </a:r>
          </a:p>
          <a:p>
            <a:pPr marL="0" indent="0" algn="just">
              <a:buNone/>
            </a:pPr>
            <a:r>
              <a:rPr lang="en-US" sz="2400" dirty="0" smtClean="0"/>
              <a:t>Credit term covers three components: 2/10 net30</a:t>
            </a:r>
          </a:p>
          <a:p>
            <a:pPr marL="514350" indent="-514350">
              <a:buAutoNum type="romanLcPeriod"/>
            </a:pPr>
            <a:r>
              <a:rPr lang="en-US" sz="2400" u="sng" dirty="0" smtClean="0"/>
              <a:t>Cash discount % </a:t>
            </a:r>
            <a:r>
              <a:rPr lang="en-US" sz="2400" dirty="0" smtClean="0"/>
              <a:t>: Discount offered to the credit customer for early payment of their dues.</a:t>
            </a:r>
          </a:p>
          <a:p>
            <a:pPr marL="0" indent="0">
              <a:buNone/>
            </a:pPr>
            <a:r>
              <a:rPr lang="en-US" sz="2400" dirty="0" smtClean="0"/>
              <a:t>Impact of increasing cash discount on net income:</a:t>
            </a:r>
          </a:p>
          <a:p>
            <a:pPr marL="0" indent="0">
              <a:buNone/>
            </a:pP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703735335"/>
              </p:ext>
            </p:extLst>
          </p:nvPr>
        </p:nvGraphicFramePr>
        <p:xfrm>
          <a:off x="609600" y="3505200"/>
          <a:ext cx="8001000" cy="2209800"/>
        </p:xfrm>
        <a:graphic>
          <a:graphicData uri="http://schemas.openxmlformats.org/drawingml/2006/table">
            <a:tbl>
              <a:tblPr firstRow="1" bandRow="1">
                <a:tableStyleId>{5C22544A-7EE6-4342-B048-85BDC9FD1C3A}</a:tableStyleId>
              </a:tblPr>
              <a:tblGrid>
                <a:gridCol w="2667000"/>
                <a:gridCol w="2667000"/>
                <a:gridCol w="2667000"/>
              </a:tblGrid>
              <a:tr h="441960">
                <a:tc>
                  <a:txBody>
                    <a:bodyPr/>
                    <a:lstStyle/>
                    <a:p>
                      <a:r>
                        <a:rPr lang="en-US" dirty="0" smtClean="0"/>
                        <a:t>Particulars</a:t>
                      </a:r>
                      <a:endParaRPr lang="en-US" dirty="0"/>
                    </a:p>
                  </a:txBody>
                  <a:tcPr/>
                </a:tc>
                <a:tc>
                  <a:txBody>
                    <a:bodyPr/>
                    <a:lstStyle/>
                    <a:p>
                      <a:r>
                        <a:rPr lang="en-US" dirty="0" smtClean="0"/>
                        <a:t>Direction</a:t>
                      </a:r>
                      <a:r>
                        <a:rPr lang="en-US" baseline="0" dirty="0" smtClean="0"/>
                        <a:t> of change</a:t>
                      </a:r>
                      <a:endParaRPr lang="en-US" dirty="0"/>
                    </a:p>
                  </a:txBody>
                  <a:tcPr/>
                </a:tc>
                <a:tc>
                  <a:txBody>
                    <a:bodyPr/>
                    <a:lstStyle/>
                    <a:p>
                      <a:r>
                        <a:rPr lang="en-US" dirty="0" smtClean="0"/>
                        <a:t>Effect on Net</a:t>
                      </a:r>
                      <a:r>
                        <a:rPr lang="en-US" baseline="0" dirty="0" smtClean="0"/>
                        <a:t> Income</a:t>
                      </a:r>
                      <a:endParaRPr lang="en-US" dirty="0"/>
                    </a:p>
                  </a:txBody>
                  <a:tcPr/>
                </a:tc>
              </a:tr>
              <a:tr h="441960">
                <a:tc>
                  <a:txBody>
                    <a:bodyPr/>
                    <a:lstStyle/>
                    <a:p>
                      <a:r>
                        <a:rPr lang="en-US" dirty="0" smtClean="0"/>
                        <a:t>Sales</a:t>
                      </a:r>
                      <a:endParaRPr lang="en-US" dirty="0"/>
                    </a:p>
                  </a:txBody>
                  <a:tcPr/>
                </a:tc>
                <a:tc>
                  <a:txBody>
                    <a:bodyPr/>
                    <a:lstStyle/>
                    <a:p>
                      <a:r>
                        <a:rPr lang="en-US" dirty="0" smtClean="0"/>
                        <a:t>Increase</a:t>
                      </a:r>
                      <a:endParaRPr lang="en-US" dirty="0"/>
                    </a:p>
                  </a:txBody>
                  <a:tcPr/>
                </a:tc>
                <a:tc>
                  <a:txBody>
                    <a:bodyPr/>
                    <a:lstStyle/>
                    <a:p>
                      <a:r>
                        <a:rPr lang="en-US" dirty="0" smtClean="0"/>
                        <a:t>Positive</a:t>
                      </a:r>
                      <a:endParaRPr lang="en-US" dirty="0"/>
                    </a:p>
                  </a:txBody>
                  <a:tcPr/>
                </a:tc>
              </a:tr>
              <a:tr h="441960">
                <a:tc>
                  <a:txBody>
                    <a:bodyPr/>
                    <a:lstStyle/>
                    <a:p>
                      <a:r>
                        <a:rPr lang="en-US" dirty="0" smtClean="0"/>
                        <a:t>Cash discount</a:t>
                      </a:r>
                      <a:endParaRPr lang="en-US" dirty="0"/>
                    </a:p>
                  </a:txBody>
                  <a:tcPr/>
                </a:tc>
                <a:tc>
                  <a:txBody>
                    <a:bodyPr/>
                    <a:lstStyle/>
                    <a:p>
                      <a:r>
                        <a:rPr lang="en-US" dirty="0" smtClean="0"/>
                        <a:t>Increase</a:t>
                      </a:r>
                      <a:endParaRPr lang="en-US" dirty="0"/>
                    </a:p>
                  </a:txBody>
                  <a:tcPr/>
                </a:tc>
                <a:tc>
                  <a:txBody>
                    <a:bodyPr/>
                    <a:lstStyle/>
                    <a:p>
                      <a:r>
                        <a:rPr lang="en-US" dirty="0" smtClean="0"/>
                        <a:t>Negative</a:t>
                      </a:r>
                      <a:endParaRPr lang="en-US" dirty="0"/>
                    </a:p>
                  </a:txBody>
                  <a:tcPr/>
                </a:tc>
              </a:tr>
              <a:tr h="441960">
                <a:tc>
                  <a:txBody>
                    <a:bodyPr/>
                    <a:lstStyle/>
                    <a:p>
                      <a:r>
                        <a:rPr lang="en-US" dirty="0" smtClean="0"/>
                        <a:t>Investment in A/R</a:t>
                      </a:r>
                      <a:endParaRPr lang="en-US" dirty="0"/>
                    </a:p>
                  </a:txBody>
                  <a:tcPr/>
                </a:tc>
                <a:tc>
                  <a:txBody>
                    <a:bodyPr/>
                    <a:lstStyle/>
                    <a:p>
                      <a:r>
                        <a:rPr lang="en-US" dirty="0" smtClean="0"/>
                        <a:t>Decrease</a:t>
                      </a:r>
                      <a:endParaRPr lang="en-US" dirty="0"/>
                    </a:p>
                  </a:txBody>
                  <a:tcPr/>
                </a:tc>
                <a:tc>
                  <a:txBody>
                    <a:bodyPr/>
                    <a:lstStyle/>
                    <a:p>
                      <a:r>
                        <a:rPr lang="en-US" dirty="0" smtClean="0"/>
                        <a:t>Positive</a:t>
                      </a:r>
                      <a:endParaRPr lang="en-US" dirty="0"/>
                    </a:p>
                  </a:txBody>
                  <a:tcPr/>
                </a:tc>
              </a:tr>
              <a:tr h="441960">
                <a:tc>
                  <a:txBody>
                    <a:bodyPr/>
                    <a:lstStyle/>
                    <a:p>
                      <a:r>
                        <a:rPr lang="en-US" dirty="0" smtClean="0"/>
                        <a:t>Bad debt</a:t>
                      </a:r>
                      <a:endParaRPr lang="en-US" dirty="0"/>
                    </a:p>
                  </a:txBody>
                  <a:tcPr/>
                </a:tc>
                <a:tc>
                  <a:txBody>
                    <a:bodyPr/>
                    <a:lstStyle/>
                    <a:p>
                      <a:r>
                        <a:rPr lang="en-US" dirty="0" smtClean="0"/>
                        <a:t>Decrease</a:t>
                      </a:r>
                      <a:endParaRPr lang="en-US" dirty="0"/>
                    </a:p>
                  </a:txBody>
                  <a:tcPr/>
                </a:tc>
                <a:tc>
                  <a:txBody>
                    <a:bodyPr/>
                    <a:lstStyle/>
                    <a:p>
                      <a:r>
                        <a:rPr lang="en-US" dirty="0" smtClean="0"/>
                        <a:t>Positive</a:t>
                      </a:r>
                      <a:endParaRPr lang="en-US" dirty="0"/>
                    </a:p>
                  </a:txBody>
                  <a:tcPr/>
                </a:tc>
              </a:tr>
            </a:tbl>
          </a:graphicData>
        </a:graphic>
      </p:graphicFrame>
    </p:spTree>
    <p:extLst>
      <p:ext uri="{BB962C8B-B14F-4D97-AF65-F5344CB8AC3E}">
        <p14:creationId xmlns:p14="http://schemas.microsoft.com/office/powerpoint/2010/main" val="409303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Concept</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Net Working Capital is a part of short term fund (T or F)</a:t>
            </a:r>
          </a:p>
          <a:p>
            <a:pPr lvl="1" algn="just"/>
            <a:r>
              <a:rPr lang="en-US" dirty="0" smtClean="0"/>
              <a:t>False because if CL is insufficient to meet CA it is financed through Long term fund</a:t>
            </a:r>
            <a:endParaRPr lang="en-US" dirty="0"/>
          </a:p>
          <a:p>
            <a:pPr marL="0" lvl="1" indent="0" algn="just">
              <a:buNone/>
            </a:pPr>
            <a:r>
              <a:rPr lang="en-US" dirty="0" smtClean="0"/>
              <a:t>NWC (i.e. CA-CL ) can be +</a:t>
            </a:r>
            <a:r>
              <a:rPr lang="en-US" dirty="0" err="1" smtClean="0"/>
              <a:t>ve</a:t>
            </a:r>
            <a:r>
              <a:rPr lang="en-US" dirty="0" smtClean="0"/>
              <a:t> or –</a:t>
            </a:r>
            <a:r>
              <a:rPr lang="en-US" dirty="0" err="1" smtClean="0"/>
              <a:t>ve</a:t>
            </a:r>
            <a:endParaRPr lang="en-US" dirty="0" smtClean="0"/>
          </a:p>
          <a:p>
            <a:pPr marL="0" lvl="1" indent="0" algn="just">
              <a:buNone/>
            </a:pPr>
            <a:r>
              <a:rPr lang="en-US" dirty="0" smtClean="0"/>
              <a:t>	+</a:t>
            </a:r>
            <a:r>
              <a:rPr lang="en-US" dirty="0" err="1" smtClean="0"/>
              <a:t>ve</a:t>
            </a:r>
            <a:r>
              <a:rPr lang="en-US" dirty="0" smtClean="0"/>
              <a:t> NWC (CL will not finance CA)</a:t>
            </a:r>
          </a:p>
          <a:p>
            <a:pPr marL="0" lvl="1" indent="0" algn="just">
              <a:buNone/>
            </a:pPr>
            <a:r>
              <a:rPr lang="en-US" dirty="0"/>
              <a:t>	</a:t>
            </a:r>
            <a:r>
              <a:rPr lang="en-US" dirty="0" smtClean="0"/>
              <a:t> -</a:t>
            </a:r>
            <a:r>
              <a:rPr lang="en-US" dirty="0" err="1" smtClean="0"/>
              <a:t>ve</a:t>
            </a:r>
            <a:r>
              <a:rPr lang="en-US" dirty="0" smtClean="0"/>
              <a:t> NWC (CL more that CA)</a:t>
            </a:r>
          </a:p>
          <a:p>
            <a:pPr marL="0" lvl="1" indent="0">
              <a:buNone/>
            </a:pPr>
            <a:endParaRPr lang="en-US" dirty="0" smtClean="0"/>
          </a:p>
        </p:txBody>
      </p:sp>
    </p:spTree>
    <p:extLst>
      <p:ext uri="{BB962C8B-B14F-4D97-AF65-F5344CB8AC3E}">
        <p14:creationId xmlns:p14="http://schemas.microsoft.com/office/powerpoint/2010/main" val="23718753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Credit Term</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marL="0" indent="0" algn="just">
              <a:buNone/>
            </a:pPr>
            <a:r>
              <a:rPr lang="en-US" sz="2600" u="sng" dirty="0" smtClean="0"/>
              <a:t>ii. Cash discount period: </a:t>
            </a:r>
            <a:r>
              <a:rPr lang="en-US" sz="2600" dirty="0" smtClean="0"/>
              <a:t>Time period during which discount can be obtained by making payment.</a:t>
            </a:r>
          </a:p>
          <a:p>
            <a:pPr marL="0" indent="0" algn="just">
              <a:buNone/>
            </a:pPr>
            <a:r>
              <a:rPr lang="en-US" sz="2600" dirty="0" smtClean="0"/>
              <a:t>Impact of relaxing discount period on net income:</a:t>
            </a:r>
          </a:p>
          <a:p>
            <a:pPr marL="0" indent="0" algn="just">
              <a:buNone/>
            </a:pP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2976111615"/>
              </p:ext>
            </p:extLst>
          </p:nvPr>
        </p:nvGraphicFramePr>
        <p:xfrm>
          <a:off x="762000" y="2514600"/>
          <a:ext cx="7620000" cy="4000500"/>
        </p:xfrm>
        <a:graphic>
          <a:graphicData uri="http://schemas.openxmlformats.org/drawingml/2006/table">
            <a:tbl>
              <a:tblPr firstRow="1" bandRow="1">
                <a:tableStyleId>{5C22544A-7EE6-4342-B048-85BDC9FD1C3A}</a:tableStyleId>
              </a:tblPr>
              <a:tblGrid>
                <a:gridCol w="2540000"/>
                <a:gridCol w="2540000"/>
                <a:gridCol w="2540000"/>
              </a:tblGrid>
              <a:tr h="571500">
                <a:tc>
                  <a:txBody>
                    <a:bodyPr/>
                    <a:lstStyle/>
                    <a:p>
                      <a:r>
                        <a:rPr lang="en-US" dirty="0" smtClean="0"/>
                        <a:t>Particulars</a:t>
                      </a:r>
                      <a:endParaRPr lang="en-US" dirty="0"/>
                    </a:p>
                  </a:txBody>
                  <a:tcPr/>
                </a:tc>
                <a:tc>
                  <a:txBody>
                    <a:bodyPr/>
                    <a:lstStyle/>
                    <a:p>
                      <a:r>
                        <a:rPr lang="en-US" dirty="0" smtClean="0"/>
                        <a:t>Direction of Change</a:t>
                      </a:r>
                      <a:endParaRPr lang="en-US" dirty="0"/>
                    </a:p>
                  </a:txBody>
                  <a:tcPr/>
                </a:tc>
                <a:tc>
                  <a:txBody>
                    <a:bodyPr/>
                    <a:lstStyle/>
                    <a:p>
                      <a:r>
                        <a:rPr lang="en-US" dirty="0" smtClean="0"/>
                        <a:t>Effect on Net</a:t>
                      </a:r>
                      <a:r>
                        <a:rPr lang="en-US" baseline="0" dirty="0" smtClean="0"/>
                        <a:t> Income</a:t>
                      </a:r>
                      <a:endParaRPr lang="en-US" dirty="0"/>
                    </a:p>
                  </a:txBody>
                  <a:tcPr/>
                </a:tc>
              </a:tr>
              <a:tr h="571500">
                <a:tc>
                  <a:txBody>
                    <a:bodyPr/>
                    <a:lstStyle/>
                    <a:p>
                      <a:r>
                        <a:rPr lang="en-US" dirty="0" smtClean="0"/>
                        <a:t>Sales</a:t>
                      </a:r>
                      <a:endParaRPr lang="en-US" dirty="0"/>
                    </a:p>
                  </a:txBody>
                  <a:tcPr/>
                </a:tc>
                <a:tc>
                  <a:txBody>
                    <a:bodyPr/>
                    <a:lstStyle/>
                    <a:p>
                      <a:r>
                        <a:rPr lang="en-US" dirty="0" smtClean="0"/>
                        <a:t>Increase</a:t>
                      </a:r>
                      <a:endParaRPr lang="en-US" dirty="0"/>
                    </a:p>
                  </a:txBody>
                  <a:tcPr/>
                </a:tc>
                <a:tc>
                  <a:txBody>
                    <a:bodyPr/>
                    <a:lstStyle/>
                    <a:p>
                      <a:r>
                        <a:rPr lang="en-US" dirty="0" smtClean="0"/>
                        <a:t>Positive</a:t>
                      </a:r>
                      <a:endParaRPr lang="en-US" dirty="0"/>
                    </a:p>
                  </a:txBody>
                  <a:tcPr/>
                </a:tc>
              </a:tr>
              <a:tr h="1600200">
                <a:tc>
                  <a:txBody>
                    <a:bodyPr/>
                    <a:lstStyle/>
                    <a:p>
                      <a:pPr algn="ctr"/>
                      <a:endParaRPr lang="en-US" dirty="0" smtClean="0"/>
                    </a:p>
                    <a:p>
                      <a:pPr algn="ctr"/>
                      <a:endParaRPr lang="en-US" dirty="0" smtClean="0"/>
                    </a:p>
                    <a:p>
                      <a:pPr algn="l"/>
                      <a:endParaRPr lang="en-US" dirty="0" smtClean="0"/>
                    </a:p>
                    <a:p>
                      <a:pPr algn="l"/>
                      <a:r>
                        <a:rPr lang="en-US" dirty="0" smtClean="0"/>
                        <a:t>Investment</a:t>
                      </a:r>
                      <a:r>
                        <a:rPr lang="en-US" baseline="0" dirty="0" smtClean="0"/>
                        <a:t> in A/R</a:t>
                      </a:r>
                      <a:endParaRPr lang="en-US" dirty="0"/>
                    </a:p>
                  </a:txBody>
                  <a:tcPr/>
                </a:tc>
                <a:tc>
                  <a:txBody>
                    <a:bodyPr/>
                    <a:lstStyle/>
                    <a:p>
                      <a:r>
                        <a:rPr lang="en-US" dirty="0" smtClean="0"/>
                        <a:t>Decrease (due to non discount customer</a:t>
                      </a:r>
                      <a:r>
                        <a:rPr lang="en-US" baseline="0" dirty="0" smtClean="0"/>
                        <a:t> now paying earlier)</a:t>
                      </a:r>
                    </a:p>
                    <a:p>
                      <a:endParaRPr lang="en-US" baseline="0" dirty="0" smtClean="0"/>
                    </a:p>
                    <a:p>
                      <a:r>
                        <a:rPr lang="en-US" baseline="0" dirty="0" smtClean="0"/>
                        <a:t>Increase (due to discount taking customer still getting cash discount but paying later)</a:t>
                      </a:r>
                      <a:endParaRPr lang="en-US" dirty="0"/>
                    </a:p>
                  </a:txBody>
                  <a:tcPr/>
                </a:tc>
                <a:tc>
                  <a:txBody>
                    <a:bodyPr/>
                    <a:lstStyle/>
                    <a:p>
                      <a:r>
                        <a:rPr lang="en-US" dirty="0" smtClean="0"/>
                        <a:t>Positive</a:t>
                      </a:r>
                    </a:p>
                    <a:p>
                      <a:endParaRPr lang="en-US" dirty="0" smtClean="0"/>
                    </a:p>
                    <a:p>
                      <a:endParaRPr lang="en-US" dirty="0" smtClean="0"/>
                    </a:p>
                    <a:p>
                      <a:endParaRPr lang="en-US" dirty="0" smtClean="0"/>
                    </a:p>
                    <a:p>
                      <a:endParaRPr lang="en-US" dirty="0" smtClean="0"/>
                    </a:p>
                    <a:p>
                      <a:r>
                        <a:rPr lang="en-US" dirty="0" smtClean="0"/>
                        <a:t>Negative</a:t>
                      </a:r>
                      <a:endParaRPr lang="en-US" dirty="0"/>
                    </a:p>
                  </a:txBody>
                  <a:tcPr/>
                </a:tc>
              </a:tr>
              <a:tr h="571500">
                <a:tc>
                  <a:txBody>
                    <a:bodyPr/>
                    <a:lstStyle/>
                    <a:p>
                      <a:r>
                        <a:rPr lang="en-US" dirty="0" smtClean="0"/>
                        <a:t>Bad debt</a:t>
                      </a:r>
                      <a:endParaRPr lang="en-US" dirty="0"/>
                    </a:p>
                  </a:txBody>
                  <a:tcPr/>
                </a:tc>
                <a:tc>
                  <a:txBody>
                    <a:bodyPr/>
                    <a:lstStyle/>
                    <a:p>
                      <a:r>
                        <a:rPr lang="en-US" dirty="0" smtClean="0"/>
                        <a:t>Decrease</a:t>
                      </a:r>
                      <a:endParaRPr lang="en-US" dirty="0"/>
                    </a:p>
                  </a:txBody>
                  <a:tcPr/>
                </a:tc>
                <a:tc>
                  <a:txBody>
                    <a:bodyPr/>
                    <a:lstStyle/>
                    <a:p>
                      <a:r>
                        <a:rPr lang="en-US" smtClean="0"/>
                        <a:t>Positive</a:t>
                      </a:r>
                      <a:endParaRPr lang="en-US" dirty="0"/>
                    </a:p>
                  </a:txBody>
                  <a:tcPr/>
                </a:tc>
              </a:tr>
            </a:tbl>
          </a:graphicData>
        </a:graphic>
      </p:graphicFrame>
      <p:cxnSp>
        <p:nvCxnSpPr>
          <p:cNvPr id="6" name="Straight Connector 5"/>
          <p:cNvCxnSpPr/>
          <p:nvPr/>
        </p:nvCxnSpPr>
        <p:spPr>
          <a:xfrm>
            <a:off x="3352800" y="4724400"/>
            <a:ext cx="5029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9738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Credit Term</a:t>
            </a:r>
            <a:endParaRPr lang="en-US" dirty="0"/>
          </a:p>
        </p:txBody>
      </p:sp>
      <p:sp>
        <p:nvSpPr>
          <p:cNvPr id="3" name="Content Placeholder 2"/>
          <p:cNvSpPr>
            <a:spLocks noGrp="1"/>
          </p:cNvSpPr>
          <p:nvPr>
            <p:ph idx="1"/>
          </p:nvPr>
        </p:nvSpPr>
        <p:spPr>
          <a:xfrm>
            <a:off x="457200" y="838200"/>
            <a:ext cx="8229600" cy="5287963"/>
          </a:xfrm>
        </p:spPr>
        <p:txBody>
          <a:bodyPr/>
          <a:lstStyle/>
          <a:p>
            <a:pPr marL="0" indent="0">
              <a:buNone/>
            </a:pPr>
            <a:r>
              <a:rPr lang="en-US" sz="2600" u="sng" dirty="0" smtClean="0"/>
              <a:t>iii. Credit Period: </a:t>
            </a:r>
            <a:r>
              <a:rPr lang="en-US" sz="2600" dirty="0" smtClean="0"/>
              <a:t>Final due date of accounts receivable.</a:t>
            </a:r>
          </a:p>
          <a:p>
            <a:pPr marL="0" indent="0">
              <a:buNone/>
            </a:pPr>
            <a:r>
              <a:rPr lang="en-US" sz="2600" dirty="0" smtClean="0"/>
              <a:t>Impact of increasing credit period on net income:</a:t>
            </a:r>
          </a:p>
          <a:p>
            <a:pPr marL="0" indent="0">
              <a:buNone/>
            </a:pPr>
            <a:endParaRPr lang="en-US" sz="2600"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70606030"/>
              </p:ext>
            </p:extLst>
          </p:nvPr>
        </p:nvGraphicFramePr>
        <p:xfrm>
          <a:off x="457200" y="2057400"/>
          <a:ext cx="7848600" cy="2286000"/>
        </p:xfrm>
        <a:graphic>
          <a:graphicData uri="http://schemas.openxmlformats.org/drawingml/2006/table">
            <a:tbl>
              <a:tblPr firstRow="1" bandRow="1">
                <a:tableStyleId>{5C22544A-7EE6-4342-B048-85BDC9FD1C3A}</a:tableStyleId>
              </a:tblPr>
              <a:tblGrid>
                <a:gridCol w="2616200"/>
                <a:gridCol w="2616200"/>
                <a:gridCol w="2616200"/>
              </a:tblGrid>
              <a:tr h="571500">
                <a:tc>
                  <a:txBody>
                    <a:bodyPr/>
                    <a:lstStyle/>
                    <a:p>
                      <a:r>
                        <a:rPr lang="en-US" dirty="0" smtClean="0"/>
                        <a:t>Particular</a:t>
                      </a:r>
                      <a:endParaRPr lang="en-US" dirty="0"/>
                    </a:p>
                  </a:txBody>
                  <a:tcPr/>
                </a:tc>
                <a:tc>
                  <a:txBody>
                    <a:bodyPr/>
                    <a:lstStyle/>
                    <a:p>
                      <a:r>
                        <a:rPr lang="en-US" dirty="0" smtClean="0"/>
                        <a:t>Direction of change</a:t>
                      </a:r>
                      <a:endParaRPr lang="en-US" dirty="0"/>
                    </a:p>
                  </a:txBody>
                  <a:tcPr/>
                </a:tc>
                <a:tc>
                  <a:txBody>
                    <a:bodyPr/>
                    <a:lstStyle/>
                    <a:p>
                      <a:r>
                        <a:rPr lang="en-US" dirty="0" smtClean="0"/>
                        <a:t>Effect on Net</a:t>
                      </a:r>
                      <a:r>
                        <a:rPr lang="en-US" baseline="0" dirty="0" smtClean="0"/>
                        <a:t> Income</a:t>
                      </a:r>
                      <a:endParaRPr lang="en-US" dirty="0"/>
                    </a:p>
                  </a:txBody>
                  <a:tcPr/>
                </a:tc>
              </a:tr>
              <a:tr h="571500">
                <a:tc>
                  <a:txBody>
                    <a:bodyPr/>
                    <a:lstStyle/>
                    <a:p>
                      <a:r>
                        <a:rPr lang="en-US" dirty="0" smtClean="0"/>
                        <a:t>Sales</a:t>
                      </a:r>
                      <a:endParaRPr lang="en-US" dirty="0"/>
                    </a:p>
                  </a:txBody>
                  <a:tcPr/>
                </a:tc>
                <a:tc>
                  <a:txBody>
                    <a:bodyPr/>
                    <a:lstStyle/>
                    <a:p>
                      <a:r>
                        <a:rPr lang="en-US" dirty="0" smtClean="0"/>
                        <a:t>Increase</a:t>
                      </a:r>
                      <a:endParaRPr lang="en-US" dirty="0"/>
                    </a:p>
                  </a:txBody>
                  <a:tcPr/>
                </a:tc>
                <a:tc>
                  <a:txBody>
                    <a:bodyPr/>
                    <a:lstStyle/>
                    <a:p>
                      <a:r>
                        <a:rPr lang="en-US" dirty="0" smtClean="0"/>
                        <a:t>Positive</a:t>
                      </a:r>
                      <a:endParaRPr lang="en-US" dirty="0"/>
                    </a:p>
                  </a:txBody>
                  <a:tcPr/>
                </a:tc>
              </a:tr>
              <a:tr h="571500">
                <a:tc>
                  <a:txBody>
                    <a:bodyPr/>
                    <a:lstStyle/>
                    <a:p>
                      <a:r>
                        <a:rPr lang="en-US" dirty="0" smtClean="0"/>
                        <a:t>Investment in A/R</a:t>
                      </a:r>
                      <a:endParaRPr lang="en-US" dirty="0"/>
                    </a:p>
                  </a:txBody>
                  <a:tcPr/>
                </a:tc>
                <a:tc>
                  <a:txBody>
                    <a:bodyPr/>
                    <a:lstStyle/>
                    <a:p>
                      <a:r>
                        <a:rPr lang="en-US" dirty="0" smtClean="0"/>
                        <a:t>Increase</a:t>
                      </a:r>
                      <a:endParaRPr lang="en-US" dirty="0"/>
                    </a:p>
                  </a:txBody>
                  <a:tcPr/>
                </a:tc>
                <a:tc>
                  <a:txBody>
                    <a:bodyPr/>
                    <a:lstStyle/>
                    <a:p>
                      <a:r>
                        <a:rPr lang="en-US" dirty="0" smtClean="0"/>
                        <a:t>Negative</a:t>
                      </a:r>
                      <a:endParaRPr lang="en-US" dirty="0"/>
                    </a:p>
                  </a:txBody>
                  <a:tcPr/>
                </a:tc>
              </a:tr>
              <a:tr h="571500">
                <a:tc>
                  <a:txBody>
                    <a:bodyPr/>
                    <a:lstStyle/>
                    <a:p>
                      <a:r>
                        <a:rPr lang="en-US" dirty="0" smtClean="0"/>
                        <a:t>Bad debt</a:t>
                      </a:r>
                      <a:endParaRPr lang="en-US" dirty="0"/>
                    </a:p>
                  </a:txBody>
                  <a:tcPr/>
                </a:tc>
                <a:tc>
                  <a:txBody>
                    <a:bodyPr/>
                    <a:lstStyle/>
                    <a:p>
                      <a:r>
                        <a:rPr lang="en-US" dirty="0" smtClean="0"/>
                        <a:t>Increase</a:t>
                      </a:r>
                      <a:endParaRPr lang="en-US" dirty="0"/>
                    </a:p>
                  </a:txBody>
                  <a:tcPr/>
                </a:tc>
                <a:tc>
                  <a:txBody>
                    <a:bodyPr/>
                    <a:lstStyle/>
                    <a:p>
                      <a:r>
                        <a:rPr lang="en-US" dirty="0" smtClean="0"/>
                        <a:t>Negative</a:t>
                      </a:r>
                      <a:endParaRPr lang="en-US" dirty="0"/>
                    </a:p>
                  </a:txBody>
                  <a:tcPr/>
                </a:tc>
              </a:tr>
            </a:tbl>
          </a:graphicData>
        </a:graphic>
      </p:graphicFrame>
    </p:spTree>
    <p:extLst>
      <p:ext uri="{BB962C8B-B14F-4D97-AF65-F5344CB8AC3E}">
        <p14:creationId xmlns:p14="http://schemas.microsoft.com/office/powerpoint/2010/main" val="26068145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Terms of sale</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marL="514350" indent="-514350" algn="just">
              <a:buFont typeface="+mj-lt"/>
              <a:buAutoNum type="arabicPeriod" startAt="4"/>
            </a:pPr>
            <a:r>
              <a:rPr lang="en-US" dirty="0" smtClean="0"/>
              <a:t>Net 30</a:t>
            </a:r>
          </a:p>
          <a:p>
            <a:pPr marL="400050" lvl="1" indent="0" algn="just">
              <a:buNone/>
            </a:pPr>
            <a:r>
              <a:rPr lang="en-US" dirty="0" smtClean="0"/>
              <a:t>The bill must be paid within 30 days from the invoice date</a:t>
            </a:r>
          </a:p>
          <a:p>
            <a:pPr marL="514350" indent="-514350" algn="just">
              <a:buFont typeface="+mj-lt"/>
              <a:buAutoNum type="arabicPeriod" startAt="4"/>
            </a:pPr>
            <a:r>
              <a:rPr lang="en-US" dirty="0" smtClean="0"/>
              <a:t>2/10 net 30</a:t>
            </a:r>
          </a:p>
          <a:p>
            <a:pPr marL="400050" lvl="1" indent="0" algn="just">
              <a:buNone/>
            </a:pPr>
            <a:r>
              <a:rPr lang="en-US" dirty="0" smtClean="0"/>
              <a:t>2 percent discount can be obtained if the payment is made within 10 days; otherwise, whole payment should be made within 30 days.</a:t>
            </a:r>
          </a:p>
          <a:p>
            <a:pPr marL="514350" indent="-514350" algn="just">
              <a:buFont typeface="+mj-lt"/>
              <a:buAutoNum type="arabicPeriod" startAt="4"/>
            </a:pPr>
            <a:r>
              <a:rPr lang="en-US" dirty="0" smtClean="0"/>
              <a:t>Net 10 EOM</a:t>
            </a:r>
          </a:p>
          <a:p>
            <a:pPr marL="400050" lvl="1" indent="0" algn="just">
              <a:buNone/>
            </a:pPr>
            <a:r>
              <a:rPr lang="en-US" dirty="0" smtClean="0"/>
              <a:t>All goods shipped before the end of month must be paid10</a:t>
            </a:r>
            <a:r>
              <a:rPr lang="en-US" baseline="30000" dirty="0" smtClean="0"/>
              <a:t>th</a:t>
            </a:r>
            <a:r>
              <a:rPr lang="en-US" dirty="0" smtClean="0"/>
              <a:t> of the following month. In other words, credit period begins from the end of month</a:t>
            </a:r>
          </a:p>
          <a:p>
            <a:pPr marL="514350" indent="-514350" algn="just">
              <a:buFont typeface="+mj-lt"/>
              <a:buAutoNum type="arabicPeriod" startAt="4"/>
            </a:pPr>
            <a:r>
              <a:rPr lang="en-US" dirty="0" smtClean="0"/>
              <a:t>2/10 net 30 EOM</a:t>
            </a:r>
          </a:p>
          <a:p>
            <a:pPr marL="400050" lvl="1" indent="0" algn="just">
              <a:buNone/>
            </a:pPr>
            <a:r>
              <a:rPr lang="en-US" dirty="0" smtClean="0"/>
              <a:t>Time of discount and credit period begins from the end of month</a:t>
            </a:r>
          </a:p>
          <a:p>
            <a:pPr marL="514350" indent="-514350" algn="just">
              <a:buFont typeface="+mj-lt"/>
              <a:buAutoNum type="arabicPeriod" startAt="4"/>
            </a:pPr>
            <a:r>
              <a:rPr lang="en-US" dirty="0" smtClean="0"/>
              <a:t>2/10 net 30 MOM</a:t>
            </a:r>
          </a:p>
          <a:p>
            <a:pPr marL="400050" lvl="1" indent="0" algn="just">
              <a:buNone/>
            </a:pPr>
            <a:r>
              <a:rPr lang="en-US" dirty="0" smtClean="0"/>
              <a:t>Discount period and credit period begins from the middle of the month if the invoice date lies between 1 to 15 and begins from the end of the month if the invoice date lies between 15</a:t>
            </a:r>
            <a:r>
              <a:rPr lang="en-US" baseline="30000" dirty="0" smtClean="0"/>
              <a:t>th</a:t>
            </a:r>
            <a:r>
              <a:rPr lang="en-US" dirty="0" smtClean="0"/>
              <a:t> to last date of the month.</a:t>
            </a:r>
            <a:endParaRPr lang="en-US" baseline="30000" dirty="0"/>
          </a:p>
        </p:txBody>
      </p:sp>
    </p:spTree>
    <p:extLst>
      <p:ext uri="{BB962C8B-B14F-4D97-AF65-F5344CB8AC3E}">
        <p14:creationId xmlns:p14="http://schemas.microsoft.com/office/powerpoint/2010/main" val="37362055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Credit Terms and Payment Date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8055434"/>
              </p:ext>
            </p:extLst>
          </p:nvPr>
        </p:nvGraphicFramePr>
        <p:xfrm>
          <a:off x="457200" y="914400"/>
          <a:ext cx="8229600" cy="29667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Invoice Date</a:t>
                      </a:r>
                      <a:endParaRPr lang="en-US" dirty="0"/>
                    </a:p>
                  </a:txBody>
                  <a:tcPr/>
                </a:tc>
                <a:tc>
                  <a:txBody>
                    <a:bodyPr/>
                    <a:lstStyle/>
                    <a:p>
                      <a:r>
                        <a:rPr lang="en-US" dirty="0" smtClean="0"/>
                        <a:t>Credit Term</a:t>
                      </a:r>
                      <a:endParaRPr lang="en-US" dirty="0"/>
                    </a:p>
                  </a:txBody>
                  <a:tcPr/>
                </a:tc>
                <a:tc gridSpan="2">
                  <a:txBody>
                    <a:bodyPr/>
                    <a:lstStyle/>
                    <a:p>
                      <a:pPr algn="ctr"/>
                      <a:r>
                        <a:rPr lang="en-US" dirty="0" smtClean="0"/>
                        <a:t>Payment</a:t>
                      </a:r>
                      <a:r>
                        <a:rPr lang="en-US" baseline="0" dirty="0" smtClean="0"/>
                        <a:t> dates</a:t>
                      </a:r>
                      <a:endParaRPr lang="en-US" dirty="0"/>
                    </a:p>
                  </a:txBody>
                  <a:tcPr/>
                </a:tc>
                <a:tc hMerge="1">
                  <a:txBody>
                    <a:bodyPr/>
                    <a:lstStyle/>
                    <a:p>
                      <a:endParaRPr lang="en-US" dirty="0"/>
                    </a:p>
                  </a:txBody>
                  <a:tcPr/>
                </a:tc>
              </a:tr>
              <a:tr h="370840">
                <a:tc>
                  <a:txBody>
                    <a:bodyPr/>
                    <a:lstStyle/>
                    <a:p>
                      <a:endParaRPr lang="en-US"/>
                    </a:p>
                  </a:txBody>
                  <a:tcPr/>
                </a:tc>
                <a:tc>
                  <a:txBody>
                    <a:bodyPr/>
                    <a:lstStyle/>
                    <a:p>
                      <a:endParaRPr lang="en-US"/>
                    </a:p>
                  </a:txBody>
                  <a:tcPr/>
                </a:tc>
                <a:tc>
                  <a:txBody>
                    <a:bodyPr/>
                    <a:lstStyle/>
                    <a:p>
                      <a:r>
                        <a:rPr lang="en-US" dirty="0" smtClean="0"/>
                        <a:t>Discount Taken</a:t>
                      </a:r>
                      <a:endParaRPr lang="en-US" dirty="0"/>
                    </a:p>
                  </a:txBody>
                  <a:tcPr/>
                </a:tc>
                <a:tc>
                  <a:txBody>
                    <a:bodyPr/>
                    <a:lstStyle/>
                    <a:p>
                      <a:r>
                        <a:rPr lang="en-US" dirty="0" smtClean="0"/>
                        <a:t>Discount Forgone</a:t>
                      </a:r>
                      <a:endParaRPr lang="en-US" dirty="0"/>
                    </a:p>
                  </a:txBody>
                  <a:tcPr/>
                </a:tc>
              </a:tr>
              <a:tr h="370840">
                <a:tc>
                  <a:txBody>
                    <a:bodyPr/>
                    <a:lstStyle/>
                    <a:p>
                      <a:r>
                        <a:rPr lang="en-US" dirty="0" smtClean="0"/>
                        <a:t>May 10</a:t>
                      </a:r>
                      <a:endParaRPr lang="en-US" dirty="0"/>
                    </a:p>
                  </a:txBody>
                  <a:tcPr/>
                </a:tc>
                <a:tc>
                  <a:txBody>
                    <a:bodyPr/>
                    <a:lstStyle/>
                    <a:p>
                      <a:r>
                        <a:rPr lang="en-US" dirty="0" smtClean="0"/>
                        <a:t>2 / 10</a:t>
                      </a:r>
                      <a:r>
                        <a:rPr lang="en-US" baseline="0" dirty="0" smtClean="0"/>
                        <a:t> net 30</a:t>
                      </a:r>
                      <a:endParaRPr lang="en-US" dirty="0"/>
                    </a:p>
                  </a:txBody>
                  <a:tcPr/>
                </a:tc>
                <a:tc>
                  <a:txBody>
                    <a:bodyPr/>
                    <a:lstStyle/>
                    <a:p>
                      <a:r>
                        <a:rPr lang="en-US" dirty="0" smtClean="0"/>
                        <a:t>May 20</a:t>
                      </a:r>
                      <a:endParaRPr lang="en-US" dirty="0"/>
                    </a:p>
                  </a:txBody>
                  <a:tcPr/>
                </a:tc>
                <a:tc>
                  <a:txBody>
                    <a:bodyPr/>
                    <a:lstStyle/>
                    <a:p>
                      <a:r>
                        <a:rPr lang="en-US" dirty="0" smtClean="0"/>
                        <a:t>June 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 10</a:t>
                      </a:r>
                    </a:p>
                  </a:txBody>
                  <a:tcPr/>
                </a:tc>
                <a:tc>
                  <a:txBody>
                    <a:bodyPr/>
                    <a:lstStyle/>
                    <a:p>
                      <a:r>
                        <a:rPr lang="en-US" dirty="0" smtClean="0"/>
                        <a:t>2/ 10 net 30 EOM</a:t>
                      </a:r>
                      <a:endParaRPr lang="en-US" dirty="0"/>
                    </a:p>
                  </a:txBody>
                  <a:tcPr/>
                </a:tc>
                <a:tc>
                  <a:txBody>
                    <a:bodyPr/>
                    <a:lstStyle/>
                    <a:p>
                      <a:r>
                        <a:rPr lang="en-US" dirty="0" smtClean="0"/>
                        <a:t>June 10</a:t>
                      </a:r>
                      <a:endParaRPr lang="en-US" dirty="0"/>
                    </a:p>
                  </a:txBody>
                  <a:tcPr/>
                </a:tc>
                <a:tc>
                  <a:txBody>
                    <a:bodyPr/>
                    <a:lstStyle/>
                    <a:p>
                      <a:r>
                        <a:rPr lang="en-US" dirty="0" smtClean="0"/>
                        <a:t>June 30</a:t>
                      </a:r>
                      <a:endParaRPr lang="en-US" dirty="0"/>
                    </a:p>
                  </a:txBody>
                  <a:tcPr/>
                </a:tc>
              </a:tr>
              <a:tr h="370840">
                <a:tc>
                  <a:txBody>
                    <a:bodyPr/>
                    <a:lstStyle/>
                    <a:p>
                      <a:r>
                        <a:rPr lang="en-US" dirty="0" smtClean="0"/>
                        <a:t>May 10</a:t>
                      </a:r>
                      <a:endParaRPr lang="en-US" dirty="0"/>
                    </a:p>
                  </a:txBody>
                  <a:tcPr/>
                </a:tc>
                <a:tc>
                  <a:txBody>
                    <a:bodyPr/>
                    <a:lstStyle/>
                    <a:p>
                      <a:r>
                        <a:rPr lang="en-US" dirty="0" smtClean="0"/>
                        <a:t>2/10 net 30 MOM</a:t>
                      </a:r>
                      <a:endParaRPr lang="en-US" dirty="0"/>
                    </a:p>
                  </a:txBody>
                  <a:tcPr/>
                </a:tc>
                <a:tc>
                  <a:txBody>
                    <a:bodyPr/>
                    <a:lstStyle/>
                    <a:p>
                      <a:r>
                        <a:rPr lang="en-US" dirty="0" smtClean="0"/>
                        <a:t>May 25</a:t>
                      </a:r>
                      <a:endParaRPr lang="en-US" dirty="0"/>
                    </a:p>
                  </a:txBody>
                  <a:tcPr/>
                </a:tc>
                <a:tc>
                  <a:txBody>
                    <a:bodyPr/>
                    <a:lstStyle/>
                    <a:p>
                      <a:r>
                        <a:rPr lang="en-US" dirty="0" smtClean="0"/>
                        <a:t>June</a:t>
                      </a:r>
                      <a:r>
                        <a:rPr lang="en-US" baseline="0" dirty="0" smtClean="0"/>
                        <a:t> 15</a:t>
                      </a:r>
                      <a:endParaRPr lang="en-US" dirty="0"/>
                    </a:p>
                  </a:txBody>
                  <a:tcPr/>
                </a:tc>
              </a:tr>
              <a:tr h="370840">
                <a:tc>
                  <a:txBody>
                    <a:bodyPr/>
                    <a:lstStyle/>
                    <a:p>
                      <a:r>
                        <a:rPr lang="en-US" dirty="0" smtClean="0"/>
                        <a:t>May 20</a:t>
                      </a:r>
                      <a:endParaRPr lang="en-US" dirty="0"/>
                    </a:p>
                  </a:txBody>
                  <a:tcPr/>
                </a:tc>
                <a:tc>
                  <a:txBody>
                    <a:bodyPr/>
                    <a:lstStyle/>
                    <a:p>
                      <a:r>
                        <a:rPr lang="en-US" dirty="0" smtClean="0"/>
                        <a:t>2/10 net 30 MOM</a:t>
                      </a:r>
                      <a:endParaRPr lang="en-US" dirty="0"/>
                    </a:p>
                  </a:txBody>
                  <a:tcPr/>
                </a:tc>
                <a:tc>
                  <a:txBody>
                    <a:bodyPr/>
                    <a:lstStyle/>
                    <a:p>
                      <a:r>
                        <a:rPr lang="en-US" dirty="0" smtClean="0"/>
                        <a:t>June 10</a:t>
                      </a:r>
                      <a:endParaRPr lang="en-US" dirty="0"/>
                    </a:p>
                  </a:txBody>
                  <a:tcPr/>
                </a:tc>
                <a:tc>
                  <a:txBody>
                    <a:bodyPr/>
                    <a:lstStyle/>
                    <a:p>
                      <a:r>
                        <a:rPr lang="en-US" dirty="0" smtClean="0"/>
                        <a:t>June 30</a:t>
                      </a:r>
                      <a:endParaRPr lang="en-US" dirty="0"/>
                    </a:p>
                  </a:txBody>
                  <a:tcPr/>
                </a:tc>
              </a:tr>
              <a:tr h="370840">
                <a:tc>
                  <a:txBody>
                    <a:bodyPr/>
                    <a:lstStyle/>
                    <a:p>
                      <a:r>
                        <a:rPr lang="en-US" dirty="0" smtClean="0"/>
                        <a:t>May 10</a:t>
                      </a:r>
                      <a:endParaRPr lang="en-US" dirty="0"/>
                    </a:p>
                  </a:txBody>
                  <a:tcPr/>
                </a:tc>
                <a:tc>
                  <a:txBody>
                    <a:bodyPr/>
                    <a:lstStyle/>
                    <a:p>
                      <a:r>
                        <a:rPr lang="en-US" dirty="0" smtClean="0"/>
                        <a:t>Net 30</a:t>
                      </a:r>
                      <a:endParaRPr lang="en-US" dirty="0"/>
                    </a:p>
                  </a:txBody>
                  <a:tcPr/>
                </a:tc>
                <a:tc>
                  <a:txBody>
                    <a:bodyPr/>
                    <a:lstStyle/>
                    <a:p>
                      <a:r>
                        <a:rPr lang="en-US" dirty="0" smtClean="0"/>
                        <a:t>-</a:t>
                      </a:r>
                      <a:endParaRPr lang="en-US" dirty="0"/>
                    </a:p>
                  </a:txBody>
                  <a:tcPr/>
                </a:tc>
                <a:tc>
                  <a:txBody>
                    <a:bodyPr/>
                    <a:lstStyle/>
                    <a:p>
                      <a:r>
                        <a:rPr lang="en-US" dirty="0" smtClean="0"/>
                        <a:t>June 10</a:t>
                      </a:r>
                      <a:endParaRPr lang="en-US" dirty="0"/>
                    </a:p>
                  </a:txBody>
                  <a:tcPr/>
                </a:tc>
              </a:tr>
              <a:tr h="370840">
                <a:tc>
                  <a:txBody>
                    <a:bodyPr/>
                    <a:lstStyle/>
                    <a:p>
                      <a:r>
                        <a:rPr lang="en-US" dirty="0" smtClean="0"/>
                        <a:t>May 10</a:t>
                      </a:r>
                      <a:endParaRPr lang="en-US" dirty="0"/>
                    </a:p>
                  </a:txBody>
                  <a:tcPr/>
                </a:tc>
                <a:tc>
                  <a:txBody>
                    <a:bodyPr/>
                    <a:lstStyle/>
                    <a:p>
                      <a:r>
                        <a:rPr lang="en-US" dirty="0" smtClean="0"/>
                        <a:t>Net 10 EOM</a:t>
                      </a:r>
                      <a:endParaRPr lang="en-US" dirty="0"/>
                    </a:p>
                  </a:txBody>
                  <a:tcPr/>
                </a:tc>
                <a:tc>
                  <a:txBody>
                    <a:bodyPr/>
                    <a:lstStyle/>
                    <a:p>
                      <a:r>
                        <a:rPr lang="en-US" dirty="0" smtClean="0"/>
                        <a:t>-</a:t>
                      </a:r>
                      <a:endParaRPr lang="en-US" dirty="0"/>
                    </a:p>
                  </a:txBody>
                  <a:tcPr/>
                </a:tc>
                <a:tc>
                  <a:txBody>
                    <a:bodyPr/>
                    <a:lstStyle/>
                    <a:p>
                      <a:r>
                        <a:rPr lang="en-US" dirty="0" smtClean="0"/>
                        <a:t>June 10</a:t>
                      </a:r>
                      <a:endParaRPr lang="en-US" dirty="0"/>
                    </a:p>
                  </a:txBody>
                  <a:tcPr/>
                </a:tc>
              </a:tr>
            </a:tbl>
          </a:graphicData>
        </a:graphic>
      </p:graphicFrame>
    </p:spTree>
    <p:extLst>
      <p:ext uri="{BB962C8B-B14F-4D97-AF65-F5344CB8AC3E}">
        <p14:creationId xmlns:p14="http://schemas.microsoft.com/office/powerpoint/2010/main" val="27700705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Credit Policy</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marL="0" indent="0" algn="just">
              <a:buNone/>
            </a:pPr>
            <a:r>
              <a:rPr lang="en-US" sz="2600" b="1" dirty="0" smtClean="0"/>
              <a:t>C. Collection Policies</a:t>
            </a:r>
            <a:r>
              <a:rPr lang="en-US" sz="2600" dirty="0" smtClean="0"/>
              <a:t>: Procedures followed by the firm when the customers fail to pay their due within period.</a:t>
            </a:r>
          </a:p>
          <a:p>
            <a:pPr marL="0" indent="0" algn="just">
              <a:buNone/>
            </a:pPr>
            <a:r>
              <a:rPr lang="en-US" sz="2600" dirty="0" smtClean="0"/>
              <a:t>Steps:</a:t>
            </a:r>
          </a:p>
          <a:p>
            <a:pPr indent="512763" algn="just">
              <a:buFont typeface="Wingdings" pitchFamily="2" charset="2"/>
              <a:buChar char="Ø"/>
            </a:pPr>
            <a:r>
              <a:rPr lang="en-US" sz="2600" dirty="0"/>
              <a:t>	</a:t>
            </a:r>
            <a:r>
              <a:rPr lang="en-US" sz="2600" dirty="0" smtClean="0"/>
              <a:t>Remind letter</a:t>
            </a:r>
          </a:p>
          <a:p>
            <a:pPr indent="512763" algn="just">
              <a:buFont typeface="Wingdings" pitchFamily="2" charset="2"/>
              <a:buChar char="Ø"/>
            </a:pPr>
            <a:r>
              <a:rPr lang="en-US" sz="2600" dirty="0"/>
              <a:t>	</a:t>
            </a:r>
            <a:r>
              <a:rPr lang="en-US" sz="2600" dirty="0" smtClean="0"/>
              <a:t>Telephone calls</a:t>
            </a:r>
          </a:p>
          <a:p>
            <a:pPr indent="512763" algn="just">
              <a:buFont typeface="Wingdings" pitchFamily="2" charset="2"/>
              <a:buChar char="Ø"/>
            </a:pPr>
            <a:r>
              <a:rPr lang="en-US" sz="2600" dirty="0"/>
              <a:t>	</a:t>
            </a:r>
            <a:r>
              <a:rPr lang="en-US" sz="2600" dirty="0" smtClean="0"/>
              <a:t>Personal visit</a:t>
            </a:r>
          </a:p>
          <a:p>
            <a:pPr indent="512763" algn="just">
              <a:buFont typeface="Wingdings" pitchFamily="2" charset="2"/>
              <a:buChar char="Ø"/>
            </a:pPr>
            <a:r>
              <a:rPr lang="en-US" sz="2600" dirty="0"/>
              <a:t>	</a:t>
            </a:r>
            <a:r>
              <a:rPr lang="en-US" sz="2600" dirty="0" smtClean="0"/>
              <a:t>Legal action</a:t>
            </a:r>
          </a:p>
          <a:p>
            <a:pPr marL="61913" indent="0" algn="just">
              <a:buNone/>
            </a:pPr>
            <a:r>
              <a:rPr lang="en-US" sz="2600" b="1" dirty="0" smtClean="0"/>
              <a:t>D. Monitoring Account Receivable Position:</a:t>
            </a:r>
          </a:p>
          <a:p>
            <a:pPr marL="61913" indent="0" algn="just">
              <a:buNone/>
            </a:pPr>
            <a:r>
              <a:rPr lang="en-US" sz="2600" dirty="0" smtClean="0"/>
              <a:t>Periodic evaluation of receivables and customers payment pattern to ensure the credit policy is being administered  correctly.</a:t>
            </a:r>
          </a:p>
          <a:p>
            <a:pPr marL="61913" indent="0" algn="just">
              <a:buNone/>
            </a:pPr>
            <a:r>
              <a:rPr lang="en-US" sz="2600" dirty="0" smtClean="0"/>
              <a:t>Tools used by the firm to monitor the receivable position of the firm:</a:t>
            </a:r>
          </a:p>
          <a:p>
            <a:pPr marL="576263" indent="-514350" algn="just">
              <a:buFont typeface="+mj-lt"/>
              <a:buAutoNum type="alphaLcPeriod"/>
            </a:pPr>
            <a:r>
              <a:rPr lang="en-US" sz="2600" dirty="0" smtClean="0"/>
              <a:t>Days sales outstanding / Average collection period</a:t>
            </a:r>
          </a:p>
          <a:p>
            <a:pPr marL="576263" indent="-514350" algn="just">
              <a:buFont typeface="+mj-lt"/>
              <a:buAutoNum type="alphaLcPeriod"/>
            </a:pPr>
            <a:r>
              <a:rPr lang="en-US" sz="2600" dirty="0" smtClean="0"/>
              <a:t>Aging schedule</a:t>
            </a:r>
          </a:p>
        </p:txBody>
      </p:sp>
    </p:spTree>
    <p:extLst>
      <p:ext uri="{BB962C8B-B14F-4D97-AF65-F5344CB8AC3E}">
        <p14:creationId xmlns:p14="http://schemas.microsoft.com/office/powerpoint/2010/main" val="28901934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Aging Schedule</a:t>
            </a:r>
            <a:endParaRPr lang="en-US" dirty="0"/>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pPr algn="just">
              <a:buFont typeface="Wingdings" pitchFamily="2" charset="2"/>
              <a:buChar char="Ø"/>
            </a:pPr>
            <a:r>
              <a:rPr lang="en-US" sz="2000" dirty="0" smtClean="0"/>
              <a:t>It is a tabular classification of receivables showing the length of time accounts have been outstanding. It is  prepared by amount of time account and percentage. The analysis of aging schedule is meaningless in the absence of credit term. </a:t>
            </a:r>
          </a:p>
          <a:p>
            <a:pPr algn="just">
              <a:buFont typeface="Wingdings" pitchFamily="2" charset="2"/>
              <a:buChar char="Ø"/>
            </a:pPr>
            <a:r>
              <a:rPr lang="en-US" sz="2000" dirty="0" smtClean="0"/>
              <a:t>Days sales outstanding provide average collection days based on aggregate data but it does not provide the specific information about the age of account receivable in detail. The aging schedule eliminates this drawback because it gives a detail breakdown of account receivable on the basis of length of time for collection.</a:t>
            </a:r>
          </a:p>
          <a:p>
            <a:pPr algn="just">
              <a:buFont typeface="Wingdings" pitchFamily="2" charset="2"/>
              <a:buChar char="Ø"/>
            </a:pPr>
            <a:r>
              <a:rPr lang="en-US" sz="2000" dirty="0" smtClean="0"/>
              <a:t>Example:</a:t>
            </a:r>
          </a:p>
          <a:p>
            <a:pPr marL="457200" lvl="1" indent="0" algn="just">
              <a:buNone/>
            </a:pPr>
            <a:r>
              <a:rPr lang="en-US" sz="1800" dirty="0" smtClean="0"/>
              <a:t>	                   					  </a:t>
            </a:r>
          </a:p>
          <a:p>
            <a:pPr marL="457200" lvl="1" indent="0" algn="just">
              <a:buNone/>
            </a:pPr>
            <a:r>
              <a:rPr lang="en-US" sz="1800" dirty="0" smtClean="0"/>
              <a:t>							    Current A/R</a:t>
            </a:r>
          </a:p>
          <a:p>
            <a:pPr marL="457200" lvl="1" indent="0" algn="just">
              <a:buNone/>
            </a:pPr>
            <a:endParaRPr lang="en-US" sz="1800" dirty="0"/>
          </a:p>
          <a:p>
            <a:pPr marL="457200" lvl="1" indent="0" algn="just">
              <a:buNone/>
            </a:pPr>
            <a:r>
              <a:rPr lang="en-US" sz="1800" dirty="0" smtClean="0"/>
              <a:t>					</a:t>
            </a:r>
            <a:r>
              <a:rPr lang="en-US" sz="1800" dirty="0"/>
              <a:t>	</a:t>
            </a:r>
            <a:r>
              <a:rPr lang="en-US" sz="1800" dirty="0" smtClean="0"/>
              <a:t>                    Outstanding with</a:t>
            </a:r>
          </a:p>
          <a:p>
            <a:pPr marL="457200" lvl="1" indent="0" algn="just">
              <a:buNone/>
            </a:pPr>
            <a:r>
              <a:rPr lang="en-US" sz="1800" dirty="0"/>
              <a:t>	</a:t>
            </a:r>
            <a:r>
              <a:rPr lang="en-US" sz="1800" dirty="0" smtClean="0"/>
              <a:t>						    Term of net 30</a:t>
            </a:r>
          </a:p>
          <a:p>
            <a:pPr marL="457200" lvl="1" indent="0" algn="just">
              <a:buNone/>
            </a:pPr>
            <a:endParaRPr lang="en-US" sz="1800" dirty="0"/>
          </a:p>
          <a:p>
            <a:pPr marL="457200" lvl="1" indent="0" algn="just">
              <a:buNone/>
            </a:pPr>
            <a:endParaRPr lang="en-US" sz="1800" dirty="0" smtClean="0"/>
          </a:p>
          <a:p>
            <a:pPr marL="457200" lvl="1" indent="0" algn="just">
              <a:buNone/>
            </a:pPr>
            <a:endParaRPr lang="en-US" sz="1800" dirty="0" smtClean="0"/>
          </a:p>
          <a:p>
            <a:pPr marL="457200" lvl="1" indent="0" algn="just">
              <a:buNone/>
            </a:pPr>
            <a:r>
              <a:rPr lang="en-US" sz="1900" dirty="0" smtClean="0"/>
              <a:t>If the credit term are net 30, 50% of receivable are overdue. The firm is lagging behind the collection of receivables.</a:t>
            </a:r>
            <a:endParaRPr lang="en-US" sz="1900" dirty="0"/>
          </a:p>
        </p:txBody>
      </p:sp>
      <p:graphicFrame>
        <p:nvGraphicFramePr>
          <p:cNvPr id="4" name="Table 3"/>
          <p:cNvGraphicFramePr>
            <a:graphicFrameLocks noGrp="1"/>
          </p:cNvGraphicFramePr>
          <p:nvPr>
            <p:extLst>
              <p:ext uri="{D42A27DB-BD31-4B8C-83A1-F6EECF244321}">
                <p14:modId xmlns:p14="http://schemas.microsoft.com/office/powerpoint/2010/main" val="1329801231"/>
              </p:ext>
            </p:extLst>
          </p:nvPr>
        </p:nvGraphicFramePr>
        <p:xfrm>
          <a:off x="1828800" y="3505200"/>
          <a:ext cx="4953000" cy="2204720"/>
        </p:xfrm>
        <a:graphic>
          <a:graphicData uri="http://schemas.openxmlformats.org/drawingml/2006/table">
            <a:tbl>
              <a:tblPr firstRow="1" bandRow="1">
                <a:tableStyleId>{5C22544A-7EE6-4342-B048-85BDC9FD1C3A}</a:tableStyleId>
              </a:tblPr>
              <a:tblGrid>
                <a:gridCol w="1854200"/>
                <a:gridCol w="1854200"/>
                <a:gridCol w="1244600"/>
              </a:tblGrid>
              <a:tr h="361008">
                <a:tc>
                  <a:txBody>
                    <a:bodyPr/>
                    <a:lstStyle/>
                    <a:p>
                      <a:r>
                        <a:rPr lang="en-US" dirty="0" smtClean="0"/>
                        <a:t>Age of accounts</a:t>
                      </a:r>
                      <a:endParaRPr lang="en-US" dirty="0"/>
                    </a:p>
                  </a:txBody>
                  <a:tcPr/>
                </a:tc>
                <a:tc>
                  <a:txBody>
                    <a:bodyPr/>
                    <a:lstStyle/>
                    <a:p>
                      <a:r>
                        <a:rPr lang="en-US" dirty="0" smtClean="0"/>
                        <a:t>Value</a:t>
                      </a:r>
                      <a:r>
                        <a:rPr lang="en-US" baseline="0" dirty="0" smtClean="0"/>
                        <a:t> of account</a:t>
                      </a:r>
                      <a:endParaRPr lang="en-US" dirty="0"/>
                    </a:p>
                  </a:txBody>
                  <a:tcPr/>
                </a:tc>
                <a:tc>
                  <a:txBody>
                    <a:bodyPr/>
                    <a:lstStyle/>
                    <a:p>
                      <a:r>
                        <a:rPr lang="en-US" dirty="0" smtClean="0"/>
                        <a:t>% of</a:t>
                      </a:r>
                      <a:r>
                        <a:rPr lang="en-US" baseline="0" dirty="0" smtClean="0"/>
                        <a:t> total</a:t>
                      </a:r>
                      <a:endParaRPr lang="en-US" dirty="0"/>
                    </a:p>
                  </a:txBody>
                  <a:tcPr/>
                </a:tc>
              </a:tr>
              <a:tr h="314960">
                <a:tc>
                  <a:txBody>
                    <a:bodyPr/>
                    <a:lstStyle/>
                    <a:p>
                      <a:r>
                        <a:rPr lang="en-US" sz="1600" dirty="0" smtClean="0"/>
                        <a:t>0-30</a:t>
                      </a:r>
                      <a:endParaRPr lang="en-US" sz="1600" dirty="0"/>
                    </a:p>
                  </a:txBody>
                  <a:tcPr/>
                </a:tc>
                <a:tc>
                  <a:txBody>
                    <a:bodyPr/>
                    <a:lstStyle/>
                    <a:p>
                      <a:r>
                        <a:rPr lang="en-US" dirty="0" smtClean="0"/>
                        <a:t>300</a:t>
                      </a:r>
                      <a:endParaRPr lang="en-US" dirty="0"/>
                    </a:p>
                  </a:txBody>
                  <a:tcPr/>
                </a:tc>
                <a:tc>
                  <a:txBody>
                    <a:bodyPr/>
                    <a:lstStyle/>
                    <a:p>
                      <a:r>
                        <a:rPr lang="en-US" dirty="0" smtClean="0"/>
                        <a:t>50</a:t>
                      </a:r>
                      <a:endParaRPr lang="en-US" dirty="0"/>
                    </a:p>
                  </a:txBody>
                  <a:tcPr/>
                </a:tc>
              </a:tr>
              <a:tr h="254000">
                <a:tc>
                  <a:txBody>
                    <a:bodyPr/>
                    <a:lstStyle/>
                    <a:p>
                      <a:r>
                        <a:rPr lang="en-US" sz="1600" dirty="0" smtClean="0"/>
                        <a:t>31-60</a:t>
                      </a:r>
                      <a:endParaRPr lang="en-US" sz="1600" dirty="0"/>
                    </a:p>
                  </a:txBody>
                  <a:tcPr/>
                </a:tc>
                <a:tc>
                  <a:txBody>
                    <a:bodyPr/>
                    <a:lstStyle/>
                    <a:p>
                      <a:r>
                        <a:rPr lang="en-US" dirty="0" smtClean="0"/>
                        <a:t>150</a:t>
                      </a:r>
                      <a:endParaRPr lang="en-US" dirty="0"/>
                    </a:p>
                  </a:txBody>
                  <a:tcPr/>
                </a:tc>
                <a:tc>
                  <a:txBody>
                    <a:bodyPr/>
                    <a:lstStyle/>
                    <a:p>
                      <a:r>
                        <a:rPr lang="en-US" dirty="0" smtClean="0"/>
                        <a:t>25</a:t>
                      </a:r>
                      <a:endParaRPr lang="en-US" dirty="0"/>
                    </a:p>
                  </a:txBody>
                  <a:tcPr/>
                </a:tc>
              </a:tr>
              <a:tr h="269240">
                <a:tc>
                  <a:txBody>
                    <a:bodyPr/>
                    <a:lstStyle/>
                    <a:p>
                      <a:r>
                        <a:rPr lang="en-US" sz="1600" dirty="0" smtClean="0"/>
                        <a:t>61-90</a:t>
                      </a:r>
                      <a:endParaRPr lang="en-US" sz="1600" dirty="0"/>
                    </a:p>
                  </a:txBody>
                  <a:tcPr/>
                </a:tc>
                <a:tc>
                  <a:txBody>
                    <a:bodyPr/>
                    <a:lstStyle/>
                    <a:p>
                      <a:r>
                        <a:rPr lang="en-US" dirty="0" smtClean="0"/>
                        <a:t>100</a:t>
                      </a:r>
                      <a:endParaRPr lang="en-US" dirty="0"/>
                    </a:p>
                  </a:txBody>
                  <a:tcPr/>
                </a:tc>
                <a:tc>
                  <a:txBody>
                    <a:bodyPr/>
                    <a:lstStyle/>
                    <a:p>
                      <a:r>
                        <a:rPr lang="en-US" dirty="0" smtClean="0"/>
                        <a:t>17</a:t>
                      </a:r>
                      <a:endParaRPr lang="en-US" dirty="0"/>
                    </a:p>
                  </a:txBody>
                  <a:tcPr/>
                </a:tc>
              </a:tr>
              <a:tr h="370840">
                <a:tc>
                  <a:txBody>
                    <a:bodyPr/>
                    <a:lstStyle/>
                    <a:p>
                      <a:r>
                        <a:rPr lang="en-US" sz="1600" dirty="0" smtClean="0"/>
                        <a:t>91-120</a:t>
                      </a:r>
                      <a:endParaRPr lang="en-US" sz="1600" dirty="0"/>
                    </a:p>
                  </a:txBody>
                  <a:tcPr/>
                </a:tc>
                <a:tc>
                  <a:txBody>
                    <a:bodyPr/>
                    <a:lstStyle/>
                    <a:p>
                      <a:r>
                        <a:rPr lang="en-US" dirty="0" smtClean="0"/>
                        <a:t>20</a:t>
                      </a:r>
                      <a:endParaRPr lang="en-US" dirty="0"/>
                    </a:p>
                  </a:txBody>
                  <a:tcPr/>
                </a:tc>
                <a:tc>
                  <a:txBody>
                    <a:bodyPr/>
                    <a:lstStyle/>
                    <a:p>
                      <a:r>
                        <a:rPr lang="en-US" dirty="0" smtClean="0"/>
                        <a:t>3</a:t>
                      </a:r>
                      <a:endParaRPr lang="en-US" dirty="0"/>
                    </a:p>
                  </a:txBody>
                  <a:tcPr/>
                </a:tc>
              </a:tr>
              <a:tr h="370840">
                <a:tc>
                  <a:txBody>
                    <a:bodyPr/>
                    <a:lstStyle/>
                    <a:p>
                      <a:r>
                        <a:rPr lang="en-US" sz="1600" dirty="0" smtClean="0"/>
                        <a:t>More than 120</a:t>
                      </a:r>
                      <a:endParaRPr lang="en-US" sz="1600" dirty="0"/>
                    </a:p>
                  </a:txBody>
                  <a:tcPr/>
                </a:tc>
                <a:tc>
                  <a:txBody>
                    <a:bodyPr/>
                    <a:lstStyle/>
                    <a:p>
                      <a:r>
                        <a:rPr lang="en-US" dirty="0" smtClean="0"/>
                        <a:t>30</a:t>
                      </a:r>
                      <a:endParaRPr lang="en-US" dirty="0"/>
                    </a:p>
                  </a:txBody>
                  <a:tcPr/>
                </a:tc>
                <a:tc>
                  <a:txBody>
                    <a:bodyPr/>
                    <a:lstStyle/>
                    <a:p>
                      <a:r>
                        <a:rPr lang="en-US" dirty="0" smtClean="0"/>
                        <a:t>5</a:t>
                      </a:r>
                      <a:endParaRPr lang="en-US" dirty="0"/>
                    </a:p>
                  </a:txBody>
                  <a:tcPr/>
                </a:tc>
              </a:tr>
            </a:tbl>
          </a:graphicData>
        </a:graphic>
      </p:graphicFrame>
      <p:cxnSp>
        <p:nvCxnSpPr>
          <p:cNvPr id="6" name="Straight Arrow Connector 5"/>
          <p:cNvCxnSpPr/>
          <p:nvPr/>
        </p:nvCxnSpPr>
        <p:spPr>
          <a:xfrm>
            <a:off x="6019800" y="41910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046839" y="44196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46839" y="54864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61239" y="4419600"/>
            <a:ext cx="0" cy="1066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870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lgn="just">
              <a:buNone/>
            </a:pPr>
            <a:r>
              <a:rPr lang="en-US" sz="2200" b="1" dirty="0" smtClean="0"/>
              <a:t>Example 1</a:t>
            </a:r>
            <a:r>
              <a:rPr lang="en-US" sz="2200" dirty="0" smtClean="0"/>
              <a:t>. If a firm has a cash balance of </a:t>
            </a:r>
            <a:r>
              <a:rPr lang="en-US" sz="2200" dirty="0" err="1" smtClean="0"/>
              <a:t>Rs</a:t>
            </a:r>
            <a:r>
              <a:rPr lang="en-US" sz="2200" dirty="0" smtClean="0"/>
              <a:t> 50,000, debtors of </a:t>
            </a:r>
            <a:r>
              <a:rPr lang="en-US" sz="2200" dirty="0" err="1" smtClean="0"/>
              <a:t>Rs</a:t>
            </a:r>
            <a:r>
              <a:rPr lang="en-US" sz="2200" dirty="0" smtClean="0"/>
              <a:t>. 70,000 and inventory of </a:t>
            </a:r>
            <a:r>
              <a:rPr lang="en-US" sz="2200" dirty="0" err="1" smtClean="0"/>
              <a:t>Rs</a:t>
            </a:r>
            <a:r>
              <a:rPr lang="en-US" sz="2200" dirty="0" smtClean="0"/>
              <a:t> 100,000, then calculate the gross working capital for the firm.</a:t>
            </a:r>
          </a:p>
          <a:p>
            <a:pPr marL="457200" indent="-457200" algn="just">
              <a:buAutoNum type="arabicPeriod"/>
            </a:pPr>
            <a:endParaRPr lang="en-US" sz="2200" dirty="0"/>
          </a:p>
          <a:p>
            <a:pPr marL="0" indent="0" algn="just">
              <a:buNone/>
            </a:pPr>
            <a:r>
              <a:rPr lang="en-US" sz="2200" b="1" dirty="0" smtClean="0"/>
              <a:t>Example 2.</a:t>
            </a:r>
            <a:r>
              <a:rPr lang="en-US" sz="2200" dirty="0" smtClean="0"/>
              <a:t> If a firm has a cash balance of </a:t>
            </a:r>
            <a:r>
              <a:rPr lang="en-US" sz="2200" dirty="0" err="1" smtClean="0"/>
              <a:t>Rs</a:t>
            </a:r>
            <a:r>
              <a:rPr lang="en-US" sz="2200" dirty="0" smtClean="0"/>
              <a:t>. 100,000, debtors of </a:t>
            </a:r>
            <a:r>
              <a:rPr lang="en-US" sz="2200" dirty="0" err="1" smtClean="0"/>
              <a:t>Rs</a:t>
            </a:r>
            <a:r>
              <a:rPr lang="en-US" sz="2200" dirty="0" smtClean="0"/>
              <a:t> 150,000 and current liabilities of </a:t>
            </a:r>
            <a:r>
              <a:rPr lang="en-US" sz="2200" dirty="0" err="1" smtClean="0"/>
              <a:t>Rs</a:t>
            </a:r>
            <a:r>
              <a:rPr lang="en-US" sz="2200" dirty="0" smtClean="0"/>
              <a:t> 200,000, then calculate </a:t>
            </a:r>
            <a:r>
              <a:rPr lang="en-US" sz="2200" smtClean="0"/>
              <a:t>the net </a:t>
            </a:r>
            <a:r>
              <a:rPr lang="en-US" sz="2200" dirty="0" smtClean="0"/>
              <a:t>working capital of the firm.</a:t>
            </a:r>
            <a:endParaRPr lang="en-US" sz="2200" dirty="0"/>
          </a:p>
        </p:txBody>
      </p:sp>
    </p:spTree>
    <p:extLst>
      <p:ext uri="{BB962C8B-B14F-4D97-AF65-F5344CB8AC3E}">
        <p14:creationId xmlns:p14="http://schemas.microsoft.com/office/powerpoint/2010/main" val="331107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Types of Working Capital</a:t>
            </a:r>
            <a:endParaRPr lang="en-US" dirty="0"/>
          </a:p>
        </p:txBody>
      </p:sp>
      <p:sp>
        <p:nvSpPr>
          <p:cNvPr id="3" name="Content Placeholder 2"/>
          <p:cNvSpPr>
            <a:spLocks noGrp="1"/>
          </p:cNvSpPr>
          <p:nvPr>
            <p:ph idx="1"/>
          </p:nvPr>
        </p:nvSpPr>
        <p:spPr>
          <a:xfrm>
            <a:off x="457200" y="1143000"/>
            <a:ext cx="8229600" cy="4983163"/>
          </a:xfrm>
        </p:spPr>
        <p:txBody>
          <a:bodyPr/>
          <a:lstStyle/>
          <a:p>
            <a:pPr marL="514350" indent="-514350">
              <a:buAutoNum type="alphaUcPeriod"/>
            </a:pPr>
            <a:r>
              <a:rPr lang="en-US" dirty="0" smtClean="0"/>
              <a:t>Permanent (Fixed) Working Capital</a:t>
            </a:r>
          </a:p>
          <a:p>
            <a:pPr marL="800100" lvl="2" indent="0" algn="just">
              <a:buNone/>
            </a:pPr>
            <a:r>
              <a:rPr lang="en-US" dirty="0" smtClean="0"/>
              <a:t>Minimal working capital to be maintained at all times</a:t>
            </a:r>
          </a:p>
          <a:p>
            <a:pPr marL="800100" lvl="2" indent="0" algn="just">
              <a:buNone/>
            </a:pPr>
            <a:r>
              <a:rPr lang="en-US" dirty="0" smtClean="0"/>
              <a:t>Remains same through out the year</a:t>
            </a:r>
          </a:p>
          <a:p>
            <a:pPr marL="800100" lvl="2" indent="0" algn="just">
              <a:buNone/>
            </a:pPr>
            <a:r>
              <a:rPr lang="en-US" dirty="0" smtClean="0"/>
              <a:t>Never will be zero</a:t>
            </a:r>
          </a:p>
          <a:p>
            <a:pPr marL="3175" lvl="2" indent="0">
              <a:buNone/>
            </a:pPr>
            <a:r>
              <a:rPr lang="en-US" sz="3200" dirty="0" smtClean="0"/>
              <a:t>B. Variable (Seasonal) Working Capital</a:t>
            </a:r>
          </a:p>
          <a:p>
            <a:pPr marL="3175" lvl="2" indent="0" algn="just">
              <a:buNone/>
            </a:pPr>
            <a:r>
              <a:rPr lang="en-US" dirty="0" smtClean="0"/>
              <a:t>	Fluctuating working capital over and above the 	permanent working capital</a:t>
            </a:r>
            <a:r>
              <a:rPr lang="en-US" dirty="0"/>
              <a:t>	</a:t>
            </a:r>
            <a:endParaRPr lang="en-US" dirty="0" smtClean="0"/>
          </a:p>
          <a:p>
            <a:pPr marL="3175" lvl="2" indent="0">
              <a:buNone/>
            </a:pPr>
            <a:r>
              <a:rPr lang="en-US" dirty="0" smtClean="0"/>
              <a:t>	Increase or decrease with changes in sales / production</a:t>
            </a:r>
          </a:p>
        </p:txBody>
      </p:sp>
    </p:spTree>
    <p:extLst>
      <p:ext uri="{BB962C8B-B14F-4D97-AF65-F5344CB8AC3E}">
        <p14:creationId xmlns:p14="http://schemas.microsoft.com/office/powerpoint/2010/main" val="147381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Types of Working Capital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7281108"/>
              </p:ext>
            </p:extLst>
          </p:nvPr>
        </p:nvGraphicFramePr>
        <p:xfrm>
          <a:off x="457200" y="762000"/>
          <a:ext cx="7848600" cy="2225040"/>
        </p:xfrm>
        <a:graphic>
          <a:graphicData uri="http://schemas.openxmlformats.org/drawingml/2006/table">
            <a:tbl>
              <a:tblPr firstRow="1" bandRow="1">
                <a:tableStyleId>{5C22544A-7EE6-4342-B048-85BDC9FD1C3A}</a:tableStyleId>
              </a:tblPr>
              <a:tblGrid>
                <a:gridCol w="1962150"/>
                <a:gridCol w="1962150"/>
                <a:gridCol w="1962150"/>
                <a:gridCol w="1962150"/>
              </a:tblGrid>
              <a:tr h="370840">
                <a:tc>
                  <a:txBody>
                    <a:bodyPr/>
                    <a:lstStyle/>
                    <a:p>
                      <a:r>
                        <a:rPr lang="en-US" dirty="0" smtClean="0"/>
                        <a:t>Month</a:t>
                      </a:r>
                      <a:endParaRPr lang="en-US" dirty="0"/>
                    </a:p>
                  </a:txBody>
                  <a:tcPr/>
                </a:tc>
                <a:tc>
                  <a:txBody>
                    <a:bodyPr/>
                    <a:lstStyle/>
                    <a:p>
                      <a:r>
                        <a:rPr lang="en-US" dirty="0" smtClean="0"/>
                        <a:t>Total WC</a:t>
                      </a:r>
                      <a:endParaRPr lang="en-US" dirty="0"/>
                    </a:p>
                  </a:txBody>
                  <a:tcPr/>
                </a:tc>
                <a:tc>
                  <a:txBody>
                    <a:bodyPr/>
                    <a:lstStyle/>
                    <a:p>
                      <a:r>
                        <a:rPr lang="en-US" dirty="0" smtClean="0"/>
                        <a:t>Permanent</a:t>
                      </a:r>
                      <a:r>
                        <a:rPr lang="en-US" baseline="0" dirty="0" smtClean="0"/>
                        <a:t> WC</a:t>
                      </a:r>
                      <a:endParaRPr lang="en-US" dirty="0"/>
                    </a:p>
                  </a:txBody>
                  <a:tcPr/>
                </a:tc>
                <a:tc>
                  <a:txBody>
                    <a:bodyPr/>
                    <a:lstStyle/>
                    <a:p>
                      <a:r>
                        <a:rPr lang="en-US" dirty="0" smtClean="0"/>
                        <a:t>Temporary WC</a:t>
                      </a:r>
                      <a:endParaRPr lang="en-US" dirty="0"/>
                    </a:p>
                  </a:txBody>
                  <a:tcPr/>
                </a:tc>
              </a:tr>
              <a:tr h="370840">
                <a:tc>
                  <a:txBody>
                    <a:bodyPr/>
                    <a:lstStyle/>
                    <a:p>
                      <a:r>
                        <a:rPr lang="en-US" dirty="0" smtClean="0"/>
                        <a:t>Jan</a:t>
                      </a:r>
                      <a:endParaRPr lang="en-US" dirty="0"/>
                    </a:p>
                  </a:txBody>
                  <a:tcPr/>
                </a:tc>
                <a:tc>
                  <a:txBody>
                    <a:bodyPr/>
                    <a:lstStyle/>
                    <a:p>
                      <a:r>
                        <a:rPr lang="en-US" dirty="0" smtClean="0"/>
                        <a:t>50,000</a:t>
                      </a:r>
                      <a:endParaRPr lang="en-US" dirty="0"/>
                    </a:p>
                  </a:txBody>
                  <a:tcPr/>
                </a:tc>
                <a:tc>
                  <a:txBody>
                    <a:bodyPr/>
                    <a:lstStyle/>
                    <a:p>
                      <a:r>
                        <a:rPr lang="en-US" dirty="0" smtClean="0"/>
                        <a:t>20,000</a:t>
                      </a:r>
                      <a:endParaRPr lang="en-US" dirty="0"/>
                    </a:p>
                  </a:txBody>
                  <a:tcPr/>
                </a:tc>
                <a:tc>
                  <a:txBody>
                    <a:bodyPr/>
                    <a:lstStyle/>
                    <a:p>
                      <a:r>
                        <a:rPr lang="en-US" dirty="0" smtClean="0"/>
                        <a:t>30,000</a:t>
                      </a:r>
                      <a:endParaRPr lang="en-US" dirty="0"/>
                    </a:p>
                  </a:txBody>
                  <a:tcPr/>
                </a:tc>
              </a:tr>
              <a:tr h="370840">
                <a:tc>
                  <a:txBody>
                    <a:bodyPr/>
                    <a:lstStyle/>
                    <a:p>
                      <a:r>
                        <a:rPr lang="en-US" dirty="0" smtClean="0"/>
                        <a:t>Feb</a:t>
                      </a:r>
                      <a:endParaRPr lang="en-US" dirty="0"/>
                    </a:p>
                  </a:txBody>
                  <a:tcPr/>
                </a:tc>
                <a:tc>
                  <a:txBody>
                    <a:bodyPr/>
                    <a:lstStyle/>
                    <a:p>
                      <a:r>
                        <a:rPr lang="en-US" dirty="0" smtClean="0"/>
                        <a:t>60,000</a:t>
                      </a:r>
                      <a:endParaRPr lang="en-US" dirty="0"/>
                    </a:p>
                  </a:txBody>
                  <a:tcPr/>
                </a:tc>
                <a:tc>
                  <a:txBody>
                    <a:bodyPr/>
                    <a:lstStyle/>
                    <a:p>
                      <a:r>
                        <a:rPr lang="en-US" dirty="0" smtClean="0"/>
                        <a:t>20,000</a:t>
                      </a:r>
                      <a:endParaRPr lang="en-US" dirty="0"/>
                    </a:p>
                  </a:txBody>
                  <a:tcPr/>
                </a:tc>
                <a:tc>
                  <a:txBody>
                    <a:bodyPr/>
                    <a:lstStyle/>
                    <a:p>
                      <a:r>
                        <a:rPr lang="en-US" dirty="0" smtClean="0"/>
                        <a:t>40,000</a:t>
                      </a:r>
                      <a:endParaRPr lang="en-US" dirty="0"/>
                    </a:p>
                  </a:txBody>
                  <a:tcPr/>
                </a:tc>
              </a:tr>
              <a:tr h="370840">
                <a:tc>
                  <a:txBody>
                    <a:bodyPr/>
                    <a:lstStyle/>
                    <a:p>
                      <a:r>
                        <a:rPr lang="en-US" dirty="0" smtClean="0"/>
                        <a:t>Mar</a:t>
                      </a:r>
                      <a:endParaRPr lang="en-US" dirty="0"/>
                    </a:p>
                  </a:txBody>
                  <a:tcPr/>
                </a:tc>
                <a:tc>
                  <a:txBody>
                    <a:bodyPr/>
                    <a:lstStyle/>
                    <a:p>
                      <a:r>
                        <a:rPr lang="en-US" dirty="0" smtClean="0"/>
                        <a:t>20,000</a:t>
                      </a:r>
                      <a:endParaRPr lang="en-US" dirty="0"/>
                    </a:p>
                  </a:txBody>
                  <a:tcPr/>
                </a:tc>
                <a:tc>
                  <a:txBody>
                    <a:bodyPr/>
                    <a:lstStyle/>
                    <a:p>
                      <a:r>
                        <a:rPr lang="en-US" dirty="0" smtClean="0"/>
                        <a:t>20,000</a:t>
                      </a:r>
                      <a:endParaRPr lang="en-US" dirty="0"/>
                    </a:p>
                  </a:txBody>
                  <a:tcPr/>
                </a:tc>
                <a:tc>
                  <a:txBody>
                    <a:bodyPr/>
                    <a:lstStyle/>
                    <a:p>
                      <a:r>
                        <a:rPr lang="en-US" dirty="0" smtClean="0"/>
                        <a:t>0</a:t>
                      </a:r>
                      <a:endParaRPr lang="en-US" dirty="0"/>
                    </a:p>
                  </a:txBody>
                  <a:tcPr/>
                </a:tc>
              </a:tr>
              <a:tr h="370840">
                <a:tc>
                  <a:txBody>
                    <a:bodyPr/>
                    <a:lstStyle/>
                    <a:p>
                      <a:r>
                        <a:rPr lang="en-US" dirty="0" smtClean="0"/>
                        <a:t>April</a:t>
                      </a:r>
                      <a:endParaRPr lang="en-US" dirty="0"/>
                    </a:p>
                  </a:txBody>
                  <a:tcPr/>
                </a:tc>
                <a:tc>
                  <a:txBody>
                    <a:bodyPr/>
                    <a:lstStyle/>
                    <a:p>
                      <a:r>
                        <a:rPr lang="en-US" dirty="0" smtClean="0"/>
                        <a:t>90,000</a:t>
                      </a:r>
                      <a:endParaRPr lang="en-US" dirty="0"/>
                    </a:p>
                  </a:txBody>
                  <a:tcPr/>
                </a:tc>
                <a:tc>
                  <a:txBody>
                    <a:bodyPr/>
                    <a:lstStyle/>
                    <a:p>
                      <a:r>
                        <a:rPr lang="en-US" dirty="0" smtClean="0"/>
                        <a:t>20,000</a:t>
                      </a:r>
                      <a:endParaRPr lang="en-US" dirty="0"/>
                    </a:p>
                  </a:txBody>
                  <a:tcPr/>
                </a:tc>
                <a:tc>
                  <a:txBody>
                    <a:bodyPr/>
                    <a:lstStyle/>
                    <a:p>
                      <a:r>
                        <a:rPr lang="en-US" dirty="0" smtClean="0"/>
                        <a:t>70,000</a:t>
                      </a:r>
                      <a:endParaRPr lang="en-US" dirty="0"/>
                    </a:p>
                  </a:txBody>
                  <a:tcPr/>
                </a:tc>
              </a:tr>
              <a:tr h="370840">
                <a:tc>
                  <a:txBody>
                    <a:bodyPr/>
                    <a:lstStyle/>
                    <a:p>
                      <a:r>
                        <a:rPr lang="en-US" dirty="0" smtClean="0"/>
                        <a:t>May</a:t>
                      </a:r>
                      <a:endParaRPr lang="en-US" dirty="0"/>
                    </a:p>
                  </a:txBody>
                  <a:tcPr/>
                </a:tc>
                <a:tc>
                  <a:txBody>
                    <a:bodyPr/>
                    <a:lstStyle/>
                    <a:p>
                      <a:r>
                        <a:rPr lang="en-US" dirty="0" smtClean="0"/>
                        <a:t>30,000</a:t>
                      </a:r>
                      <a:endParaRPr lang="en-US" dirty="0"/>
                    </a:p>
                  </a:txBody>
                  <a:tcPr/>
                </a:tc>
                <a:tc>
                  <a:txBody>
                    <a:bodyPr/>
                    <a:lstStyle/>
                    <a:p>
                      <a:r>
                        <a:rPr lang="en-US" dirty="0" smtClean="0"/>
                        <a:t>20,000</a:t>
                      </a:r>
                      <a:endParaRPr lang="en-US" dirty="0"/>
                    </a:p>
                  </a:txBody>
                  <a:tcPr/>
                </a:tc>
                <a:tc>
                  <a:txBody>
                    <a:bodyPr/>
                    <a:lstStyle/>
                    <a:p>
                      <a:r>
                        <a:rPr lang="en-US" dirty="0" smtClean="0"/>
                        <a:t>10,000</a:t>
                      </a:r>
                      <a:endParaRPr lang="en-US" dirty="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76601"/>
            <a:ext cx="7010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304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5068</Words>
  <Application>Microsoft Office PowerPoint</Application>
  <PresentationFormat>On-screen Show (4:3)</PresentationFormat>
  <Paragraphs>1016</Paragraphs>
  <Slides>65</Slides>
  <Notes>0</Notes>
  <HiddenSlides>0</HiddenSlides>
  <MMClips>0</MMClips>
  <ScaleCrop>false</ScaleCrop>
  <HeadingPairs>
    <vt:vector size="4" baseType="variant">
      <vt:variant>
        <vt:lpstr>Theme</vt:lpstr>
      </vt:variant>
      <vt:variant>
        <vt:i4>3</vt:i4>
      </vt:variant>
      <vt:variant>
        <vt:lpstr>Slide Titles</vt:lpstr>
      </vt:variant>
      <vt:variant>
        <vt:i4>65</vt:i4>
      </vt:variant>
    </vt:vector>
  </HeadingPairs>
  <TitlesOfParts>
    <vt:vector size="68" baseType="lpstr">
      <vt:lpstr>Office Theme</vt:lpstr>
      <vt:lpstr>1_Office Theme</vt:lpstr>
      <vt:lpstr>2_Office Theme</vt:lpstr>
      <vt:lpstr>Working Capital Management </vt:lpstr>
      <vt:lpstr>Concepts of Working Capital</vt:lpstr>
      <vt:lpstr>Concepts of Working Capital</vt:lpstr>
      <vt:lpstr>Concept</vt:lpstr>
      <vt:lpstr>Concept</vt:lpstr>
      <vt:lpstr>Concept</vt:lpstr>
      <vt:lpstr>Example Problem</vt:lpstr>
      <vt:lpstr>Types of Working Capital</vt:lpstr>
      <vt:lpstr>Types of Working Capital</vt:lpstr>
      <vt:lpstr>Working Capital Management</vt:lpstr>
      <vt:lpstr>Importance/ Significance of Working Capital Management</vt:lpstr>
      <vt:lpstr>Factors Affecting Size of Working Capital</vt:lpstr>
      <vt:lpstr>Factors Affecting Size of Working Capital</vt:lpstr>
      <vt:lpstr>Cash Conversion Cycle</vt:lpstr>
      <vt:lpstr>Operating Cycle</vt:lpstr>
      <vt:lpstr>Fig: Cash Conversion Cycle</vt:lpstr>
      <vt:lpstr>Cont.</vt:lpstr>
      <vt:lpstr>Inventory Conversion Period (ICP)</vt:lpstr>
      <vt:lpstr>Example Problem</vt:lpstr>
      <vt:lpstr>Receivable Conversion Period(RCP)</vt:lpstr>
      <vt:lpstr>Example Problem</vt:lpstr>
      <vt:lpstr>Payable Deferral Period (PDP)</vt:lpstr>
      <vt:lpstr>Example Problem</vt:lpstr>
      <vt:lpstr>Basic Concept</vt:lpstr>
      <vt:lpstr>Inventory Management</vt:lpstr>
      <vt:lpstr>Inventory Management</vt:lpstr>
      <vt:lpstr>Significance of Inventory Management</vt:lpstr>
      <vt:lpstr>Basic Inventory Costs</vt:lpstr>
      <vt:lpstr>Basic Inventory Costs</vt:lpstr>
      <vt:lpstr>Basic Inventory Cost</vt:lpstr>
      <vt:lpstr>Economic Order Quantity Model</vt:lpstr>
      <vt:lpstr>Economic Order Quantity Model</vt:lpstr>
      <vt:lpstr>Economic Order Quantity</vt:lpstr>
      <vt:lpstr>Other Formulae</vt:lpstr>
      <vt:lpstr>Example Problem</vt:lpstr>
      <vt:lpstr>Reorder Point</vt:lpstr>
      <vt:lpstr>Reorder Point and Safety Stock</vt:lpstr>
      <vt:lpstr>Example Problem</vt:lpstr>
      <vt:lpstr>Quantity Discount</vt:lpstr>
      <vt:lpstr>Quantity Discount with Price Break</vt:lpstr>
      <vt:lpstr>Example Problem</vt:lpstr>
      <vt:lpstr>Overview of cash management </vt:lpstr>
      <vt:lpstr>Overview of cash management </vt:lpstr>
      <vt:lpstr>Overview of cash management </vt:lpstr>
      <vt:lpstr>Overview of cash management </vt:lpstr>
      <vt:lpstr>Overview of cash management </vt:lpstr>
      <vt:lpstr>Significance of Cash Management</vt:lpstr>
      <vt:lpstr>Cash Budget</vt:lpstr>
      <vt:lpstr>Cont. Cash Budget</vt:lpstr>
      <vt:lpstr>Example Problem 10</vt:lpstr>
      <vt:lpstr>Question Cont…</vt:lpstr>
      <vt:lpstr>Solution</vt:lpstr>
      <vt:lpstr>PowerPoint Presentation</vt:lpstr>
      <vt:lpstr>Rough Sheet</vt:lpstr>
      <vt:lpstr>Concept of Receivable</vt:lpstr>
      <vt:lpstr>Purpose of Receivable Management</vt:lpstr>
      <vt:lpstr>Credit Policy</vt:lpstr>
      <vt:lpstr>Credit Standard</vt:lpstr>
      <vt:lpstr>Credit Policy</vt:lpstr>
      <vt:lpstr>Credit Term</vt:lpstr>
      <vt:lpstr>Credit Term</vt:lpstr>
      <vt:lpstr>Terms of sale</vt:lpstr>
      <vt:lpstr>Credit Terms and Payment Date</vt:lpstr>
      <vt:lpstr>Credit Policy</vt:lpstr>
      <vt:lpstr>Aging Schedule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 Management </dc:title>
  <dc:creator>Dell</dc:creator>
  <cp:lastModifiedBy>Dell</cp:lastModifiedBy>
  <cp:revision>29</cp:revision>
  <dcterms:created xsi:type="dcterms:W3CDTF">2006-08-16T00:00:00Z</dcterms:created>
  <dcterms:modified xsi:type="dcterms:W3CDTF">2022-11-21T12:00:26Z</dcterms:modified>
</cp:coreProperties>
</file>