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7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8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0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7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43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C31D-5B08-43D9-A3E1-49385A4378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DACD-7060-48A6-9B6C-AEB74B30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3516"/>
          </a:xfrm>
        </p:spPr>
        <p:txBody>
          <a:bodyPr/>
          <a:lstStyle/>
          <a:p>
            <a:r>
              <a:rPr lang="en-US" dirty="0" smtClean="0"/>
              <a:t>Fundamentals of Finance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2447"/>
            <a:ext cx="9144000" cy="3838353"/>
          </a:xfrm>
        </p:spPr>
        <p:txBody>
          <a:bodyPr/>
          <a:lstStyle/>
          <a:p>
            <a:r>
              <a:rPr lang="en-US" dirty="0" smtClean="0"/>
              <a:t>For: BBM 3</a:t>
            </a:r>
            <a:r>
              <a:rPr lang="en-US" baseline="30000" dirty="0" smtClean="0"/>
              <a:t>rd</a:t>
            </a:r>
            <a:r>
              <a:rPr lang="en-US" dirty="0" smtClean="0"/>
              <a:t>  Semester</a:t>
            </a:r>
          </a:p>
          <a:p>
            <a:r>
              <a:rPr lang="en-US" dirty="0" smtClean="0"/>
              <a:t>Subject Code: FIN 206</a:t>
            </a:r>
          </a:p>
          <a:p>
            <a:endParaRPr lang="en-US" dirty="0"/>
          </a:p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Sujan</a:t>
            </a:r>
            <a:r>
              <a:rPr lang="en-US" dirty="0" smtClean="0"/>
              <a:t> Raj </a:t>
            </a:r>
            <a:r>
              <a:rPr lang="en-US" dirty="0" err="1" smtClean="0"/>
              <a:t>Paudel</a:t>
            </a:r>
            <a:endParaRPr lang="en-US" dirty="0" smtClean="0"/>
          </a:p>
          <a:p>
            <a:r>
              <a:rPr lang="en-US" dirty="0" err="1" smtClean="0"/>
              <a:t>Mphil</a:t>
            </a:r>
            <a:r>
              <a:rPr lang="en-US" dirty="0" smtClean="0"/>
              <a:t>. Scholar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Cost of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726"/>
            <a:ext cx="10515600" cy="5156237"/>
          </a:xfrm>
        </p:spPr>
        <p:txBody>
          <a:bodyPr/>
          <a:lstStyle/>
          <a:p>
            <a:r>
              <a:rPr lang="en-US" dirty="0"/>
              <a:t>Concepts and uses of cost of </a:t>
            </a:r>
            <a:r>
              <a:rPr lang="en-US" dirty="0" smtClean="0"/>
              <a:t>capital</a:t>
            </a:r>
          </a:p>
          <a:p>
            <a:r>
              <a:rPr lang="en-US" dirty="0" smtClean="0"/>
              <a:t>Components </a:t>
            </a:r>
            <a:r>
              <a:rPr lang="en-US" dirty="0"/>
              <a:t>of cost of </a:t>
            </a:r>
            <a:r>
              <a:rPr lang="en-US" dirty="0" smtClean="0"/>
              <a:t>capital: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</a:t>
            </a:r>
            <a:r>
              <a:rPr lang="en-US" dirty="0"/>
              <a:t>of </a:t>
            </a:r>
            <a:r>
              <a:rPr lang="en-US" dirty="0" smtClean="0"/>
              <a:t>debt,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of </a:t>
            </a:r>
            <a:r>
              <a:rPr lang="en-US" dirty="0"/>
              <a:t>preferred </a:t>
            </a:r>
            <a:r>
              <a:rPr lang="en-US" dirty="0" smtClean="0"/>
              <a:t>stock,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</a:t>
            </a:r>
            <a:r>
              <a:rPr lang="en-US" dirty="0"/>
              <a:t>of retained </a:t>
            </a:r>
            <a:r>
              <a:rPr lang="en-US" dirty="0" smtClean="0"/>
              <a:t>earnings,	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</a:t>
            </a:r>
            <a:r>
              <a:rPr lang="en-US" dirty="0"/>
              <a:t>of new common </a:t>
            </a:r>
            <a:r>
              <a:rPr lang="en-US" dirty="0" smtClean="0"/>
              <a:t>stock,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eighted average </a:t>
            </a:r>
            <a:r>
              <a:rPr lang="en-US" dirty="0"/>
              <a:t>cost of </a:t>
            </a:r>
            <a:r>
              <a:rPr lang="en-US" dirty="0" smtClean="0"/>
              <a:t>capital</a:t>
            </a:r>
          </a:p>
          <a:p>
            <a:r>
              <a:rPr lang="en-US" dirty="0" smtClean="0"/>
              <a:t>Factors </a:t>
            </a:r>
            <a:r>
              <a:rPr lang="en-US" dirty="0"/>
              <a:t>affecting cost of capital.</a:t>
            </a:r>
          </a:p>
        </p:txBody>
      </p:sp>
    </p:spTree>
    <p:extLst>
      <p:ext uri="{BB962C8B-B14F-4D97-AF65-F5344CB8AC3E}">
        <p14:creationId xmlns:p14="http://schemas.microsoft.com/office/powerpoint/2010/main" val="103003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093"/>
            <a:ext cx="10515600" cy="5166870"/>
          </a:xfrm>
        </p:spPr>
        <p:txBody>
          <a:bodyPr/>
          <a:lstStyle/>
          <a:p>
            <a:r>
              <a:rPr lang="en-US" dirty="0"/>
              <a:t>Concepts of working </a:t>
            </a:r>
            <a:r>
              <a:rPr lang="en-US" dirty="0" smtClean="0"/>
              <a:t>capital;</a:t>
            </a:r>
          </a:p>
          <a:p>
            <a:r>
              <a:rPr lang="en-US" dirty="0" smtClean="0"/>
              <a:t>Types </a:t>
            </a:r>
            <a:r>
              <a:rPr lang="en-US" dirty="0"/>
              <a:t>of working </a:t>
            </a:r>
            <a:r>
              <a:rPr lang="en-US" dirty="0" smtClean="0"/>
              <a:t>capital;</a:t>
            </a:r>
          </a:p>
          <a:p>
            <a:r>
              <a:rPr lang="en-US" dirty="0" smtClean="0"/>
              <a:t>Factors </a:t>
            </a:r>
            <a:r>
              <a:rPr lang="en-US" dirty="0"/>
              <a:t>affecting the size </a:t>
            </a:r>
            <a:r>
              <a:rPr lang="en-US" dirty="0" smtClean="0"/>
              <a:t>of working capital;</a:t>
            </a:r>
          </a:p>
          <a:p>
            <a:r>
              <a:rPr lang="en-US" dirty="0" smtClean="0"/>
              <a:t>Working </a:t>
            </a:r>
            <a:r>
              <a:rPr lang="en-US" dirty="0"/>
              <a:t>capital management and its </a:t>
            </a:r>
            <a:r>
              <a:rPr lang="en-US" dirty="0" smtClean="0"/>
              <a:t>significance;</a:t>
            </a:r>
          </a:p>
          <a:p>
            <a:r>
              <a:rPr lang="en-US" dirty="0" smtClean="0"/>
              <a:t>Operating cycle,</a:t>
            </a:r>
          </a:p>
          <a:p>
            <a:r>
              <a:rPr lang="en-US" dirty="0"/>
              <a:t>C</a:t>
            </a:r>
            <a:r>
              <a:rPr lang="en-US" dirty="0" smtClean="0"/>
              <a:t>ash </a:t>
            </a:r>
            <a:r>
              <a:rPr lang="en-US" dirty="0"/>
              <a:t>conversion cycle and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the amount of working capital requirement.</a:t>
            </a:r>
          </a:p>
        </p:txBody>
      </p:sp>
    </p:spTree>
    <p:extLst>
      <p:ext uri="{BB962C8B-B14F-4D97-AF65-F5344CB8AC3E}">
        <p14:creationId xmlns:p14="http://schemas.microsoft.com/office/powerpoint/2010/main" val="111234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144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606057"/>
            <a:ext cx="9856381" cy="5520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Reference Books</a:t>
            </a:r>
            <a:r>
              <a:rPr lang="en-US" b="1" dirty="0" smtClean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Brigham</a:t>
            </a:r>
            <a:r>
              <a:rPr lang="en-US" dirty="0"/>
              <a:t>, E. F. &amp; Houston, J. F. </a:t>
            </a:r>
            <a:r>
              <a:rPr lang="en-US" i="1" dirty="0"/>
              <a:t>Fundamentals of financial management</a:t>
            </a:r>
            <a:r>
              <a:rPr lang="en-US" dirty="0"/>
              <a:t>. Delhi: Cengage </a:t>
            </a:r>
            <a:r>
              <a:rPr lang="en-US" dirty="0" smtClean="0"/>
              <a:t>Learning</a:t>
            </a:r>
            <a:endParaRPr lang="en-US" dirty="0"/>
          </a:p>
          <a:p>
            <a:pPr marL="509588" algn="just">
              <a:buFont typeface="Wingdings" panose="05000000000000000000" pitchFamily="2" charset="2"/>
              <a:buChar char="Ø"/>
            </a:pPr>
            <a:r>
              <a:rPr lang="en-US" dirty="0" smtClean="0"/>
              <a:t>Ross</a:t>
            </a:r>
            <a:r>
              <a:rPr lang="en-US" dirty="0"/>
              <a:t>, S. A., </a:t>
            </a:r>
            <a:r>
              <a:rPr lang="en-US" dirty="0" err="1"/>
              <a:t>Westerfield</a:t>
            </a:r>
            <a:r>
              <a:rPr lang="en-US" dirty="0"/>
              <a:t>, R. W. &amp; Jordan, B. D. </a:t>
            </a:r>
            <a:r>
              <a:rPr lang="en-US" b="1" i="1" dirty="0"/>
              <a:t>Fundamentals of corporate finance</a:t>
            </a:r>
            <a:r>
              <a:rPr lang="en-US" b="1" dirty="0"/>
              <a:t>. </a:t>
            </a:r>
            <a:r>
              <a:rPr lang="en-US" dirty="0"/>
              <a:t>New </a:t>
            </a:r>
            <a:r>
              <a:rPr lang="en-US" dirty="0" smtClean="0"/>
              <a:t>York: McGraw-Hill </a:t>
            </a:r>
            <a:r>
              <a:rPr lang="en-US" dirty="0"/>
              <a:t>Irwin.</a:t>
            </a:r>
            <a:endParaRPr lang="en-US" dirty="0" smtClean="0"/>
          </a:p>
          <a:p>
            <a:pPr marL="509588"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Gitman</a:t>
            </a:r>
            <a:r>
              <a:rPr lang="en-US" dirty="0"/>
              <a:t>, L. J. </a:t>
            </a:r>
            <a:r>
              <a:rPr lang="en-US" i="1" dirty="0"/>
              <a:t>Principles of managerial finance</a:t>
            </a:r>
            <a:r>
              <a:rPr lang="en-US" dirty="0"/>
              <a:t>. Delhi: Pearson </a:t>
            </a:r>
            <a:r>
              <a:rPr lang="en-US" dirty="0" smtClean="0"/>
              <a:t>Education</a:t>
            </a:r>
          </a:p>
          <a:p>
            <a:pPr marL="509588" algn="just">
              <a:buFont typeface="Wingdings" panose="05000000000000000000" pitchFamily="2" charset="2"/>
              <a:buChar char="Ø"/>
            </a:pPr>
            <a:r>
              <a:rPr lang="en-US" dirty="0"/>
              <a:t>Van Horne, J. C., </a:t>
            </a:r>
            <a:r>
              <a:rPr lang="en-US" dirty="0" err="1"/>
              <a:t>Wachowicz</a:t>
            </a:r>
            <a:r>
              <a:rPr lang="en-US" dirty="0"/>
              <a:t>, J. R. &amp; </a:t>
            </a:r>
            <a:r>
              <a:rPr lang="en-US" dirty="0" err="1"/>
              <a:t>Bhaduri</a:t>
            </a:r>
            <a:r>
              <a:rPr lang="en-US" dirty="0"/>
              <a:t>, S. N. </a:t>
            </a:r>
            <a:r>
              <a:rPr lang="en-US" i="1" dirty="0"/>
              <a:t>Fundamentals of financial management</a:t>
            </a:r>
            <a:r>
              <a:rPr lang="en-US" dirty="0"/>
              <a:t>. </a:t>
            </a:r>
            <a:r>
              <a:rPr lang="en-US" dirty="0" smtClean="0"/>
              <a:t>New Delhi</a:t>
            </a:r>
            <a:r>
              <a:rPr lang="en-US" dirty="0"/>
              <a:t>: Prentice-Hall India Ltd.</a:t>
            </a:r>
          </a:p>
        </p:txBody>
      </p:sp>
    </p:spTree>
    <p:extLst>
      <p:ext uri="{BB962C8B-B14F-4D97-AF65-F5344CB8AC3E}">
        <p14:creationId xmlns:p14="http://schemas.microsoft.com/office/powerpoint/2010/main" val="1918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5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665"/>
            <a:ext cx="10515600" cy="5241298"/>
          </a:xfrm>
        </p:spPr>
        <p:txBody>
          <a:bodyPr/>
          <a:lstStyle/>
          <a:p>
            <a:pPr algn="just"/>
            <a:r>
              <a:rPr lang="en-US" dirty="0"/>
              <a:t>This course Fundamentals of Finance aims to lay the foundation for </a:t>
            </a:r>
            <a:r>
              <a:rPr lang="en-US" dirty="0" smtClean="0"/>
              <a:t>understandings fundamental </a:t>
            </a:r>
            <a:r>
              <a:rPr lang="en-US" dirty="0"/>
              <a:t>concepts and principles of finance. This course equips the students </a:t>
            </a:r>
            <a:r>
              <a:rPr lang="en-US" dirty="0" smtClean="0"/>
              <a:t>with fundamental </a:t>
            </a:r>
            <a:r>
              <a:rPr lang="en-US" dirty="0"/>
              <a:t>tools and techniques of financial management to prepare them to </a:t>
            </a:r>
            <a:r>
              <a:rPr lang="en-US" dirty="0" smtClean="0"/>
              <a:t>resolve complex </a:t>
            </a:r>
            <a:r>
              <a:rPr lang="en-US" dirty="0"/>
              <a:t>financial issues concerning business firms.</a:t>
            </a:r>
          </a:p>
        </p:txBody>
      </p:sp>
    </p:spTree>
    <p:extLst>
      <p:ext uri="{BB962C8B-B14F-4D97-AF65-F5344CB8AC3E}">
        <p14:creationId xmlns:p14="http://schemas.microsoft.com/office/powerpoint/2010/main" val="13604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en-US" dirty="0" smtClean="0"/>
              <a:t>Introduction to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r>
              <a:rPr lang="en-US" dirty="0" smtClean="0"/>
              <a:t>Concept of Finance</a:t>
            </a:r>
          </a:p>
          <a:p>
            <a:r>
              <a:rPr lang="en-US" dirty="0" smtClean="0"/>
              <a:t>Finance Functions</a:t>
            </a:r>
          </a:p>
          <a:p>
            <a:r>
              <a:rPr lang="en-US" dirty="0" smtClean="0"/>
              <a:t>The financial Goals</a:t>
            </a:r>
          </a:p>
          <a:p>
            <a:r>
              <a:rPr lang="en-US" dirty="0" smtClean="0"/>
              <a:t>Finance in Organizational Structure</a:t>
            </a:r>
          </a:p>
          <a:p>
            <a:r>
              <a:rPr lang="en-US" dirty="0" smtClean="0"/>
              <a:t>Finance and Related Disciplines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0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en-US" dirty="0" smtClean="0"/>
              <a:t>Financial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r>
              <a:rPr lang="en-US" dirty="0" smtClean="0"/>
              <a:t>Overview of Financial Environment</a:t>
            </a:r>
          </a:p>
          <a:p>
            <a:r>
              <a:rPr lang="en-US" dirty="0" smtClean="0"/>
              <a:t>Financial Instruments</a:t>
            </a:r>
          </a:p>
          <a:p>
            <a:r>
              <a:rPr lang="en-US" dirty="0" smtClean="0"/>
              <a:t>Financial Markets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Types</a:t>
            </a:r>
          </a:p>
          <a:p>
            <a:r>
              <a:rPr lang="en-US" dirty="0" smtClean="0"/>
              <a:t>Financial Institutions</a:t>
            </a:r>
          </a:p>
          <a:p>
            <a:pPr lvl="1"/>
            <a:r>
              <a:rPr lang="en-US" dirty="0" smtClean="0"/>
              <a:t>Depository and non depository financial institutions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6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en-US" dirty="0" smtClean="0"/>
              <a:t>Analysis of Financial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6139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Financial Statement and Reports</a:t>
            </a:r>
          </a:p>
          <a:p>
            <a:r>
              <a:rPr lang="en-US" dirty="0" smtClean="0"/>
              <a:t>Concept of financial statement analysis</a:t>
            </a:r>
          </a:p>
          <a:p>
            <a:r>
              <a:rPr lang="en-US" dirty="0" smtClean="0"/>
              <a:t>Users of financial analysis</a:t>
            </a:r>
          </a:p>
          <a:p>
            <a:r>
              <a:rPr lang="en-US" dirty="0" smtClean="0"/>
              <a:t>Tools of financial statements analysis</a:t>
            </a:r>
          </a:p>
          <a:p>
            <a:r>
              <a:rPr lang="en-US" dirty="0" smtClean="0"/>
              <a:t>Need for financial ratio analysis</a:t>
            </a:r>
          </a:p>
          <a:p>
            <a:r>
              <a:rPr lang="en-US" dirty="0" smtClean="0"/>
              <a:t>Types of financial ratios</a:t>
            </a:r>
          </a:p>
          <a:p>
            <a:pPr lvl="1"/>
            <a:r>
              <a:rPr lang="en-US" dirty="0" smtClean="0"/>
              <a:t>Liquidity ratios</a:t>
            </a:r>
          </a:p>
          <a:p>
            <a:pPr lvl="1"/>
            <a:r>
              <a:rPr lang="en-US" dirty="0" smtClean="0"/>
              <a:t>Assets Management ratios</a:t>
            </a:r>
          </a:p>
          <a:p>
            <a:pPr lvl="1"/>
            <a:r>
              <a:rPr lang="en-US" dirty="0" smtClean="0"/>
              <a:t>Debt Management ratios</a:t>
            </a:r>
          </a:p>
          <a:p>
            <a:pPr lvl="1"/>
            <a:r>
              <a:rPr lang="en-US" dirty="0" smtClean="0"/>
              <a:t>Profitability ratios</a:t>
            </a:r>
          </a:p>
          <a:p>
            <a:pPr lvl="1"/>
            <a:r>
              <a:rPr lang="en-US" dirty="0" smtClean="0"/>
              <a:t>Market value ratios</a:t>
            </a:r>
          </a:p>
          <a:p>
            <a:r>
              <a:rPr lang="en-US" dirty="0" smtClean="0"/>
              <a:t>Du-Pont Equations</a:t>
            </a:r>
          </a:p>
          <a:p>
            <a:r>
              <a:rPr lang="en-US" dirty="0" smtClean="0"/>
              <a:t>Comparative ratios and benchmarking</a:t>
            </a:r>
          </a:p>
          <a:p>
            <a:r>
              <a:rPr lang="en-US" dirty="0" smtClean="0"/>
              <a:t>Uses and Limitations of ratio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3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en-US" dirty="0" smtClean="0"/>
              <a:t>Interest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r>
              <a:rPr lang="en-US" dirty="0" smtClean="0"/>
              <a:t>The cost of money</a:t>
            </a:r>
          </a:p>
          <a:p>
            <a:r>
              <a:rPr lang="en-US" dirty="0" smtClean="0"/>
              <a:t>Interest rates levels</a:t>
            </a:r>
          </a:p>
          <a:p>
            <a:r>
              <a:rPr lang="en-US" dirty="0" smtClean="0"/>
              <a:t>Determinants of market interest rates</a:t>
            </a:r>
          </a:p>
          <a:p>
            <a:r>
              <a:rPr lang="en-US" dirty="0" smtClean="0"/>
              <a:t>Term Structure of Interest Rate</a:t>
            </a:r>
          </a:p>
          <a:p>
            <a:r>
              <a:rPr lang="en-US" dirty="0" smtClean="0"/>
              <a:t>Theories of term structure of interest rates</a:t>
            </a:r>
          </a:p>
          <a:p>
            <a:r>
              <a:rPr lang="en-US" dirty="0" smtClean="0"/>
              <a:t>Shape of yield curve</a:t>
            </a:r>
          </a:p>
          <a:p>
            <a:r>
              <a:rPr lang="en-US" dirty="0" smtClean="0"/>
              <a:t>Using the yield curve to estimate future interest rates</a:t>
            </a:r>
          </a:p>
          <a:p>
            <a:r>
              <a:rPr lang="en-US" dirty="0" smtClean="0"/>
              <a:t>Macroeconomic factors</a:t>
            </a:r>
            <a:r>
              <a:rPr lang="en-US" dirty="0"/>
              <a:t> </a:t>
            </a:r>
            <a:r>
              <a:rPr lang="en-US" dirty="0" smtClean="0"/>
              <a:t>influencing interest rates</a:t>
            </a:r>
          </a:p>
          <a:p>
            <a:r>
              <a:rPr lang="en-US" dirty="0" smtClean="0"/>
              <a:t>Interest rate and business decision</a:t>
            </a:r>
          </a:p>
        </p:txBody>
      </p:sp>
    </p:spTree>
    <p:extLst>
      <p:ext uri="{BB962C8B-B14F-4D97-AF65-F5344CB8AC3E}">
        <p14:creationId xmlns:p14="http://schemas.microsoft.com/office/powerpoint/2010/main" val="128842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en-US" dirty="0" smtClean="0"/>
              <a:t>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Concept of time value of Money</a:t>
            </a:r>
          </a:p>
          <a:p>
            <a:r>
              <a:rPr lang="en-US" dirty="0" smtClean="0"/>
              <a:t>Cash flow time line</a:t>
            </a:r>
          </a:p>
          <a:p>
            <a:r>
              <a:rPr lang="en-US" dirty="0" smtClean="0"/>
              <a:t>Future value and present value of a single cash flow</a:t>
            </a:r>
          </a:p>
          <a:p>
            <a:r>
              <a:rPr lang="en-US" dirty="0" smtClean="0"/>
              <a:t>Computing interest rate and number of years</a:t>
            </a:r>
          </a:p>
          <a:p>
            <a:r>
              <a:rPr lang="en-US" dirty="0" smtClean="0"/>
              <a:t>Future value and Present value of an ordinary annuity and annuity due</a:t>
            </a:r>
          </a:p>
          <a:p>
            <a:r>
              <a:rPr lang="en-US" dirty="0" smtClean="0"/>
              <a:t>Computing annuity payments, periods and interest rates</a:t>
            </a:r>
          </a:p>
          <a:p>
            <a:r>
              <a:rPr lang="en-US" dirty="0" smtClean="0"/>
              <a:t>Present value of perpetuities</a:t>
            </a:r>
          </a:p>
          <a:p>
            <a:r>
              <a:rPr lang="en-US" dirty="0" smtClean="0"/>
              <a:t>Present value and future value of uneven cash flows</a:t>
            </a:r>
          </a:p>
          <a:p>
            <a:r>
              <a:rPr lang="en-US" dirty="0" smtClean="0"/>
              <a:t>Semiannual and other compounding periods</a:t>
            </a:r>
          </a:p>
          <a:p>
            <a:r>
              <a:rPr lang="en-US" dirty="0" smtClean="0"/>
              <a:t>Preparation of loan amortization schedule</a:t>
            </a:r>
          </a:p>
          <a:p>
            <a:r>
              <a:rPr lang="en-US" dirty="0" smtClean="0"/>
              <a:t>Application of the concept of time value of money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18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en-US" dirty="0" smtClean="0"/>
              <a:t>Bond 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Meaning and key characteristics of bonds</a:t>
            </a:r>
          </a:p>
          <a:p>
            <a:r>
              <a:rPr lang="en-US" dirty="0" smtClean="0"/>
              <a:t>Basic financial asset valuation model,</a:t>
            </a:r>
          </a:p>
          <a:p>
            <a:r>
              <a:rPr lang="en-US" dirty="0" smtClean="0"/>
              <a:t>Valuation of bonds: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dirty="0" smtClean="0"/>
              <a:t>erpetual bonds,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Z</a:t>
            </a:r>
            <a:r>
              <a:rPr lang="en-US" dirty="0" smtClean="0"/>
              <a:t>ero coupon bonds,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oupon bonds with finite maturity,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Bonds with semiannual coupons,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</a:t>
            </a:r>
            <a:r>
              <a:rPr lang="en-US" dirty="0" smtClean="0"/>
              <a:t>equired return and bond values</a:t>
            </a:r>
          </a:p>
          <a:p>
            <a:r>
              <a:rPr lang="en-US" dirty="0" smtClean="0"/>
              <a:t>Changes in bond values over time</a:t>
            </a:r>
          </a:p>
          <a:p>
            <a:r>
              <a:rPr lang="en-US" dirty="0" smtClean="0"/>
              <a:t>Bond yields: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urrent yield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apital gain yield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Yield to maturity and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Yield to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6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660"/>
          </a:xfrm>
        </p:spPr>
        <p:txBody>
          <a:bodyPr>
            <a:normAutofit/>
          </a:bodyPr>
          <a:lstStyle/>
          <a:p>
            <a:r>
              <a:rPr lang="en-US" dirty="0"/>
              <a:t>Stock 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786"/>
            <a:ext cx="10515600" cy="5071177"/>
          </a:xfrm>
        </p:spPr>
        <p:txBody>
          <a:bodyPr/>
          <a:lstStyle/>
          <a:p>
            <a:r>
              <a:rPr lang="en-US" dirty="0" smtClean="0"/>
              <a:t>Meaning and key features of common stock</a:t>
            </a:r>
          </a:p>
          <a:p>
            <a:r>
              <a:rPr lang="en-US" dirty="0" smtClean="0"/>
              <a:t>Common stock valuation: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and multiple holding periods,</a:t>
            </a:r>
          </a:p>
          <a:p>
            <a:r>
              <a:rPr lang="en-US" dirty="0" smtClean="0"/>
              <a:t>The dividend discount model:</a:t>
            </a:r>
          </a:p>
          <a:p>
            <a:pPr lvl="1"/>
            <a:r>
              <a:rPr lang="en-US" dirty="0" smtClean="0"/>
              <a:t>zero growth model,</a:t>
            </a:r>
          </a:p>
          <a:p>
            <a:pPr lvl="1"/>
            <a:r>
              <a:rPr lang="en-US" dirty="0" smtClean="0"/>
              <a:t>normal growth model,</a:t>
            </a:r>
          </a:p>
          <a:p>
            <a:pPr lvl="1"/>
            <a:r>
              <a:rPr lang="en-US" dirty="0" smtClean="0"/>
              <a:t>non-constant growth model,</a:t>
            </a:r>
          </a:p>
          <a:p>
            <a:pPr lvl="1"/>
            <a:r>
              <a:rPr lang="en-US" dirty="0" smtClean="0"/>
              <a:t>valuing the entire firm</a:t>
            </a:r>
          </a:p>
          <a:p>
            <a:r>
              <a:rPr lang="en-US" dirty="0" smtClean="0"/>
              <a:t>Preferred stock: </a:t>
            </a:r>
          </a:p>
          <a:p>
            <a:pPr lvl="1"/>
            <a:r>
              <a:rPr lang="en-US" dirty="0" smtClean="0"/>
              <a:t>Features and 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596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1_Office Theme</vt:lpstr>
      <vt:lpstr>Fundamentals of Finance</vt:lpstr>
      <vt:lpstr>Course Objective</vt:lpstr>
      <vt:lpstr>Introduction to Finance</vt:lpstr>
      <vt:lpstr>Financial Environment</vt:lpstr>
      <vt:lpstr>Analysis of Financial Statements</vt:lpstr>
      <vt:lpstr>Interest Rates</vt:lpstr>
      <vt:lpstr>Time Value of Money</vt:lpstr>
      <vt:lpstr>Bond Valuation</vt:lpstr>
      <vt:lpstr>Stock Valuation</vt:lpstr>
      <vt:lpstr>Cost of capital</vt:lpstr>
      <vt:lpstr>Working Capital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Finance</dc:title>
  <dc:creator>Dell</dc:creator>
  <cp:lastModifiedBy>Dell</cp:lastModifiedBy>
  <cp:revision>13</cp:revision>
  <dcterms:created xsi:type="dcterms:W3CDTF">2023-05-07T12:26:49Z</dcterms:created>
  <dcterms:modified xsi:type="dcterms:W3CDTF">2023-05-07T15:08:15Z</dcterms:modified>
</cp:coreProperties>
</file>