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89099-E130-410A-A069-4BD35E3BCD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554EF0-28BB-4F30-9252-4ECDC3D1193E}" type="pres">
      <dgm:prSet presAssocID="{EEB89099-E130-410A-A069-4BD35E3B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A7AD3952-ED61-4627-8420-4C7776851B18}" type="presOf" srcId="{EEB89099-E130-410A-A069-4BD35E3BCD11}" destId="{D0554EF0-28BB-4F30-9252-4ECDC3D1193E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0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5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4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8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9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7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30F5-B31F-4E87-960A-282F9D682DE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77C1-F501-4BE2-8523-4A8179B9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2511"/>
            <a:ext cx="9144000" cy="8233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5906"/>
            <a:ext cx="9144000" cy="398189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Concept of Finance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Finance Functions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The financial Goals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Finance in Organizational Structure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Finance and Related Disciplines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5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2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Finance and Related Disciplines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1871"/>
            <a:ext cx="10972800" cy="5254294"/>
          </a:xfrm>
        </p:spPr>
        <p:txBody>
          <a:bodyPr/>
          <a:lstStyle/>
          <a:p>
            <a:r>
              <a:rPr lang="en-US" dirty="0" smtClean="0"/>
              <a:t>Relationship with Economics</a:t>
            </a:r>
          </a:p>
          <a:p>
            <a:r>
              <a:rPr lang="en-US" dirty="0" smtClean="0"/>
              <a:t>Relationship with Accounting</a:t>
            </a:r>
          </a:p>
          <a:p>
            <a:r>
              <a:rPr lang="en-US" dirty="0" smtClean="0"/>
              <a:t>Relationship with other disciplines</a:t>
            </a:r>
          </a:p>
          <a:p>
            <a:pPr lvl="1"/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Quantitative Techniques</a:t>
            </a:r>
          </a:p>
          <a:p>
            <a:pPr lvl="1"/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763000" cy="5486400"/>
          </a:xfrm>
        </p:spPr>
        <p:txBody>
          <a:bodyPr/>
          <a:lstStyle/>
          <a:p>
            <a:r>
              <a:rPr lang="en-US" dirty="0" smtClean="0"/>
              <a:t>Financial Management is concerned with management of funds in context of business</a:t>
            </a:r>
          </a:p>
          <a:p>
            <a:pPr marL="0" indent="0">
              <a:buNone/>
            </a:pPr>
            <a:r>
              <a:rPr lang="en-US" dirty="0" smtClean="0"/>
              <a:t>			     Finance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example: If one big project is to be estimated, what sort of financial decision might be involved: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8800" y="2514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87782" y="2895600"/>
            <a:ext cx="645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7782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38800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37073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52600" y="3200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alibri"/>
              </a:rPr>
              <a:t>Public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(management of funds of government)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200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alibri"/>
              </a:rPr>
              <a:t>Private (Personal) 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(Funds of individual)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0" y="3200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alibri"/>
              </a:rPr>
              <a:t>Business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(decision making on managerial decision, investment decision and asset management decision</a:t>
            </a:r>
          </a:p>
        </p:txBody>
      </p:sp>
    </p:spTree>
    <p:extLst>
      <p:ext uri="{BB962C8B-B14F-4D97-AF65-F5344CB8AC3E}">
        <p14:creationId xmlns:p14="http://schemas.microsoft.com/office/powerpoint/2010/main" val="351159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809" y="838200"/>
            <a:ext cx="10334847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1</a:t>
            </a:r>
            <a:r>
              <a:rPr lang="en-US" sz="2500" baseline="30000" dirty="0"/>
              <a:t>st</a:t>
            </a:r>
            <a:r>
              <a:rPr lang="en-US" sz="2500" dirty="0"/>
              <a:t> : Estimate cost and benefit and make capital expenditure </a:t>
            </a:r>
            <a:r>
              <a:rPr lang="en-US" sz="2500" dirty="0" smtClean="0"/>
              <a:t>decision (Investment decision)</a:t>
            </a:r>
            <a:endParaRPr lang="en-US" sz="2500" dirty="0"/>
          </a:p>
          <a:p>
            <a:pPr marL="0" indent="0" algn="just">
              <a:buNone/>
            </a:pPr>
            <a:r>
              <a:rPr lang="en-US" sz="2500" dirty="0"/>
              <a:t>2</a:t>
            </a:r>
            <a:r>
              <a:rPr lang="en-US" sz="2500" baseline="30000" dirty="0"/>
              <a:t>nd</a:t>
            </a:r>
            <a:r>
              <a:rPr lang="en-US" sz="2500" dirty="0"/>
              <a:t> : Manage funds for expenditure ( financing decision)</a:t>
            </a:r>
          </a:p>
          <a:p>
            <a:pPr marL="0" indent="0" algn="just">
              <a:buNone/>
            </a:pPr>
            <a:r>
              <a:rPr lang="en-US" sz="2500" dirty="0"/>
              <a:t>3</a:t>
            </a:r>
            <a:r>
              <a:rPr lang="en-US" sz="2500" baseline="30000" dirty="0"/>
              <a:t>rd</a:t>
            </a:r>
            <a:r>
              <a:rPr lang="en-US" sz="2500" dirty="0"/>
              <a:t>: Management of acquired assets (Assets management </a:t>
            </a:r>
            <a:r>
              <a:rPr lang="en-US" sz="2500" dirty="0" smtClean="0"/>
              <a:t>decision)</a:t>
            </a:r>
            <a:endParaRPr lang="en-US" sz="2500" dirty="0"/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r>
              <a:rPr lang="en-US" sz="2500" dirty="0"/>
              <a:t>Financial management is concerned not only with the financing decision but also with investment and assets management </a:t>
            </a:r>
            <a:r>
              <a:rPr lang="en-US" sz="2500" dirty="0" smtClean="0"/>
              <a:t>decision</a:t>
            </a:r>
          </a:p>
          <a:p>
            <a:pPr marL="0" indent="0" algn="just">
              <a:buNone/>
            </a:pPr>
            <a:r>
              <a:rPr lang="en-US" sz="2500" dirty="0" smtClean="0"/>
              <a:t>Financial Management is the decision making process on investment, financing, dividend and current assets management decision of a corporation.</a:t>
            </a:r>
          </a:p>
          <a:p>
            <a:pPr marL="0" indent="0" algn="just">
              <a:buNone/>
            </a:pPr>
            <a:r>
              <a:rPr lang="en-US" sz="2500" dirty="0" smtClean="0"/>
              <a:t>Financial management is concerned with procurement of funds from least costly sources of financing and their effective and efficient allocation into productive use.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3989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Financial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/>
              <a:t>1. Coping with ever changing market segments</a:t>
            </a:r>
          </a:p>
          <a:p>
            <a:pPr marL="0" indent="0">
              <a:buNone/>
            </a:pPr>
            <a:r>
              <a:rPr lang="en-US" sz="2500" dirty="0"/>
              <a:t>	(merger, liquidation, takeover, IPO, FPO)</a:t>
            </a:r>
          </a:p>
          <a:p>
            <a:pPr marL="0" indent="0">
              <a:buNone/>
            </a:pPr>
            <a:r>
              <a:rPr lang="en-US" sz="2500" dirty="0"/>
              <a:t>2. Undertaking Correct Investment Decision</a:t>
            </a:r>
          </a:p>
          <a:p>
            <a:pPr marL="0" indent="0">
              <a:buNone/>
            </a:pPr>
            <a:r>
              <a:rPr lang="en-US" sz="2500" dirty="0"/>
              <a:t>	estimating cost </a:t>
            </a:r>
            <a:r>
              <a:rPr lang="en-US" sz="2500" dirty="0" smtClean="0"/>
              <a:t>benefit,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selection </a:t>
            </a:r>
            <a:r>
              <a:rPr lang="en-US" sz="2500" dirty="0"/>
              <a:t>of best and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maximization </a:t>
            </a:r>
            <a:r>
              <a:rPr lang="en-US" sz="2500" dirty="0"/>
              <a:t>of wealth </a:t>
            </a:r>
          </a:p>
          <a:p>
            <a:pPr marL="0" indent="0">
              <a:buNone/>
            </a:pPr>
            <a:r>
              <a:rPr lang="en-US" sz="2500" dirty="0"/>
              <a:t>3. Undertaking Correct Financing Decision</a:t>
            </a:r>
          </a:p>
          <a:p>
            <a:pPr marL="0" indent="0">
              <a:buNone/>
            </a:pPr>
            <a:r>
              <a:rPr lang="en-US" sz="2500" dirty="0"/>
              <a:t>	Debt or Equity ( if debt: long term or short term)</a:t>
            </a:r>
          </a:p>
          <a:p>
            <a:pPr marL="0" indent="0">
              <a:buNone/>
            </a:pPr>
            <a:r>
              <a:rPr lang="en-US" sz="2500" dirty="0"/>
              <a:t>	Minimize cost and maximize the wealth</a:t>
            </a:r>
          </a:p>
          <a:p>
            <a:pPr marL="0" indent="0">
              <a:buNone/>
            </a:pPr>
            <a:r>
              <a:rPr lang="en-US" sz="2500" dirty="0"/>
              <a:t>4. Efficient working capital Management</a:t>
            </a:r>
          </a:p>
          <a:p>
            <a:pPr marL="0" indent="0">
              <a:buNone/>
            </a:pPr>
            <a:r>
              <a:rPr lang="en-US" sz="2500" dirty="0"/>
              <a:t>	(investment on inventory, receivable and other liquid 	assets)</a:t>
            </a:r>
          </a:p>
          <a:p>
            <a:pPr marL="0" indent="0">
              <a:buNone/>
            </a:pPr>
            <a:r>
              <a:rPr lang="en-US" sz="2500" dirty="0"/>
              <a:t>5. Optimal Dividend Policy Decision</a:t>
            </a:r>
          </a:p>
          <a:p>
            <a:pPr marL="0" indent="0">
              <a:buNone/>
            </a:pPr>
            <a:r>
              <a:rPr lang="en-US" sz="2500" dirty="0"/>
              <a:t>	which form (cash or stock) and timing of dividend</a:t>
            </a:r>
          </a:p>
        </p:txBody>
      </p:sp>
    </p:spTree>
    <p:extLst>
      <p:ext uri="{BB962C8B-B14F-4D97-AF65-F5344CB8AC3E}">
        <p14:creationId xmlns:p14="http://schemas.microsoft.com/office/powerpoint/2010/main" val="28353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27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Finance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098798"/>
              </p:ext>
            </p:extLst>
          </p:nvPr>
        </p:nvGraphicFramePr>
        <p:xfrm>
          <a:off x="609600" y="808038"/>
          <a:ext cx="10972800" cy="569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865" y="882503"/>
            <a:ext cx="9154633" cy="52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1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Finance with in an organization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77433"/>
            <a:ext cx="8458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0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 of Financial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Goals are the purpose for which finance functions are carried out</a:t>
            </a:r>
          </a:p>
          <a:p>
            <a:pPr marL="457200" indent="-457200">
              <a:buAutoNum type="arabicPeriod"/>
            </a:pPr>
            <a:r>
              <a:rPr lang="en-US" sz="2500" dirty="0"/>
              <a:t>Profit maximization Goal</a:t>
            </a:r>
          </a:p>
          <a:p>
            <a:pPr marL="400050" lvl="1" indent="0">
              <a:buNone/>
            </a:pPr>
            <a:r>
              <a:rPr lang="en-US" sz="2100" dirty="0"/>
              <a:t>Action that increase profit should be undertaken and those that decrease profit are to be avoided</a:t>
            </a:r>
          </a:p>
          <a:p>
            <a:pPr marL="400050" lvl="1" indent="0">
              <a:buNone/>
            </a:pPr>
            <a:r>
              <a:rPr lang="en-US" sz="2100" b="1" dirty="0"/>
              <a:t>Favor of Profit Maximization: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Profit is test of economic efficiency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Effective utilization of scare economic resources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Leads to total economic welfare</a:t>
            </a:r>
          </a:p>
          <a:p>
            <a:pPr marL="400050" lvl="1" indent="0">
              <a:buNone/>
            </a:pPr>
            <a:r>
              <a:rPr lang="en-US" sz="2100" b="1" dirty="0"/>
              <a:t>Criticism of Profit Maximization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Ambiguity (PAT or EBIT ; short term or long term, gross or net)</a:t>
            </a:r>
          </a:p>
          <a:p>
            <a:pPr marL="400050" lvl="1" indent="0">
              <a:buNone/>
            </a:pPr>
            <a:r>
              <a:rPr lang="en-US" sz="2100" dirty="0" err="1"/>
              <a:t>e.g</a:t>
            </a:r>
            <a:r>
              <a:rPr lang="en-US" sz="2100" dirty="0"/>
              <a:t> issuing share and using proceeds in Treasury Bills can maximize profit but result decrease in EPS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Ignores Time value of money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Ignore Quality of Benefits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Unsuitable in Modern Business Environment (increase conflict among stakeholders</a:t>
            </a:r>
          </a:p>
        </p:txBody>
      </p:sp>
    </p:spTree>
    <p:extLst>
      <p:ext uri="{BB962C8B-B14F-4D97-AF65-F5344CB8AC3E}">
        <p14:creationId xmlns:p14="http://schemas.microsoft.com/office/powerpoint/2010/main" val="41737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of Financial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3820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2. Value Maximization Goal</a:t>
            </a:r>
          </a:p>
          <a:p>
            <a:pPr marL="0" indent="0">
              <a:buNone/>
            </a:pPr>
            <a:r>
              <a:rPr lang="en-US" sz="2500" dirty="0"/>
              <a:t>Managers should take decision that maximize the shareholder’s wealth</a:t>
            </a:r>
          </a:p>
          <a:p>
            <a:pPr marL="0" indent="0">
              <a:buNone/>
            </a:pPr>
            <a:r>
              <a:rPr lang="en-US" sz="2500" dirty="0"/>
              <a:t>Project should generate positive Net Present Value (NPV = PV benefit – PV of cost)</a:t>
            </a:r>
          </a:p>
          <a:p>
            <a:pPr marL="0" indent="0">
              <a:buNone/>
            </a:pPr>
            <a:r>
              <a:rPr lang="en-US" sz="2500" b="1" dirty="0"/>
              <a:t>Arguments in favor of wealth maximization: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Goal is clear (cost and benefit measured in terms of cash flow)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Consider Timing of cash flow 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Consider quality of benefits (quality refers to certainty of cash flow)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Reduce conflict of Interest among stakeholders of firm. How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Allocate scare resources efficiently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Requires low cost business and high quality goods and services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Creditors must be paid before anything to be paid to stockholders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Employees are fairly compensated </a:t>
            </a:r>
          </a:p>
        </p:txBody>
      </p:sp>
    </p:spTree>
    <p:extLst>
      <p:ext uri="{BB962C8B-B14F-4D97-AF65-F5344CB8AC3E}">
        <p14:creationId xmlns:p14="http://schemas.microsoft.com/office/powerpoint/2010/main" val="138461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Relationship between Profit Maximization and Stock Price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05" y="1143001"/>
            <a:ext cx="9601200" cy="4983163"/>
          </a:xfrm>
        </p:spPr>
        <p:txBody>
          <a:bodyPr/>
          <a:lstStyle/>
          <a:p>
            <a:pPr algn="just"/>
            <a:r>
              <a:rPr lang="en-US" sz="2500" dirty="0"/>
              <a:t>Maximization of profit is an important variable but it alone does not necessarily maximize the stock price in the stock market.</a:t>
            </a:r>
          </a:p>
          <a:p>
            <a:r>
              <a:rPr lang="en-US" sz="2500" dirty="0"/>
              <a:t>Other Variables Like:</a:t>
            </a:r>
          </a:p>
          <a:p>
            <a:pPr lvl="1"/>
            <a:r>
              <a:rPr lang="en-US" sz="2100" dirty="0"/>
              <a:t>Prospects of Dividends</a:t>
            </a:r>
          </a:p>
          <a:p>
            <a:pPr lvl="1"/>
            <a:r>
              <a:rPr lang="en-US" sz="2100" dirty="0"/>
              <a:t>Growth of Dividends</a:t>
            </a:r>
          </a:p>
          <a:p>
            <a:pPr lvl="1"/>
            <a:r>
              <a:rPr lang="en-US" sz="2100" dirty="0"/>
              <a:t>Investment opportunities and risk in firm</a:t>
            </a:r>
          </a:p>
          <a:p>
            <a:pPr lvl="1"/>
            <a:r>
              <a:rPr lang="en-US" sz="2100" dirty="0"/>
              <a:t>Quality of management</a:t>
            </a:r>
          </a:p>
          <a:p>
            <a:pPr marL="0" indent="0">
              <a:buNone/>
            </a:pPr>
            <a:r>
              <a:rPr lang="en-US" sz="2100" dirty="0"/>
              <a:t>Also plays important role in the maximization of stock price</a:t>
            </a:r>
          </a:p>
        </p:txBody>
      </p:sp>
    </p:spTree>
    <p:extLst>
      <p:ext uri="{BB962C8B-B14F-4D97-AF65-F5344CB8AC3E}">
        <p14:creationId xmlns:p14="http://schemas.microsoft.com/office/powerpoint/2010/main" val="227311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608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1_Office Theme</vt:lpstr>
      <vt:lpstr>Introduction to Finance</vt:lpstr>
      <vt:lpstr>Introduction</vt:lpstr>
      <vt:lpstr>Continue…</vt:lpstr>
      <vt:lpstr>Importance of Financial Management</vt:lpstr>
      <vt:lpstr>Finance Functions</vt:lpstr>
      <vt:lpstr>Finance with in an organization</vt:lpstr>
      <vt:lpstr>Goals of Financial Management</vt:lpstr>
      <vt:lpstr>Goals of Financial Management</vt:lpstr>
      <vt:lpstr>Relationship between Profit Maximization and Stock Price Maximization</vt:lpstr>
      <vt:lpstr>Finance and Related Disciplines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Finance</dc:title>
  <dc:creator>Dell</dc:creator>
  <cp:lastModifiedBy>Dell</cp:lastModifiedBy>
  <cp:revision>8</cp:revision>
  <dcterms:created xsi:type="dcterms:W3CDTF">2023-05-07T14:39:06Z</dcterms:created>
  <dcterms:modified xsi:type="dcterms:W3CDTF">2023-05-08T12:35:51Z</dcterms:modified>
</cp:coreProperties>
</file>