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28477-C168-4E17-910A-6F4026FBF18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1A9F1-DBB4-486A-A415-76520072D8C1}">
      <dgm:prSet phldrT="[Text]"/>
      <dgm:spPr/>
      <dgm:t>
        <a:bodyPr/>
        <a:lstStyle/>
        <a:p>
          <a:r>
            <a:rPr lang="en-US" dirty="0" smtClean="0"/>
            <a:t>Non Marketable</a:t>
          </a:r>
          <a:endParaRPr lang="en-US" dirty="0"/>
        </a:p>
      </dgm:t>
    </dgm:pt>
    <dgm:pt modelId="{E00E5887-77BE-45DF-999D-6F65BBD7E1D0}" type="parTrans" cxnId="{799174EE-6D58-4313-BE6A-1EB98ACEA971}">
      <dgm:prSet/>
      <dgm:spPr/>
      <dgm:t>
        <a:bodyPr/>
        <a:lstStyle/>
        <a:p>
          <a:endParaRPr lang="en-US"/>
        </a:p>
      </dgm:t>
    </dgm:pt>
    <dgm:pt modelId="{954D57EB-FE7F-43E1-91F5-BE7DBB6EA0BA}" type="sibTrans" cxnId="{799174EE-6D58-4313-BE6A-1EB98ACEA971}">
      <dgm:prSet/>
      <dgm:spPr/>
      <dgm:t>
        <a:bodyPr/>
        <a:lstStyle/>
        <a:p>
          <a:endParaRPr lang="en-US"/>
        </a:p>
      </dgm:t>
    </dgm:pt>
    <dgm:pt modelId="{23D7924D-E22F-48A2-BD58-000586987F6C}">
      <dgm:prSet phldrT="[Text]"/>
      <dgm:spPr/>
      <dgm:t>
        <a:bodyPr/>
        <a:lstStyle/>
        <a:p>
          <a:r>
            <a:rPr lang="en-US" dirty="0" smtClean="0"/>
            <a:t>Saving Account</a:t>
          </a:r>
          <a:endParaRPr lang="en-US" dirty="0"/>
        </a:p>
      </dgm:t>
    </dgm:pt>
    <dgm:pt modelId="{D8163070-00CB-4B31-A497-F98FBC27EDCD}" type="parTrans" cxnId="{8B98A176-57DE-42CE-AC47-C13B9A4CADD7}">
      <dgm:prSet/>
      <dgm:spPr/>
      <dgm:t>
        <a:bodyPr/>
        <a:lstStyle/>
        <a:p>
          <a:endParaRPr lang="en-US"/>
        </a:p>
      </dgm:t>
    </dgm:pt>
    <dgm:pt modelId="{CECC8885-14B5-4082-BC51-A086C768B483}" type="sibTrans" cxnId="{8B98A176-57DE-42CE-AC47-C13B9A4CADD7}">
      <dgm:prSet/>
      <dgm:spPr/>
      <dgm:t>
        <a:bodyPr/>
        <a:lstStyle/>
        <a:p>
          <a:endParaRPr lang="en-US"/>
        </a:p>
      </dgm:t>
    </dgm:pt>
    <dgm:pt modelId="{CBC07793-B524-4A2A-88D2-2975A5822133}">
      <dgm:prSet phldrT="[Text]"/>
      <dgm:spPr/>
      <dgm:t>
        <a:bodyPr/>
        <a:lstStyle/>
        <a:p>
          <a:r>
            <a:rPr lang="en-US" dirty="0" smtClean="0"/>
            <a:t>Non negotiable CDs</a:t>
          </a:r>
          <a:endParaRPr lang="en-US" dirty="0"/>
        </a:p>
      </dgm:t>
    </dgm:pt>
    <dgm:pt modelId="{E359A10C-3D4D-4119-A345-F9D1CDFEC47F}" type="parTrans" cxnId="{20C04933-D6F4-4FF0-97F2-31295E84F8FA}">
      <dgm:prSet/>
      <dgm:spPr/>
      <dgm:t>
        <a:bodyPr/>
        <a:lstStyle/>
        <a:p>
          <a:endParaRPr lang="en-US"/>
        </a:p>
      </dgm:t>
    </dgm:pt>
    <dgm:pt modelId="{6F0453F4-36F3-4BB1-9699-7F2C5B9F5967}" type="sibTrans" cxnId="{20C04933-D6F4-4FF0-97F2-31295E84F8FA}">
      <dgm:prSet/>
      <dgm:spPr/>
      <dgm:t>
        <a:bodyPr/>
        <a:lstStyle/>
        <a:p>
          <a:endParaRPr lang="en-US"/>
        </a:p>
      </dgm:t>
    </dgm:pt>
    <dgm:pt modelId="{4836FCC2-B77F-4F57-8D3A-DE8F365D1B7A}">
      <dgm:prSet phldrT="[Text]"/>
      <dgm:spPr/>
      <dgm:t>
        <a:bodyPr/>
        <a:lstStyle/>
        <a:p>
          <a:r>
            <a:rPr lang="en-US" dirty="0" smtClean="0"/>
            <a:t>Marketable</a:t>
          </a:r>
          <a:endParaRPr lang="en-US" dirty="0"/>
        </a:p>
      </dgm:t>
    </dgm:pt>
    <dgm:pt modelId="{F7F616C5-B934-4CDF-8198-DA56C5FE3B5F}" type="parTrans" cxnId="{B6B5C4BD-7837-4445-BE92-03C635C40F0E}">
      <dgm:prSet/>
      <dgm:spPr/>
      <dgm:t>
        <a:bodyPr/>
        <a:lstStyle/>
        <a:p>
          <a:endParaRPr lang="en-US"/>
        </a:p>
      </dgm:t>
    </dgm:pt>
    <dgm:pt modelId="{D0527FC3-57C1-4AAC-8F01-0CCF24ECB298}" type="sibTrans" cxnId="{B6B5C4BD-7837-4445-BE92-03C635C40F0E}">
      <dgm:prSet/>
      <dgm:spPr/>
      <dgm:t>
        <a:bodyPr/>
        <a:lstStyle/>
        <a:p>
          <a:endParaRPr lang="en-US"/>
        </a:p>
      </dgm:t>
    </dgm:pt>
    <dgm:pt modelId="{ED7B31D1-B146-4AEB-AE0F-352CF8A18607}">
      <dgm:prSet phldrT="[Text]"/>
      <dgm:spPr/>
      <dgm:t>
        <a:bodyPr/>
        <a:lstStyle/>
        <a:p>
          <a:r>
            <a:rPr lang="en-US" dirty="0" smtClean="0"/>
            <a:t>Money Market Securities</a:t>
          </a:r>
          <a:endParaRPr lang="en-US" dirty="0"/>
        </a:p>
      </dgm:t>
    </dgm:pt>
    <dgm:pt modelId="{3A7E9E6C-EABD-4EA2-9FA6-7F707AFA0931}" type="parTrans" cxnId="{CBCB0CA4-2DFD-47B5-8769-760224A55CA3}">
      <dgm:prSet/>
      <dgm:spPr/>
      <dgm:t>
        <a:bodyPr/>
        <a:lstStyle/>
        <a:p>
          <a:endParaRPr lang="en-US"/>
        </a:p>
      </dgm:t>
    </dgm:pt>
    <dgm:pt modelId="{CD9DB6C3-48FB-48AA-AB3E-14A8DD6F0CEB}" type="sibTrans" cxnId="{CBCB0CA4-2DFD-47B5-8769-760224A55CA3}">
      <dgm:prSet/>
      <dgm:spPr/>
      <dgm:t>
        <a:bodyPr/>
        <a:lstStyle/>
        <a:p>
          <a:endParaRPr lang="en-US"/>
        </a:p>
      </dgm:t>
    </dgm:pt>
    <dgm:pt modelId="{C48B2369-1383-48EA-9E87-BBC1455628FC}">
      <dgm:prSet phldrT="[Text]"/>
      <dgm:spPr/>
      <dgm:t>
        <a:bodyPr/>
        <a:lstStyle/>
        <a:p>
          <a:r>
            <a:rPr lang="en-US" dirty="0" smtClean="0"/>
            <a:t>Indirect Investment</a:t>
          </a:r>
          <a:endParaRPr lang="en-US" dirty="0"/>
        </a:p>
      </dgm:t>
    </dgm:pt>
    <dgm:pt modelId="{78AD149B-EFEC-4EDA-A3E9-10EE7D9B9F40}" type="parTrans" cxnId="{218BB291-7569-4E9F-9B80-30ED563C72AE}">
      <dgm:prSet/>
      <dgm:spPr/>
      <dgm:t>
        <a:bodyPr/>
        <a:lstStyle/>
        <a:p>
          <a:endParaRPr lang="en-US"/>
        </a:p>
      </dgm:t>
    </dgm:pt>
    <dgm:pt modelId="{C548A9F2-BBAA-449C-AAF0-7A0DEFC4B8FF}" type="sibTrans" cxnId="{218BB291-7569-4E9F-9B80-30ED563C72AE}">
      <dgm:prSet/>
      <dgm:spPr/>
      <dgm:t>
        <a:bodyPr/>
        <a:lstStyle/>
        <a:p>
          <a:endParaRPr lang="en-US"/>
        </a:p>
      </dgm:t>
    </dgm:pt>
    <dgm:pt modelId="{04D8B413-29A2-45CA-8B6C-58704866A946}">
      <dgm:prSet phldrT="[Text]"/>
      <dgm:spPr/>
      <dgm:t>
        <a:bodyPr/>
        <a:lstStyle/>
        <a:p>
          <a:r>
            <a:rPr lang="en-US" dirty="0" smtClean="0"/>
            <a:t>Government Saving Bond</a:t>
          </a:r>
          <a:endParaRPr lang="en-US" dirty="0"/>
        </a:p>
      </dgm:t>
    </dgm:pt>
    <dgm:pt modelId="{409E1D75-08AA-4330-90D0-7209BC692B3E}" type="parTrans" cxnId="{E5636F43-1F5B-42DA-B0BD-ECD57A7547DD}">
      <dgm:prSet/>
      <dgm:spPr/>
    </dgm:pt>
    <dgm:pt modelId="{8AA01558-010C-4388-BD47-E1C943A01C1A}" type="sibTrans" cxnId="{E5636F43-1F5B-42DA-B0BD-ECD57A7547DD}">
      <dgm:prSet/>
      <dgm:spPr/>
    </dgm:pt>
    <dgm:pt modelId="{3C2E85B4-97E4-4BA5-A4F2-08927047D1DB}">
      <dgm:prSet phldrT="[Text]"/>
      <dgm:spPr/>
      <dgm:t>
        <a:bodyPr/>
        <a:lstStyle/>
        <a:p>
          <a:r>
            <a:rPr lang="en-US" dirty="0" smtClean="0"/>
            <a:t>Capital Market Securities</a:t>
          </a:r>
          <a:endParaRPr lang="en-US" dirty="0"/>
        </a:p>
      </dgm:t>
    </dgm:pt>
    <dgm:pt modelId="{81767CC7-65C7-459A-8D30-92788B70AB5F}" type="parTrans" cxnId="{2B0A9094-8715-4367-8560-8072101F2285}">
      <dgm:prSet/>
      <dgm:spPr/>
    </dgm:pt>
    <dgm:pt modelId="{F15741D6-16ED-4574-991D-4BF673EDE1C8}" type="sibTrans" cxnId="{2B0A9094-8715-4367-8560-8072101F2285}">
      <dgm:prSet/>
      <dgm:spPr/>
    </dgm:pt>
    <dgm:pt modelId="{94B412E8-DFAF-410A-A440-B7567823BD2E}">
      <dgm:prSet phldrT="[Text]"/>
      <dgm:spPr/>
      <dgm:t>
        <a:bodyPr/>
        <a:lstStyle/>
        <a:p>
          <a:r>
            <a:rPr lang="en-US" dirty="0" smtClean="0"/>
            <a:t>Derivative Securities</a:t>
          </a:r>
          <a:endParaRPr lang="en-US" dirty="0"/>
        </a:p>
      </dgm:t>
    </dgm:pt>
    <dgm:pt modelId="{B42C2409-A27F-4FF2-A029-1809A09E85E7}" type="parTrans" cxnId="{D8889FBC-154F-4FE5-95B7-DEAE09533F2A}">
      <dgm:prSet/>
      <dgm:spPr/>
    </dgm:pt>
    <dgm:pt modelId="{7150DAE8-D714-4133-A7FF-DFB7DAC3FF95}" type="sibTrans" cxnId="{D8889FBC-154F-4FE5-95B7-DEAE09533F2A}">
      <dgm:prSet/>
      <dgm:spPr/>
    </dgm:pt>
    <dgm:pt modelId="{AD438C43-4C1A-4B72-B3BB-657905A54D4E}">
      <dgm:prSet phldrT="[Text]"/>
      <dgm:spPr/>
      <dgm:t>
        <a:bodyPr/>
        <a:lstStyle/>
        <a:p>
          <a:r>
            <a:rPr lang="en-US" dirty="0" smtClean="0"/>
            <a:t>Money Market Deposit Accounts</a:t>
          </a:r>
          <a:endParaRPr lang="en-US" dirty="0"/>
        </a:p>
      </dgm:t>
    </dgm:pt>
    <dgm:pt modelId="{F3549A9C-D39C-4D8A-A161-821B67FBB4A4}" type="parTrans" cxnId="{35D15310-0654-4E62-8CE7-D782A39F3D9F}">
      <dgm:prSet/>
      <dgm:spPr/>
    </dgm:pt>
    <dgm:pt modelId="{325E0179-63AB-47DD-B874-5F09AE3814B2}" type="sibTrans" cxnId="{35D15310-0654-4E62-8CE7-D782A39F3D9F}">
      <dgm:prSet/>
      <dgm:spPr/>
    </dgm:pt>
    <dgm:pt modelId="{1488318B-D8FC-40B9-9784-14616C96C9C2}" type="pres">
      <dgm:prSet presAssocID="{04D28477-C168-4E17-910A-6F4026FBF189}" presName="Name0" presStyleCnt="0">
        <dgm:presLayoutVars>
          <dgm:dir/>
          <dgm:animLvl val="lvl"/>
          <dgm:resizeHandles/>
        </dgm:presLayoutVars>
      </dgm:prSet>
      <dgm:spPr/>
    </dgm:pt>
    <dgm:pt modelId="{05A74F55-D26F-493C-AC90-71228702C97A}" type="pres">
      <dgm:prSet presAssocID="{BA91A9F1-DBB4-486A-A415-76520072D8C1}" presName="linNode" presStyleCnt="0"/>
      <dgm:spPr/>
    </dgm:pt>
    <dgm:pt modelId="{5E4A8685-1FBD-4D26-9946-811D610CAF13}" type="pres">
      <dgm:prSet presAssocID="{BA91A9F1-DBB4-486A-A415-76520072D8C1}" presName="parentShp" presStyleLbl="node1" presStyleIdx="0" presStyleCnt="2">
        <dgm:presLayoutVars>
          <dgm:bulletEnabled val="1"/>
        </dgm:presLayoutVars>
      </dgm:prSet>
      <dgm:spPr/>
    </dgm:pt>
    <dgm:pt modelId="{6B32558D-72EB-42E3-AD96-F994C9D20856}" type="pres">
      <dgm:prSet presAssocID="{BA91A9F1-DBB4-486A-A415-76520072D8C1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65C8A-11E5-4DDE-A0A7-3FC7F22E58D6}" type="pres">
      <dgm:prSet presAssocID="{954D57EB-FE7F-43E1-91F5-BE7DBB6EA0BA}" presName="spacing" presStyleCnt="0"/>
      <dgm:spPr/>
    </dgm:pt>
    <dgm:pt modelId="{11210454-4674-4CB4-B7F6-F41404917788}" type="pres">
      <dgm:prSet presAssocID="{4836FCC2-B77F-4F57-8D3A-DE8F365D1B7A}" presName="linNode" presStyleCnt="0"/>
      <dgm:spPr/>
    </dgm:pt>
    <dgm:pt modelId="{E4C442DB-9755-4EC0-B24D-8198B33FB000}" type="pres">
      <dgm:prSet presAssocID="{4836FCC2-B77F-4F57-8D3A-DE8F365D1B7A}" presName="parentShp" presStyleLbl="node1" presStyleIdx="1" presStyleCnt="2">
        <dgm:presLayoutVars>
          <dgm:bulletEnabled val="1"/>
        </dgm:presLayoutVars>
      </dgm:prSet>
      <dgm:spPr/>
    </dgm:pt>
    <dgm:pt modelId="{0BD78B4A-2D5C-44D2-918B-B13BD0546B6E}" type="pres">
      <dgm:prSet presAssocID="{4836FCC2-B77F-4F57-8D3A-DE8F365D1B7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D95B6-0C36-4C78-9F5A-F9879CB6C0A3}" type="presOf" srcId="{4836FCC2-B77F-4F57-8D3A-DE8F365D1B7A}" destId="{E4C442DB-9755-4EC0-B24D-8198B33FB000}" srcOrd="0" destOrd="0" presId="urn:microsoft.com/office/officeart/2005/8/layout/vList6"/>
    <dgm:cxn modelId="{E5636F43-1F5B-42DA-B0BD-ECD57A7547DD}" srcId="{BA91A9F1-DBB4-486A-A415-76520072D8C1}" destId="{04D8B413-29A2-45CA-8B6C-58704866A946}" srcOrd="1" destOrd="0" parTransId="{409E1D75-08AA-4330-90D0-7209BC692B3E}" sibTransId="{8AA01558-010C-4388-BD47-E1C943A01C1A}"/>
    <dgm:cxn modelId="{E2BB755D-113E-42E0-B7A3-CF068A8B609F}" type="presOf" srcId="{C48B2369-1383-48EA-9E87-BBC1455628FC}" destId="{0BD78B4A-2D5C-44D2-918B-B13BD0546B6E}" srcOrd="0" destOrd="3" presId="urn:microsoft.com/office/officeart/2005/8/layout/vList6"/>
    <dgm:cxn modelId="{35D15310-0654-4E62-8CE7-D782A39F3D9F}" srcId="{BA91A9F1-DBB4-486A-A415-76520072D8C1}" destId="{AD438C43-4C1A-4B72-B3BB-657905A54D4E}" srcOrd="2" destOrd="0" parTransId="{F3549A9C-D39C-4D8A-A161-821B67FBB4A4}" sibTransId="{325E0179-63AB-47DD-B874-5F09AE3814B2}"/>
    <dgm:cxn modelId="{799174EE-6D58-4313-BE6A-1EB98ACEA971}" srcId="{04D28477-C168-4E17-910A-6F4026FBF189}" destId="{BA91A9F1-DBB4-486A-A415-76520072D8C1}" srcOrd="0" destOrd="0" parTransId="{E00E5887-77BE-45DF-999D-6F65BBD7E1D0}" sibTransId="{954D57EB-FE7F-43E1-91F5-BE7DBB6EA0BA}"/>
    <dgm:cxn modelId="{60961D67-F363-4E83-B76C-4D2A1A268CEE}" type="presOf" srcId="{CBC07793-B524-4A2A-88D2-2975A5822133}" destId="{6B32558D-72EB-42E3-AD96-F994C9D20856}" srcOrd="0" destOrd="3" presId="urn:microsoft.com/office/officeart/2005/8/layout/vList6"/>
    <dgm:cxn modelId="{F3BA2FE1-E06B-4250-B7FA-B3B6ECF73824}" type="presOf" srcId="{3C2E85B4-97E4-4BA5-A4F2-08927047D1DB}" destId="{0BD78B4A-2D5C-44D2-918B-B13BD0546B6E}" srcOrd="0" destOrd="1" presId="urn:microsoft.com/office/officeart/2005/8/layout/vList6"/>
    <dgm:cxn modelId="{B6B5C4BD-7837-4445-BE92-03C635C40F0E}" srcId="{04D28477-C168-4E17-910A-6F4026FBF189}" destId="{4836FCC2-B77F-4F57-8D3A-DE8F365D1B7A}" srcOrd="1" destOrd="0" parTransId="{F7F616C5-B934-4CDF-8198-DA56C5FE3B5F}" sibTransId="{D0527FC3-57C1-4AAC-8F01-0CCF24ECB298}"/>
    <dgm:cxn modelId="{CBCB0CA4-2DFD-47B5-8769-760224A55CA3}" srcId="{4836FCC2-B77F-4F57-8D3A-DE8F365D1B7A}" destId="{ED7B31D1-B146-4AEB-AE0F-352CF8A18607}" srcOrd="0" destOrd="0" parTransId="{3A7E9E6C-EABD-4EA2-9FA6-7F707AFA0931}" sibTransId="{CD9DB6C3-48FB-48AA-AB3E-14A8DD6F0CEB}"/>
    <dgm:cxn modelId="{D8889FBC-154F-4FE5-95B7-DEAE09533F2A}" srcId="{4836FCC2-B77F-4F57-8D3A-DE8F365D1B7A}" destId="{94B412E8-DFAF-410A-A440-B7567823BD2E}" srcOrd="2" destOrd="0" parTransId="{B42C2409-A27F-4FF2-A029-1809A09E85E7}" sibTransId="{7150DAE8-D714-4133-A7FF-DFB7DAC3FF95}"/>
    <dgm:cxn modelId="{0EFA9A2C-0F30-4CC8-9486-B34170AF05F3}" type="presOf" srcId="{04D28477-C168-4E17-910A-6F4026FBF189}" destId="{1488318B-D8FC-40B9-9784-14616C96C9C2}" srcOrd="0" destOrd="0" presId="urn:microsoft.com/office/officeart/2005/8/layout/vList6"/>
    <dgm:cxn modelId="{8B98A176-57DE-42CE-AC47-C13B9A4CADD7}" srcId="{BA91A9F1-DBB4-486A-A415-76520072D8C1}" destId="{23D7924D-E22F-48A2-BD58-000586987F6C}" srcOrd="0" destOrd="0" parTransId="{D8163070-00CB-4B31-A497-F98FBC27EDCD}" sibTransId="{CECC8885-14B5-4082-BC51-A086C768B483}"/>
    <dgm:cxn modelId="{81D824B4-CC7A-42CC-9BB9-179AD787E1EE}" type="presOf" srcId="{04D8B413-29A2-45CA-8B6C-58704866A946}" destId="{6B32558D-72EB-42E3-AD96-F994C9D20856}" srcOrd="0" destOrd="1" presId="urn:microsoft.com/office/officeart/2005/8/layout/vList6"/>
    <dgm:cxn modelId="{2B0A9094-8715-4367-8560-8072101F2285}" srcId="{4836FCC2-B77F-4F57-8D3A-DE8F365D1B7A}" destId="{3C2E85B4-97E4-4BA5-A4F2-08927047D1DB}" srcOrd="1" destOrd="0" parTransId="{81767CC7-65C7-459A-8D30-92788B70AB5F}" sibTransId="{F15741D6-16ED-4574-991D-4BF673EDE1C8}"/>
    <dgm:cxn modelId="{20C04933-D6F4-4FF0-97F2-31295E84F8FA}" srcId="{BA91A9F1-DBB4-486A-A415-76520072D8C1}" destId="{CBC07793-B524-4A2A-88D2-2975A5822133}" srcOrd="3" destOrd="0" parTransId="{E359A10C-3D4D-4119-A345-F9D1CDFEC47F}" sibTransId="{6F0453F4-36F3-4BB1-9699-7F2C5B9F5967}"/>
    <dgm:cxn modelId="{0B379191-DB03-4A43-A4DF-75DCB4D116B3}" type="presOf" srcId="{AD438C43-4C1A-4B72-B3BB-657905A54D4E}" destId="{6B32558D-72EB-42E3-AD96-F994C9D20856}" srcOrd="0" destOrd="2" presId="urn:microsoft.com/office/officeart/2005/8/layout/vList6"/>
    <dgm:cxn modelId="{47618836-7FBD-4544-87A9-AE23012222FE}" type="presOf" srcId="{ED7B31D1-B146-4AEB-AE0F-352CF8A18607}" destId="{0BD78B4A-2D5C-44D2-918B-B13BD0546B6E}" srcOrd="0" destOrd="0" presId="urn:microsoft.com/office/officeart/2005/8/layout/vList6"/>
    <dgm:cxn modelId="{31929D46-0706-42FD-91C9-531DDCF5E1CF}" type="presOf" srcId="{94B412E8-DFAF-410A-A440-B7567823BD2E}" destId="{0BD78B4A-2D5C-44D2-918B-B13BD0546B6E}" srcOrd="0" destOrd="2" presId="urn:microsoft.com/office/officeart/2005/8/layout/vList6"/>
    <dgm:cxn modelId="{CA14923B-9BDA-4235-BD75-444B83B1EC48}" type="presOf" srcId="{BA91A9F1-DBB4-486A-A415-76520072D8C1}" destId="{5E4A8685-1FBD-4D26-9946-811D610CAF13}" srcOrd="0" destOrd="0" presId="urn:microsoft.com/office/officeart/2005/8/layout/vList6"/>
    <dgm:cxn modelId="{218BB291-7569-4E9F-9B80-30ED563C72AE}" srcId="{4836FCC2-B77F-4F57-8D3A-DE8F365D1B7A}" destId="{C48B2369-1383-48EA-9E87-BBC1455628FC}" srcOrd="3" destOrd="0" parTransId="{78AD149B-EFEC-4EDA-A3E9-10EE7D9B9F40}" sibTransId="{C548A9F2-BBAA-449C-AAF0-7A0DEFC4B8FF}"/>
    <dgm:cxn modelId="{A5A489A1-8EE8-408B-BA0C-11F172F9DC9F}" type="presOf" srcId="{23D7924D-E22F-48A2-BD58-000586987F6C}" destId="{6B32558D-72EB-42E3-AD96-F994C9D20856}" srcOrd="0" destOrd="0" presId="urn:microsoft.com/office/officeart/2005/8/layout/vList6"/>
    <dgm:cxn modelId="{37662FA5-7729-409C-91D7-ACD1B106BA53}" type="presParOf" srcId="{1488318B-D8FC-40B9-9784-14616C96C9C2}" destId="{05A74F55-D26F-493C-AC90-71228702C97A}" srcOrd="0" destOrd="0" presId="urn:microsoft.com/office/officeart/2005/8/layout/vList6"/>
    <dgm:cxn modelId="{A81CEDD2-DCC6-4F6A-94EF-259248B611E9}" type="presParOf" srcId="{05A74F55-D26F-493C-AC90-71228702C97A}" destId="{5E4A8685-1FBD-4D26-9946-811D610CAF13}" srcOrd="0" destOrd="0" presId="urn:microsoft.com/office/officeart/2005/8/layout/vList6"/>
    <dgm:cxn modelId="{9C173E68-3E1F-4F53-9A8C-3EB37B061BC9}" type="presParOf" srcId="{05A74F55-D26F-493C-AC90-71228702C97A}" destId="{6B32558D-72EB-42E3-AD96-F994C9D20856}" srcOrd="1" destOrd="0" presId="urn:microsoft.com/office/officeart/2005/8/layout/vList6"/>
    <dgm:cxn modelId="{2F18F354-B0A4-449E-88BF-499B49CE4563}" type="presParOf" srcId="{1488318B-D8FC-40B9-9784-14616C96C9C2}" destId="{E9B65C8A-11E5-4DDE-A0A7-3FC7F22E58D6}" srcOrd="1" destOrd="0" presId="urn:microsoft.com/office/officeart/2005/8/layout/vList6"/>
    <dgm:cxn modelId="{C46CD48E-08D8-4B24-966F-0FE3398E1274}" type="presParOf" srcId="{1488318B-D8FC-40B9-9784-14616C96C9C2}" destId="{11210454-4674-4CB4-B7F6-F41404917788}" srcOrd="2" destOrd="0" presId="urn:microsoft.com/office/officeart/2005/8/layout/vList6"/>
    <dgm:cxn modelId="{1A278A44-9F27-4245-94C9-AA150463CE9E}" type="presParOf" srcId="{11210454-4674-4CB4-B7F6-F41404917788}" destId="{E4C442DB-9755-4EC0-B24D-8198B33FB000}" srcOrd="0" destOrd="0" presId="urn:microsoft.com/office/officeart/2005/8/layout/vList6"/>
    <dgm:cxn modelId="{40534A40-7231-4747-9001-7F2DA38A3EBC}" type="presParOf" srcId="{11210454-4674-4CB4-B7F6-F41404917788}" destId="{0BD78B4A-2D5C-44D2-918B-B13BD0546B6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B247C-5934-43EC-8DC5-2BB6DBAD35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95D41-9AE4-4C4B-B81D-814878A578EA}">
      <dgm:prSet phldrT="[Text]"/>
      <dgm:spPr/>
      <dgm:t>
        <a:bodyPr/>
        <a:lstStyle/>
        <a:p>
          <a:r>
            <a:rPr lang="en-US" dirty="0" smtClean="0"/>
            <a:t>Money Market Securities	</a:t>
          </a:r>
          <a:endParaRPr lang="en-US" dirty="0"/>
        </a:p>
      </dgm:t>
    </dgm:pt>
    <dgm:pt modelId="{0AA5A0F1-5425-4B04-B252-9EC5B57DF268}" type="parTrans" cxnId="{5F67E734-08BE-4A92-AD49-AC0867C896A7}">
      <dgm:prSet/>
      <dgm:spPr/>
      <dgm:t>
        <a:bodyPr/>
        <a:lstStyle/>
        <a:p>
          <a:endParaRPr lang="en-US"/>
        </a:p>
      </dgm:t>
    </dgm:pt>
    <dgm:pt modelId="{FA06633C-4093-4410-8FCB-A72196CA6570}" type="sibTrans" cxnId="{5F67E734-08BE-4A92-AD49-AC0867C896A7}">
      <dgm:prSet/>
      <dgm:spPr/>
      <dgm:t>
        <a:bodyPr/>
        <a:lstStyle/>
        <a:p>
          <a:endParaRPr lang="en-US"/>
        </a:p>
      </dgm:t>
    </dgm:pt>
    <dgm:pt modelId="{34E744E1-A39F-4CE9-80D8-B8511C1D438C}">
      <dgm:prSet phldrT="[Text]"/>
      <dgm:spPr/>
      <dgm:t>
        <a:bodyPr/>
        <a:lstStyle/>
        <a:p>
          <a:r>
            <a:rPr lang="en-US" dirty="0" smtClean="0"/>
            <a:t>Treasury Bills</a:t>
          </a:r>
          <a:endParaRPr lang="en-US" dirty="0"/>
        </a:p>
      </dgm:t>
    </dgm:pt>
    <dgm:pt modelId="{335B1A09-C0B4-4C92-97C7-7729EAC33275}" type="parTrans" cxnId="{2BCC5752-342C-4CBA-8A91-8EED1CB602B8}">
      <dgm:prSet/>
      <dgm:spPr/>
      <dgm:t>
        <a:bodyPr/>
        <a:lstStyle/>
        <a:p>
          <a:endParaRPr lang="en-US"/>
        </a:p>
      </dgm:t>
    </dgm:pt>
    <dgm:pt modelId="{87AD5050-E983-46BF-AC6E-5A39A7C57014}" type="sibTrans" cxnId="{2BCC5752-342C-4CBA-8A91-8EED1CB602B8}">
      <dgm:prSet/>
      <dgm:spPr/>
      <dgm:t>
        <a:bodyPr/>
        <a:lstStyle/>
        <a:p>
          <a:endParaRPr lang="en-US"/>
        </a:p>
      </dgm:t>
    </dgm:pt>
    <dgm:pt modelId="{439D659E-1F33-4E12-83AB-4E8531CB8572}">
      <dgm:prSet phldrT="[Text]"/>
      <dgm:spPr/>
      <dgm:t>
        <a:bodyPr/>
        <a:lstStyle/>
        <a:p>
          <a:r>
            <a:rPr lang="en-US" dirty="0" smtClean="0"/>
            <a:t>Re-purchase Agreement</a:t>
          </a:r>
          <a:endParaRPr lang="en-US" dirty="0"/>
        </a:p>
      </dgm:t>
    </dgm:pt>
    <dgm:pt modelId="{F55EA5C7-6CBC-4103-924D-ACE2915A056E}" type="parTrans" cxnId="{5A41EAFE-7B78-4CA9-B05A-59EA2E195B85}">
      <dgm:prSet/>
      <dgm:spPr/>
      <dgm:t>
        <a:bodyPr/>
        <a:lstStyle/>
        <a:p>
          <a:endParaRPr lang="en-US"/>
        </a:p>
      </dgm:t>
    </dgm:pt>
    <dgm:pt modelId="{CAC01FAC-66CB-42D3-BB60-31BBC5478700}" type="sibTrans" cxnId="{5A41EAFE-7B78-4CA9-B05A-59EA2E195B85}">
      <dgm:prSet/>
      <dgm:spPr/>
      <dgm:t>
        <a:bodyPr/>
        <a:lstStyle/>
        <a:p>
          <a:endParaRPr lang="en-US"/>
        </a:p>
      </dgm:t>
    </dgm:pt>
    <dgm:pt modelId="{3D9EA174-0045-49EE-91EC-AA4E8D37C6AB}">
      <dgm:prSet phldrT="[Text]"/>
      <dgm:spPr/>
      <dgm:t>
        <a:bodyPr/>
        <a:lstStyle/>
        <a:p>
          <a:r>
            <a:rPr lang="en-US" dirty="0" smtClean="0"/>
            <a:t>Capital Market Securities</a:t>
          </a:r>
          <a:endParaRPr lang="en-US" dirty="0"/>
        </a:p>
      </dgm:t>
    </dgm:pt>
    <dgm:pt modelId="{77C7A05A-9C5C-4354-B11A-E493891B731A}" type="parTrans" cxnId="{7FC2CA4F-94FF-4787-A5F8-88ACF15BA228}">
      <dgm:prSet/>
      <dgm:spPr/>
      <dgm:t>
        <a:bodyPr/>
        <a:lstStyle/>
        <a:p>
          <a:endParaRPr lang="en-US"/>
        </a:p>
      </dgm:t>
    </dgm:pt>
    <dgm:pt modelId="{ED296FB0-FA3A-495F-BC69-ECA22028724A}" type="sibTrans" cxnId="{7FC2CA4F-94FF-4787-A5F8-88ACF15BA228}">
      <dgm:prSet/>
      <dgm:spPr/>
      <dgm:t>
        <a:bodyPr/>
        <a:lstStyle/>
        <a:p>
          <a:endParaRPr lang="en-US"/>
        </a:p>
      </dgm:t>
    </dgm:pt>
    <dgm:pt modelId="{4DA08DD4-548A-4B5C-B68F-3CEA8B2E12A0}">
      <dgm:prSet phldrT="[Text]"/>
      <dgm:spPr/>
      <dgm:t>
        <a:bodyPr/>
        <a:lstStyle/>
        <a:p>
          <a:r>
            <a:rPr lang="en-US" dirty="0" smtClean="0"/>
            <a:t>Corporate Bonds</a:t>
          </a:r>
          <a:endParaRPr lang="en-US" dirty="0"/>
        </a:p>
      </dgm:t>
    </dgm:pt>
    <dgm:pt modelId="{5D88B5FE-8467-488A-8244-8C54B10DE3DA}" type="parTrans" cxnId="{9181B7BC-87A9-420C-A754-9A7CBDF1E034}">
      <dgm:prSet/>
      <dgm:spPr/>
      <dgm:t>
        <a:bodyPr/>
        <a:lstStyle/>
        <a:p>
          <a:endParaRPr lang="en-US"/>
        </a:p>
      </dgm:t>
    </dgm:pt>
    <dgm:pt modelId="{1BEEB567-504F-4FBA-A7AF-000F60207E20}" type="sibTrans" cxnId="{9181B7BC-87A9-420C-A754-9A7CBDF1E034}">
      <dgm:prSet/>
      <dgm:spPr/>
      <dgm:t>
        <a:bodyPr/>
        <a:lstStyle/>
        <a:p>
          <a:endParaRPr lang="en-US"/>
        </a:p>
      </dgm:t>
    </dgm:pt>
    <dgm:pt modelId="{0CF4216A-DA4A-4922-9968-63A8F0502BEE}">
      <dgm:prSet phldrT="[Text]"/>
      <dgm:spPr/>
      <dgm:t>
        <a:bodyPr/>
        <a:lstStyle/>
        <a:p>
          <a:r>
            <a:rPr lang="en-US" dirty="0" smtClean="0"/>
            <a:t>Treasury Notes and Bonds</a:t>
          </a:r>
          <a:endParaRPr lang="en-US" dirty="0"/>
        </a:p>
      </dgm:t>
    </dgm:pt>
    <dgm:pt modelId="{5DB71B30-C86B-4E0C-B859-E18BE8A72E69}" type="parTrans" cxnId="{3505B200-1AD9-4ED7-A629-A63F9FAB650C}">
      <dgm:prSet/>
      <dgm:spPr/>
      <dgm:t>
        <a:bodyPr/>
        <a:lstStyle/>
        <a:p>
          <a:endParaRPr lang="en-US"/>
        </a:p>
      </dgm:t>
    </dgm:pt>
    <dgm:pt modelId="{42AD0906-733F-47FF-BF6A-DFF76E38E268}" type="sibTrans" cxnId="{3505B200-1AD9-4ED7-A629-A63F9FAB650C}">
      <dgm:prSet/>
      <dgm:spPr/>
      <dgm:t>
        <a:bodyPr/>
        <a:lstStyle/>
        <a:p>
          <a:endParaRPr lang="en-US"/>
        </a:p>
      </dgm:t>
    </dgm:pt>
    <dgm:pt modelId="{09CD35A6-ECE6-473F-86D5-0AE4D8800860}">
      <dgm:prSet phldrT="[Text]"/>
      <dgm:spPr/>
      <dgm:t>
        <a:bodyPr/>
        <a:lstStyle/>
        <a:p>
          <a:r>
            <a:rPr lang="en-US" dirty="0" smtClean="0"/>
            <a:t>Derivatives </a:t>
          </a:r>
          <a:endParaRPr lang="en-US" dirty="0"/>
        </a:p>
      </dgm:t>
    </dgm:pt>
    <dgm:pt modelId="{DAEDA61F-C57C-4D87-9F11-5BE71EB458D9}" type="parTrans" cxnId="{AD8D3111-EB60-4130-9AC8-E551ACEBA925}">
      <dgm:prSet/>
      <dgm:spPr/>
      <dgm:t>
        <a:bodyPr/>
        <a:lstStyle/>
        <a:p>
          <a:endParaRPr lang="en-US"/>
        </a:p>
      </dgm:t>
    </dgm:pt>
    <dgm:pt modelId="{CBDB2C24-3DE7-47CD-8A78-03E215E6D428}" type="sibTrans" cxnId="{AD8D3111-EB60-4130-9AC8-E551ACEBA925}">
      <dgm:prSet/>
      <dgm:spPr/>
      <dgm:t>
        <a:bodyPr/>
        <a:lstStyle/>
        <a:p>
          <a:endParaRPr lang="en-US"/>
        </a:p>
      </dgm:t>
    </dgm:pt>
    <dgm:pt modelId="{ACF6DED9-22C4-4B0E-8971-5769115AB441}">
      <dgm:prSet phldrT="[Text]"/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58D669F1-1DBC-4564-A27B-18FE3F9DEDBC}" type="parTrans" cxnId="{34A14435-7684-4CB9-B3AF-DEB8D1FADE78}">
      <dgm:prSet/>
      <dgm:spPr/>
      <dgm:t>
        <a:bodyPr/>
        <a:lstStyle/>
        <a:p>
          <a:endParaRPr lang="en-US"/>
        </a:p>
      </dgm:t>
    </dgm:pt>
    <dgm:pt modelId="{DF0476CD-A8DF-4B25-BADC-CF2516050FE5}" type="sibTrans" cxnId="{34A14435-7684-4CB9-B3AF-DEB8D1FADE78}">
      <dgm:prSet/>
      <dgm:spPr/>
      <dgm:t>
        <a:bodyPr/>
        <a:lstStyle/>
        <a:p>
          <a:endParaRPr lang="en-US"/>
        </a:p>
      </dgm:t>
    </dgm:pt>
    <dgm:pt modelId="{74C1FA26-3F58-41BC-95C9-B6465B7936CA}">
      <dgm:prSet phldrT="[Text]"/>
      <dgm:spPr/>
      <dgm:t>
        <a:bodyPr/>
        <a:lstStyle/>
        <a:p>
          <a:r>
            <a:rPr lang="en-US" dirty="0" smtClean="0"/>
            <a:t>Futures</a:t>
          </a:r>
          <a:endParaRPr lang="en-US" dirty="0"/>
        </a:p>
      </dgm:t>
    </dgm:pt>
    <dgm:pt modelId="{155EB143-B30D-42AB-A55F-CAA26F1F9200}" type="parTrans" cxnId="{3CE60207-DFB2-4DDE-A43C-70F9C92341B4}">
      <dgm:prSet/>
      <dgm:spPr/>
      <dgm:t>
        <a:bodyPr/>
        <a:lstStyle/>
        <a:p>
          <a:endParaRPr lang="en-US"/>
        </a:p>
      </dgm:t>
    </dgm:pt>
    <dgm:pt modelId="{33BD5ED2-F609-4712-B57F-C2F318928750}" type="sibTrans" cxnId="{3CE60207-DFB2-4DDE-A43C-70F9C92341B4}">
      <dgm:prSet/>
      <dgm:spPr/>
      <dgm:t>
        <a:bodyPr/>
        <a:lstStyle/>
        <a:p>
          <a:endParaRPr lang="en-US"/>
        </a:p>
      </dgm:t>
    </dgm:pt>
    <dgm:pt modelId="{68CB97DF-4334-41D1-BBDB-74A9450F15D9}">
      <dgm:prSet phldrT="[Text]"/>
      <dgm:spPr/>
      <dgm:t>
        <a:bodyPr/>
        <a:lstStyle/>
        <a:p>
          <a:r>
            <a:rPr lang="en-US" dirty="0" smtClean="0"/>
            <a:t>Indirect Investment</a:t>
          </a:r>
          <a:endParaRPr lang="en-US" dirty="0"/>
        </a:p>
      </dgm:t>
    </dgm:pt>
    <dgm:pt modelId="{90F69DFC-C00A-4C9B-AABA-2BC0958F37C3}" type="parTrans" cxnId="{CA379FF3-B58C-4020-85B8-80097753529A}">
      <dgm:prSet/>
      <dgm:spPr/>
      <dgm:t>
        <a:bodyPr/>
        <a:lstStyle/>
        <a:p>
          <a:endParaRPr lang="en-US"/>
        </a:p>
      </dgm:t>
    </dgm:pt>
    <dgm:pt modelId="{D5C39BEF-5C56-4AF5-870C-A2E0035F537E}" type="sibTrans" cxnId="{CA379FF3-B58C-4020-85B8-80097753529A}">
      <dgm:prSet/>
      <dgm:spPr/>
      <dgm:t>
        <a:bodyPr/>
        <a:lstStyle/>
        <a:p>
          <a:endParaRPr lang="en-US"/>
        </a:p>
      </dgm:t>
    </dgm:pt>
    <dgm:pt modelId="{24CAB45D-DACF-4868-A461-F5E34439E366}">
      <dgm:prSet phldrT="[Text]"/>
      <dgm:spPr/>
      <dgm:t>
        <a:bodyPr/>
        <a:lstStyle/>
        <a:p>
          <a:r>
            <a:rPr lang="en-US" dirty="0" smtClean="0"/>
            <a:t>Euro Dollars</a:t>
          </a:r>
          <a:endParaRPr lang="en-US" dirty="0"/>
        </a:p>
      </dgm:t>
    </dgm:pt>
    <dgm:pt modelId="{648D7FED-2F71-440A-A996-7DD525960ED5}" type="parTrans" cxnId="{E522EFB5-CC0C-468D-8DB0-47965DE48415}">
      <dgm:prSet/>
      <dgm:spPr/>
    </dgm:pt>
    <dgm:pt modelId="{06BC10D8-B077-468E-A53F-316F42A94AC2}" type="sibTrans" cxnId="{E522EFB5-CC0C-468D-8DB0-47965DE48415}">
      <dgm:prSet/>
      <dgm:spPr/>
    </dgm:pt>
    <dgm:pt modelId="{0420368B-87B7-4126-A184-70A5254ECF08}">
      <dgm:prSet phldrT="[Text]"/>
      <dgm:spPr/>
      <dgm:t>
        <a:bodyPr/>
        <a:lstStyle/>
        <a:p>
          <a:r>
            <a:rPr lang="en-US" dirty="0" smtClean="0"/>
            <a:t>Commercial Papers</a:t>
          </a:r>
          <a:endParaRPr lang="en-US" dirty="0"/>
        </a:p>
      </dgm:t>
    </dgm:pt>
    <dgm:pt modelId="{2564795D-150E-4DEE-9AD3-33D3B12169B1}" type="parTrans" cxnId="{B1A344AD-4C40-43E2-96EE-C207B17F7850}">
      <dgm:prSet/>
      <dgm:spPr/>
    </dgm:pt>
    <dgm:pt modelId="{E4A3DA12-E049-4314-9EFB-7B5702A6A2ED}" type="sibTrans" cxnId="{B1A344AD-4C40-43E2-96EE-C207B17F7850}">
      <dgm:prSet/>
      <dgm:spPr/>
    </dgm:pt>
    <dgm:pt modelId="{16C2F7EC-7A84-4C4E-B97E-453F96B0B5A8}">
      <dgm:prSet phldrT="[Text]"/>
      <dgm:spPr/>
      <dgm:t>
        <a:bodyPr/>
        <a:lstStyle/>
        <a:p>
          <a:r>
            <a:rPr lang="en-US" dirty="0" smtClean="0"/>
            <a:t>Negotiable CDs</a:t>
          </a:r>
          <a:endParaRPr lang="en-US" dirty="0"/>
        </a:p>
      </dgm:t>
    </dgm:pt>
    <dgm:pt modelId="{2CB7FC0C-7543-435F-8FCD-A6AC09AD15C3}" type="parTrans" cxnId="{13AE3DB9-A38C-4721-A9D3-110D8A9432D6}">
      <dgm:prSet/>
      <dgm:spPr/>
    </dgm:pt>
    <dgm:pt modelId="{DCA714A9-D778-4333-ABF5-6C6899B6D69C}" type="sibTrans" cxnId="{13AE3DB9-A38C-4721-A9D3-110D8A9432D6}">
      <dgm:prSet/>
      <dgm:spPr/>
    </dgm:pt>
    <dgm:pt modelId="{3B8CAE6D-CE14-4A8A-9E90-6F8FB0D8F328}">
      <dgm:prSet phldrT="[Text]"/>
      <dgm:spPr/>
      <dgm:t>
        <a:bodyPr/>
        <a:lstStyle/>
        <a:p>
          <a:r>
            <a:rPr lang="en-US" dirty="0" smtClean="0"/>
            <a:t>Bankers Acceptance</a:t>
          </a:r>
          <a:endParaRPr lang="en-US" dirty="0"/>
        </a:p>
      </dgm:t>
    </dgm:pt>
    <dgm:pt modelId="{C4222DCC-593E-4A15-91A9-DB822C6CEDBA}" type="parTrans" cxnId="{E126200B-943F-4CB2-B074-0B1283FDBE0D}">
      <dgm:prSet/>
      <dgm:spPr/>
    </dgm:pt>
    <dgm:pt modelId="{5F92E4EC-6DED-4329-BD89-06CC4F1ED733}" type="sibTrans" cxnId="{E126200B-943F-4CB2-B074-0B1283FDBE0D}">
      <dgm:prSet/>
      <dgm:spPr/>
    </dgm:pt>
    <dgm:pt modelId="{55462B8E-6AF5-40C8-864F-226B5E489085}">
      <dgm:prSet phldrT="[Text]"/>
      <dgm:spPr/>
      <dgm:t>
        <a:bodyPr/>
        <a:lstStyle/>
        <a:p>
          <a:r>
            <a:rPr lang="en-US" dirty="0" smtClean="0"/>
            <a:t>Municipal Bonds</a:t>
          </a:r>
          <a:endParaRPr lang="en-US" dirty="0"/>
        </a:p>
      </dgm:t>
    </dgm:pt>
    <dgm:pt modelId="{78530C11-446F-42C2-87AE-1CF349EBE81D}" type="parTrans" cxnId="{0182FAF5-2584-4079-AB17-9A01EF538695}">
      <dgm:prSet/>
      <dgm:spPr/>
    </dgm:pt>
    <dgm:pt modelId="{1E677C21-EEBA-42F9-AF40-0E86F395E08C}" type="sibTrans" cxnId="{0182FAF5-2584-4079-AB17-9A01EF538695}">
      <dgm:prSet/>
      <dgm:spPr/>
    </dgm:pt>
    <dgm:pt modelId="{6721398A-7306-4D9D-8FF6-E10BE13B5477}">
      <dgm:prSet phldrT="[Text]"/>
      <dgm:spPr/>
      <dgm:t>
        <a:bodyPr/>
        <a:lstStyle/>
        <a:p>
          <a:r>
            <a:rPr lang="en-US" dirty="0" smtClean="0"/>
            <a:t>Common Stock</a:t>
          </a:r>
          <a:endParaRPr lang="en-US" dirty="0"/>
        </a:p>
      </dgm:t>
    </dgm:pt>
    <dgm:pt modelId="{3D60CFA3-D7DB-4222-AF16-F2198EAECED5}" type="parTrans" cxnId="{390AA030-ACB3-4811-9ED0-2A471BF730A0}">
      <dgm:prSet/>
      <dgm:spPr/>
    </dgm:pt>
    <dgm:pt modelId="{3D313C0B-2640-4C8B-835E-45883895CFC1}" type="sibTrans" cxnId="{390AA030-ACB3-4811-9ED0-2A471BF730A0}">
      <dgm:prSet/>
      <dgm:spPr/>
    </dgm:pt>
    <dgm:pt modelId="{43DB7BA2-77AD-4166-897C-1C344E0CA299}">
      <dgm:prSet phldrT="[Text]"/>
      <dgm:spPr/>
      <dgm:t>
        <a:bodyPr/>
        <a:lstStyle/>
        <a:p>
          <a:r>
            <a:rPr lang="en-US" dirty="0" smtClean="0"/>
            <a:t>Preferred Stock</a:t>
          </a:r>
          <a:endParaRPr lang="en-US" dirty="0"/>
        </a:p>
      </dgm:t>
    </dgm:pt>
    <dgm:pt modelId="{188646E6-E49F-4DB1-913D-732493141FF3}" type="parTrans" cxnId="{01053C32-1C0F-40F2-9CF6-B918EB8E2B9A}">
      <dgm:prSet/>
      <dgm:spPr/>
    </dgm:pt>
    <dgm:pt modelId="{46A923B8-6C7D-491A-AE64-4A149E846379}" type="sibTrans" cxnId="{01053C32-1C0F-40F2-9CF6-B918EB8E2B9A}">
      <dgm:prSet/>
      <dgm:spPr/>
    </dgm:pt>
    <dgm:pt modelId="{63DE86C1-DE5E-4470-A93E-7E26C04129FB}">
      <dgm:prSet phldrT="[Text]"/>
      <dgm:spPr/>
      <dgm:t>
        <a:bodyPr/>
        <a:lstStyle/>
        <a:p>
          <a:r>
            <a:rPr lang="en-US" dirty="0" smtClean="0"/>
            <a:t>Rights and Warrants</a:t>
          </a:r>
          <a:endParaRPr lang="en-US" dirty="0"/>
        </a:p>
      </dgm:t>
    </dgm:pt>
    <dgm:pt modelId="{0682D2E4-CD30-4D28-AED4-F0D4E67DB9E8}" type="parTrans" cxnId="{AD3A6B42-7ECD-4E99-BC9D-7E1613B58E2C}">
      <dgm:prSet/>
      <dgm:spPr/>
    </dgm:pt>
    <dgm:pt modelId="{2A0A8C58-0C7C-4A49-AA04-8001EC2F33B8}" type="sibTrans" cxnId="{AD3A6B42-7ECD-4E99-BC9D-7E1613B58E2C}">
      <dgm:prSet/>
      <dgm:spPr/>
    </dgm:pt>
    <dgm:pt modelId="{E778D56B-646D-459A-9F62-723DE3C34D73}">
      <dgm:prSet/>
      <dgm:spPr/>
      <dgm:t>
        <a:bodyPr/>
        <a:lstStyle/>
        <a:p>
          <a:r>
            <a:rPr lang="en-US" dirty="0" smtClean="0"/>
            <a:t>Unit Trust</a:t>
          </a:r>
          <a:endParaRPr lang="en-US" dirty="0"/>
        </a:p>
      </dgm:t>
    </dgm:pt>
    <dgm:pt modelId="{9B7267F3-C76F-45DB-88D7-871D39A4ADEA}" type="parTrans" cxnId="{18EF5B8A-51C2-4AD9-A8E0-687F9FDFD32C}">
      <dgm:prSet/>
      <dgm:spPr/>
    </dgm:pt>
    <dgm:pt modelId="{A4587369-608D-48B1-AFA7-DA6B1D31F270}" type="sibTrans" cxnId="{18EF5B8A-51C2-4AD9-A8E0-687F9FDFD32C}">
      <dgm:prSet/>
      <dgm:spPr/>
    </dgm:pt>
    <dgm:pt modelId="{5A204E3C-0341-4713-B0EA-DBF237AA49BE}">
      <dgm:prSet/>
      <dgm:spPr/>
      <dgm:t>
        <a:bodyPr/>
        <a:lstStyle/>
        <a:p>
          <a:r>
            <a:rPr lang="en-US" dirty="0" smtClean="0"/>
            <a:t>Investment Trust </a:t>
          </a:r>
          <a:endParaRPr lang="en-US" dirty="0"/>
        </a:p>
      </dgm:t>
    </dgm:pt>
    <dgm:pt modelId="{DADB3787-8E4D-4D01-9830-AB4AE7B18366}" type="parTrans" cxnId="{69F9FACC-3BBF-4826-B124-43D09E1CB5D0}">
      <dgm:prSet/>
      <dgm:spPr/>
    </dgm:pt>
    <dgm:pt modelId="{57C850D6-A306-440F-AA6C-672D98D595C1}" type="sibTrans" cxnId="{69F9FACC-3BBF-4826-B124-43D09E1CB5D0}">
      <dgm:prSet/>
      <dgm:spPr/>
    </dgm:pt>
    <dgm:pt modelId="{7E4B10CC-BD03-4FB4-B748-10D7984B52AB}">
      <dgm:prSet/>
      <dgm:spPr/>
      <dgm:t>
        <a:bodyPr/>
        <a:lstStyle/>
        <a:p>
          <a:r>
            <a:rPr lang="en-US" dirty="0" smtClean="0"/>
            <a:t>Hedge Funds</a:t>
          </a:r>
          <a:endParaRPr lang="en-US" dirty="0"/>
        </a:p>
      </dgm:t>
    </dgm:pt>
    <dgm:pt modelId="{577C9E2F-A911-4B59-A347-EB7B9E39689C}" type="parTrans" cxnId="{AC154509-998A-44DB-88C1-06FD0938AC9E}">
      <dgm:prSet/>
      <dgm:spPr/>
    </dgm:pt>
    <dgm:pt modelId="{12FBAC38-7E61-42F8-AB96-CD5D3B053155}" type="sibTrans" cxnId="{AC154509-998A-44DB-88C1-06FD0938AC9E}">
      <dgm:prSet/>
      <dgm:spPr/>
    </dgm:pt>
    <dgm:pt modelId="{DE04EF08-D748-429E-B6DB-C04A47EFD923}" type="pres">
      <dgm:prSet presAssocID="{EB4B247C-5934-43EC-8DC5-2BB6DBAD35F0}" presName="Name0" presStyleCnt="0">
        <dgm:presLayoutVars>
          <dgm:dir/>
          <dgm:animLvl val="lvl"/>
          <dgm:resizeHandles val="exact"/>
        </dgm:presLayoutVars>
      </dgm:prSet>
      <dgm:spPr/>
    </dgm:pt>
    <dgm:pt modelId="{1AD18139-E13B-42BF-89BC-4B7AE06E2AB5}" type="pres">
      <dgm:prSet presAssocID="{53695D41-9AE4-4C4B-B81D-814878A578EA}" presName="composite" presStyleCnt="0"/>
      <dgm:spPr/>
    </dgm:pt>
    <dgm:pt modelId="{CC00C9D6-32B7-48E0-A225-2D40A645B1D1}" type="pres">
      <dgm:prSet presAssocID="{53695D41-9AE4-4C4B-B81D-814878A578E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698E48-04D7-469D-83B6-8ECA0935FF0E}" type="pres">
      <dgm:prSet presAssocID="{53695D41-9AE4-4C4B-B81D-814878A578E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72E15-7C69-44B5-AD71-DC71F4CD14A0}" type="pres">
      <dgm:prSet presAssocID="{FA06633C-4093-4410-8FCB-A72196CA6570}" presName="space" presStyleCnt="0"/>
      <dgm:spPr/>
    </dgm:pt>
    <dgm:pt modelId="{9EC7FD4C-AA19-4BB6-9662-18FB1088DA73}" type="pres">
      <dgm:prSet presAssocID="{3D9EA174-0045-49EE-91EC-AA4E8D37C6AB}" presName="composite" presStyleCnt="0"/>
      <dgm:spPr/>
    </dgm:pt>
    <dgm:pt modelId="{E1543CCB-F43D-467E-B058-15E6AE2FB3E6}" type="pres">
      <dgm:prSet presAssocID="{3D9EA174-0045-49EE-91EC-AA4E8D37C6A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C929A-3768-45A0-B5EF-A32DECDAB7A8}" type="pres">
      <dgm:prSet presAssocID="{3D9EA174-0045-49EE-91EC-AA4E8D37C6A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F398B-DF6C-4544-B3B2-FFC6EBAE60C3}" type="pres">
      <dgm:prSet presAssocID="{ED296FB0-FA3A-495F-BC69-ECA22028724A}" presName="space" presStyleCnt="0"/>
      <dgm:spPr/>
    </dgm:pt>
    <dgm:pt modelId="{CA055ADC-ED2B-4DDB-A104-430E1A1E5AA0}" type="pres">
      <dgm:prSet presAssocID="{09CD35A6-ECE6-473F-86D5-0AE4D8800860}" presName="composite" presStyleCnt="0"/>
      <dgm:spPr/>
    </dgm:pt>
    <dgm:pt modelId="{24CBB655-5DFF-4D35-AA84-15D057EF671E}" type="pres">
      <dgm:prSet presAssocID="{09CD35A6-ECE6-473F-86D5-0AE4D88008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F10BD00-E945-4638-AEA0-54762F0ABC7F}" type="pres">
      <dgm:prSet presAssocID="{09CD35A6-ECE6-473F-86D5-0AE4D8800860}" presName="desTx" presStyleLbl="alignAccFollowNode1" presStyleIdx="2" presStyleCnt="4">
        <dgm:presLayoutVars>
          <dgm:bulletEnabled val="1"/>
        </dgm:presLayoutVars>
      </dgm:prSet>
      <dgm:spPr/>
    </dgm:pt>
    <dgm:pt modelId="{FD25A961-7839-49ED-96CA-AE5A9233A7F2}" type="pres">
      <dgm:prSet presAssocID="{CBDB2C24-3DE7-47CD-8A78-03E215E6D428}" presName="space" presStyleCnt="0"/>
      <dgm:spPr/>
    </dgm:pt>
    <dgm:pt modelId="{02332697-7848-4C44-8FF9-8CD3D97E2B13}" type="pres">
      <dgm:prSet presAssocID="{68CB97DF-4334-41D1-BBDB-74A9450F15D9}" presName="composite" presStyleCnt="0"/>
      <dgm:spPr/>
    </dgm:pt>
    <dgm:pt modelId="{EAE28D4F-F9A3-45E1-9AA3-ACC597CC0252}" type="pres">
      <dgm:prSet presAssocID="{68CB97DF-4334-41D1-BBDB-74A9450F15D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774584D-F374-4FB2-82EA-4AF38950B20E}" type="pres">
      <dgm:prSet presAssocID="{68CB97DF-4334-41D1-BBDB-74A9450F15D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0B72D-862F-45C4-8E4E-FA94B731A37D}" type="presOf" srcId="{EB4B247C-5934-43EC-8DC5-2BB6DBAD35F0}" destId="{DE04EF08-D748-429E-B6DB-C04A47EFD923}" srcOrd="0" destOrd="0" presId="urn:microsoft.com/office/officeart/2005/8/layout/hList1"/>
    <dgm:cxn modelId="{0182FAF5-2584-4079-AB17-9A01EF538695}" srcId="{3D9EA174-0045-49EE-91EC-AA4E8D37C6AB}" destId="{55462B8E-6AF5-40C8-864F-226B5E489085}" srcOrd="2" destOrd="0" parTransId="{78530C11-446F-42C2-87AE-1CF349EBE81D}" sibTransId="{1E677C21-EEBA-42F9-AF40-0E86F395E08C}"/>
    <dgm:cxn modelId="{18EF5B8A-51C2-4AD9-A8E0-687F9FDFD32C}" srcId="{68CB97DF-4334-41D1-BBDB-74A9450F15D9}" destId="{E778D56B-646D-459A-9F62-723DE3C34D73}" srcOrd="0" destOrd="0" parTransId="{9B7267F3-C76F-45DB-88D7-871D39A4ADEA}" sibTransId="{A4587369-608D-48B1-AFA7-DA6B1D31F270}"/>
    <dgm:cxn modelId="{13AE3DB9-A38C-4721-A9D3-110D8A9432D6}" srcId="{53695D41-9AE4-4C4B-B81D-814878A578EA}" destId="{16C2F7EC-7A84-4C4E-B97E-453F96B0B5A8}" srcOrd="3" destOrd="0" parTransId="{2CB7FC0C-7543-435F-8FCD-A6AC09AD15C3}" sibTransId="{DCA714A9-D778-4333-ABF5-6C6899B6D69C}"/>
    <dgm:cxn modelId="{AD8D3111-EB60-4130-9AC8-E551ACEBA925}" srcId="{EB4B247C-5934-43EC-8DC5-2BB6DBAD35F0}" destId="{09CD35A6-ECE6-473F-86D5-0AE4D8800860}" srcOrd="2" destOrd="0" parTransId="{DAEDA61F-C57C-4D87-9F11-5BE71EB458D9}" sibTransId="{CBDB2C24-3DE7-47CD-8A78-03E215E6D428}"/>
    <dgm:cxn modelId="{3505B200-1AD9-4ED7-A629-A63F9FAB650C}" srcId="{3D9EA174-0045-49EE-91EC-AA4E8D37C6AB}" destId="{0CF4216A-DA4A-4922-9968-63A8F0502BEE}" srcOrd="1" destOrd="0" parTransId="{5DB71B30-C86B-4E0C-B859-E18BE8A72E69}" sibTransId="{42AD0906-733F-47FF-BF6A-DFF76E38E268}"/>
    <dgm:cxn modelId="{AC154509-998A-44DB-88C1-06FD0938AC9E}" srcId="{68CB97DF-4334-41D1-BBDB-74A9450F15D9}" destId="{7E4B10CC-BD03-4FB4-B748-10D7984B52AB}" srcOrd="2" destOrd="0" parTransId="{577C9E2F-A911-4B59-A347-EB7B9E39689C}" sibTransId="{12FBAC38-7E61-42F8-AB96-CD5D3B053155}"/>
    <dgm:cxn modelId="{E324A179-3B77-4CB9-9346-58FCD79170D8}" type="presOf" srcId="{74C1FA26-3F58-41BC-95C9-B6465B7936CA}" destId="{3F10BD00-E945-4638-AEA0-54762F0ABC7F}" srcOrd="0" destOrd="1" presId="urn:microsoft.com/office/officeart/2005/8/layout/hList1"/>
    <dgm:cxn modelId="{E522EFB5-CC0C-468D-8DB0-47965DE48415}" srcId="{53695D41-9AE4-4C4B-B81D-814878A578EA}" destId="{24CAB45D-DACF-4868-A461-F5E34439E366}" srcOrd="1" destOrd="0" parTransId="{648D7FED-2F71-440A-A996-7DD525960ED5}" sibTransId="{06BC10D8-B077-468E-A53F-316F42A94AC2}"/>
    <dgm:cxn modelId="{69F9FACC-3BBF-4826-B124-43D09E1CB5D0}" srcId="{68CB97DF-4334-41D1-BBDB-74A9450F15D9}" destId="{5A204E3C-0341-4713-B0EA-DBF237AA49BE}" srcOrd="1" destOrd="0" parTransId="{DADB3787-8E4D-4D01-9830-AB4AE7B18366}" sibTransId="{57C850D6-A306-440F-AA6C-672D98D595C1}"/>
    <dgm:cxn modelId="{5F67E734-08BE-4A92-AD49-AC0867C896A7}" srcId="{EB4B247C-5934-43EC-8DC5-2BB6DBAD35F0}" destId="{53695D41-9AE4-4C4B-B81D-814878A578EA}" srcOrd="0" destOrd="0" parTransId="{0AA5A0F1-5425-4B04-B252-9EC5B57DF268}" sibTransId="{FA06633C-4093-4410-8FCB-A72196CA6570}"/>
    <dgm:cxn modelId="{3CE60207-DFB2-4DDE-A43C-70F9C92341B4}" srcId="{09CD35A6-ECE6-473F-86D5-0AE4D8800860}" destId="{74C1FA26-3F58-41BC-95C9-B6465B7936CA}" srcOrd="1" destOrd="0" parTransId="{155EB143-B30D-42AB-A55F-CAA26F1F9200}" sibTransId="{33BD5ED2-F609-4712-B57F-C2F318928750}"/>
    <dgm:cxn modelId="{B1A344AD-4C40-43E2-96EE-C207B17F7850}" srcId="{53695D41-9AE4-4C4B-B81D-814878A578EA}" destId="{0420368B-87B7-4126-A184-70A5254ECF08}" srcOrd="2" destOrd="0" parTransId="{2564795D-150E-4DEE-9AD3-33D3B12169B1}" sibTransId="{E4A3DA12-E049-4314-9EFB-7B5702A6A2ED}"/>
    <dgm:cxn modelId="{17AD6075-77C1-4631-A405-128E81A078C9}" type="presOf" srcId="{55462B8E-6AF5-40C8-864F-226B5E489085}" destId="{F25C929A-3768-45A0-B5EF-A32DECDAB7A8}" srcOrd="0" destOrd="2" presId="urn:microsoft.com/office/officeart/2005/8/layout/hList1"/>
    <dgm:cxn modelId="{42BD64E3-C718-4BE4-B9E7-8F8B57911C41}" type="presOf" srcId="{3D9EA174-0045-49EE-91EC-AA4E8D37C6AB}" destId="{E1543CCB-F43D-467E-B058-15E6AE2FB3E6}" srcOrd="0" destOrd="0" presId="urn:microsoft.com/office/officeart/2005/8/layout/hList1"/>
    <dgm:cxn modelId="{6A24A9D3-2BEA-456E-91D8-D918BBBCD267}" type="presOf" srcId="{5A204E3C-0341-4713-B0EA-DBF237AA49BE}" destId="{1774584D-F374-4FB2-82EA-4AF38950B20E}" srcOrd="0" destOrd="1" presId="urn:microsoft.com/office/officeart/2005/8/layout/hList1"/>
    <dgm:cxn modelId="{CA379FF3-B58C-4020-85B8-80097753529A}" srcId="{EB4B247C-5934-43EC-8DC5-2BB6DBAD35F0}" destId="{68CB97DF-4334-41D1-BBDB-74A9450F15D9}" srcOrd="3" destOrd="0" parTransId="{90F69DFC-C00A-4C9B-AABA-2BC0958F37C3}" sibTransId="{D5C39BEF-5C56-4AF5-870C-A2E0035F537E}"/>
    <dgm:cxn modelId="{CC5D8DDF-5E2A-4373-97FD-D2369DEA80F6}" type="presOf" srcId="{439D659E-1F33-4E12-83AB-4E8531CB8572}" destId="{8B698E48-04D7-469D-83B6-8ECA0935FF0E}" srcOrd="0" destOrd="5" presId="urn:microsoft.com/office/officeart/2005/8/layout/hList1"/>
    <dgm:cxn modelId="{5841B8A4-4BB6-4E08-9CF1-DCDBF5BFDA4E}" type="presOf" srcId="{ACF6DED9-22C4-4B0E-8971-5769115AB441}" destId="{3F10BD00-E945-4638-AEA0-54762F0ABC7F}" srcOrd="0" destOrd="0" presId="urn:microsoft.com/office/officeart/2005/8/layout/hList1"/>
    <dgm:cxn modelId="{165788C3-3DB2-4A5E-BCEF-2A97C72829F0}" type="presOf" srcId="{E778D56B-646D-459A-9F62-723DE3C34D73}" destId="{1774584D-F374-4FB2-82EA-4AF38950B20E}" srcOrd="0" destOrd="0" presId="urn:microsoft.com/office/officeart/2005/8/layout/hList1"/>
    <dgm:cxn modelId="{7FC2CA4F-94FF-4787-A5F8-88ACF15BA228}" srcId="{EB4B247C-5934-43EC-8DC5-2BB6DBAD35F0}" destId="{3D9EA174-0045-49EE-91EC-AA4E8D37C6AB}" srcOrd="1" destOrd="0" parTransId="{77C7A05A-9C5C-4354-B11A-E493891B731A}" sibTransId="{ED296FB0-FA3A-495F-BC69-ECA22028724A}"/>
    <dgm:cxn modelId="{8CDE4B45-071F-4730-BA0D-72BAD5C0435E}" type="presOf" srcId="{3B8CAE6D-CE14-4A8A-9E90-6F8FB0D8F328}" destId="{8B698E48-04D7-469D-83B6-8ECA0935FF0E}" srcOrd="0" destOrd="4" presId="urn:microsoft.com/office/officeart/2005/8/layout/hList1"/>
    <dgm:cxn modelId="{390AA030-ACB3-4811-9ED0-2A471BF730A0}" srcId="{3D9EA174-0045-49EE-91EC-AA4E8D37C6AB}" destId="{6721398A-7306-4D9D-8FF6-E10BE13B5477}" srcOrd="3" destOrd="0" parTransId="{3D60CFA3-D7DB-4222-AF16-F2198EAECED5}" sibTransId="{3D313C0B-2640-4C8B-835E-45883895CFC1}"/>
    <dgm:cxn modelId="{6598F215-5612-4F39-B4DD-2058AB81E0F6}" type="presOf" srcId="{7E4B10CC-BD03-4FB4-B748-10D7984B52AB}" destId="{1774584D-F374-4FB2-82EA-4AF38950B20E}" srcOrd="0" destOrd="2" presId="urn:microsoft.com/office/officeart/2005/8/layout/hList1"/>
    <dgm:cxn modelId="{A3899892-67F7-42E7-987C-818026879E63}" type="presOf" srcId="{68CB97DF-4334-41D1-BBDB-74A9450F15D9}" destId="{EAE28D4F-F9A3-45E1-9AA3-ACC597CC0252}" srcOrd="0" destOrd="0" presId="urn:microsoft.com/office/officeart/2005/8/layout/hList1"/>
    <dgm:cxn modelId="{CD3B8E65-1534-4616-8DC6-63B6B3BCE2EE}" type="presOf" srcId="{09CD35A6-ECE6-473F-86D5-0AE4D8800860}" destId="{24CBB655-5DFF-4D35-AA84-15D057EF671E}" srcOrd="0" destOrd="0" presId="urn:microsoft.com/office/officeart/2005/8/layout/hList1"/>
    <dgm:cxn modelId="{E126200B-943F-4CB2-B074-0B1283FDBE0D}" srcId="{53695D41-9AE4-4C4B-B81D-814878A578EA}" destId="{3B8CAE6D-CE14-4A8A-9E90-6F8FB0D8F328}" srcOrd="4" destOrd="0" parTransId="{C4222DCC-593E-4A15-91A9-DB822C6CEDBA}" sibTransId="{5F92E4EC-6DED-4329-BD89-06CC4F1ED733}"/>
    <dgm:cxn modelId="{E5F232F3-997D-4206-88D8-475359A6990B}" type="presOf" srcId="{34E744E1-A39F-4CE9-80D8-B8511C1D438C}" destId="{8B698E48-04D7-469D-83B6-8ECA0935FF0E}" srcOrd="0" destOrd="0" presId="urn:microsoft.com/office/officeart/2005/8/layout/hList1"/>
    <dgm:cxn modelId="{73EF0A8D-9039-4E35-B33A-08467986FBCA}" type="presOf" srcId="{0420368B-87B7-4126-A184-70A5254ECF08}" destId="{8B698E48-04D7-469D-83B6-8ECA0935FF0E}" srcOrd="0" destOrd="2" presId="urn:microsoft.com/office/officeart/2005/8/layout/hList1"/>
    <dgm:cxn modelId="{71206A73-0B23-4F7F-9E1D-4061DBE00728}" type="presOf" srcId="{16C2F7EC-7A84-4C4E-B97E-453F96B0B5A8}" destId="{8B698E48-04D7-469D-83B6-8ECA0935FF0E}" srcOrd="0" destOrd="3" presId="urn:microsoft.com/office/officeart/2005/8/layout/hList1"/>
    <dgm:cxn modelId="{3C83B9BD-6A3D-485F-8A1A-FDEE057B0ACD}" type="presOf" srcId="{53695D41-9AE4-4C4B-B81D-814878A578EA}" destId="{CC00C9D6-32B7-48E0-A225-2D40A645B1D1}" srcOrd="0" destOrd="0" presId="urn:microsoft.com/office/officeart/2005/8/layout/hList1"/>
    <dgm:cxn modelId="{0129A32B-B594-4944-BDFC-84F920B56EB9}" type="presOf" srcId="{43DB7BA2-77AD-4166-897C-1C344E0CA299}" destId="{F25C929A-3768-45A0-B5EF-A32DECDAB7A8}" srcOrd="0" destOrd="4" presId="urn:microsoft.com/office/officeart/2005/8/layout/hList1"/>
    <dgm:cxn modelId="{2BCC5752-342C-4CBA-8A91-8EED1CB602B8}" srcId="{53695D41-9AE4-4C4B-B81D-814878A578EA}" destId="{34E744E1-A39F-4CE9-80D8-B8511C1D438C}" srcOrd="0" destOrd="0" parTransId="{335B1A09-C0B4-4C92-97C7-7729EAC33275}" sibTransId="{87AD5050-E983-46BF-AC6E-5A39A7C57014}"/>
    <dgm:cxn modelId="{34A14435-7684-4CB9-B3AF-DEB8D1FADE78}" srcId="{09CD35A6-ECE6-473F-86D5-0AE4D8800860}" destId="{ACF6DED9-22C4-4B0E-8971-5769115AB441}" srcOrd="0" destOrd="0" parTransId="{58D669F1-1DBC-4564-A27B-18FE3F9DEDBC}" sibTransId="{DF0476CD-A8DF-4B25-BADC-CF2516050FE5}"/>
    <dgm:cxn modelId="{5A41EAFE-7B78-4CA9-B05A-59EA2E195B85}" srcId="{53695D41-9AE4-4C4B-B81D-814878A578EA}" destId="{439D659E-1F33-4E12-83AB-4E8531CB8572}" srcOrd="5" destOrd="0" parTransId="{F55EA5C7-6CBC-4103-924D-ACE2915A056E}" sibTransId="{CAC01FAC-66CB-42D3-BB60-31BBC5478700}"/>
    <dgm:cxn modelId="{2385581D-62D0-4E36-9EBD-FE6253853969}" type="presOf" srcId="{6721398A-7306-4D9D-8FF6-E10BE13B5477}" destId="{F25C929A-3768-45A0-B5EF-A32DECDAB7A8}" srcOrd="0" destOrd="3" presId="urn:microsoft.com/office/officeart/2005/8/layout/hList1"/>
    <dgm:cxn modelId="{01053C32-1C0F-40F2-9CF6-B918EB8E2B9A}" srcId="{3D9EA174-0045-49EE-91EC-AA4E8D37C6AB}" destId="{43DB7BA2-77AD-4166-897C-1C344E0CA299}" srcOrd="4" destOrd="0" parTransId="{188646E6-E49F-4DB1-913D-732493141FF3}" sibTransId="{46A923B8-6C7D-491A-AE64-4A149E846379}"/>
    <dgm:cxn modelId="{7BAA9010-F1ED-470A-8376-7392EADA9081}" type="presOf" srcId="{24CAB45D-DACF-4868-A461-F5E34439E366}" destId="{8B698E48-04D7-469D-83B6-8ECA0935FF0E}" srcOrd="0" destOrd="1" presId="urn:microsoft.com/office/officeart/2005/8/layout/hList1"/>
    <dgm:cxn modelId="{9181B7BC-87A9-420C-A754-9A7CBDF1E034}" srcId="{3D9EA174-0045-49EE-91EC-AA4E8D37C6AB}" destId="{4DA08DD4-548A-4B5C-B68F-3CEA8B2E12A0}" srcOrd="0" destOrd="0" parTransId="{5D88B5FE-8467-488A-8244-8C54B10DE3DA}" sibTransId="{1BEEB567-504F-4FBA-A7AF-000F60207E20}"/>
    <dgm:cxn modelId="{C52BBAD5-DCAD-4B61-A786-B7E55E5CB1BF}" type="presOf" srcId="{0CF4216A-DA4A-4922-9968-63A8F0502BEE}" destId="{F25C929A-3768-45A0-B5EF-A32DECDAB7A8}" srcOrd="0" destOrd="1" presId="urn:microsoft.com/office/officeart/2005/8/layout/hList1"/>
    <dgm:cxn modelId="{AD3A6B42-7ECD-4E99-BC9D-7E1613B58E2C}" srcId="{09CD35A6-ECE6-473F-86D5-0AE4D8800860}" destId="{63DE86C1-DE5E-4470-A93E-7E26C04129FB}" srcOrd="2" destOrd="0" parTransId="{0682D2E4-CD30-4D28-AED4-F0D4E67DB9E8}" sibTransId="{2A0A8C58-0C7C-4A49-AA04-8001EC2F33B8}"/>
    <dgm:cxn modelId="{2CD69D83-FBB2-4EA4-AA74-1D286A26A716}" type="presOf" srcId="{63DE86C1-DE5E-4470-A93E-7E26C04129FB}" destId="{3F10BD00-E945-4638-AEA0-54762F0ABC7F}" srcOrd="0" destOrd="2" presId="urn:microsoft.com/office/officeart/2005/8/layout/hList1"/>
    <dgm:cxn modelId="{3D906306-2C95-428F-9172-0AFDC201BB57}" type="presOf" srcId="{4DA08DD4-548A-4B5C-B68F-3CEA8B2E12A0}" destId="{F25C929A-3768-45A0-B5EF-A32DECDAB7A8}" srcOrd="0" destOrd="0" presId="urn:microsoft.com/office/officeart/2005/8/layout/hList1"/>
    <dgm:cxn modelId="{8A934004-F4D6-4A8A-897F-57A72E44B6FF}" type="presParOf" srcId="{DE04EF08-D748-429E-B6DB-C04A47EFD923}" destId="{1AD18139-E13B-42BF-89BC-4B7AE06E2AB5}" srcOrd="0" destOrd="0" presId="urn:microsoft.com/office/officeart/2005/8/layout/hList1"/>
    <dgm:cxn modelId="{D2AFB62B-28B4-49E7-A960-95996D2AAB21}" type="presParOf" srcId="{1AD18139-E13B-42BF-89BC-4B7AE06E2AB5}" destId="{CC00C9D6-32B7-48E0-A225-2D40A645B1D1}" srcOrd="0" destOrd="0" presId="urn:microsoft.com/office/officeart/2005/8/layout/hList1"/>
    <dgm:cxn modelId="{E4D140CE-B9A3-43A1-AE21-0F136E5B6569}" type="presParOf" srcId="{1AD18139-E13B-42BF-89BC-4B7AE06E2AB5}" destId="{8B698E48-04D7-469D-83B6-8ECA0935FF0E}" srcOrd="1" destOrd="0" presId="urn:microsoft.com/office/officeart/2005/8/layout/hList1"/>
    <dgm:cxn modelId="{46ECDD29-518C-444E-9B71-F1B943578C4F}" type="presParOf" srcId="{DE04EF08-D748-429E-B6DB-C04A47EFD923}" destId="{D8672E15-7C69-44B5-AD71-DC71F4CD14A0}" srcOrd="1" destOrd="0" presId="urn:microsoft.com/office/officeart/2005/8/layout/hList1"/>
    <dgm:cxn modelId="{CD6E2C96-CA79-46F1-B4B1-6ABB40A182FE}" type="presParOf" srcId="{DE04EF08-D748-429E-B6DB-C04A47EFD923}" destId="{9EC7FD4C-AA19-4BB6-9662-18FB1088DA73}" srcOrd="2" destOrd="0" presId="urn:microsoft.com/office/officeart/2005/8/layout/hList1"/>
    <dgm:cxn modelId="{9D1AF7D5-7FEF-4B52-A0DA-804D9C20FF03}" type="presParOf" srcId="{9EC7FD4C-AA19-4BB6-9662-18FB1088DA73}" destId="{E1543CCB-F43D-467E-B058-15E6AE2FB3E6}" srcOrd="0" destOrd="0" presId="urn:microsoft.com/office/officeart/2005/8/layout/hList1"/>
    <dgm:cxn modelId="{FBBC6369-BF54-4876-AC13-D1480B867AA5}" type="presParOf" srcId="{9EC7FD4C-AA19-4BB6-9662-18FB1088DA73}" destId="{F25C929A-3768-45A0-B5EF-A32DECDAB7A8}" srcOrd="1" destOrd="0" presId="urn:microsoft.com/office/officeart/2005/8/layout/hList1"/>
    <dgm:cxn modelId="{01D76A31-2211-467A-A118-4680A167A3BA}" type="presParOf" srcId="{DE04EF08-D748-429E-B6DB-C04A47EFD923}" destId="{A57F398B-DF6C-4544-B3B2-FFC6EBAE60C3}" srcOrd="3" destOrd="0" presId="urn:microsoft.com/office/officeart/2005/8/layout/hList1"/>
    <dgm:cxn modelId="{3F551DEB-83DB-43CA-AA9B-0D1180989451}" type="presParOf" srcId="{DE04EF08-D748-429E-B6DB-C04A47EFD923}" destId="{CA055ADC-ED2B-4DDB-A104-430E1A1E5AA0}" srcOrd="4" destOrd="0" presId="urn:microsoft.com/office/officeart/2005/8/layout/hList1"/>
    <dgm:cxn modelId="{D4F91A4D-1331-4292-812A-B65F436767DE}" type="presParOf" srcId="{CA055ADC-ED2B-4DDB-A104-430E1A1E5AA0}" destId="{24CBB655-5DFF-4D35-AA84-15D057EF671E}" srcOrd="0" destOrd="0" presId="urn:microsoft.com/office/officeart/2005/8/layout/hList1"/>
    <dgm:cxn modelId="{BA0509DF-10DE-4807-A305-06F134E5EEF2}" type="presParOf" srcId="{CA055ADC-ED2B-4DDB-A104-430E1A1E5AA0}" destId="{3F10BD00-E945-4638-AEA0-54762F0ABC7F}" srcOrd="1" destOrd="0" presId="urn:microsoft.com/office/officeart/2005/8/layout/hList1"/>
    <dgm:cxn modelId="{D520B233-DE34-416D-BE7A-A0D1D4A73FE2}" type="presParOf" srcId="{DE04EF08-D748-429E-B6DB-C04A47EFD923}" destId="{FD25A961-7839-49ED-96CA-AE5A9233A7F2}" srcOrd="5" destOrd="0" presId="urn:microsoft.com/office/officeart/2005/8/layout/hList1"/>
    <dgm:cxn modelId="{98AE10FB-BFEB-4627-B2C2-89C0E58F84F2}" type="presParOf" srcId="{DE04EF08-D748-429E-B6DB-C04A47EFD923}" destId="{02332697-7848-4C44-8FF9-8CD3D97E2B13}" srcOrd="6" destOrd="0" presId="urn:microsoft.com/office/officeart/2005/8/layout/hList1"/>
    <dgm:cxn modelId="{852F03F3-2403-4B13-9536-184792C59DFA}" type="presParOf" srcId="{02332697-7848-4C44-8FF9-8CD3D97E2B13}" destId="{EAE28D4F-F9A3-45E1-9AA3-ACC597CC0252}" srcOrd="0" destOrd="0" presId="urn:microsoft.com/office/officeart/2005/8/layout/hList1"/>
    <dgm:cxn modelId="{3180634D-AF75-42C1-9E1A-11021A05FDA7}" type="presParOf" srcId="{02332697-7848-4C44-8FF9-8CD3D97E2B13}" destId="{1774584D-F374-4FB2-82EA-4AF38950B2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2558D-72EB-42E3-AD96-F994C9D20856}">
      <dsp:nvSpPr>
        <dsp:cNvPr id="0" name=""/>
        <dsp:cNvSpPr/>
      </dsp:nvSpPr>
      <dsp:spPr>
        <a:xfrm>
          <a:off x="4389119" y="729"/>
          <a:ext cx="6583680" cy="28447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Saving Account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Government Saving Bond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Money Market Deposit Accounts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Non negotiable CDs</a:t>
          </a:r>
          <a:endParaRPr lang="en-US" sz="3000" kern="1200" dirty="0"/>
        </a:p>
      </dsp:txBody>
      <dsp:txXfrm>
        <a:off x="4389119" y="356318"/>
        <a:ext cx="5516914" cy="2133532"/>
      </dsp:txXfrm>
    </dsp:sp>
    <dsp:sp modelId="{5E4A8685-1FBD-4D26-9946-811D610CAF13}">
      <dsp:nvSpPr>
        <dsp:cNvPr id="0" name=""/>
        <dsp:cNvSpPr/>
      </dsp:nvSpPr>
      <dsp:spPr>
        <a:xfrm>
          <a:off x="0" y="729"/>
          <a:ext cx="4389120" cy="284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Non Marketable</a:t>
          </a:r>
          <a:endParaRPr lang="en-US" sz="5900" kern="1200" dirty="0"/>
        </a:p>
      </dsp:txBody>
      <dsp:txXfrm>
        <a:off x="138867" y="139596"/>
        <a:ext cx="4111386" cy="2566976"/>
      </dsp:txXfrm>
    </dsp:sp>
    <dsp:sp modelId="{0BD78B4A-2D5C-44D2-918B-B13BD0546B6E}">
      <dsp:nvSpPr>
        <dsp:cNvPr id="0" name=""/>
        <dsp:cNvSpPr/>
      </dsp:nvSpPr>
      <dsp:spPr>
        <a:xfrm>
          <a:off x="4389119" y="3129910"/>
          <a:ext cx="6583680" cy="28447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Money Market Securities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Capital Market Securities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Derivative Securities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Indirect Investment</a:t>
          </a:r>
          <a:endParaRPr lang="en-US" sz="3000" kern="1200" dirty="0"/>
        </a:p>
      </dsp:txBody>
      <dsp:txXfrm>
        <a:off x="4389119" y="3485499"/>
        <a:ext cx="5516914" cy="2133532"/>
      </dsp:txXfrm>
    </dsp:sp>
    <dsp:sp modelId="{E4C442DB-9755-4EC0-B24D-8198B33FB000}">
      <dsp:nvSpPr>
        <dsp:cNvPr id="0" name=""/>
        <dsp:cNvSpPr/>
      </dsp:nvSpPr>
      <dsp:spPr>
        <a:xfrm>
          <a:off x="0" y="3129910"/>
          <a:ext cx="4389120" cy="284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Marketable</a:t>
          </a:r>
          <a:endParaRPr lang="en-US" sz="5900" kern="1200" dirty="0"/>
        </a:p>
      </dsp:txBody>
      <dsp:txXfrm>
        <a:off x="138867" y="3268777"/>
        <a:ext cx="4111386" cy="2566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0C9D6-32B7-48E0-A225-2D40A645B1D1}">
      <dsp:nvSpPr>
        <dsp:cNvPr id="0" name=""/>
        <dsp:cNvSpPr/>
      </dsp:nvSpPr>
      <dsp:spPr>
        <a:xfrm>
          <a:off x="4125" y="460008"/>
          <a:ext cx="2480667" cy="86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Money Market Securities	</a:t>
          </a:r>
          <a:endParaRPr lang="en-US" sz="2400" kern="1200" dirty="0"/>
        </a:p>
      </dsp:txBody>
      <dsp:txXfrm>
        <a:off x="4125" y="460008"/>
        <a:ext cx="2480667" cy="869958"/>
      </dsp:txXfrm>
    </dsp:sp>
    <dsp:sp modelId="{8B698E48-04D7-469D-83B6-8ECA0935FF0E}">
      <dsp:nvSpPr>
        <dsp:cNvPr id="0" name=""/>
        <dsp:cNvSpPr/>
      </dsp:nvSpPr>
      <dsp:spPr>
        <a:xfrm>
          <a:off x="4125" y="1329966"/>
          <a:ext cx="248066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Treasury Bills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Euro Dollars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Commercial Papers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Negotiable CDs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Bankers Acceptance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Re-purchase Agreement</a:t>
          </a:r>
          <a:endParaRPr lang="en-US" sz="2400" kern="1200" dirty="0"/>
        </a:p>
      </dsp:txBody>
      <dsp:txXfrm>
        <a:off x="4125" y="1329966"/>
        <a:ext cx="2480667" cy="3623400"/>
      </dsp:txXfrm>
    </dsp:sp>
    <dsp:sp modelId="{E1543CCB-F43D-467E-B058-15E6AE2FB3E6}">
      <dsp:nvSpPr>
        <dsp:cNvPr id="0" name=""/>
        <dsp:cNvSpPr/>
      </dsp:nvSpPr>
      <dsp:spPr>
        <a:xfrm>
          <a:off x="2832086" y="460008"/>
          <a:ext cx="2480667" cy="86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Capital Market Securities</a:t>
          </a:r>
          <a:endParaRPr lang="en-US" sz="2400" kern="1200" dirty="0"/>
        </a:p>
      </dsp:txBody>
      <dsp:txXfrm>
        <a:off x="2832086" y="460008"/>
        <a:ext cx="2480667" cy="869958"/>
      </dsp:txXfrm>
    </dsp:sp>
    <dsp:sp modelId="{F25C929A-3768-45A0-B5EF-A32DECDAB7A8}">
      <dsp:nvSpPr>
        <dsp:cNvPr id="0" name=""/>
        <dsp:cNvSpPr/>
      </dsp:nvSpPr>
      <dsp:spPr>
        <a:xfrm>
          <a:off x="2832086" y="1329966"/>
          <a:ext cx="248066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Corporate Bonds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Treasury Notes and Bonds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Municipal Bonds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Common Stock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Preferred Stock</a:t>
          </a:r>
          <a:endParaRPr lang="en-US" sz="2400" kern="1200" dirty="0"/>
        </a:p>
      </dsp:txBody>
      <dsp:txXfrm>
        <a:off x="2832086" y="1329966"/>
        <a:ext cx="2480667" cy="3623400"/>
      </dsp:txXfrm>
    </dsp:sp>
    <dsp:sp modelId="{24CBB655-5DFF-4D35-AA84-15D057EF671E}">
      <dsp:nvSpPr>
        <dsp:cNvPr id="0" name=""/>
        <dsp:cNvSpPr/>
      </dsp:nvSpPr>
      <dsp:spPr>
        <a:xfrm>
          <a:off x="5660046" y="460008"/>
          <a:ext cx="2480667" cy="86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Derivatives </a:t>
          </a:r>
          <a:endParaRPr lang="en-US" sz="2400" kern="1200" dirty="0"/>
        </a:p>
      </dsp:txBody>
      <dsp:txXfrm>
        <a:off x="5660046" y="460008"/>
        <a:ext cx="2480667" cy="869958"/>
      </dsp:txXfrm>
    </dsp:sp>
    <dsp:sp modelId="{3F10BD00-E945-4638-AEA0-54762F0ABC7F}">
      <dsp:nvSpPr>
        <dsp:cNvPr id="0" name=""/>
        <dsp:cNvSpPr/>
      </dsp:nvSpPr>
      <dsp:spPr>
        <a:xfrm>
          <a:off x="5660046" y="1329966"/>
          <a:ext cx="248066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Options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Futures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Rights and Warrants</a:t>
          </a:r>
          <a:endParaRPr lang="en-US" sz="2400" kern="1200" dirty="0"/>
        </a:p>
      </dsp:txBody>
      <dsp:txXfrm>
        <a:off x="5660046" y="1329966"/>
        <a:ext cx="2480667" cy="3623400"/>
      </dsp:txXfrm>
    </dsp:sp>
    <dsp:sp modelId="{EAE28D4F-F9A3-45E1-9AA3-ACC597CC0252}">
      <dsp:nvSpPr>
        <dsp:cNvPr id="0" name=""/>
        <dsp:cNvSpPr/>
      </dsp:nvSpPr>
      <dsp:spPr>
        <a:xfrm>
          <a:off x="8488007" y="460008"/>
          <a:ext cx="2480667" cy="86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Indirect Investment</a:t>
          </a:r>
          <a:endParaRPr lang="en-US" sz="2400" kern="1200" dirty="0"/>
        </a:p>
      </dsp:txBody>
      <dsp:txXfrm>
        <a:off x="8488007" y="460008"/>
        <a:ext cx="2480667" cy="869958"/>
      </dsp:txXfrm>
    </dsp:sp>
    <dsp:sp modelId="{1774584D-F374-4FB2-82EA-4AF38950B20E}">
      <dsp:nvSpPr>
        <dsp:cNvPr id="0" name=""/>
        <dsp:cNvSpPr/>
      </dsp:nvSpPr>
      <dsp:spPr>
        <a:xfrm>
          <a:off x="8488007" y="1329966"/>
          <a:ext cx="248066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Unit Trust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Investment Trust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Hedge Funds</a:t>
          </a:r>
          <a:endParaRPr lang="en-US" sz="2400" kern="1200" dirty="0"/>
        </a:p>
      </dsp:txBody>
      <dsp:txXfrm>
        <a:off x="8488007" y="1329966"/>
        <a:ext cx="2480667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3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9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3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4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0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76CF-4BC1-48B7-8AE0-1577605BE84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CF5-500B-4D5D-BE36-2130B227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7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8288"/>
            <a:ext cx="9144000" cy="32695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Overview of Financial Environment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Financial Instruments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Financial Markets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Types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Financial Institutions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Depository and non depository financial institutions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Institutions/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14" y="685800"/>
            <a:ext cx="10334846" cy="6172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Specialized firms dealing with financial services and facilitating transfer of funds from savers to users.</a:t>
            </a:r>
          </a:p>
          <a:p>
            <a:pPr algn="just"/>
            <a:r>
              <a:rPr lang="en-US" sz="2000" dirty="0"/>
              <a:t>Acts as intermediaries between issuer of securities and investing people</a:t>
            </a:r>
          </a:p>
          <a:p>
            <a:pPr algn="just"/>
            <a:r>
              <a:rPr lang="en-US" sz="2000" dirty="0"/>
              <a:t>Concern on structure and items of financial statements</a:t>
            </a:r>
          </a:p>
          <a:p>
            <a:pPr marL="0" indent="0" algn="just">
              <a:buNone/>
            </a:pPr>
            <a:r>
              <a:rPr lang="en-US" sz="2000" b="1" dirty="0"/>
              <a:t>Types of Financial Institutions / Intermediaries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061717" y="26670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Institutions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97321" y="4302303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Banks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95672" y="3505200"/>
            <a:ext cx="28579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Non Depository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Institution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5042899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Credit Unions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29000" y="56388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Savings and  Credit Associations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35052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Depository Institution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54420" y="62484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Mutual Funds Companies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49283" y="56388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Brokerage Firms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19317" y="5042899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Pension Funds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10755" y="43434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Insurance Companies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71800" y="3962400"/>
            <a:ext cx="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396240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5890517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9600" y="327660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9600" y="3276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196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200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1"/>
          </p:cNvCxnSpPr>
          <p:nvPr/>
        </p:nvCxnSpPr>
        <p:spPr>
          <a:xfrm>
            <a:off x="2971801" y="4530903"/>
            <a:ext cx="425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1" y="5295900"/>
            <a:ext cx="425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1"/>
          </p:cNvCxnSpPr>
          <p:nvPr/>
        </p:nvCxnSpPr>
        <p:spPr>
          <a:xfrm>
            <a:off x="7086601" y="4572000"/>
            <a:ext cx="624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5867400"/>
            <a:ext cx="425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1" y="5140503"/>
            <a:ext cx="425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5259512"/>
            <a:ext cx="624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95163" y="5867400"/>
            <a:ext cx="624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86599" y="6471863"/>
            <a:ext cx="624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Growth of Financial Institutions in Nepal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As of mid July 2021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543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1"/>
            <a:ext cx="75438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4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Role of Financial Institutions/ Intermediaries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43" y="990601"/>
            <a:ext cx="10260419" cy="5135563"/>
          </a:xfrm>
        </p:spPr>
        <p:txBody>
          <a:bodyPr/>
          <a:lstStyle/>
          <a:p>
            <a:r>
              <a:rPr lang="en-US" dirty="0" smtClean="0"/>
              <a:t>Allocate Saving into </a:t>
            </a:r>
            <a:r>
              <a:rPr lang="en-US" dirty="0" smtClean="0"/>
              <a:t>Investment (Direct and Indirect)</a:t>
            </a:r>
            <a:endParaRPr lang="en-US" dirty="0" smtClean="0"/>
          </a:p>
          <a:p>
            <a:r>
              <a:rPr lang="en-US" dirty="0" smtClean="0"/>
              <a:t>Provide Financial Services</a:t>
            </a:r>
          </a:p>
          <a:p>
            <a:r>
              <a:rPr lang="en-US" dirty="0" smtClean="0"/>
              <a:t>Provide Satisfactory Returns and Minimize Risk of loss</a:t>
            </a:r>
          </a:p>
          <a:p>
            <a:r>
              <a:rPr lang="en-US" dirty="0" smtClean="0"/>
              <a:t>Help Business in Raising </a:t>
            </a:r>
            <a:r>
              <a:rPr lang="en-US" dirty="0" smtClean="0"/>
              <a:t>Funds</a:t>
            </a:r>
          </a:p>
          <a:p>
            <a:r>
              <a:rPr lang="en-US" dirty="0" smtClean="0"/>
              <a:t>Risk Diversification</a:t>
            </a:r>
          </a:p>
          <a:p>
            <a:r>
              <a:rPr lang="en-US" dirty="0" smtClean="0"/>
              <a:t>Cost Reduction</a:t>
            </a:r>
          </a:p>
          <a:p>
            <a:r>
              <a:rPr lang="en-US" dirty="0" smtClean="0"/>
              <a:t>Payment Mechanism</a:t>
            </a:r>
          </a:p>
          <a:p>
            <a:r>
              <a:rPr lang="en-US" dirty="0" smtClean="0"/>
              <a:t>Transformation of </a:t>
            </a:r>
            <a:r>
              <a:rPr lang="en-US" dirty="0"/>
              <a:t>F</a:t>
            </a:r>
            <a:r>
              <a:rPr lang="en-US" dirty="0" smtClean="0"/>
              <a:t>inancial </a:t>
            </a:r>
            <a:r>
              <a:rPr lang="en-US" dirty="0"/>
              <a:t>A</a:t>
            </a:r>
            <a:r>
              <a:rPr lang="en-US" dirty="0" smtClean="0"/>
              <a:t>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1143000"/>
            <a:ext cx="3276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Market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76800" y="4953000"/>
            <a:ext cx="2819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Market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200" y="2209800"/>
            <a:ext cx="14478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Market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59384" y="2179834"/>
            <a:ext cx="14478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Market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05400" y="2057400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Saving Surplus Units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29200" y="3124200"/>
            <a:ext cx="2362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Intermediaries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41910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Saving Deficit Units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15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3581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77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0800" y="3581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Capital Allocation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pPr marL="400050" lvl="1" indent="-342900">
              <a:buFont typeface="Arial" pitchFamily="34" charset="0"/>
              <a:buChar char="•"/>
            </a:pPr>
            <a:r>
              <a:rPr lang="en-US" sz="2000" dirty="0"/>
              <a:t>On one hand:</a:t>
            </a:r>
          </a:p>
          <a:p>
            <a:pPr lvl="1"/>
            <a:r>
              <a:rPr lang="en-US" sz="1600" dirty="0"/>
              <a:t>Individual (5m needed have only 3m on hand)</a:t>
            </a:r>
          </a:p>
          <a:p>
            <a:pPr lvl="1"/>
            <a:r>
              <a:rPr lang="en-US" sz="1600" dirty="0"/>
              <a:t>Banks and financial institutions (increase paid of capital apart from retained earning)</a:t>
            </a:r>
          </a:p>
          <a:p>
            <a:pPr lvl="1"/>
            <a:r>
              <a:rPr lang="en-US" sz="1600" dirty="0"/>
              <a:t>Government (need funds to finance general and development activities)</a:t>
            </a:r>
          </a:p>
          <a:p>
            <a:r>
              <a:rPr lang="en-US" sz="2000" dirty="0"/>
              <a:t>Individuals, Business organization as well as government must rely on financial markets to raise required funds</a:t>
            </a:r>
          </a:p>
          <a:p>
            <a:r>
              <a:rPr lang="en-US" sz="2000" b="1" dirty="0"/>
              <a:t>On other hand:</a:t>
            </a:r>
          </a:p>
          <a:p>
            <a:pPr lvl="1"/>
            <a:r>
              <a:rPr lang="en-US" sz="1600" dirty="0"/>
              <a:t>Individual (income greater than saving)</a:t>
            </a:r>
          </a:p>
          <a:p>
            <a:pPr lvl="1"/>
            <a:r>
              <a:rPr lang="en-US" sz="1600" dirty="0"/>
              <a:t>Business organization(have surplus cash)</a:t>
            </a:r>
          </a:p>
          <a:p>
            <a:pPr lvl="1"/>
            <a:r>
              <a:rPr lang="en-US" sz="1600" dirty="0"/>
              <a:t>Government </a:t>
            </a:r>
          </a:p>
          <a:p>
            <a:pPr marL="400050"/>
            <a:r>
              <a:rPr lang="en-US" sz="2000" dirty="0"/>
              <a:t>Individuals, Business organization and Government with surplus cash also requires financial market</a:t>
            </a:r>
          </a:p>
          <a:p>
            <a:pPr marL="400050"/>
            <a:r>
              <a:rPr lang="en-US" sz="2000" dirty="0"/>
              <a:t>In well functioning financing system, saving generated by surplus unit are transferred to deficits unit for investment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9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Capital Allocation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>
            <a:normAutofit/>
          </a:bodyPr>
          <a:lstStyle/>
          <a:p>
            <a:pPr marL="457200" indent="-457200">
              <a:buAutoNum type="alphaLcPeriod"/>
            </a:pPr>
            <a:r>
              <a:rPr lang="en-US" sz="2000" dirty="0"/>
              <a:t>Direct Transfers</a:t>
            </a:r>
          </a:p>
          <a:p>
            <a:pPr marL="0" indent="0">
              <a:buNone/>
            </a:pPr>
            <a:r>
              <a:rPr lang="en-US" sz="2000" dirty="0"/>
              <a:t>			securities (stock or bonds)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Funds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b. Indirect transfers through Investment Bankers</a:t>
            </a:r>
          </a:p>
          <a:p>
            <a:pPr marL="0" indent="0">
              <a:buNone/>
            </a:pPr>
            <a:r>
              <a:rPr lang="en-US" sz="2000" dirty="0"/>
              <a:t>                                    Securities			Securities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      Funds			Funds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c. Indirect transfers through Financial Intermediary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    Securities		           Securities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/>
              <a:t>	     Funds				Funds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16002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Business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0" y="16002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Savers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91000" y="17526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91000" y="2078804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19300" y="3490645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Business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1600" y="35052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Investment Bankers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05800" y="35052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Savers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22067" y="5334000"/>
            <a:ext cx="1714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Savers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81600" y="53340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Financial Intermediary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19300" y="53340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Business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76700" y="3657600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39000" y="3657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39001" y="5562600"/>
            <a:ext cx="1083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76700" y="5562600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39000" y="4038600"/>
            <a:ext cx="1045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106452" y="5867400"/>
            <a:ext cx="1045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39000" y="5867400"/>
            <a:ext cx="1045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76700" y="4024045"/>
            <a:ext cx="1045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01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0605"/>
            <a:ext cx="10972800" cy="55927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Refers to a legal representation of the right to receive prospective future benefits under stated condition.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Financial instruments are also vehicles of financial market.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Two characteristics of FI from investors perspective (</a:t>
            </a:r>
            <a:r>
              <a:rPr lang="en-US" sz="2200" dirty="0" err="1" smtClean="0"/>
              <a:t>i</a:t>
            </a:r>
            <a:r>
              <a:rPr lang="en-US" sz="2200" dirty="0" smtClean="0"/>
              <a:t>) return it promises and (ii) risk inherent in the return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Characteristics of Financial Instruments are: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Return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Risk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Liquidity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Functions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Means of Payment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Means of raising funds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Store of value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Means of transferring risk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Means of speculation</a:t>
            </a:r>
          </a:p>
        </p:txBody>
      </p:sp>
    </p:spTree>
    <p:extLst>
      <p:ext uri="{BB962C8B-B14F-4D97-AF65-F5344CB8AC3E}">
        <p14:creationId xmlns:p14="http://schemas.microsoft.com/office/powerpoint/2010/main" val="125269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31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Financial Instruments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21335"/>
              </p:ext>
            </p:extLst>
          </p:nvPr>
        </p:nvGraphicFramePr>
        <p:xfrm>
          <a:off x="609600" y="733425"/>
          <a:ext cx="10972800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49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63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Marketable Securities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90522"/>
              </p:ext>
            </p:extLst>
          </p:nvPr>
        </p:nvGraphicFramePr>
        <p:xfrm>
          <a:off x="609600" y="712788"/>
          <a:ext cx="109728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74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033" y="1066801"/>
            <a:ext cx="10632558" cy="50593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/>
              <a:t>The market which deals with transactions of financial instruments and services.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/>
              <a:t>Bring buyer and seller of financial assets and services together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/>
              <a:t>Brings lender and borrower of funds together with the help of financial intermediaries directly or indirectly.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i="1" dirty="0"/>
              <a:t>“The financial markets channel saving which come mainly from households to those individuals and institutions who need funds for spending then are provided by current income” </a:t>
            </a:r>
            <a:r>
              <a:rPr lang="en-US" sz="2200" dirty="0"/>
              <a:t>(Peter S. Rose)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/>
              <a:t>Importance (Functions) </a:t>
            </a:r>
            <a:r>
              <a:rPr lang="en-US" sz="2200" b="1" dirty="0"/>
              <a:t>of Financial Markets: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Facilitate the trading of financial assets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Improve liquidity and help in price discovery of securities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Facilitate transformation of saving into investment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Satisfy financing need of Businesses and Households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Financial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767" y="1066801"/>
            <a:ext cx="10504968" cy="5059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Primary Market and Secondary Markets</a:t>
            </a:r>
          </a:p>
          <a:p>
            <a:pPr marL="0" indent="0">
              <a:buNone/>
            </a:pPr>
            <a:r>
              <a:rPr lang="en-US" dirty="0" smtClean="0"/>
              <a:t>	Primary (Seasoned and unseasoned)</a:t>
            </a:r>
          </a:p>
          <a:p>
            <a:pPr marL="0" indent="0">
              <a:buNone/>
            </a:pPr>
            <a:r>
              <a:rPr lang="en-US" dirty="0" smtClean="0"/>
              <a:t>	Secondary (Organized Exchange and Over 			the Counter )</a:t>
            </a:r>
          </a:p>
          <a:p>
            <a:pPr marL="0" indent="0">
              <a:buNone/>
            </a:pPr>
            <a:r>
              <a:rPr lang="en-US" dirty="0" smtClean="0"/>
              <a:t>2.  Money Market and Capital Market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Spot Market and Future Market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Physical Assets Market and Financial Assets Market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National and International Market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660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1_Office Theme</vt:lpstr>
      <vt:lpstr>Financial Environment</vt:lpstr>
      <vt:lpstr>Financial Environment</vt:lpstr>
      <vt:lpstr>Capital Allocation Process</vt:lpstr>
      <vt:lpstr>Capital Allocation Process</vt:lpstr>
      <vt:lpstr>Financial Instruments</vt:lpstr>
      <vt:lpstr>Types of Financial Instruments</vt:lpstr>
      <vt:lpstr>Types of Marketable Securities</vt:lpstr>
      <vt:lpstr>Financial Market</vt:lpstr>
      <vt:lpstr>Types of Financial Markets</vt:lpstr>
      <vt:lpstr>Financial Institutions/ Intermediaries</vt:lpstr>
      <vt:lpstr>Growth of Financial Institutions in Nepal</vt:lpstr>
      <vt:lpstr>Role of Financial Institutions/ Intermediaries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Environment</dc:title>
  <dc:creator>Dell</dc:creator>
  <cp:lastModifiedBy>Dell</cp:lastModifiedBy>
  <cp:revision>11</cp:revision>
  <dcterms:created xsi:type="dcterms:W3CDTF">2023-05-07T15:03:56Z</dcterms:created>
  <dcterms:modified xsi:type="dcterms:W3CDTF">2023-05-07T15:38:56Z</dcterms:modified>
</cp:coreProperties>
</file>