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0" r:id="rId14"/>
    <p:sldId id="27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4" r:id="rId26"/>
    <p:sldId id="272" r:id="rId27"/>
    <p:sldId id="27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1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8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3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9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4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B92D-3954-4554-9788-7EF5F7703F7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276C-DDEF-4A83-BE90-C03223D5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572" y="303656"/>
            <a:ext cx="9144000" cy="1014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Financial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8437"/>
            <a:ext cx="9144000" cy="513552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Financial Statement and Reports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Concept of financial statement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Users of financial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Tools of financial statements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Need for financial ratio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Types of financial ratios</a:t>
            </a:r>
          </a:p>
          <a:p>
            <a:pPr marL="917575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Liquidity ratios</a:t>
            </a:r>
          </a:p>
          <a:p>
            <a:pPr marL="917575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Assets Management ratios</a:t>
            </a:r>
          </a:p>
          <a:p>
            <a:pPr marL="917575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Debt Management ratios</a:t>
            </a:r>
          </a:p>
          <a:p>
            <a:pPr marL="917575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Profitability ratios</a:t>
            </a:r>
          </a:p>
          <a:p>
            <a:pPr marL="917575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Market value ratios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Du-Pont Equations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Comparative ratios and benchmarking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Uses and Limitations of ratio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6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Rectangle 1030"/>
          <p:cNvSpPr>
            <a:spLocks noChangeArrowheads="1"/>
          </p:cNvSpPr>
          <p:nvPr/>
        </p:nvSpPr>
        <p:spPr bwMode="auto">
          <a:xfrm>
            <a:off x="1905000" y="5334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altLang="en-US" sz="3200" b="1" dirty="0">
                <a:latin typeface="Arial" panose="020B0604020202020204" pitchFamily="34" charset="0"/>
              </a:rPr>
              <a:t>2.	The Income Statement</a:t>
            </a:r>
            <a:endParaRPr lang="en-GB" altLang="en-US" sz="2800" b="1" u="sng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Particulars			Year 2	% of 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Revenues				 24,000	100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	Cost of sales 			-13,600	  56.7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Gross income			 10,400	  43.3</a:t>
            </a:r>
            <a:endParaRPr lang="en-US" altLang="en-US" sz="2800" b="1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	Marketing expense	 	  -6,000	  25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	General &amp; </a:t>
            </a:r>
            <a:r>
              <a:rPr lang="en-GB" altLang="en-US" sz="2800" b="1" u="sng" dirty="0" err="1">
                <a:solidFill>
                  <a:srgbClr val="3333FF"/>
                </a:solidFill>
                <a:latin typeface="Arial" panose="020B0604020202020204" pitchFamily="34" charset="0"/>
              </a:rPr>
              <a:t>adm.</a:t>
            </a: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800" b="1" u="sng" dirty="0" err="1">
                <a:solidFill>
                  <a:srgbClr val="3333FF"/>
                </a:solidFill>
                <a:latin typeface="Arial" panose="020B0604020202020204" pitchFamily="34" charset="0"/>
              </a:rPr>
              <a:t>Exps</a:t>
            </a: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.	  -1,200	    5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EBDIT				   3,200	 13.3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	Depreciation			  -1,000	   4.2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Net </a:t>
            </a:r>
            <a:r>
              <a:rPr lang="en-GB" altLang="en-US" sz="2800" b="1" dirty="0" err="1">
                <a:solidFill>
                  <a:srgbClr val="3333FF"/>
                </a:solidFill>
                <a:latin typeface="Arial" panose="020B0604020202020204" pitchFamily="34" charset="0"/>
              </a:rPr>
              <a:t>ope.income</a:t>
            </a: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 (NOI)		   2,200	   9.1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	Other income, net		    +240	 +1.0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EBIT					   2,440	 10.1</a:t>
            </a:r>
            <a:endParaRPr lang="en-US" altLang="en-US" sz="2800" b="1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	Interest expenses		     -440	   1.8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EBT					   2,000	   8.3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	Income taxes @ 40%	     -800	   3.3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Net income			   </a:t>
            </a:r>
            <a:r>
              <a:rPr lang="en-GB" altLang="en-US" sz="2800" b="1" u="sng" dirty="0">
                <a:solidFill>
                  <a:srgbClr val="3333FF"/>
                </a:solidFill>
                <a:latin typeface="Arial" panose="020B0604020202020204" pitchFamily="34" charset="0"/>
              </a:rPr>
              <a:t>1,200	   5.0 </a:t>
            </a:r>
            <a:endParaRPr lang="en-US" altLang="en-US" sz="2800" b="1" u="sng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4859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527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7713"/>
            <a:ext cx="10363200" cy="5968780"/>
          </a:xfrm>
        </p:spPr>
        <p:txBody>
          <a:bodyPr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Expressing each items in balance sheet and income statement as a percentage against base year.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43157"/>
              </p:ext>
            </p:extLst>
          </p:nvPr>
        </p:nvGraphicFramePr>
        <p:xfrm>
          <a:off x="819888" y="1432048"/>
          <a:ext cx="104577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256">
                  <a:extLst>
                    <a:ext uri="{9D8B030D-6E8A-4147-A177-3AD203B41FA5}">
                      <a16:colId xmlns:a16="http://schemas.microsoft.com/office/drawing/2014/main" val="2211713083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231202925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785658264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81295705"/>
                    </a:ext>
                  </a:extLst>
                </a:gridCol>
                <a:gridCol w="1123505">
                  <a:extLst>
                    <a:ext uri="{9D8B030D-6E8A-4147-A177-3AD203B41FA5}">
                      <a16:colId xmlns:a16="http://schemas.microsoft.com/office/drawing/2014/main" val="208549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 (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in ‘000)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0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3,946,476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4,442,375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COGS except 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2,006,171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2,283,003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and amortization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32,987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3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operating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1,012,699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1,483,299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3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operating</a:t>
                      </a:r>
                      <a:r>
                        <a:rPr lang="en-US" baseline="0" dirty="0" smtClean="0"/>
                        <a:t>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901,172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643,086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3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Add:</a:t>
                      </a:r>
                      <a:r>
                        <a:rPr lang="en-US" baseline="0" dirty="0" smtClean="0"/>
                        <a:t> Other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512,725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626,332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Earnings</a:t>
                      </a:r>
                      <a:r>
                        <a:rPr lang="en-US" baseline="0" dirty="0" smtClean="0"/>
                        <a:t> before income and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1,413,897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1,269,418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57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Interest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3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Earnings before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1,407,480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1,260,694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4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285,802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295,465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1,121,678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965,229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7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Financial ratio: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quantitative relationship between two or more sets of financial data derived from income statement and balance sheet.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provides strength and weakness on various aspects of the firm’s performance and status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are designed to help evaluate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79450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4943"/>
          </a:xfrm>
        </p:spPr>
        <p:txBody>
          <a:bodyPr/>
          <a:lstStyle/>
          <a:p>
            <a:r>
              <a:rPr lang="en-US" dirty="0" smtClean="0"/>
              <a:t>Users of Financial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9581"/>
            <a:ext cx="10972800" cy="4956583"/>
          </a:xfrm>
        </p:spPr>
        <p:txBody>
          <a:bodyPr/>
          <a:lstStyle/>
          <a:p>
            <a:r>
              <a:rPr lang="en-US" dirty="0"/>
              <a:t>Creditors, owners, management, employees, consumers, government, etc. </a:t>
            </a:r>
          </a:p>
          <a:p>
            <a:pPr marL="0" indent="0">
              <a:buNone/>
            </a:pPr>
            <a:r>
              <a:rPr lang="en-US" dirty="0"/>
              <a:t>1.Short term creditors: liquidity ratios</a:t>
            </a:r>
          </a:p>
          <a:p>
            <a:pPr marL="0" indent="0">
              <a:buNone/>
            </a:pPr>
            <a:r>
              <a:rPr lang="en-US" dirty="0"/>
              <a:t>2.Long-term creditors: debt ratios, interest coverages, &amp; profitability ratios.</a:t>
            </a:r>
          </a:p>
          <a:p>
            <a:pPr marL="0" indent="0">
              <a:buNone/>
            </a:pPr>
            <a:r>
              <a:rPr lang="en-US" dirty="0"/>
              <a:t>3.Equityholders: profitability, growth, &amp; valuation.</a:t>
            </a:r>
          </a:p>
          <a:p>
            <a:pPr marL="0" indent="0">
              <a:buNone/>
            </a:pPr>
            <a:r>
              <a:rPr lang="en-US" dirty="0"/>
              <a:t>4.Management: all ratios. </a:t>
            </a:r>
          </a:p>
          <a:p>
            <a:pPr marL="0" indent="0">
              <a:buNone/>
            </a:pPr>
            <a:r>
              <a:rPr lang="en-US" dirty="0"/>
              <a:t>5.Credit rating agencies: Purpose?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Liquidity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382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Will the firm be able to payoff its debt as they come due over the next year or so ?</a:t>
                </a:r>
              </a:p>
              <a:p>
                <a:pPr marL="0" indent="0">
                  <a:buNone/>
                </a:pPr>
                <a:r>
                  <a:rPr lang="en-US" sz="2200" dirty="0"/>
                  <a:t>Used to ascertain the short term solvency of a firm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Current Ratio (CR)</a:t>
                </a:r>
              </a:p>
              <a:p>
                <a:pPr marL="0" indent="0">
                  <a:buNone/>
                </a:pPr>
                <a:r>
                  <a:rPr lang="en-US" sz="2200" dirty="0"/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  <m:r>
                          <a:rPr lang="en-US" sz="2200" i="1">
                            <a:latin typeface="Cambria Math"/>
                          </a:rPr>
                          <m:t>  (</m:t>
                        </m:r>
                        <m:r>
                          <a:rPr lang="en-US" sz="2200" i="1">
                            <a:latin typeface="Cambria Math"/>
                          </a:rPr>
                          <m:t>𝐶𝐴</m:t>
                        </m:r>
                        <m:r>
                          <a:rPr lang="en-US" sz="2200" i="1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𝐿𝑖𝑎𝑏𝑖𝑙𝑖𝑡𝑖𝑒𝑠</m:t>
                        </m:r>
                        <m:r>
                          <a:rPr lang="en-US" sz="2200" i="1">
                            <a:latin typeface="Cambria Math"/>
                          </a:rPr>
                          <m:t> (</m:t>
                        </m:r>
                        <m:r>
                          <a:rPr lang="en-US" sz="2200" i="1">
                            <a:latin typeface="Cambria Math"/>
                          </a:rPr>
                          <m:t>𝐶𝐿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Where,</a:t>
                </a:r>
              </a:p>
              <a:p>
                <a:pPr marL="0" indent="0">
                  <a:buNone/>
                </a:pPr>
                <a:r>
                  <a:rPr lang="en-US" sz="2200" dirty="0"/>
                  <a:t>CA = cash + marketable securities + account receivable + inventories</a:t>
                </a:r>
              </a:p>
              <a:p>
                <a:pPr marL="0" indent="0">
                  <a:buNone/>
                </a:pPr>
                <a:r>
                  <a:rPr lang="en-US" sz="2200" dirty="0"/>
                  <a:t>CL = Account payable + Short term notes payable + current maturities of long term debt + accrued taxes + other accrued expenses</a:t>
                </a:r>
              </a:p>
              <a:p>
                <a:pPr marL="457200" indent="-457200">
                  <a:buAutoNum type="alphaLcPeriod" startAt="2"/>
                </a:pPr>
                <a:r>
                  <a:rPr lang="en-US" sz="2200" dirty="0"/>
                  <a:t>Quick or Acid test or Liquid Ratio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  <m:r>
                          <a:rPr lang="en-US" sz="2200" i="1">
                            <a:latin typeface="Cambria Math"/>
                          </a:rPr>
                          <m:t> 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𝐶𝐴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𝐼𝑛𝑣𝑒𝑛𝑡𝑜𝑟𝑖𝑒𝑠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𝐿𝑖𝑎𝑏𝑖𝑙𝑖𝑡𝑖𝑒𝑠</m:t>
                        </m:r>
                        <m:r>
                          <a:rPr lang="en-US" sz="2200" i="1">
                            <a:latin typeface="Cambria Math"/>
                          </a:rPr>
                          <m:t> (</m:t>
                        </m:r>
                        <m:r>
                          <a:rPr lang="en-US" sz="2200" i="1">
                            <a:latin typeface="Cambria Math"/>
                          </a:rPr>
                          <m:t>𝐶𝐿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Current ratio and quick ratio are compared with industrial average to compare company’s strength or weakness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0"/>
                <a:ext cx="8229600" cy="5791200"/>
              </a:xfrm>
              <a:blipFill>
                <a:blip r:embed="rId2"/>
                <a:stretch>
                  <a:fillRect l="-963" t="-136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9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/>
              <a:t>Asset Management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762000"/>
                <a:ext cx="8229600" cy="5791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200" dirty="0"/>
                  <a:t>How effectively the firm is managing its assets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b="1" dirty="0"/>
                  <a:t>Inventory Turnover Ratio (ITOR)</a:t>
                </a:r>
              </a:p>
              <a:p>
                <a:pPr marL="0" indent="0">
                  <a:buNone/>
                </a:pPr>
                <a:r>
                  <a:rPr lang="en-US" sz="2200" dirty="0"/>
                  <a:t>How a firm’s average investment in inventory is capable of generating sales</a:t>
                </a:r>
              </a:p>
              <a:p>
                <a:pPr marL="0" indent="0">
                  <a:buNone/>
                </a:pPr>
                <a:r>
                  <a:rPr lang="en-US" sz="2200" dirty="0"/>
                  <a:t>ITOR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𝐶𝑜𝑠𝑡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𝐺𝑜𝑜𝑑𝑠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𝑠𝑜𝑙𝑑</m:t>
                        </m:r>
                        <m:r>
                          <a:rPr lang="en-US" sz="2200" i="1">
                            <a:latin typeface="Cambria Math"/>
                          </a:rPr>
                          <m:t> (</m:t>
                        </m:r>
                        <m:r>
                          <a:rPr lang="en-US" sz="2200" i="1">
                            <a:latin typeface="Cambria Math"/>
                          </a:rPr>
                          <m:t>𝐶𝑂𝐺𝑆</m:t>
                        </m:r>
                        <m:r>
                          <a:rPr lang="en-US" sz="2200" i="1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𝐼𝑛𝑣𝑒𝑛𝑡𝑜𝑟𝑦</m:t>
                        </m:r>
                      </m:den>
                    </m:f>
                  </m:oMath>
                </a14:m>
                <a:r>
                  <a:rPr lang="en-US" sz="2200" dirty="0"/>
                  <a:t>    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𝐼𝑛𝑣𝑒𝑛𝑡𝑜𝑟𝑦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Low ITOR indicates firm is holding excessive stock of inventory or is unable to turn it over in terms of sales</a:t>
                </a:r>
              </a:p>
              <a:p>
                <a:pPr marL="0" indent="0">
                  <a:buNone/>
                </a:pPr>
                <a:r>
                  <a:rPr lang="en-US" sz="2200" dirty="0"/>
                  <a:t>Higher ITOR indicates firm is turning inventory at higher rate</a:t>
                </a:r>
              </a:p>
              <a:p>
                <a:pPr marL="0" indent="0">
                  <a:buNone/>
                </a:pPr>
                <a:r>
                  <a:rPr lang="en-US" sz="2200" dirty="0"/>
                  <a:t>Example: value of 7.5 times indicate firm is turning inventory into sales 7.5 times in a year or in each 48 days ( 360 / 7.5)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b.      Receivable Turnover Ratio (RTOR)</a:t>
                </a:r>
              </a:p>
              <a:p>
                <a:pPr marL="0" indent="0">
                  <a:buNone/>
                </a:pPr>
                <a:r>
                  <a:rPr lang="en-US" sz="2200" dirty="0"/>
                  <a:t>Indicates the number of times the firm collects its account receivable during the year</a:t>
                </a:r>
              </a:p>
              <a:p>
                <a:pPr marL="0" indent="0">
                  <a:buNone/>
                </a:pPr>
                <a:r>
                  <a:rPr lang="en-US" sz="2200" dirty="0"/>
                  <a:t>RTOR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𝐴𝑛𝑛𝑢𝑎𝑙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𝑐𝑟𝑒𝑑𝑖𝑡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𝑎𝑐𝑐𝑜𝑢𝑛𝑡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𝑟𝑒𝑐𝑒𝑖𝑣𝑎𝑏𝑙𝑒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Low RTOR  = unable to make timely collection</a:t>
                </a:r>
              </a:p>
              <a:p>
                <a:pPr marL="0" indent="0">
                  <a:buNone/>
                </a:pPr>
                <a:r>
                  <a:rPr lang="en-US" sz="2200" dirty="0"/>
                  <a:t>High RTOR  = better liquidity of account receivable and quick collection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762000"/>
                <a:ext cx="8229600" cy="5791200"/>
              </a:xfrm>
              <a:blipFill>
                <a:blip r:embed="rId2"/>
                <a:stretch>
                  <a:fillRect l="-815" t="-526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5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Asset Management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38200"/>
                <a:ext cx="8229600" cy="5638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c.    Days sales outstanding / Average Collection Period</a:t>
                </a:r>
              </a:p>
              <a:p>
                <a:pPr marL="0" indent="0">
                  <a:buNone/>
                </a:pPr>
                <a:r>
                  <a:rPr lang="en-US" sz="2200" dirty="0"/>
                  <a:t>Related to RTOR</a:t>
                </a:r>
              </a:p>
              <a:p>
                <a:pPr marL="0" indent="0">
                  <a:buNone/>
                </a:pPr>
                <a:r>
                  <a:rPr lang="en-US" sz="2200" dirty="0"/>
                  <a:t>Shows how quickly account receivable are converted into cash</a:t>
                </a:r>
              </a:p>
              <a:p>
                <a:pPr marL="0" indent="0">
                  <a:buNone/>
                </a:pPr>
                <a:r>
                  <a:rPr lang="en-US" sz="2200" dirty="0"/>
                  <a:t>DSO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𝑅𝑒𝑐𝑒𝑖𝑣𝑎𝑏𝑙𝑒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𝑝𝑒𝑟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𝑑𝑎𝑦</m:t>
                        </m:r>
                      </m:den>
                    </m:f>
                  </m:oMath>
                </a14:m>
                <a:r>
                  <a:rPr lang="en-US" sz="2200" dirty="0"/>
                  <a:t>    Average sales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𝐴𝑛𝑛𝑢𝑎𝑙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𝑠𝑎𝑙𝑒𝑠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360 </m:t>
                        </m:r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.</m:t>
                        </m:r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  <m:r>
                          <a:rPr lang="en-US" sz="2200" i="1">
                            <a:latin typeface="Cambria Math"/>
                          </a:rPr>
                          <m:t>.  </m:t>
                        </m:r>
                        <m:r>
                          <a:rPr lang="en-US" sz="2200" i="1">
                            <a:latin typeface="Cambria Math"/>
                          </a:rPr>
                          <m:t>𝑑𝑎𝑦𝑠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𝑦𝑒𝑎𝑟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If we have RTOR then , DSO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360 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𝑅𝑇𝑂𝑅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DSO must be evaluated in terms of company credit term policy</a:t>
                </a:r>
              </a:p>
              <a:p>
                <a:pPr marL="0" indent="0">
                  <a:buNone/>
                </a:pPr>
                <a:r>
                  <a:rPr lang="en-US" sz="2200" dirty="0"/>
                  <a:t>High DSO indicates customer are not paying on time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d. Fixed Assets Turnover Ratio </a:t>
                </a:r>
              </a:p>
              <a:p>
                <a:pPr marL="0" indent="0">
                  <a:buNone/>
                </a:pPr>
                <a:r>
                  <a:rPr lang="en-US" sz="2200" dirty="0"/>
                  <a:t>Measures firm’s ability to generate sales based on it’s various assets like (plant and equipment, building, machinery, land and other assets)</a:t>
                </a:r>
              </a:p>
              <a:p>
                <a:pPr marL="0" indent="0">
                  <a:buNone/>
                </a:pPr>
                <a:r>
                  <a:rPr lang="en-US" sz="2200" dirty="0"/>
                  <a:t>FATOR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𝑓𝑖𝑥𝑒𝑑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e. Total Assets Turnover Ratio</a:t>
                </a:r>
              </a:p>
              <a:p>
                <a:pPr marL="0" indent="0">
                  <a:buNone/>
                </a:pPr>
                <a:r>
                  <a:rPr lang="en-US" sz="2200" dirty="0"/>
                  <a:t>TATOR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0"/>
                <a:ext cx="8229600" cy="5638800"/>
              </a:xfrm>
              <a:blipFill>
                <a:blip r:embed="rId2"/>
                <a:stretch>
                  <a:fillRect l="-963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8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Debt Management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762000"/>
                <a:ext cx="8229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Also known as leverage ratio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Indicate which debt financing is being used by a firm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Used to measure long term solvency position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1800" dirty="0"/>
                  <a:t>How the firm is using the borrowed funds to finance its assets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1800" dirty="0"/>
                  <a:t>How far the firm is able to serve its debt in terms of satisfying regular fixed interest charge</a:t>
                </a:r>
              </a:p>
              <a:p>
                <a:pPr marL="457200" indent="-457200">
                  <a:buAutoNum type="alphaLcPeriod"/>
                </a:pPr>
                <a:r>
                  <a:rPr lang="en-US" sz="2200" b="1" dirty="0"/>
                  <a:t>Debt- Assets Ratio</a:t>
                </a:r>
              </a:p>
              <a:p>
                <a:pPr marL="0" indent="0">
                  <a:buNone/>
                </a:pPr>
                <a:r>
                  <a:rPr lang="en-US" sz="2200" dirty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    </a:t>
                </a:r>
                <a:r>
                  <a:rPr lang="en-US" sz="1600" dirty="0"/>
                  <a:t>(debt holders prefer lower , as it is considered as a cushion of </a:t>
                </a:r>
              </a:p>
              <a:p>
                <a:pPr marL="0" indent="0">
                  <a:buNone/>
                </a:pPr>
                <a:r>
                  <a:rPr lang="en-US" sz="1600" dirty="0"/>
                  <a:t>protection against possible losses at time of liquidation  but stockholder want higher leverage because it magnifies expected earnings )</a:t>
                </a:r>
              </a:p>
              <a:p>
                <a:pPr marL="0" indent="0">
                  <a:buNone/>
                </a:pPr>
                <a:r>
                  <a:rPr lang="en-US" sz="1600" dirty="0"/>
                  <a:t>Total Debt = Current liabilities + Long tern Debt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b.    Debt Equity Ratio</a:t>
                </a:r>
              </a:p>
              <a:p>
                <a:pPr marL="0" indent="0">
                  <a:buNone/>
                </a:pPr>
                <a:r>
                  <a:rPr lang="en-US" sz="2200" dirty="0"/>
                  <a:t>Reflects relative claim of debt and equity on the assets of firm</a:t>
                </a:r>
              </a:p>
              <a:p>
                <a:pPr marL="0" indent="0">
                  <a:buNone/>
                </a:pPr>
                <a:r>
                  <a:rPr lang="en-US" sz="2200" dirty="0"/>
                  <a:t>Used to evaluate financial risk by creditors and the firm</a:t>
                </a:r>
              </a:p>
              <a:p>
                <a:pPr marL="0" indent="0">
                  <a:buNone/>
                </a:pPr>
                <a:r>
                  <a:rPr lang="en-US" sz="2200" dirty="0"/>
                  <a:t>D/E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𝑑𝑒𝑏𝑡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𝑒𝑞𝑢𝑖𝑡𝑦</m:t>
                        </m:r>
                      </m:den>
                    </m:f>
                  </m:oMath>
                </a14:m>
                <a:r>
                  <a:rPr lang="en-US" sz="2200" dirty="0"/>
                  <a:t>   or, D/E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𝑎𝑠𝑠𝑒𝑡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𝑟𝑎𝑡𝑖𝑜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1−</m:t>
                        </m:r>
                        <m:r>
                          <a:rPr lang="en-US" sz="2200" i="1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𝑎𝑠𝑠𝑒𝑡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Debt asset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𝑒𝑞𝑢𝑖𝑡𝑦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𝑟𝑎𝑡𝑖𝑜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1+</m:t>
                        </m:r>
                        <m:r>
                          <a:rPr lang="en-US" sz="2200" i="1">
                            <a:latin typeface="Cambria Math"/>
                          </a:rPr>
                          <m:t>𝑑𝑒𝑏𝑡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𝑒𝑞𝑢𝑖𝑡𝑦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762000"/>
                <a:ext cx="8229600" cy="5867400"/>
              </a:xfrm>
              <a:blipFill>
                <a:blip r:embed="rId2"/>
                <a:stretch>
                  <a:fillRect l="-815" t="-103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7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Debt Management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38200"/>
                <a:ext cx="8229600" cy="5638800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buAutoNum type="alphaLcPeriod" startAt="3"/>
                </a:pPr>
                <a:r>
                  <a:rPr lang="en-US" sz="2200" b="1" dirty="0"/>
                  <a:t>Long term debt to Total assets ratio  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𝐿𝑜𝑛𝑔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𝑇𝑒𝑟𝑚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AutoNum type="alphaLcPeriod" startAt="3"/>
                </a:pPr>
                <a:r>
                  <a:rPr lang="en-US" sz="2200" b="1" dirty="0"/>
                  <a:t>Equity Multiplier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    or, 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1 −</m:t>
                        </m:r>
                        <m:r>
                          <a:rPr lang="en-US" sz="2200" i="1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𝑎𝑠𝑠𝑒𝑡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/>
                  <a:t>                              or, EM = 1 + Debt Equity ratio</a:t>
                </a:r>
              </a:p>
              <a:p>
                <a:pPr marL="0" indent="0">
                  <a:buNone/>
                </a:pPr>
                <a:r>
                  <a:rPr lang="en-US" sz="2200" dirty="0"/>
                  <a:t>EM also known as leverage factor. States the relationship of total assets to equity of firm.</a:t>
                </a:r>
              </a:p>
              <a:p>
                <a:pPr marL="0" indent="0">
                  <a:buNone/>
                </a:pPr>
                <a:r>
                  <a:rPr lang="en-US" sz="2200" dirty="0"/>
                  <a:t>Measures the extent to which TA is greater than  firm’s equity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/>
                  <a:t>e. Interest Coverage Ratio </a:t>
                </a:r>
              </a:p>
              <a:p>
                <a:pPr marL="0" indent="0">
                  <a:buNone/>
                </a:pPr>
                <a:r>
                  <a:rPr lang="en-US" sz="2200" dirty="0"/>
                  <a:t>Measure the extent to which interest on debt capital is covered by EBIT</a:t>
                </a:r>
              </a:p>
              <a:p>
                <a:pPr marL="0" indent="0">
                  <a:buNone/>
                </a:pPr>
                <a:r>
                  <a:rPr lang="en-US" sz="2200" dirty="0"/>
                  <a:t>ICR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𝐼𝑛𝑡𝑒𝑟𝑒𝑠𝑡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𝑒𝑥𝑝𝑒𝑛𝑠𝑒𝑠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0"/>
                <a:ext cx="8229600" cy="5638800"/>
              </a:xfrm>
              <a:blipFill>
                <a:blip r:embed="rId2"/>
                <a:stretch>
                  <a:fillRect l="-741" t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Profitability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38201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Net profit margin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𝐼𝑛𝑐𝑜𝑚𝑒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  			               (shows firms ability to generate net income per rupees of sales)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Gross Profit Margin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𝐺𝑟𝑜𝑠𝑠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Operating Profit Margin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𝑂𝑝𝑒𝑟𝑎𝑡𝑖𝑛𝑔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  <m:r>
                          <a:rPr lang="en-US" sz="2200" i="1">
                            <a:latin typeface="Cambria Math"/>
                          </a:rPr>
                          <m:t> (</m:t>
                        </m:r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i="1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Basic Earning Power Ratio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Evaluates the firm’s ability to generate profit before payment of interest and taxes out of the assets used.</a:t>
                </a:r>
              </a:p>
              <a:p>
                <a:pPr marL="457200" indent="-457200">
                  <a:buAutoNum type="alphaLcPeriod" startAt="5"/>
                </a:pPr>
                <a:r>
                  <a:rPr lang="en-US" sz="2200" dirty="0"/>
                  <a:t>ROA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𝐼𝑛𝑐𝑜𝑚𝑒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AutoNum type="alphaLcPeriod" startAt="5"/>
                </a:pPr>
                <a:r>
                  <a:rPr lang="en-US" sz="2200" dirty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𝐼𝑛𝑐𝑜𝑚𝑒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1"/>
                <a:ext cx="8229600" cy="5287963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1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Statements and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/>
              <a:t>Annual report: </a:t>
            </a:r>
            <a:r>
              <a:rPr lang="en-US" sz="2800" dirty="0"/>
              <a:t>A report issued annually by a corporation to its stockholders. It contains basic financial statements, as well as management’s analysis of the past year’s operations and opinions about the firm’s future prospects.</a:t>
            </a:r>
          </a:p>
          <a:p>
            <a:pPr marL="0" indent="0" algn="just">
              <a:buNone/>
            </a:pPr>
            <a:r>
              <a:rPr lang="en-US" sz="2800" b="1" dirty="0"/>
              <a:t>Financial Statement:</a:t>
            </a:r>
            <a:r>
              <a:rPr lang="en-US" sz="2800" dirty="0"/>
              <a:t> Contain the basic financial information about revenues, expenditures, expenses, assets, liabilities, cash flow during a specified period</a:t>
            </a:r>
          </a:p>
          <a:p>
            <a:pPr marL="0" indent="0" algn="just">
              <a:buNone/>
            </a:pPr>
            <a:r>
              <a:rPr lang="en-US" sz="2800" dirty="0"/>
              <a:t>Financial statement reports </a:t>
            </a:r>
            <a:r>
              <a:rPr lang="en-US" sz="2800" b="1" dirty="0"/>
              <a:t>what</a:t>
            </a:r>
            <a:r>
              <a:rPr lang="en-US" sz="2800" dirty="0"/>
              <a:t> has actually happened to assets, earnings and dividends over the past few years whereas verbal statement attempts to explain why things turned out the way they did</a:t>
            </a:r>
          </a:p>
          <a:p>
            <a:pPr marL="0" indent="0" algn="just">
              <a:buNone/>
            </a:pPr>
            <a:r>
              <a:rPr lang="en-US" sz="2800" dirty="0"/>
              <a:t>Prepared in accordance with Generally Accepted Accounting Principles (GAAP)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12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Value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38200"/>
                <a:ext cx="8229600" cy="548640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Used to assess firm’s stock price in relation to its earning, cash flow and book value of shares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give management an indication of what investors think of the company’s past performance and future prospects.</a:t>
                </a:r>
              </a:p>
              <a:p>
                <a:pPr marL="457200" indent="-457200">
                  <a:buAutoNum type="alphaLcPeriod"/>
                </a:pPr>
                <a:r>
                  <a:rPr lang="en-US" sz="2200" dirty="0"/>
                  <a:t>Price / Earning Ratio (P / E ratio)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𝑃𝑟𝑖𝑐𝑒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𝑆h𝑎𝑟𝑒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𝐸𝑎𝑟𝑛𝑖𝑛𝑔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𝑆h𝑎𝑟𝑒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Represent the amount which investors are willing to pay for each rupee of firm’s earnings</a:t>
                </a:r>
              </a:p>
              <a:p>
                <a:pPr marL="0" indent="0">
                  <a:buNone/>
                </a:pPr>
                <a:r>
                  <a:rPr lang="en-US" sz="2200" dirty="0"/>
                  <a:t>b.    Price to Cash flow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𝑃𝑟𝑖𝑐𝑒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𝑆h𝑎𝑟𝑒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𝑐𝑎𝑠h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𝑓𝑙𝑜𝑤</m:t>
                        </m:r>
                        <m:r>
                          <a:rPr lang="en-US" sz="2200" i="1">
                            <a:latin typeface="Cambria Math"/>
                          </a:rPr>
                          <m:t>  </m:t>
                        </m:r>
                        <m:r>
                          <a:rPr lang="en-US" sz="2200" i="1">
                            <a:latin typeface="Cambria Math"/>
                          </a:rPr>
                          <m:t>𝑃𝑒𝑟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𝑆h𝑎𝑟𝑒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Represent the amount which investors are willing to pay for $1 of cash flow </a:t>
                </a:r>
              </a:p>
              <a:p>
                <a:pPr marL="457200" indent="-457200">
                  <a:buAutoNum type="alphaLcPeriod" startAt="3"/>
                </a:pPr>
                <a:r>
                  <a:rPr lang="en-US" sz="2200" dirty="0"/>
                  <a:t>Market to Book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𝑀𝑎𝑟𝑘𝑒𝑡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𝑃𝑟𝑖𝑐𝑒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𝑝𝑒𝑟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𝑠h𝑎𝑟𝑒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𝐵𝑜𝑜𝑘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𝑉𝑎𝑙𝑢𝑒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𝑝𝑒𝑟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𝑠h𝑎𝑟𝑒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	where,	 BVPS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𝑒𝑞𝑢𝑖𝑡𝑦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𝑁𝑢𝑚𝑏𝑒𝑟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𝑜𝑢𝑡𝑠𝑡𝑎𝑛𝑑𝑖𝑛𝑔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𝑠h𝑎𝑟𝑒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𝑐𝑜𝑚𝑚𝑜𝑛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𝑠𝑡𝑜𝑐𝑘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Shows how the financial market has put value to the firm’s overall management and efficiency over the time.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0"/>
                <a:ext cx="8229600" cy="5486400"/>
              </a:xfrm>
              <a:blipFill>
                <a:blip r:embed="rId2"/>
                <a:stretch>
                  <a:fillRect l="-81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15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400" dirty="0"/>
              <a:t>DuPont system of financial ratio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90601"/>
                <a:ext cx="8229600" cy="513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Represent an integrated view on financial analysis, planning and control process relating to a firm</a:t>
                </a:r>
              </a:p>
              <a:p>
                <a:r>
                  <a:rPr lang="en-US" sz="2200" dirty="0"/>
                  <a:t>Provides a summary of firm’s profitability in terms of return on assets (ROA) and return on equity (ROE)</a:t>
                </a:r>
              </a:p>
              <a:p>
                <a:r>
                  <a:rPr lang="en-US" sz="2200" dirty="0"/>
                  <a:t>More popular for making classified assessment of financial performance of firm.</a:t>
                </a:r>
              </a:p>
              <a:p>
                <a:r>
                  <a:rPr lang="en-US" sz="2200" dirty="0"/>
                  <a:t>Looking at components of DuPont equation, Financial manager can decide about the best financing alternatives </a:t>
                </a:r>
              </a:p>
              <a:p>
                <a:r>
                  <a:rPr lang="en-US" sz="2200" dirty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𝐴𝑠𝑠𝑒𝑡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		= ROA × Equity Multiplier</a:t>
                </a:r>
              </a:p>
              <a:p>
                <a:pPr marL="0" indent="0">
                  <a:buNone/>
                </a:pPr>
                <a:r>
                  <a:rPr lang="en-US" sz="2200" dirty="0"/>
                  <a:t>Again,</a:t>
                </a:r>
              </a:p>
              <a:p>
                <a:pPr marL="0" indent="0">
                  <a:buNone/>
                </a:pPr>
                <a:r>
                  <a:rPr lang="en-US" sz="2200" dirty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𝑆𝑎𝑙𝑒𝑠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= Net Profit Margin × Total assets turnover × Equity Multiplier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90601"/>
                <a:ext cx="8229600" cy="5135563"/>
              </a:xfrm>
              <a:blipFill>
                <a:blip r:embed="rId2"/>
                <a:stretch>
                  <a:fillRect l="-963" t="-1544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5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83819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28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59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Comparative Ratios and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0605"/>
            <a:ext cx="10972800" cy="566715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2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6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Users and usefulness of financial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9461"/>
            <a:ext cx="10972800" cy="5645888"/>
          </a:xfrm>
        </p:spPr>
        <p:txBody>
          <a:bodyPr/>
          <a:lstStyle/>
          <a:p>
            <a:pPr algn="just"/>
            <a:r>
              <a:rPr lang="en-US" sz="2400" dirty="0"/>
              <a:t>Management, owners, employees are the internal users and the creditors, credit rating agencies, government, customers, researchers and scholars are the external users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 smtClean="0"/>
              <a:t>Financial </a:t>
            </a:r>
            <a:r>
              <a:rPr lang="en-US" sz="2400" dirty="0"/>
              <a:t>ratios are used by different users for various purposes </a:t>
            </a:r>
            <a:r>
              <a:rPr lang="en-US" sz="2400" dirty="0" smtClean="0"/>
              <a:t>as:</a:t>
            </a:r>
          </a:p>
          <a:p>
            <a:pPr lvl="1" algn="just"/>
            <a:r>
              <a:rPr lang="en-US" sz="2000" dirty="0"/>
              <a:t>Useful in managerial performance </a:t>
            </a:r>
            <a:r>
              <a:rPr lang="en-US" sz="2000" dirty="0" smtClean="0"/>
              <a:t>evaluation</a:t>
            </a:r>
          </a:p>
          <a:p>
            <a:pPr lvl="1" algn="just"/>
            <a:r>
              <a:rPr lang="en-US" sz="2000" dirty="0"/>
              <a:t>Useful in credit </a:t>
            </a:r>
            <a:r>
              <a:rPr lang="en-US" sz="2000" dirty="0" smtClean="0"/>
              <a:t>analysis</a:t>
            </a:r>
          </a:p>
          <a:p>
            <a:pPr lvl="1" algn="just"/>
            <a:r>
              <a:rPr lang="en-US" sz="2000" dirty="0"/>
              <a:t>Useful in stock </a:t>
            </a:r>
            <a:r>
              <a:rPr lang="en-US" sz="2000" dirty="0" smtClean="0"/>
              <a:t>analysis</a:t>
            </a:r>
          </a:p>
          <a:p>
            <a:pPr lvl="1" algn="just"/>
            <a:r>
              <a:rPr lang="en-US" sz="2000" dirty="0"/>
              <a:t>Useful in vertical and horizontal </a:t>
            </a:r>
            <a:r>
              <a:rPr lang="en-US" sz="2000" dirty="0" smtClean="0"/>
              <a:t>analysis</a:t>
            </a:r>
          </a:p>
          <a:p>
            <a:pPr lvl="1" algn="just"/>
            <a:r>
              <a:rPr lang="en-US" sz="2000" dirty="0"/>
              <a:t>Useful in internal and external comparison</a:t>
            </a:r>
            <a:endParaRPr lang="en-US" sz="20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0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Potential Problems and Limitations of 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9973"/>
            <a:ext cx="10972800" cy="5762846"/>
          </a:xfrm>
        </p:spPr>
        <p:txBody>
          <a:bodyPr/>
          <a:lstStyle/>
          <a:p>
            <a:r>
              <a:rPr lang="en-US" dirty="0" smtClean="0"/>
              <a:t>Based on accounting information</a:t>
            </a:r>
          </a:p>
          <a:p>
            <a:r>
              <a:rPr lang="en-US" dirty="0" smtClean="0"/>
              <a:t>Lack of standard for comparison</a:t>
            </a:r>
          </a:p>
          <a:p>
            <a:r>
              <a:rPr lang="en-US" dirty="0" smtClean="0"/>
              <a:t>Price level changes</a:t>
            </a:r>
          </a:p>
          <a:p>
            <a:r>
              <a:rPr lang="en-US" dirty="0" smtClean="0"/>
              <a:t>Seasonal and cyclic effect in Business</a:t>
            </a:r>
          </a:p>
          <a:p>
            <a:r>
              <a:rPr lang="en-US" dirty="0" smtClean="0"/>
              <a:t>Chances of manipulation and window dressing</a:t>
            </a:r>
          </a:p>
          <a:p>
            <a:r>
              <a:rPr lang="en-US" dirty="0" smtClean="0"/>
              <a:t>Changes in accounting policy and standards</a:t>
            </a:r>
          </a:p>
          <a:p>
            <a:r>
              <a:rPr lang="en-US" dirty="0" smtClean="0"/>
              <a:t>Chances of subjective interpretation and judgements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3678"/>
          </a:xfrm>
        </p:spPr>
        <p:txBody>
          <a:bodyPr>
            <a:noAutofit/>
          </a:bodyPr>
          <a:lstStyle/>
          <a:p>
            <a:r>
              <a:rPr lang="en-US" sz="3200" dirty="0" smtClean="0"/>
              <a:t>Qualitative factors analyst should consider when evaluating a company's future financial performance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5907"/>
            <a:ext cx="10972800" cy="5369442"/>
          </a:xfrm>
        </p:spPr>
        <p:txBody>
          <a:bodyPr/>
          <a:lstStyle/>
          <a:p>
            <a:r>
              <a:rPr lang="en-US" dirty="0" smtClean="0"/>
              <a:t>Business goals and objectives</a:t>
            </a:r>
          </a:p>
          <a:p>
            <a:r>
              <a:rPr lang="en-US" dirty="0" smtClean="0"/>
              <a:t>Performance of management team</a:t>
            </a:r>
          </a:p>
          <a:p>
            <a:r>
              <a:rPr lang="en-US" dirty="0" smtClean="0"/>
              <a:t>Product quality</a:t>
            </a:r>
          </a:p>
          <a:p>
            <a:r>
              <a:rPr lang="en-US" dirty="0" smtClean="0"/>
              <a:t>Customer loyalty and power of brand</a:t>
            </a:r>
          </a:p>
          <a:p>
            <a:r>
              <a:rPr lang="en-US" dirty="0" smtClean="0"/>
              <a:t>Role value net and coopetition in the business</a:t>
            </a:r>
          </a:p>
          <a:p>
            <a:r>
              <a:rPr lang="en-US" dirty="0" smtClean="0"/>
              <a:t>The state of economy</a:t>
            </a:r>
          </a:p>
          <a:p>
            <a:r>
              <a:rPr lang="en-US" dirty="0" smtClean="0"/>
              <a:t>Other external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1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39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8075"/>
            <a:ext cx="10972800" cy="5318090"/>
          </a:xfrm>
        </p:spPr>
        <p:txBody>
          <a:bodyPr/>
          <a:lstStyle/>
          <a:p>
            <a:r>
              <a:rPr lang="en-US" dirty="0" smtClean="0"/>
              <a:t>In word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 of financial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smtClean="0"/>
              <a:t>Useful in reporting</a:t>
            </a:r>
          </a:p>
          <a:p>
            <a:r>
              <a:rPr lang="en-US" dirty="0" smtClean="0"/>
              <a:t>Useful in business decision making</a:t>
            </a:r>
          </a:p>
          <a:p>
            <a:r>
              <a:rPr lang="en-US" dirty="0" smtClean="0"/>
              <a:t>Useful in forecasting</a:t>
            </a:r>
          </a:p>
          <a:p>
            <a:r>
              <a:rPr lang="en-US" dirty="0" smtClean="0"/>
              <a:t>Other uses</a:t>
            </a:r>
          </a:p>
          <a:p>
            <a:pPr lvl="1"/>
            <a:r>
              <a:rPr lang="en-US" dirty="0" smtClean="0"/>
              <a:t>Cash flow to know cash position</a:t>
            </a:r>
          </a:p>
          <a:p>
            <a:pPr lvl="1"/>
            <a:r>
              <a:rPr lang="en-US" dirty="0" smtClean="0"/>
              <a:t>To access the viability of investing in business</a:t>
            </a:r>
          </a:p>
          <a:p>
            <a:pPr lvl="1"/>
            <a:r>
              <a:rPr lang="en-US" dirty="0" smtClean="0"/>
              <a:t>Whether to grant loan to business or not</a:t>
            </a:r>
          </a:p>
          <a:p>
            <a:pPr lvl="1"/>
            <a:r>
              <a:rPr lang="en-US" dirty="0" smtClean="0"/>
              <a:t>Accuracy of tax declared and tax paid</a:t>
            </a:r>
          </a:p>
          <a:p>
            <a:pPr lvl="1"/>
            <a:r>
              <a:rPr lang="en-US" dirty="0" smtClean="0"/>
              <a:t>To access creditworthiness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249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Statement and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Balance sheet </a:t>
            </a:r>
            <a:r>
              <a:rPr lang="en-US" dirty="0" smtClean="0"/>
              <a:t>– provide snapshot of a firm’s financial position at one point of time</a:t>
            </a:r>
          </a:p>
          <a:p>
            <a:r>
              <a:rPr lang="en-US" b="1" dirty="0" smtClean="0"/>
              <a:t>Income Statement </a:t>
            </a:r>
            <a:r>
              <a:rPr lang="en-US" dirty="0" smtClean="0"/>
              <a:t>– summarizes a firm’s revenues and expenses over a given period of time</a:t>
            </a:r>
          </a:p>
          <a:p>
            <a:r>
              <a:rPr lang="en-US" b="1" dirty="0" smtClean="0"/>
              <a:t>Statement of cash flow </a:t>
            </a:r>
            <a:r>
              <a:rPr lang="en-US" dirty="0" smtClean="0"/>
              <a:t>– reports the impact of a firm’s activities on cash flow over a given period of time</a:t>
            </a:r>
          </a:p>
          <a:p>
            <a:r>
              <a:rPr lang="en-US" b="1" dirty="0" smtClean="0"/>
              <a:t>Statement of change in shareholders equity </a:t>
            </a:r>
            <a:r>
              <a:rPr lang="en-US" dirty="0" smtClean="0"/>
              <a:t>– reconciliation between the opening balance and closing balance of shareholder’s equity</a:t>
            </a:r>
          </a:p>
          <a:p>
            <a:pPr marL="0" indent="0">
              <a:buNone/>
            </a:pPr>
            <a:r>
              <a:rPr lang="en-US" dirty="0" smtClean="0"/>
              <a:t>(Detail about format and items of each statement will be discussed during numerical portion)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843"/>
            <a:ext cx="10972800" cy="490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Users of Financial Statement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5033"/>
            <a:ext cx="10972800" cy="550766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Financial statement Analysis: Process of analyzing relative strengths and weaknesses of firm’s financial position.</a:t>
            </a:r>
          </a:p>
          <a:p>
            <a:pPr algn="just"/>
            <a:r>
              <a:rPr lang="en-US" dirty="0" smtClean="0"/>
              <a:t>Analyzing financial statements prepared in accordance with GAAP to ascertain the information concerning the magnitude, timing and riskiness of future cash flows associated with a firm.</a:t>
            </a:r>
          </a:p>
          <a:p>
            <a:pPr algn="just"/>
            <a:r>
              <a:rPr lang="en-US" dirty="0" smtClean="0"/>
              <a:t>Users:</a:t>
            </a:r>
          </a:p>
          <a:p>
            <a:pPr lvl="1" algn="just"/>
            <a:r>
              <a:rPr lang="en-US" dirty="0" smtClean="0"/>
              <a:t>Management= overall strength and weakness of the firms</a:t>
            </a:r>
          </a:p>
          <a:p>
            <a:pPr lvl="1" algn="just"/>
            <a:r>
              <a:rPr lang="en-US" dirty="0" smtClean="0"/>
              <a:t>Shareholders= earnings of company</a:t>
            </a:r>
          </a:p>
          <a:p>
            <a:pPr lvl="1" algn="just"/>
            <a:r>
              <a:rPr lang="en-US" dirty="0" smtClean="0"/>
              <a:t>Short-term creditors= short term solvency position</a:t>
            </a:r>
          </a:p>
          <a:p>
            <a:pPr lvl="1" algn="just"/>
            <a:r>
              <a:rPr lang="en-US" dirty="0" smtClean="0"/>
              <a:t>Institutional lenders and bondholders= fixed charge payment capacity</a:t>
            </a:r>
          </a:p>
          <a:p>
            <a:pPr lvl="1" algn="just"/>
            <a:r>
              <a:rPr lang="en-US" dirty="0" smtClean="0"/>
              <a:t>Regulatory Bodies= compliance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of financial statement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5545"/>
            <a:ext cx="10972800" cy="5360620"/>
          </a:xfrm>
        </p:spPr>
        <p:txBody>
          <a:bodyPr/>
          <a:lstStyle/>
          <a:p>
            <a:r>
              <a:rPr lang="en-US" dirty="0" smtClean="0"/>
              <a:t>Common size statement analysis</a:t>
            </a:r>
          </a:p>
          <a:p>
            <a:r>
              <a:rPr lang="en-US" dirty="0" smtClean="0"/>
              <a:t>Index analysis</a:t>
            </a:r>
          </a:p>
          <a:p>
            <a:r>
              <a:rPr lang="en-US" dirty="0" smtClean="0"/>
              <a:t>Financial </a:t>
            </a:r>
            <a:r>
              <a:rPr lang="en-US" dirty="0"/>
              <a:t>r</a:t>
            </a:r>
            <a:r>
              <a:rPr lang="en-US" dirty="0" smtClean="0"/>
              <a:t>atio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331"/>
            <a:ext cx="10972800" cy="501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Size Statement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1358"/>
            <a:ext cx="10972800" cy="541197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Difficult to directly compare the financial statements of two firms because of size differences.</a:t>
            </a:r>
          </a:p>
          <a:p>
            <a:pPr algn="just"/>
            <a:r>
              <a:rPr lang="en-US" sz="2400" dirty="0"/>
              <a:t>Also difficult for the same firm if size has </a:t>
            </a:r>
            <a:r>
              <a:rPr lang="en-US" sz="2400" dirty="0" smtClean="0"/>
              <a:t>changed</a:t>
            </a:r>
            <a:r>
              <a:rPr lang="en-US" sz="2400" dirty="0"/>
              <a:t> </a:t>
            </a:r>
            <a:r>
              <a:rPr lang="en-US" sz="2400" dirty="0" smtClean="0"/>
              <a:t>or to </a:t>
            </a:r>
            <a:r>
              <a:rPr lang="en-US" sz="2400" dirty="0"/>
              <a:t>be compared with a foreign firm. </a:t>
            </a:r>
            <a:endParaRPr lang="en-US" sz="2400" dirty="0" smtClean="0"/>
          </a:p>
          <a:p>
            <a:pPr algn="just"/>
            <a:r>
              <a:rPr lang="en-US" sz="2400" dirty="0" smtClean="0"/>
              <a:t>Common </a:t>
            </a:r>
            <a:r>
              <a:rPr lang="en-US" sz="2400" dirty="0"/>
              <a:t>size statement analysis is a technique used in financial analysis to compare the financial statements of companies of different sizes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Common size analysis consists of computing percentages of each item over total assets in case of balance sheet. </a:t>
            </a:r>
          </a:p>
          <a:p>
            <a:pPr algn="just"/>
            <a:r>
              <a:rPr lang="en-US" sz="2400" dirty="0"/>
              <a:t>In case of income statement, percentages are computed over sales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47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8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" name="Rectangle 409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100"/>
          <p:cNvSpPr>
            <a:spLocks noGrp="1" noChangeArrowheads="1"/>
          </p:cNvSpPr>
          <p:nvPr>
            <p:ph type="body" idx="1"/>
          </p:nvPr>
        </p:nvSpPr>
        <p:spPr>
          <a:xfrm>
            <a:off x="1981200" y="533400"/>
            <a:ext cx="8305800" cy="5410200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spcBef>
                <a:spcPct val="10000"/>
              </a:spcBef>
            </a:pPr>
            <a:r>
              <a:rPr lang="en-GB" altLang="en-US" sz="2400" u="sng" dirty="0"/>
              <a:t>The Balance Sheet </a:t>
            </a:r>
            <a:r>
              <a:rPr lang="en-GB" altLang="en-US" sz="2400" dirty="0"/>
              <a:t>: 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NEPAL BRICK FACTORY LTD. (‘000 </a:t>
            </a:r>
            <a:r>
              <a:rPr lang="en-GB" altLang="en-US" sz="2400" dirty="0" err="1">
                <a:solidFill>
                  <a:srgbClr val="3333FF"/>
                </a:solidFill>
              </a:rPr>
              <a:t>Rs</a:t>
            </a:r>
            <a:r>
              <a:rPr lang="en-GB" altLang="en-US" sz="2400" dirty="0">
                <a:solidFill>
                  <a:srgbClr val="3333FF"/>
                </a:solidFill>
              </a:rPr>
              <a:t>.)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u="sng" dirty="0"/>
              <a:t>Liabilities and equity		Year 2	</a:t>
            </a:r>
            <a:r>
              <a:rPr lang="en-GB" altLang="en-US" sz="2400" u="sng" dirty="0" smtClean="0"/>
              <a:t>		% </a:t>
            </a:r>
            <a:r>
              <a:rPr lang="en-GB" altLang="en-US" sz="2400" u="sng" dirty="0"/>
              <a:t>of TA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Accounts payable			2,000		10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Notes payable		  	</a:t>
            </a:r>
            <a:r>
              <a:rPr lang="en-GB" altLang="en-US" sz="2400" dirty="0" smtClean="0">
                <a:solidFill>
                  <a:srgbClr val="3333FF"/>
                </a:solidFill>
              </a:rPr>
              <a:t>	400</a:t>
            </a:r>
            <a:r>
              <a:rPr lang="en-GB" altLang="en-US" sz="2400" dirty="0">
                <a:solidFill>
                  <a:srgbClr val="3333FF"/>
                </a:solidFill>
              </a:rPr>
              <a:t>		2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Accrued wages		   	800		4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Other accruals		</a:t>
            </a:r>
            <a:r>
              <a:rPr lang="en-GB" altLang="en-US" sz="2400" u="sng" dirty="0">
                <a:solidFill>
                  <a:srgbClr val="3333FF"/>
                </a:solidFill>
              </a:rPr>
              <a:t>	</a:t>
            </a:r>
            <a:r>
              <a:rPr lang="en-GB" altLang="en-US" sz="2400" u="sng" dirty="0" smtClean="0">
                <a:solidFill>
                  <a:srgbClr val="3333FF"/>
                </a:solidFill>
              </a:rPr>
              <a:t>	800</a:t>
            </a:r>
            <a:r>
              <a:rPr lang="en-GB" altLang="en-US" sz="2400" u="sng" dirty="0">
                <a:solidFill>
                  <a:srgbClr val="3333FF"/>
                </a:solidFill>
              </a:rPr>
              <a:t>		4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Current Liabilities			</a:t>
            </a:r>
            <a:r>
              <a:rPr lang="en-GB" altLang="en-US" sz="2400" u="sng" dirty="0">
                <a:solidFill>
                  <a:srgbClr val="3333FF"/>
                </a:solidFill>
              </a:rPr>
              <a:t>4,000		20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		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Long-term debt 			</a:t>
            </a:r>
            <a:r>
              <a:rPr lang="en-GB" altLang="en-US" sz="2400" u="sng" dirty="0">
                <a:solidFill>
                  <a:srgbClr val="3333FF"/>
                </a:solidFill>
              </a:rPr>
              <a:t>6,000		30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Preferred stock			0		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Stockholder’s equity:	 	 	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Com. Stock (Par Rs.100)		2,000		10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Paid in Capital			</a:t>
            </a:r>
            <a:r>
              <a:rPr lang="en-GB" altLang="en-US" sz="2400" dirty="0" smtClean="0">
                <a:solidFill>
                  <a:srgbClr val="3333FF"/>
                </a:solidFill>
              </a:rPr>
              <a:t>	2,000</a:t>
            </a:r>
            <a:r>
              <a:rPr lang="en-GB" altLang="en-US" sz="2400" dirty="0">
                <a:solidFill>
                  <a:srgbClr val="3333FF"/>
                </a:solidFill>
              </a:rPr>
              <a:t>		10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dirty="0">
                <a:solidFill>
                  <a:srgbClr val="3333FF"/>
                </a:solidFill>
              </a:rPr>
              <a:t>Retained Earnings			</a:t>
            </a:r>
            <a:r>
              <a:rPr lang="en-GB" altLang="en-US" sz="2400" u="sng" dirty="0">
                <a:solidFill>
                  <a:srgbClr val="3333FF"/>
                </a:solidFill>
              </a:rPr>
              <a:t>6,000		30</a:t>
            </a:r>
          </a:p>
          <a:p>
            <a:pPr marL="609600" indent="-6096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GB" altLang="en-US" sz="2400" u="sng" dirty="0">
                <a:solidFill>
                  <a:srgbClr val="3333FF"/>
                </a:solidFill>
              </a:rPr>
              <a:t>Total Stockholders’ eq.		10,000	</a:t>
            </a:r>
            <a:r>
              <a:rPr lang="en-GB" altLang="en-US" sz="2400" u="sng" dirty="0" smtClean="0">
                <a:solidFill>
                  <a:srgbClr val="3333FF"/>
                </a:solidFill>
              </a:rPr>
              <a:t>	50</a:t>
            </a:r>
            <a:endParaRPr lang="en-GB" altLang="en-US" sz="2400" dirty="0">
              <a:solidFill>
                <a:srgbClr val="3333FF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GB" altLang="en-US" sz="2400" u="sng" dirty="0">
                <a:solidFill>
                  <a:srgbClr val="3333FF"/>
                </a:solidFill>
              </a:rPr>
              <a:t>Total </a:t>
            </a:r>
            <a:r>
              <a:rPr lang="en-GB" altLang="en-US" sz="2400" u="sng" dirty="0" err="1">
                <a:solidFill>
                  <a:srgbClr val="3333FF"/>
                </a:solidFill>
              </a:rPr>
              <a:t>liab</a:t>
            </a:r>
            <a:r>
              <a:rPr lang="en-GB" altLang="en-US" sz="2400" u="sng" dirty="0">
                <a:solidFill>
                  <a:srgbClr val="3333FF"/>
                </a:solidFill>
              </a:rPr>
              <a:t>.&amp; eq.			20,000	</a:t>
            </a:r>
            <a:r>
              <a:rPr lang="en-GB" altLang="en-US" sz="2400" u="sng" dirty="0" smtClean="0">
                <a:solidFill>
                  <a:srgbClr val="3333FF"/>
                </a:solidFill>
              </a:rPr>
              <a:t>	100</a:t>
            </a:r>
            <a:endParaRPr lang="en-GB" altLang="en-US" sz="36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9528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762000"/>
            <a:ext cx="81534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2800" u="sng" dirty="0"/>
              <a:t>Assets				Year 2	</a:t>
            </a:r>
            <a:r>
              <a:rPr lang="en-GB" altLang="en-US" sz="2800" u="sng" dirty="0" smtClean="0"/>
              <a:t>	% </a:t>
            </a:r>
            <a:r>
              <a:rPr lang="en-GB" altLang="en-US" sz="2800" u="sng" dirty="0"/>
              <a:t>of TA</a:t>
            </a:r>
            <a:endParaRPr lang="en-GB" altLang="en-US" sz="2800" u="sng" dirty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Cash				   	1,000		5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Marketable securities	   	1,000		5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A/cs. receivables, net		2,400	       12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Inventories			</a:t>
            </a:r>
            <a:r>
              <a:rPr lang="en-GB" altLang="en-US" sz="2800" dirty="0" smtClean="0">
                <a:solidFill>
                  <a:srgbClr val="3333FF"/>
                </a:solidFill>
              </a:rPr>
              <a:t>	3,600</a:t>
            </a:r>
            <a:r>
              <a:rPr lang="en-GB" altLang="en-US" sz="2800" dirty="0">
                <a:solidFill>
                  <a:srgbClr val="3333FF"/>
                </a:solidFill>
              </a:rPr>
              <a:t>	       18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Prepaid expenses		</a:t>
            </a:r>
            <a:r>
              <a:rPr lang="en-GB" altLang="en-US" sz="2800" u="sng" dirty="0">
                <a:solidFill>
                  <a:srgbClr val="3333FF"/>
                </a:solidFill>
              </a:rPr>
              <a:t>       </a:t>
            </a:r>
            <a:r>
              <a:rPr lang="en-GB" altLang="en-US" sz="2800" u="sng" dirty="0" smtClean="0">
                <a:solidFill>
                  <a:srgbClr val="3333FF"/>
                </a:solidFill>
              </a:rPr>
              <a:t>	0</a:t>
            </a:r>
            <a:r>
              <a:rPr lang="en-GB" altLang="en-US" sz="2800" u="sng" dirty="0">
                <a:solidFill>
                  <a:srgbClr val="3333FF"/>
                </a:solidFill>
              </a:rPr>
              <a:t>		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Current assets			</a:t>
            </a:r>
            <a:r>
              <a:rPr lang="en-GB" altLang="en-US" sz="2800" u="sng" dirty="0" smtClean="0">
                <a:solidFill>
                  <a:srgbClr val="3333FF"/>
                </a:solidFill>
              </a:rPr>
              <a:t>8,000</a:t>
            </a:r>
            <a:r>
              <a:rPr lang="en-GB" altLang="en-US" sz="2800" u="sng" dirty="0">
                <a:solidFill>
                  <a:srgbClr val="3333FF"/>
                </a:solidFill>
              </a:rPr>
              <a:t>	       40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Gross Fixed Assets: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	Land				1,000		5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	Building				5,500		27.5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	Machinery &amp; equip.		9,500		47.5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	Other fixed assets		</a:t>
            </a:r>
            <a:r>
              <a:rPr lang="en-GB" altLang="en-US" sz="2800" u="sng" dirty="0">
                <a:solidFill>
                  <a:srgbClr val="3333FF"/>
                </a:solidFill>
              </a:rPr>
              <a:t>4,000		20</a:t>
            </a:r>
            <a:endParaRPr lang="en-GB" altLang="en-US" sz="2800" dirty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Total Fixed Assets 		</a:t>
            </a:r>
            <a:r>
              <a:rPr lang="en-GB" altLang="en-US" sz="2800" dirty="0" smtClean="0">
                <a:solidFill>
                  <a:srgbClr val="3333FF"/>
                </a:solidFill>
              </a:rPr>
              <a:t>	20,000</a:t>
            </a:r>
            <a:r>
              <a:rPr lang="en-GB" altLang="en-US" sz="2800" dirty="0">
                <a:solidFill>
                  <a:srgbClr val="3333FF"/>
                </a:solidFill>
              </a:rPr>
              <a:t>	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Less Depreciation		</a:t>
            </a:r>
            <a:r>
              <a:rPr lang="en-GB" altLang="en-US" sz="2800" u="sng" dirty="0">
                <a:solidFill>
                  <a:srgbClr val="3333FF"/>
                </a:solidFill>
              </a:rPr>
              <a:t> </a:t>
            </a:r>
            <a:r>
              <a:rPr lang="en-GB" altLang="en-US" sz="2800" u="sng" dirty="0" smtClean="0">
                <a:solidFill>
                  <a:srgbClr val="3333FF"/>
                </a:solidFill>
              </a:rPr>
              <a:t>	-</a:t>
            </a:r>
            <a:r>
              <a:rPr lang="en-GB" altLang="en-US" sz="2800" u="sng" dirty="0">
                <a:solidFill>
                  <a:srgbClr val="3333FF"/>
                </a:solidFill>
              </a:rPr>
              <a:t>8,000	40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Net Fixed Assets 		</a:t>
            </a:r>
            <a:r>
              <a:rPr lang="en-GB" altLang="en-US" sz="2800" dirty="0" smtClean="0">
                <a:solidFill>
                  <a:srgbClr val="3333FF"/>
                </a:solidFill>
              </a:rPr>
              <a:t>	</a:t>
            </a:r>
            <a:r>
              <a:rPr lang="en-GB" altLang="en-US" sz="2800" u="sng" dirty="0" smtClean="0">
                <a:solidFill>
                  <a:srgbClr val="3333FF"/>
                </a:solidFill>
              </a:rPr>
              <a:t>12,000</a:t>
            </a:r>
            <a:r>
              <a:rPr lang="en-GB" altLang="en-US" sz="2800" u="sng" dirty="0">
                <a:solidFill>
                  <a:srgbClr val="3333FF"/>
                </a:solidFill>
              </a:rPr>
              <a:t>	60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solidFill>
                  <a:srgbClr val="3333FF"/>
                </a:solidFill>
              </a:rPr>
              <a:t>Total Assets			</a:t>
            </a:r>
            <a:r>
              <a:rPr lang="en-GB" altLang="en-US" sz="2800" dirty="0" smtClean="0">
                <a:solidFill>
                  <a:srgbClr val="3333FF"/>
                </a:solidFill>
              </a:rPr>
              <a:t>	20,000</a:t>
            </a:r>
            <a:r>
              <a:rPr lang="en-GB" altLang="en-US" sz="2800" dirty="0">
                <a:solidFill>
                  <a:srgbClr val="3333FF"/>
                </a:solidFill>
              </a:rPr>
              <a:t>	100</a:t>
            </a:r>
            <a:endParaRPr lang="en-GB" altLang="en-US" b="0" u="sng" dirty="0" smtClean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8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2633</Words>
  <Application>Microsoft Office PowerPoint</Application>
  <PresentationFormat>Widescreen</PresentationFormat>
  <Paragraphs>299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Analysis of Financial Statements</vt:lpstr>
      <vt:lpstr>Financial Statements and Reports</vt:lpstr>
      <vt:lpstr>Role of financial statement</vt:lpstr>
      <vt:lpstr>Financial Statement and Reports</vt:lpstr>
      <vt:lpstr>Users of Financial Statement Analysis </vt:lpstr>
      <vt:lpstr>Tools of financial statement analysis</vt:lpstr>
      <vt:lpstr>Common Size Statement Analysis</vt:lpstr>
      <vt:lpstr>PowerPoint Presentation</vt:lpstr>
      <vt:lpstr>PowerPoint Presentation</vt:lpstr>
      <vt:lpstr>PowerPoint Presentation</vt:lpstr>
      <vt:lpstr>Index Analysis</vt:lpstr>
      <vt:lpstr>Ratio Analysis</vt:lpstr>
      <vt:lpstr>Users of Financial Ratios</vt:lpstr>
      <vt:lpstr>Liquidity Ratio</vt:lpstr>
      <vt:lpstr>Asset Management Ratio</vt:lpstr>
      <vt:lpstr>Asset Management Ratio</vt:lpstr>
      <vt:lpstr>Debt Management Ratio</vt:lpstr>
      <vt:lpstr>Debt Management Ratio</vt:lpstr>
      <vt:lpstr>Profitability Ratio</vt:lpstr>
      <vt:lpstr>Market Value Ratio</vt:lpstr>
      <vt:lpstr>DuPont system of financial ratio analysis</vt:lpstr>
      <vt:lpstr>PowerPoint Presentation</vt:lpstr>
      <vt:lpstr>Comparative Ratios and Benchmarking</vt:lpstr>
      <vt:lpstr>Users and usefulness of financial ratios</vt:lpstr>
      <vt:lpstr>Potential Problems and Limitations of Ratio Analysis</vt:lpstr>
      <vt:lpstr>Qualitative factors analyst should consider when evaluating a company's future financial performance </vt:lpstr>
      <vt:lpstr>Assignment Case: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Financial Statements</dc:title>
  <dc:creator>Dell</dc:creator>
  <cp:lastModifiedBy>Dell</cp:lastModifiedBy>
  <cp:revision>16</cp:revision>
  <dcterms:created xsi:type="dcterms:W3CDTF">2023-05-07T15:39:54Z</dcterms:created>
  <dcterms:modified xsi:type="dcterms:W3CDTF">2023-05-13T12:32:13Z</dcterms:modified>
</cp:coreProperties>
</file>