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556C50-E9B9-459F-A566-ACC8033F012E}"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61C62-F776-4B77-BA88-AFC6F2E43CCE}" type="slidenum">
              <a:rPr lang="en-US" smtClean="0"/>
              <a:t>‹#›</a:t>
            </a:fld>
            <a:endParaRPr lang="en-US"/>
          </a:p>
        </p:txBody>
      </p:sp>
    </p:spTree>
    <p:extLst>
      <p:ext uri="{BB962C8B-B14F-4D97-AF65-F5344CB8AC3E}">
        <p14:creationId xmlns:p14="http://schemas.microsoft.com/office/powerpoint/2010/main" val="1585148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556C50-E9B9-459F-A566-ACC8033F012E}"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61C62-F776-4B77-BA88-AFC6F2E43CCE}" type="slidenum">
              <a:rPr lang="en-US" smtClean="0"/>
              <a:t>‹#›</a:t>
            </a:fld>
            <a:endParaRPr lang="en-US"/>
          </a:p>
        </p:txBody>
      </p:sp>
    </p:spTree>
    <p:extLst>
      <p:ext uri="{BB962C8B-B14F-4D97-AF65-F5344CB8AC3E}">
        <p14:creationId xmlns:p14="http://schemas.microsoft.com/office/powerpoint/2010/main" val="152592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556C50-E9B9-459F-A566-ACC8033F012E}"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61C62-F776-4B77-BA88-AFC6F2E43CCE}" type="slidenum">
              <a:rPr lang="en-US" smtClean="0"/>
              <a:t>‹#›</a:t>
            </a:fld>
            <a:endParaRPr lang="en-US"/>
          </a:p>
        </p:txBody>
      </p:sp>
    </p:spTree>
    <p:extLst>
      <p:ext uri="{BB962C8B-B14F-4D97-AF65-F5344CB8AC3E}">
        <p14:creationId xmlns:p14="http://schemas.microsoft.com/office/powerpoint/2010/main" val="192225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556C50-E9B9-459F-A566-ACC8033F012E}"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61C62-F776-4B77-BA88-AFC6F2E43CCE}" type="slidenum">
              <a:rPr lang="en-US" smtClean="0"/>
              <a:t>‹#›</a:t>
            </a:fld>
            <a:endParaRPr lang="en-US"/>
          </a:p>
        </p:txBody>
      </p:sp>
    </p:spTree>
    <p:extLst>
      <p:ext uri="{BB962C8B-B14F-4D97-AF65-F5344CB8AC3E}">
        <p14:creationId xmlns:p14="http://schemas.microsoft.com/office/powerpoint/2010/main" val="348894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556C50-E9B9-459F-A566-ACC8033F012E}"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61C62-F776-4B77-BA88-AFC6F2E43CCE}" type="slidenum">
              <a:rPr lang="en-US" smtClean="0"/>
              <a:t>‹#›</a:t>
            </a:fld>
            <a:endParaRPr lang="en-US"/>
          </a:p>
        </p:txBody>
      </p:sp>
    </p:spTree>
    <p:extLst>
      <p:ext uri="{BB962C8B-B14F-4D97-AF65-F5344CB8AC3E}">
        <p14:creationId xmlns:p14="http://schemas.microsoft.com/office/powerpoint/2010/main" val="59907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556C50-E9B9-459F-A566-ACC8033F012E}"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61C62-F776-4B77-BA88-AFC6F2E43CCE}" type="slidenum">
              <a:rPr lang="en-US" smtClean="0"/>
              <a:t>‹#›</a:t>
            </a:fld>
            <a:endParaRPr lang="en-US"/>
          </a:p>
        </p:txBody>
      </p:sp>
    </p:spTree>
    <p:extLst>
      <p:ext uri="{BB962C8B-B14F-4D97-AF65-F5344CB8AC3E}">
        <p14:creationId xmlns:p14="http://schemas.microsoft.com/office/powerpoint/2010/main" val="2914043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556C50-E9B9-459F-A566-ACC8033F012E}"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C61C62-F776-4B77-BA88-AFC6F2E43CCE}" type="slidenum">
              <a:rPr lang="en-US" smtClean="0"/>
              <a:t>‹#›</a:t>
            </a:fld>
            <a:endParaRPr lang="en-US"/>
          </a:p>
        </p:txBody>
      </p:sp>
    </p:spTree>
    <p:extLst>
      <p:ext uri="{BB962C8B-B14F-4D97-AF65-F5344CB8AC3E}">
        <p14:creationId xmlns:p14="http://schemas.microsoft.com/office/powerpoint/2010/main" val="25772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556C50-E9B9-459F-A566-ACC8033F012E}"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C61C62-F776-4B77-BA88-AFC6F2E43CCE}" type="slidenum">
              <a:rPr lang="en-US" smtClean="0"/>
              <a:t>‹#›</a:t>
            </a:fld>
            <a:endParaRPr lang="en-US"/>
          </a:p>
        </p:txBody>
      </p:sp>
    </p:spTree>
    <p:extLst>
      <p:ext uri="{BB962C8B-B14F-4D97-AF65-F5344CB8AC3E}">
        <p14:creationId xmlns:p14="http://schemas.microsoft.com/office/powerpoint/2010/main" val="203637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56C50-E9B9-459F-A566-ACC8033F012E}" type="datetimeFigureOut">
              <a:rPr lang="en-US" smtClean="0"/>
              <a:t>5/14/2023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C61C62-F776-4B77-BA88-AFC6F2E43CCE}" type="slidenum">
              <a:rPr lang="en-US" smtClean="0"/>
              <a:t>‹#›</a:t>
            </a:fld>
            <a:endParaRPr lang="en-US"/>
          </a:p>
        </p:txBody>
      </p:sp>
    </p:spTree>
    <p:extLst>
      <p:ext uri="{BB962C8B-B14F-4D97-AF65-F5344CB8AC3E}">
        <p14:creationId xmlns:p14="http://schemas.microsoft.com/office/powerpoint/2010/main" val="3066435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556C50-E9B9-459F-A566-ACC8033F012E}"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61C62-F776-4B77-BA88-AFC6F2E43CCE}" type="slidenum">
              <a:rPr lang="en-US" smtClean="0"/>
              <a:t>‹#›</a:t>
            </a:fld>
            <a:endParaRPr lang="en-US"/>
          </a:p>
        </p:txBody>
      </p:sp>
    </p:spTree>
    <p:extLst>
      <p:ext uri="{BB962C8B-B14F-4D97-AF65-F5344CB8AC3E}">
        <p14:creationId xmlns:p14="http://schemas.microsoft.com/office/powerpoint/2010/main" val="132530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556C50-E9B9-459F-A566-ACC8033F012E}"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61C62-F776-4B77-BA88-AFC6F2E43CCE}" type="slidenum">
              <a:rPr lang="en-US" smtClean="0"/>
              <a:t>‹#›</a:t>
            </a:fld>
            <a:endParaRPr lang="en-US"/>
          </a:p>
        </p:txBody>
      </p:sp>
    </p:spTree>
    <p:extLst>
      <p:ext uri="{BB962C8B-B14F-4D97-AF65-F5344CB8AC3E}">
        <p14:creationId xmlns:p14="http://schemas.microsoft.com/office/powerpoint/2010/main" val="171924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56C50-E9B9-459F-A566-ACC8033F012E}" type="datetimeFigureOut">
              <a:rPr lang="en-US" smtClean="0"/>
              <a:t>5/14/2023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61C62-F776-4B77-BA88-AFC6F2E43CCE}" type="slidenum">
              <a:rPr lang="en-US" smtClean="0"/>
              <a:t>‹#›</a:t>
            </a:fld>
            <a:endParaRPr lang="en-US"/>
          </a:p>
        </p:txBody>
      </p:sp>
    </p:spTree>
    <p:extLst>
      <p:ext uri="{BB962C8B-B14F-4D97-AF65-F5344CB8AC3E}">
        <p14:creationId xmlns:p14="http://schemas.microsoft.com/office/powerpoint/2010/main" val="245724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5674"/>
            <a:ext cx="9144000" cy="515051"/>
          </a:xfrm>
        </p:spPr>
        <p:txBody>
          <a:bodyPr>
            <a:normAutofit fontScale="90000"/>
          </a:bodyPr>
          <a:lstStyle/>
          <a:p>
            <a:r>
              <a:rPr lang="en-US" dirty="0" smtClean="0"/>
              <a:t>Bond Valuation</a:t>
            </a:r>
            <a:endParaRPr lang="en-US" dirty="0"/>
          </a:p>
        </p:txBody>
      </p:sp>
      <p:sp>
        <p:nvSpPr>
          <p:cNvPr id="3" name="Subtitle 2"/>
          <p:cNvSpPr>
            <a:spLocks noGrp="1"/>
          </p:cNvSpPr>
          <p:nvPr>
            <p:ph type="subTitle" idx="1"/>
          </p:nvPr>
        </p:nvSpPr>
        <p:spPr>
          <a:xfrm>
            <a:off x="1524000" y="1244009"/>
            <a:ext cx="9144000" cy="5305647"/>
          </a:xfrm>
        </p:spPr>
        <p:txBody>
          <a:bodyPr/>
          <a:lstStyle/>
          <a:p>
            <a:pPr algn="l"/>
            <a:r>
              <a:rPr lang="en-US" dirty="0" smtClean="0"/>
              <a:t>Meaning and key characteristics of bonds</a:t>
            </a:r>
          </a:p>
          <a:p>
            <a:pPr algn="l"/>
            <a:r>
              <a:rPr lang="en-US" dirty="0" smtClean="0"/>
              <a:t>Basic financial asset valuation model,</a:t>
            </a:r>
          </a:p>
          <a:p>
            <a:pPr algn="l"/>
            <a:r>
              <a:rPr lang="en-US" dirty="0" smtClean="0"/>
              <a:t>Valuation of bonds:</a:t>
            </a:r>
          </a:p>
          <a:p>
            <a:pPr lvl="1" algn="l">
              <a:buFont typeface="Wingdings" panose="05000000000000000000" pitchFamily="2" charset="2"/>
              <a:buChar char="ü"/>
            </a:pPr>
            <a:r>
              <a:rPr lang="en-US" dirty="0" smtClean="0"/>
              <a:t>Perpetual bonds,</a:t>
            </a:r>
          </a:p>
          <a:p>
            <a:pPr lvl="1" algn="l">
              <a:buFont typeface="Wingdings" panose="05000000000000000000" pitchFamily="2" charset="2"/>
              <a:buChar char="ü"/>
            </a:pPr>
            <a:r>
              <a:rPr lang="en-US" dirty="0" smtClean="0"/>
              <a:t>Zero coupon bonds,</a:t>
            </a:r>
          </a:p>
          <a:p>
            <a:pPr lvl="1" algn="l">
              <a:buFont typeface="Wingdings" panose="05000000000000000000" pitchFamily="2" charset="2"/>
              <a:buChar char="ü"/>
            </a:pPr>
            <a:r>
              <a:rPr lang="en-US" dirty="0" smtClean="0"/>
              <a:t>Coupon bonds with finite maturity,</a:t>
            </a:r>
          </a:p>
          <a:p>
            <a:pPr lvl="1" algn="l">
              <a:buFont typeface="Wingdings" panose="05000000000000000000" pitchFamily="2" charset="2"/>
              <a:buChar char="ü"/>
            </a:pPr>
            <a:r>
              <a:rPr lang="en-US" dirty="0" smtClean="0"/>
              <a:t>Bonds with semiannual coupons,</a:t>
            </a:r>
          </a:p>
          <a:p>
            <a:pPr lvl="1" algn="l">
              <a:buFont typeface="Wingdings" panose="05000000000000000000" pitchFamily="2" charset="2"/>
              <a:buChar char="ü"/>
            </a:pPr>
            <a:r>
              <a:rPr lang="en-US" dirty="0" smtClean="0"/>
              <a:t>Required return and bond values</a:t>
            </a:r>
          </a:p>
          <a:p>
            <a:pPr algn="l"/>
            <a:r>
              <a:rPr lang="en-US" dirty="0" smtClean="0"/>
              <a:t>Changes in bond values over time</a:t>
            </a:r>
          </a:p>
          <a:p>
            <a:pPr algn="l"/>
            <a:r>
              <a:rPr lang="en-US" dirty="0" smtClean="0"/>
              <a:t>Bond yields:</a:t>
            </a:r>
          </a:p>
          <a:p>
            <a:pPr lvl="1" algn="l">
              <a:buFont typeface="Wingdings" panose="05000000000000000000" pitchFamily="2" charset="2"/>
              <a:buChar char="ü"/>
            </a:pPr>
            <a:r>
              <a:rPr lang="en-US" dirty="0" smtClean="0"/>
              <a:t>Current yield</a:t>
            </a:r>
          </a:p>
          <a:p>
            <a:pPr lvl="1" algn="l">
              <a:buFont typeface="Wingdings" panose="05000000000000000000" pitchFamily="2" charset="2"/>
              <a:buChar char="ü"/>
            </a:pPr>
            <a:r>
              <a:rPr lang="en-US" dirty="0" smtClean="0"/>
              <a:t>Capital gain yield</a:t>
            </a:r>
          </a:p>
          <a:p>
            <a:pPr lvl="1" algn="l">
              <a:buFont typeface="Wingdings" panose="05000000000000000000" pitchFamily="2" charset="2"/>
              <a:buChar char="ü"/>
            </a:pPr>
            <a:r>
              <a:rPr lang="en-US" dirty="0" smtClean="0"/>
              <a:t>Yield to maturity and</a:t>
            </a:r>
          </a:p>
          <a:p>
            <a:pPr lvl="1" algn="l">
              <a:buFont typeface="Wingdings" panose="05000000000000000000" pitchFamily="2" charset="2"/>
              <a:buChar char="ü"/>
            </a:pPr>
            <a:r>
              <a:rPr lang="en-US" dirty="0" smtClean="0"/>
              <a:t>Yield to call.</a:t>
            </a:r>
            <a:endParaRPr lang="en-US" dirty="0"/>
          </a:p>
        </p:txBody>
      </p:sp>
    </p:spTree>
    <p:extLst>
      <p:ext uri="{BB962C8B-B14F-4D97-AF65-F5344CB8AC3E}">
        <p14:creationId xmlns:p14="http://schemas.microsoft.com/office/powerpoint/2010/main" val="743919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Autofit/>
          </a:bodyPr>
          <a:lstStyle/>
          <a:p>
            <a:r>
              <a:rPr lang="en-US" sz="3600" dirty="0"/>
              <a:t>Interest Rate Risk and Reinvestment Risk</a:t>
            </a:r>
            <a:endParaRPr lang="en-US" sz="3600" dirty="0"/>
          </a:p>
        </p:txBody>
      </p:sp>
      <p:sp>
        <p:nvSpPr>
          <p:cNvPr id="3" name="Content Placeholder 2"/>
          <p:cNvSpPr>
            <a:spLocks noGrp="1"/>
          </p:cNvSpPr>
          <p:nvPr>
            <p:ph idx="1"/>
          </p:nvPr>
        </p:nvSpPr>
        <p:spPr>
          <a:xfrm>
            <a:off x="1063255" y="762000"/>
            <a:ext cx="9633097" cy="5791200"/>
          </a:xfrm>
        </p:spPr>
        <p:txBody>
          <a:bodyPr>
            <a:normAutofit/>
          </a:bodyPr>
          <a:lstStyle/>
          <a:p>
            <a:pPr marL="0" indent="0" algn="just">
              <a:buNone/>
            </a:pPr>
            <a:r>
              <a:rPr lang="en-US" sz="2000" b="1" dirty="0"/>
              <a:t>Interest rate risk: </a:t>
            </a:r>
          </a:p>
          <a:p>
            <a:pPr algn="just"/>
            <a:r>
              <a:rPr lang="en-US" sz="2000" dirty="0"/>
              <a:t>The risk in bond prices due to fluctuations in interest rate.</a:t>
            </a:r>
          </a:p>
          <a:p>
            <a:pPr algn="just"/>
            <a:r>
              <a:rPr lang="en-US" sz="2000" dirty="0"/>
              <a:t>Investor may have to lose the higher yielding investment opportunity.</a:t>
            </a:r>
          </a:p>
          <a:p>
            <a:pPr algn="just"/>
            <a:r>
              <a:rPr lang="en-US" sz="2000" dirty="0"/>
              <a:t>Depends on how sensitive its price is to interest rate change, which depends on two things:</a:t>
            </a:r>
          </a:p>
          <a:p>
            <a:pPr lvl="1" algn="just"/>
            <a:r>
              <a:rPr lang="en-US" sz="2000" dirty="0"/>
              <a:t>Time to maturity</a:t>
            </a:r>
          </a:p>
          <a:p>
            <a:pPr lvl="1" algn="just"/>
            <a:r>
              <a:rPr lang="en-US" sz="2000" dirty="0"/>
              <a:t>Coupon rate</a:t>
            </a:r>
          </a:p>
          <a:p>
            <a:pPr marL="57150" indent="0" algn="just">
              <a:buNone/>
            </a:pPr>
            <a:r>
              <a:rPr lang="en-US" sz="2000" b="1" dirty="0"/>
              <a:t>Reinvestment Rate Risk</a:t>
            </a:r>
          </a:p>
          <a:p>
            <a:pPr marL="400050" algn="just"/>
            <a:r>
              <a:rPr lang="en-US" sz="2000" dirty="0"/>
              <a:t>The risk that a decline in interest rates will lead to a decline in income.</a:t>
            </a:r>
          </a:p>
          <a:p>
            <a:pPr marL="400050" algn="just"/>
            <a:r>
              <a:rPr lang="en-US" sz="2000" dirty="0"/>
              <a:t>Interest rate risk relates to the value of the bond in a portfolio, while reinvestment rate risk relates to the income portfolio produces</a:t>
            </a:r>
          </a:p>
          <a:p>
            <a:pPr marL="400050" algn="just"/>
            <a:r>
              <a:rPr lang="en-US" sz="2000" dirty="0"/>
              <a:t>Shorter the amount of time until a bond’s maturity, less responsive is its market value to a given change in the required return.</a:t>
            </a:r>
          </a:p>
          <a:p>
            <a:pPr marL="400050" algn="just"/>
            <a:endParaRPr lang="en-US" sz="2000" dirty="0"/>
          </a:p>
          <a:p>
            <a:pPr marL="57150" indent="0" algn="just">
              <a:buNone/>
            </a:pPr>
            <a:endParaRPr lang="en-US" sz="2000" dirty="0"/>
          </a:p>
        </p:txBody>
      </p:sp>
    </p:spTree>
    <p:extLst>
      <p:ext uri="{BB962C8B-B14F-4D97-AF65-F5344CB8AC3E}">
        <p14:creationId xmlns:p14="http://schemas.microsoft.com/office/powerpoint/2010/main" val="1833437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563562"/>
          </a:xfrm>
        </p:spPr>
        <p:txBody>
          <a:bodyPr>
            <a:noAutofit/>
          </a:bodyPr>
          <a:lstStyle/>
          <a:p>
            <a:r>
              <a:rPr lang="en-US" sz="3600" dirty="0"/>
              <a:t>Interest Rate Risk and Reinvestment Risk</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4642" y="1219200"/>
            <a:ext cx="922906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633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smtClean="0"/>
              <a:t>Changes in Bond </a:t>
            </a:r>
            <a:r>
              <a:rPr lang="en-US" dirty="0"/>
              <a:t>V</a:t>
            </a:r>
            <a:r>
              <a:rPr lang="en-US" dirty="0" smtClean="0"/>
              <a:t>alues </a:t>
            </a:r>
            <a:r>
              <a:rPr lang="en-US" dirty="0"/>
              <a:t>O</a:t>
            </a:r>
            <a:r>
              <a:rPr lang="en-US" dirty="0" smtClean="0"/>
              <a:t>vertime</a:t>
            </a:r>
            <a:endParaRPr lang="en-US" dirty="0"/>
          </a:p>
        </p:txBody>
      </p:sp>
      <p:sp>
        <p:nvSpPr>
          <p:cNvPr id="3" name="Content Placeholder 2"/>
          <p:cNvSpPr>
            <a:spLocks noGrp="1"/>
          </p:cNvSpPr>
          <p:nvPr>
            <p:ph idx="1"/>
          </p:nvPr>
        </p:nvSpPr>
        <p:spPr>
          <a:xfrm>
            <a:off x="1052623" y="838200"/>
            <a:ext cx="10164726" cy="5715000"/>
          </a:xfrm>
        </p:spPr>
        <p:txBody>
          <a:bodyPr>
            <a:normAutofit/>
          </a:bodyPr>
          <a:lstStyle/>
          <a:p>
            <a:r>
              <a:rPr lang="en-US" sz="2000" dirty="0"/>
              <a:t>When the required return is different from the coupon interest rate and remains constant until maturity, the value of bond will approach its par value with the passage of time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104207077"/>
              </p:ext>
            </p:extLst>
          </p:nvPr>
        </p:nvGraphicFramePr>
        <p:xfrm>
          <a:off x="2286000" y="1586023"/>
          <a:ext cx="7848600" cy="1854200"/>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1962150">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370840">
                <a:tc rowSpan="2">
                  <a:txBody>
                    <a:bodyPr/>
                    <a:lstStyle/>
                    <a:p>
                      <a:r>
                        <a:rPr lang="en-US" dirty="0" smtClean="0"/>
                        <a:t>Required</a:t>
                      </a:r>
                      <a:r>
                        <a:rPr lang="en-US" baseline="0" dirty="0" smtClean="0"/>
                        <a:t> rate of return</a:t>
                      </a:r>
                      <a:endParaRPr lang="en-US" dirty="0"/>
                    </a:p>
                  </a:txBody>
                  <a:tcPr/>
                </a:tc>
                <a:tc gridSpan="3">
                  <a:txBody>
                    <a:bodyPr/>
                    <a:lstStyle/>
                    <a:p>
                      <a:r>
                        <a:rPr lang="en-US" dirty="0" smtClean="0"/>
                        <a:t>Remaining time to maturity (years)</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r>
                        <a:rPr lang="en-US" dirty="0" smtClean="0"/>
                        <a:t>15</a:t>
                      </a:r>
                      <a:endParaRPr lang="en-US" dirty="0"/>
                    </a:p>
                  </a:txBody>
                  <a:tcPr/>
                </a:tc>
                <a:tc>
                  <a:txBody>
                    <a:bodyPr/>
                    <a:lstStyle/>
                    <a:p>
                      <a:r>
                        <a:rPr lang="en-US" dirty="0" smtClean="0"/>
                        <a:t>10</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val="10001"/>
                  </a:ext>
                </a:extLst>
              </a:tr>
              <a:tr h="370840">
                <a:tc>
                  <a:txBody>
                    <a:bodyPr/>
                    <a:lstStyle/>
                    <a:p>
                      <a:r>
                        <a:rPr lang="en-US" dirty="0" smtClean="0"/>
                        <a:t>9%</a:t>
                      </a:r>
                      <a:endParaRPr lang="en-US" dirty="0"/>
                    </a:p>
                  </a:txBody>
                  <a:tcPr/>
                </a:tc>
                <a:tc>
                  <a:txBody>
                    <a:bodyPr/>
                    <a:lstStyle/>
                    <a:p>
                      <a:r>
                        <a:rPr lang="en-US" dirty="0" err="1" smtClean="0"/>
                        <a:t>Rs</a:t>
                      </a:r>
                      <a:r>
                        <a:rPr lang="en-US" dirty="0" smtClean="0"/>
                        <a:t> 1,242.30</a:t>
                      </a:r>
                      <a:endParaRPr lang="en-US" dirty="0"/>
                    </a:p>
                  </a:txBody>
                  <a:tcPr/>
                </a:tc>
                <a:tc>
                  <a:txBody>
                    <a:bodyPr/>
                    <a:lstStyle/>
                    <a:p>
                      <a:r>
                        <a:rPr lang="en-US" dirty="0" err="1" smtClean="0"/>
                        <a:t>Rs</a:t>
                      </a:r>
                      <a:r>
                        <a:rPr lang="en-US" dirty="0" smtClean="0"/>
                        <a:t> 1192.20</a:t>
                      </a:r>
                      <a:endParaRPr lang="en-US" dirty="0"/>
                    </a:p>
                  </a:txBody>
                  <a:tcPr/>
                </a:tc>
                <a:tc>
                  <a:txBody>
                    <a:bodyPr/>
                    <a:lstStyle/>
                    <a:p>
                      <a:r>
                        <a:rPr lang="en-US" dirty="0" err="1" smtClean="0"/>
                        <a:t>Rs</a:t>
                      </a:r>
                      <a:r>
                        <a:rPr lang="en-US" dirty="0" smtClean="0"/>
                        <a:t>. 1116.80</a:t>
                      </a:r>
                      <a:endParaRPr lang="en-US" dirty="0"/>
                    </a:p>
                  </a:txBody>
                  <a:tcPr/>
                </a:tc>
                <a:extLst>
                  <a:ext uri="{0D108BD9-81ED-4DB2-BD59-A6C34878D82A}">
                    <a16:rowId xmlns:a16="http://schemas.microsoft.com/office/drawing/2014/main" val="10002"/>
                  </a:ext>
                </a:extLst>
              </a:tr>
              <a:tr h="370840">
                <a:tc>
                  <a:txBody>
                    <a:bodyPr/>
                    <a:lstStyle/>
                    <a:p>
                      <a:r>
                        <a:rPr lang="en-US" dirty="0" smtClean="0"/>
                        <a:t>12%</a:t>
                      </a:r>
                      <a:endParaRPr lang="en-US" dirty="0"/>
                    </a:p>
                  </a:txBody>
                  <a:tcPr/>
                </a:tc>
                <a:tc>
                  <a:txBody>
                    <a:bodyPr/>
                    <a:lstStyle/>
                    <a:p>
                      <a:r>
                        <a:rPr lang="en-US" dirty="0" err="1" smtClean="0"/>
                        <a:t>Rs</a:t>
                      </a:r>
                      <a:r>
                        <a:rPr lang="en-US" dirty="0" smtClean="0"/>
                        <a:t> 1,000.00</a:t>
                      </a:r>
                      <a:endParaRPr lang="en-US" dirty="0"/>
                    </a:p>
                  </a:txBody>
                  <a:tcPr/>
                </a:tc>
                <a:tc>
                  <a:txBody>
                    <a:bodyPr/>
                    <a:lstStyle/>
                    <a:p>
                      <a:r>
                        <a:rPr lang="en-US" dirty="0" err="1" smtClean="0"/>
                        <a:t>Rs</a:t>
                      </a:r>
                      <a:r>
                        <a:rPr lang="en-US" dirty="0" smtClean="0"/>
                        <a:t> 1000.00</a:t>
                      </a:r>
                      <a:endParaRPr lang="en-US" dirty="0"/>
                    </a:p>
                  </a:txBody>
                  <a:tcPr/>
                </a:tc>
                <a:tc>
                  <a:txBody>
                    <a:bodyPr/>
                    <a:lstStyle/>
                    <a:p>
                      <a:r>
                        <a:rPr lang="en-US" dirty="0" err="1" smtClean="0"/>
                        <a:t>Rs</a:t>
                      </a:r>
                      <a:r>
                        <a:rPr lang="en-US" dirty="0" smtClean="0"/>
                        <a:t>. 1000.00</a:t>
                      </a:r>
                      <a:endParaRPr lang="en-US" dirty="0"/>
                    </a:p>
                  </a:txBody>
                  <a:tcPr/>
                </a:tc>
                <a:extLst>
                  <a:ext uri="{0D108BD9-81ED-4DB2-BD59-A6C34878D82A}">
                    <a16:rowId xmlns:a16="http://schemas.microsoft.com/office/drawing/2014/main" val="10003"/>
                  </a:ext>
                </a:extLst>
              </a:tr>
              <a:tr h="370840">
                <a:tc>
                  <a:txBody>
                    <a:bodyPr/>
                    <a:lstStyle/>
                    <a:p>
                      <a:r>
                        <a:rPr lang="en-US" dirty="0" smtClean="0"/>
                        <a:t>14%</a:t>
                      </a:r>
                      <a:endParaRPr lang="en-US" dirty="0"/>
                    </a:p>
                  </a:txBody>
                  <a:tcPr/>
                </a:tc>
                <a:tc>
                  <a:txBody>
                    <a:bodyPr/>
                    <a:lstStyle/>
                    <a:p>
                      <a:r>
                        <a:rPr lang="en-US" dirty="0" err="1" smtClean="0"/>
                        <a:t>Rs</a:t>
                      </a:r>
                      <a:r>
                        <a:rPr lang="en-US" dirty="0" smtClean="0"/>
                        <a:t> 877.00</a:t>
                      </a:r>
                      <a:endParaRPr lang="en-US" dirty="0"/>
                    </a:p>
                  </a:txBody>
                  <a:tcPr/>
                </a:tc>
                <a:tc>
                  <a:txBody>
                    <a:bodyPr/>
                    <a:lstStyle/>
                    <a:p>
                      <a:r>
                        <a:rPr lang="en-US" dirty="0" err="1" smtClean="0"/>
                        <a:t>Rs</a:t>
                      </a:r>
                      <a:r>
                        <a:rPr lang="en-US" dirty="0" smtClean="0"/>
                        <a:t> 895.90</a:t>
                      </a:r>
                      <a:endParaRPr lang="en-US" dirty="0"/>
                    </a:p>
                  </a:txBody>
                  <a:tcPr/>
                </a:tc>
                <a:tc>
                  <a:txBody>
                    <a:bodyPr/>
                    <a:lstStyle/>
                    <a:p>
                      <a:r>
                        <a:rPr lang="en-US" dirty="0" err="1" smtClean="0"/>
                        <a:t>Rs</a:t>
                      </a:r>
                      <a:r>
                        <a:rPr lang="en-US" dirty="0" smtClean="0"/>
                        <a:t>. 931.00</a:t>
                      </a:r>
                      <a:endParaRPr lang="en-US" dirty="0"/>
                    </a:p>
                  </a:txBody>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065" y="3593805"/>
            <a:ext cx="8284535" cy="303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466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r>
              <a:rPr lang="en-US" dirty="0" smtClean="0"/>
              <a:t>Bond Yields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81200" y="762000"/>
                <a:ext cx="8229600" cy="5715000"/>
              </a:xfrm>
            </p:spPr>
            <p:txBody>
              <a:bodyPr>
                <a:normAutofit/>
              </a:bodyPr>
              <a:lstStyle/>
              <a:p>
                <a:pPr marL="457200" indent="-457200">
                  <a:buAutoNum type="arabicPeriod"/>
                </a:pPr>
                <a:r>
                  <a:rPr lang="en-US" sz="2000" b="1" dirty="0"/>
                  <a:t>Rate of return</a:t>
                </a:r>
              </a:p>
              <a:p>
                <a:pPr marL="0" indent="0">
                  <a:buNone/>
                </a:pPr>
                <a:r>
                  <a:rPr lang="en-US" sz="2000" dirty="0"/>
                  <a:t>Also called </a:t>
                </a:r>
                <a:r>
                  <a:rPr lang="en-US" sz="2000" b="1" dirty="0"/>
                  <a:t>holding period return </a:t>
                </a:r>
                <a:r>
                  <a:rPr lang="en-US" sz="2000" dirty="0"/>
                  <a:t>is total return (coupon payment plus capital gain or loss) divided by investment.</a:t>
                </a:r>
              </a:p>
              <a:p>
                <a:pPr marL="0" indent="0">
                  <a:buNone/>
                </a:pPr>
                <a:r>
                  <a:rPr lang="en-US" sz="2000" dirty="0"/>
                  <a:t>Holding period return (HPR) = </a:t>
                </a:r>
                <a14:m>
                  <m:oMath xmlns:m="http://schemas.openxmlformats.org/officeDocument/2006/math">
                    <m:f>
                      <m:fPr>
                        <m:ctrlPr>
                          <a:rPr lang="en-US" sz="2000" i="1">
                            <a:latin typeface="Cambria Math" panose="02040503050406030204" pitchFamily="18" charset="0"/>
                          </a:rPr>
                        </m:ctrlPr>
                      </m:fPr>
                      <m:num>
                        <m:r>
                          <a:rPr lang="en-US" sz="2000" i="1">
                            <a:latin typeface="Cambria Math"/>
                          </a:rPr>
                          <m:t>𝐶𝑜𝑢𝑝𝑜𝑛</m:t>
                        </m:r>
                        <m:r>
                          <a:rPr lang="en-US" sz="2000" i="1">
                            <a:latin typeface="Cambria Math"/>
                          </a:rPr>
                          <m:t> </m:t>
                        </m:r>
                        <m:r>
                          <a:rPr lang="en-US" sz="2000" i="1">
                            <a:latin typeface="Cambria Math"/>
                          </a:rPr>
                          <m:t>𝑝𝑎𝑦𝑚𝑒𝑛𝑡</m:t>
                        </m:r>
                        <m:r>
                          <a:rPr lang="en-US" sz="2000" i="1">
                            <a:latin typeface="Cambria Math"/>
                          </a:rPr>
                          <m:t>+</m:t>
                        </m:r>
                        <m:r>
                          <a:rPr lang="en-US" sz="2000" i="1">
                            <a:latin typeface="Cambria Math"/>
                          </a:rPr>
                          <m:t>𝑃𝑟𝑖𝑐𝑒</m:t>
                        </m:r>
                        <m:r>
                          <a:rPr lang="en-US" sz="2000" i="1">
                            <a:latin typeface="Cambria Math"/>
                          </a:rPr>
                          <m:t> </m:t>
                        </m:r>
                        <m:r>
                          <a:rPr lang="en-US" sz="2000" i="1">
                            <a:latin typeface="Cambria Math"/>
                          </a:rPr>
                          <m:t>𝑐h𝑎𝑛𝑔𝑒</m:t>
                        </m:r>
                      </m:num>
                      <m:den>
                        <m:r>
                          <a:rPr lang="en-US" sz="2000" i="1">
                            <a:latin typeface="Cambria Math"/>
                          </a:rPr>
                          <m:t>𝐼𝑛𝑣𝑒𝑠𝑡𝑚𝑒𝑛𝑡</m:t>
                        </m:r>
                      </m:den>
                    </m:f>
                  </m:oMath>
                </a14:m>
                <a:endParaRPr lang="en-US" sz="2000" dirty="0"/>
              </a:p>
              <a:p>
                <a:pPr marL="0" indent="0">
                  <a:buNone/>
                </a:pPr>
                <a:r>
                  <a:rPr lang="en-US" sz="2000" dirty="0"/>
                  <a:t>OR</a:t>
                </a:r>
              </a:p>
              <a:p>
                <a:pPr marL="0" indent="0">
                  <a:buNone/>
                </a:pPr>
                <a:r>
                  <a:rPr lang="en-US" sz="2000" dirty="0"/>
                  <a:t>HPR = </a:t>
                </a:r>
                <a14:m>
                  <m:oMath xmlns:m="http://schemas.openxmlformats.org/officeDocument/2006/math">
                    <m:f>
                      <m:fPr>
                        <m:ctrlPr>
                          <a:rPr lang="en-US" sz="2000" i="1">
                            <a:latin typeface="Cambria Math" panose="02040503050406030204" pitchFamily="18" charset="0"/>
                          </a:rPr>
                        </m:ctrlPr>
                      </m:fPr>
                      <m:num>
                        <m:r>
                          <a:rPr lang="en-US" sz="2000" i="1">
                            <a:latin typeface="Cambria Math"/>
                          </a:rPr>
                          <m:t>𝐶𝑜𝑢𝑝𝑜𝑛</m:t>
                        </m:r>
                        <m:r>
                          <a:rPr lang="en-US" sz="2000" i="1">
                            <a:latin typeface="Cambria Math"/>
                          </a:rPr>
                          <m:t> </m:t>
                        </m:r>
                        <m:r>
                          <a:rPr lang="en-US" sz="2000" i="1">
                            <a:latin typeface="Cambria Math"/>
                          </a:rPr>
                          <m:t>𝑝𝑎𝑦𝑚𝑒𝑛𝑡</m:t>
                        </m:r>
                        <m:r>
                          <a:rPr lang="en-US" sz="2000" i="1">
                            <a:latin typeface="Cambria Math"/>
                          </a:rPr>
                          <m:t>+(</m:t>
                        </m:r>
                        <m:r>
                          <a:rPr lang="en-US" sz="2000" i="1">
                            <a:latin typeface="Cambria Math"/>
                          </a:rPr>
                          <m:t>𝐸𝑛𝑑𝑖𝑛𝑔</m:t>
                        </m:r>
                        <m:r>
                          <a:rPr lang="en-US" sz="2000" i="1">
                            <a:latin typeface="Cambria Math"/>
                          </a:rPr>
                          <m:t> </m:t>
                        </m:r>
                        <m:r>
                          <a:rPr lang="en-US" sz="2000" i="1">
                            <a:latin typeface="Cambria Math"/>
                          </a:rPr>
                          <m:t>𝑃𝑟𝑖𝑐𝑒</m:t>
                        </m:r>
                        <m:r>
                          <a:rPr lang="en-US" sz="2000" i="1">
                            <a:latin typeface="Cambria Math"/>
                          </a:rPr>
                          <m:t> −</m:t>
                        </m:r>
                        <m:r>
                          <a:rPr lang="en-US" sz="2000" i="1">
                            <a:latin typeface="Cambria Math"/>
                          </a:rPr>
                          <m:t>𝐵𝑒𝑔𝑖𝑛𝑛𝑖𝑛𝑔</m:t>
                        </m:r>
                        <m:r>
                          <a:rPr lang="en-US" sz="2000" i="1">
                            <a:latin typeface="Cambria Math"/>
                          </a:rPr>
                          <m:t> </m:t>
                        </m:r>
                        <m:r>
                          <a:rPr lang="en-US" sz="2000" i="1">
                            <a:latin typeface="Cambria Math"/>
                          </a:rPr>
                          <m:t>𝑃𝑟𝑖𝑐𝑒</m:t>
                        </m:r>
                        <m:r>
                          <a:rPr lang="en-US" sz="2000" i="1">
                            <a:latin typeface="Cambria Math"/>
                          </a:rPr>
                          <m:t>)</m:t>
                        </m:r>
                      </m:num>
                      <m:den>
                        <m:r>
                          <a:rPr lang="en-US" sz="2000" i="1">
                            <a:latin typeface="Cambria Math"/>
                          </a:rPr>
                          <m:t>𝐵𝑒𝑔𝑖𝑛𝑛𝑖𝑛𝑔</m:t>
                        </m:r>
                        <m:r>
                          <a:rPr lang="en-US" sz="2000" i="1">
                            <a:latin typeface="Cambria Math"/>
                          </a:rPr>
                          <m:t> </m:t>
                        </m:r>
                        <m:r>
                          <a:rPr lang="en-US" sz="2000" i="1">
                            <a:latin typeface="Cambria Math"/>
                          </a:rPr>
                          <m:t>𝑃𝑟𝑖𝑐𝑒</m:t>
                        </m:r>
                      </m:den>
                    </m:f>
                  </m:oMath>
                </a14:m>
                <a:r>
                  <a:rPr lang="en-US" sz="2000" dirty="0"/>
                  <a:t>            = </a:t>
                </a:r>
                <a14:m>
                  <m:oMath xmlns:m="http://schemas.openxmlformats.org/officeDocument/2006/math">
                    <m:f>
                      <m:fPr>
                        <m:ctrlPr>
                          <a:rPr lang="en-US" sz="2000" i="1">
                            <a:latin typeface="Cambria Math" panose="02040503050406030204" pitchFamily="18" charset="0"/>
                          </a:rPr>
                        </m:ctrlPr>
                      </m:fPr>
                      <m:num>
                        <m:r>
                          <a:rPr lang="en-US" sz="2000" i="1">
                            <a:latin typeface="Cambria Math"/>
                          </a:rPr>
                          <m:t>𝐼</m:t>
                        </m:r>
                        <m:r>
                          <a:rPr lang="en-US" sz="2000" i="1">
                            <a:latin typeface="Cambria Math"/>
                          </a:rPr>
                          <m:t> +(</m:t>
                        </m:r>
                        <m:r>
                          <a:rPr lang="en-US" sz="2000" i="1">
                            <a:latin typeface="Cambria Math"/>
                          </a:rPr>
                          <m:t>𝑃</m:t>
                        </m:r>
                        <m:r>
                          <a:rPr lang="en-US" sz="2000" i="1" baseline="-25000">
                            <a:latin typeface="Cambria Math"/>
                          </a:rPr>
                          <m:t>1</m:t>
                        </m:r>
                        <m:r>
                          <a:rPr lang="en-US" sz="2000" i="1">
                            <a:latin typeface="Cambria Math"/>
                          </a:rPr>
                          <m:t>−</m:t>
                        </m:r>
                        <m:r>
                          <a:rPr lang="en-US" sz="2000" i="1">
                            <a:latin typeface="Cambria Math"/>
                          </a:rPr>
                          <m:t>𝑃</m:t>
                        </m:r>
                        <m:r>
                          <a:rPr lang="en-US" sz="2000" i="1" baseline="-25000">
                            <a:latin typeface="Cambria Math"/>
                          </a:rPr>
                          <m:t>0</m:t>
                        </m:r>
                        <m:r>
                          <a:rPr lang="en-US" sz="2000" i="1">
                            <a:latin typeface="Cambria Math"/>
                          </a:rPr>
                          <m:t>)</m:t>
                        </m:r>
                      </m:num>
                      <m:den>
                        <m:r>
                          <a:rPr lang="en-US" sz="2000" i="1">
                            <a:latin typeface="Cambria Math"/>
                          </a:rPr>
                          <m:t>𝑃</m:t>
                        </m:r>
                        <m:r>
                          <a:rPr lang="en-US" sz="2000" i="1" baseline="-25000">
                            <a:latin typeface="Cambria Math"/>
                          </a:rPr>
                          <m:t>0</m:t>
                        </m:r>
                      </m:den>
                    </m:f>
                  </m:oMath>
                </a14:m>
                <a:endParaRPr lang="en-US" sz="2000" dirty="0"/>
              </a:p>
              <a:p>
                <a:pPr marL="0" indent="0">
                  <a:buNone/>
                </a:pPr>
                <a:endParaRPr lang="en-US" sz="2000" dirty="0"/>
              </a:p>
              <a:p>
                <a:pPr marL="0" indent="0">
                  <a:buNone/>
                </a:pPr>
                <a:r>
                  <a:rPr lang="en-US" sz="2000" b="1" dirty="0"/>
                  <a:t>Example Problem</a:t>
                </a:r>
                <a:r>
                  <a:rPr lang="en-US" sz="2000" dirty="0"/>
                  <a:t>:</a:t>
                </a:r>
              </a:p>
              <a:p>
                <a:pPr marL="0" indent="0">
                  <a:buNone/>
                </a:pPr>
                <a:r>
                  <a:rPr lang="en-US" sz="2000" dirty="0"/>
                  <a:t>Suppose you buy an 8 percent coupon, 10- year maturity bond for </a:t>
                </a:r>
                <a:r>
                  <a:rPr lang="en-US" sz="2000" dirty="0" err="1"/>
                  <a:t>Rs</a:t>
                </a:r>
                <a:r>
                  <a:rPr lang="en-US" sz="2000" dirty="0"/>
                  <a:t> 980. A year later, the bond’s price to </a:t>
                </a:r>
                <a:r>
                  <a:rPr lang="en-US" sz="2000" dirty="0" err="1"/>
                  <a:t>Rs</a:t>
                </a:r>
                <a:r>
                  <a:rPr lang="en-US" sz="2000" dirty="0"/>
                  <a:t> 1,050. What is the holding period return?</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81200" y="762000"/>
                <a:ext cx="8229600" cy="5715000"/>
              </a:xfrm>
              <a:blipFill>
                <a:blip r:embed="rId2"/>
                <a:stretch>
                  <a:fillRect l="-815" t="-1279" r="-667"/>
                </a:stretch>
              </a:blipFill>
            </p:spPr>
            <p:txBody>
              <a:bodyPr/>
              <a:lstStyle/>
              <a:p>
                <a:r>
                  <a:rPr lang="en-US">
                    <a:noFill/>
                  </a:rPr>
                  <a:t> </a:t>
                </a:r>
              </a:p>
            </p:txBody>
          </p:sp>
        </mc:Fallback>
      </mc:AlternateContent>
    </p:spTree>
    <p:extLst>
      <p:ext uri="{BB962C8B-B14F-4D97-AF65-F5344CB8AC3E}">
        <p14:creationId xmlns:p14="http://schemas.microsoft.com/office/powerpoint/2010/main" val="2503893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smtClean="0"/>
              <a:t>Current Yield and Capital Gain Yield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58949" y="838200"/>
                <a:ext cx="9845749" cy="5791200"/>
              </a:xfrm>
            </p:spPr>
            <p:txBody>
              <a:bodyPr>
                <a:normAutofit/>
              </a:bodyPr>
              <a:lstStyle/>
              <a:p>
                <a:pPr marL="0" indent="0">
                  <a:buNone/>
                </a:pPr>
                <a:r>
                  <a:rPr lang="en-US" sz="2000" b="1" dirty="0"/>
                  <a:t>Current Yield</a:t>
                </a:r>
              </a:p>
              <a:p>
                <a:r>
                  <a:rPr lang="en-US" sz="2000" dirty="0"/>
                  <a:t>Also called coupon yield</a:t>
                </a:r>
              </a:p>
              <a:p>
                <a:r>
                  <a:rPr lang="en-US" sz="2000" dirty="0"/>
                  <a:t>Current yield will be more than coupon rate if bond is selling at discount and for bond selling at premium, current yield will be less than coupon rate.  Does not consider the time value of money</a:t>
                </a:r>
              </a:p>
              <a:p>
                <a:r>
                  <a:rPr lang="en-US" sz="2000" dirty="0"/>
                  <a:t>Current yield = </a:t>
                </a:r>
                <a14:m>
                  <m:oMath xmlns:m="http://schemas.openxmlformats.org/officeDocument/2006/math">
                    <m:f>
                      <m:fPr>
                        <m:ctrlPr>
                          <a:rPr lang="en-US" sz="2000" i="1">
                            <a:latin typeface="Cambria Math" panose="02040503050406030204" pitchFamily="18" charset="0"/>
                          </a:rPr>
                        </m:ctrlPr>
                      </m:fPr>
                      <m:num>
                        <m:r>
                          <a:rPr lang="en-US" sz="2000" i="1">
                            <a:latin typeface="Cambria Math"/>
                          </a:rPr>
                          <m:t>𝐶𝑜𝑢𝑝𝑜𝑛</m:t>
                        </m:r>
                        <m:r>
                          <a:rPr lang="en-US" sz="2000" i="1">
                            <a:latin typeface="Cambria Math"/>
                          </a:rPr>
                          <m:t> </m:t>
                        </m:r>
                        <m:r>
                          <a:rPr lang="en-US" sz="2000" i="1">
                            <a:latin typeface="Cambria Math"/>
                          </a:rPr>
                          <m:t>𝐼𝑛𝑡𝑒𝑟𝑒𝑠𝑡</m:t>
                        </m:r>
                      </m:num>
                      <m:den>
                        <m:r>
                          <a:rPr lang="en-US" sz="2000" i="1">
                            <a:latin typeface="Cambria Math"/>
                          </a:rPr>
                          <m:t>𝐶𝑢𝑟𝑟𝑒𝑛𝑡</m:t>
                        </m:r>
                        <m:r>
                          <a:rPr lang="en-US" sz="2000" i="1">
                            <a:latin typeface="Cambria Math"/>
                          </a:rPr>
                          <m:t> </m:t>
                        </m:r>
                        <m:r>
                          <a:rPr lang="en-US" sz="2000" i="1">
                            <a:latin typeface="Cambria Math"/>
                          </a:rPr>
                          <m:t>𝑀𝑎𝑟𝑘𝑒𝑡</m:t>
                        </m:r>
                        <m:r>
                          <a:rPr lang="en-US" sz="2000" i="1">
                            <a:latin typeface="Cambria Math"/>
                          </a:rPr>
                          <m:t> </m:t>
                        </m:r>
                        <m:r>
                          <a:rPr lang="en-US" sz="2000" i="1">
                            <a:latin typeface="Cambria Math"/>
                          </a:rPr>
                          <m:t>𝑃𝑟𝑖𝑐𝑒</m:t>
                        </m:r>
                        <m:r>
                          <a:rPr lang="en-US" sz="2000" i="1">
                            <a:latin typeface="Cambria Math"/>
                          </a:rPr>
                          <m:t> </m:t>
                        </m:r>
                        <m:r>
                          <a:rPr lang="en-US" sz="2000" i="1">
                            <a:latin typeface="Cambria Math"/>
                          </a:rPr>
                          <m:t>𝑜𝑓</m:t>
                        </m:r>
                        <m:r>
                          <a:rPr lang="en-US" sz="2000" i="1">
                            <a:latin typeface="Cambria Math"/>
                          </a:rPr>
                          <m:t> </m:t>
                        </m:r>
                        <m:r>
                          <a:rPr lang="en-US" sz="2000" i="1">
                            <a:latin typeface="Cambria Math"/>
                          </a:rPr>
                          <m:t>𝑏𝑜𝑛𝑑</m:t>
                        </m:r>
                      </m:den>
                    </m:f>
                  </m:oMath>
                </a14:m>
                <a:endParaRPr lang="en-US" sz="2000" dirty="0"/>
              </a:p>
              <a:p>
                <a:pPr marL="0" indent="0">
                  <a:buNone/>
                </a:pPr>
                <a:r>
                  <a:rPr lang="en-US" sz="2000" b="1" dirty="0"/>
                  <a:t>Capital Gain Yield</a:t>
                </a:r>
              </a:p>
              <a:p>
                <a:pPr marL="0" indent="0">
                  <a:buNone/>
                </a:pPr>
                <a:r>
                  <a:rPr lang="en-US" sz="2000" dirty="0"/>
                  <a:t> Arise from the increase or decrease in the price of a bond.</a:t>
                </a:r>
              </a:p>
              <a:p>
                <a:pPr marL="0" indent="0">
                  <a:buNone/>
                </a:pPr>
                <a:r>
                  <a:rPr lang="en-US" sz="2000" dirty="0"/>
                  <a:t>Capital Gain Yield = Yield to maturity (YTM) – Current Yield</a:t>
                </a:r>
              </a:p>
              <a:p>
                <a:pPr marL="0" indent="0">
                  <a:buNone/>
                </a:pPr>
                <a:r>
                  <a:rPr lang="en-US" sz="2000" dirty="0"/>
                  <a:t>Capital Gain Yield = </a:t>
                </a:r>
                <a14:m>
                  <m:oMath xmlns:m="http://schemas.openxmlformats.org/officeDocument/2006/math">
                    <m:f>
                      <m:fPr>
                        <m:ctrlPr>
                          <a:rPr lang="en-US" sz="2000" i="1">
                            <a:latin typeface="Cambria Math" panose="02040503050406030204" pitchFamily="18" charset="0"/>
                          </a:rPr>
                        </m:ctrlPr>
                      </m:fPr>
                      <m:num>
                        <m:r>
                          <a:rPr lang="en-US" sz="2000" i="1">
                            <a:latin typeface="Cambria Math"/>
                          </a:rPr>
                          <m:t>𝐸𝑛𝑑𝑖𝑛𝑔</m:t>
                        </m:r>
                        <m:r>
                          <a:rPr lang="en-US" sz="2000" i="1">
                            <a:latin typeface="Cambria Math"/>
                          </a:rPr>
                          <m:t> </m:t>
                        </m:r>
                        <m:r>
                          <a:rPr lang="en-US" sz="2000" i="1">
                            <a:latin typeface="Cambria Math"/>
                          </a:rPr>
                          <m:t>𝑃𝑟𝑖𝑐𝑒</m:t>
                        </m:r>
                        <m:r>
                          <a:rPr lang="en-US" sz="2000" i="1">
                            <a:latin typeface="Cambria Math"/>
                          </a:rPr>
                          <m:t> −</m:t>
                        </m:r>
                        <m:r>
                          <a:rPr lang="en-US" sz="2000" i="1">
                            <a:latin typeface="Cambria Math"/>
                          </a:rPr>
                          <m:t>𝐵𝑒𝑔𝑖𝑛𝑛𝑖𝑛𝑔</m:t>
                        </m:r>
                        <m:r>
                          <a:rPr lang="en-US" sz="2000" i="1">
                            <a:latin typeface="Cambria Math"/>
                          </a:rPr>
                          <m:t> </m:t>
                        </m:r>
                        <m:r>
                          <a:rPr lang="en-US" sz="2000" i="1">
                            <a:latin typeface="Cambria Math"/>
                          </a:rPr>
                          <m:t>𝑃𝑟𝑖𝑐𝑒</m:t>
                        </m:r>
                      </m:num>
                      <m:den>
                        <m:r>
                          <a:rPr lang="en-US" sz="2000" i="1">
                            <a:latin typeface="Cambria Math"/>
                          </a:rPr>
                          <m:t>𝐵𝑒𝑔𝑖𝑛𝑛𝑖𝑛𝑔</m:t>
                        </m:r>
                        <m:r>
                          <a:rPr lang="en-US" sz="2000" i="1">
                            <a:latin typeface="Cambria Math"/>
                          </a:rPr>
                          <m:t> </m:t>
                        </m:r>
                        <m:r>
                          <a:rPr lang="en-US" sz="2000" i="1">
                            <a:latin typeface="Cambria Math"/>
                          </a:rPr>
                          <m:t>𝑃𝑟𝑖𝑐𝑒</m:t>
                        </m:r>
                      </m:den>
                    </m:f>
                  </m:oMath>
                </a14:m>
                <a:endParaRPr lang="en-US" sz="2000" dirty="0"/>
              </a:p>
              <a:p>
                <a:pPr marL="0" indent="0">
                  <a:buNone/>
                </a:pPr>
                <a:r>
                  <a:rPr lang="en-US" sz="2000" b="1" dirty="0"/>
                  <a:t>Example Problem:</a:t>
                </a:r>
              </a:p>
              <a:p>
                <a:pPr marL="0" indent="0">
                  <a:buNone/>
                </a:pPr>
                <a:r>
                  <a:rPr lang="en-US" sz="2000" dirty="0"/>
                  <a:t>A </a:t>
                </a:r>
                <a:r>
                  <a:rPr lang="en-US" sz="2000" dirty="0" err="1"/>
                  <a:t>Rs</a:t>
                </a:r>
                <a:r>
                  <a:rPr lang="en-US" sz="2000" dirty="0"/>
                  <a:t> 1,000 bond is selling for </a:t>
                </a:r>
                <a:r>
                  <a:rPr lang="en-US" sz="2000" dirty="0" err="1"/>
                  <a:t>Rs</a:t>
                </a:r>
                <a:r>
                  <a:rPr lang="en-US" sz="2000" dirty="0"/>
                  <a:t> 800 and paying an 8% coupon rate.</a:t>
                </a:r>
              </a:p>
              <a:p>
                <a:pPr marL="457200" indent="-457200">
                  <a:buFont typeface="+mj-lt"/>
                  <a:buAutoNum type="alphaLcPeriod"/>
                </a:pPr>
                <a:r>
                  <a:rPr lang="en-US" sz="2000" dirty="0"/>
                  <a:t>What is the current yield ?</a:t>
                </a:r>
              </a:p>
              <a:p>
                <a:pPr marL="457200" indent="-457200">
                  <a:buFont typeface="+mj-lt"/>
                  <a:buAutoNum type="alphaLcPeriod"/>
                </a:pPr>
                <a:r>
                  <a:rPr lang="en-US" sz="2000" dirty="0"/>
                  <a:t>If the yield to maturity of the bond is 10 percent, calculate the capital gain yield.</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58949" y="838200"/>
                <a:ext cx="9845749" cy="5791200"/>
              </a:xfrm>
              <a:blipFill>
                <a:blip r:embed="rId2"/>
                <a:stretch>
                  <a:fillRect l="-681" t="-1158" r="-248"/>
                </a:stretch>
              </a:blipFill>
            </p:spPr>
            <p:txBody>
              <a:bodyPr/>
              <a:lstStyle/>
              <a:p>
                <a:r>
                  <a:rPr lang="en-US">
                    <a:noFill/>
                  </a:rPr>
                  <a:t> </a:t>
                </a:r>
              </a:p>
            </p:txBody>
          </p:sp>
        </mc:Fallback>
      </mc:AlternateContent>
    </p:spTree>
    <p:extLst>
      <p:ext uri="{BB962C8B-B14F-4D97-AF65-F5344CB8AC3E}">
        <p14:creationId xmlns:p14="http://schemas.microsoft.com/office/powerpoint/2010/main" val="15926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r>
              <a:rPr lang="en-US" dirty="0" smtClean="0"/>
              <a:t>Yield to Maturity (YTM)</a:t>
            </a:r>
            <a:endParaRPr lang="en-US" dirty="0"/>
          </a:p>
        </p:txBody>
      </p:sp>
      <p:sp>
        <p:nvSpPr>
          <p:cNvPr id="3" name="Content Placeholder 2"/>
          <p:cNvSpPr>
            <a:spLocks noGrp="1"/>
          </p:cNvSpPr>
          <p:nvPr>
            <p:ph idx="1"/>
          </p:nvPr>
        </p:nvSpPr>
        <p:spPr>
          <a:xfrm>
            <a:off x="1981199" y="762000"/>
            <a:ext cx="8513135" cy="5943600"/>
          </a:xfrm>
        </p:spPr>
        <p:txBody>
          <a:bodyPr>
            <a:normAutofit/>
          </a:bodyPr>
          <a:lstStyle/>
          <a:p>
            <a:pPr algn="just"/>
            <a:r>
              <a:rPr lang="en-US" sz="2200" dirty="0"/>
              <a:t>Anticipated rate of return on bond if it is hold until the maturity date.</a:t>
            </a:r>
          </a:p>
          <a:p>
            <a:pPr algn="just"/>
            <a:r>
              <a:rPr lang="en-US" sz="2200" dirty="0"/>
              <a:t>Rate that equals the present value of bond’s payment with current market price of the bond.</a:t>
            </a:r>
          </a:p>
          <a:p>
            <a:pPr algn="just"/>
            <a:r>
              <a:rPr lang="en-US" sz="2200" dirty="0"/>
              <a:t>It considers all cash flows received over the life of an issue.</a:t>
            </a:r>
          </a:p>
          <a:p>
            <a:pPr algn="just"/>
            <a:r>
              <a:rPr lang="en-US" sz="2200" dirty="0"/>
              <a:t>Other things being equal, higher the YTM, the more attractive it is to investors.</a:t>
            </a:r>
          </a:p>
          <a:p>
            <a:pPr algn="just"/>
            <a:r>
              <a:rPr lang="en-US" sz="2200" dirty="0"/>
              <a:t>Computed under certain assumptions:</a:t>
            </a:r>
          </a:p>
          <a:p>
            <a:pPr lvl="1" algn="just"/>
            <a:r>
              <a:rPr lang="en-US" sz="2200" dirty="0"/>
              <a:t>Bond will be held until maturity.</a:t>
            </a:r>
          </a:p>
          <a:p>
            <a:pPr lvl="1" algn="just"/>
            <a:r>
              <a:rPr lang="en-US" sz="2200" dirty="0"/>
              <a:t>Coupons are immediately reinvested at YTM</a:t>
            </a:r>
          </a:p>
          <a:p>
            <a:pPr lvl="1" algn="just"/>
            <a:r>
              <a:rPr lang="en-US" sz="2200" dirty="0"/>
              <a:t>Bond will not be called or redeemed by the issuer before maturity</a:t>
            </a:r>
          </a:p>
          <a:p>
            <a:pPr lvl="1" algn="just"/>
            <a:r>
              <a:rPr lang="en-US" sz="2200" dirty="0"/>
              <a:t>All cash flows will occur as indicated in the indenture</a:t>
            </a:r>
          </a:p>
          <a:p>
            <a:pPr marL="57150" indent="0" algn="just">
              <a:buNone/>
            </a:pPr>
            <a:endParaRPr lang="en-US" sz="2000" dirty="0"/>
          </a:p>
        </p:txBody>
      </p:sp>
    </p:spTree>
    <p:extLst>
      <p:ext uri="{BB962C8B-B14F-4D97-AF65-F5344CB8AC3E}">
        <p14:creationId xmlns:p14="http://schemas.microsoft.com/office/powerpoint/2010/main" val="3538912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457200"/>
          </a:xfrm>
        </p:spPr>
        <p:txBody>
          <a:bodyPr>
            <a:normAutofit fontScale="90000"/>
          </a:bodyPr>
          <a:lstStyle/>
          <a:p>
            <a:r>
              <a:rPr lang="en-US" dirty="0" smtClean="0"/>
              <a:t>YTM for Coupon Bond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81200" y="609600"/>
                <a:ext cx="8229600" cy="6019800"/>
              </a:xfrm>
            </p:spPr>
            <p:txBody>
              <a:bodyPr>
                <a:normAutofit/>
              </a:bodyPr>
              <a:lstStyle/>
              <a:p>
                <a:pPr marL="0" indent="0">
                  <a:buNone/>
                </a:pPr>
                <a:r>
                  <a:rPr lang="en-US" sz="2000" dirty="0"/>
                  <a:t>Approximation Method</a:t>
                </a:r>
              </a:p>
              <a:p>
                <a:pPr marL="0" indent="0">
                  <a:buNone/>
                </a:pPr>
                <a:r>
                  <a:rPr lang="en-US" sz="2000" dirty="0"/>
                  <a:t>                         </a:t>
                </a:r>
                <a:r>
                  <a:rPr lang="en-US" sz="2000" dirty="0" err="1"/>
                  <a:t>K</a:t>
                </a:r>
                <a:r>
                  <a:rPr lang="en-US" sz="2000" baseline="-25000" dirty="0" err="1"/>
                  <a:t>d</a:t>
                </a:r>
                <a:r>
                  <a:rPr lang="en-US" sz="2000" dirty="0"/>
                  <a:t> = </a:t>
                </a:r>
                <a14:m>
                  <m:oMath xmlns:m="http://schemas.openxmlformats.org/officeDocument/2006/math">
                    <m:f>
                      <m:fPr>
                        <m:ctrlPr>
                          <a:rPr lang="en-US" sz="2000" i="1">
                            <a:latin typeface="Cambria Math" panose="02040503050406030204" pitchFamily="18" charset="0"/>
                          </a:rPr>
                        </m:ctrlPr>
                      </m:fPr>
                      <m:num>
                        <m:r>
                          <a:rPr lang="en-US" sz="2000" i="1">
                            <a:latin typeface="Cambria Math"/>
                          </a:rPr>
                          <m:t>𝐼</m:t>
                        </m:r>
                        <m:r>
                          <a:rPr lang="en-US" sz="2000" i="1">
                            <a:latin typeface="Cambria Math"/>
                          </a:rPr>
                          <m:t>+ </m:t>
                        </m:r>
                        <m:f>
                          <m:fPr>
                            <m:ctrlPr>
                              <a:rPr lang="en-US" sz="2000" i="1">
                                <a:latin typeface="Cambria Math" panose="02040503050406030204" pitchFamily="18" charset="0"/>
                              </a:rPr>
                            </m:ctrlPr>
                          </m:fPr>
                          <m:num>
                            <m:r>
                              <a:rPr lang="en-US" sz="2000" i="1">
                                <a:latin typeface="Cambria Math"/>
                              </a:rPr>
                              <m:t>𝑀</m:t>
                            </m:r>
                            <m:r>
                              <a:rPr lang="en-US" sz="2000" i="1">
                                <a:latin typeface="Cambria Math"/>
                              </a:rPr>
                              <m:t>−</m:t>
                            </m:r>
                            <m:r>
                              <a:rPr lang="en-US" sz="2000" i="1">
                                <a:latin typeface="Cambria Math"/>
                              </a:rPr>
                              <m:t>𝑃</m:t>
                            </m:r>
                            <m:r>
                              <a:rPr lang="en-US" sz="2000" i="1" baseline="-25000">
                                <a:latin typeface="Cambria Math"/>
                              </a:rPr>
                              <m:t>0</m:t>
                            </m:r>
                          </m:num>
                          <m:den>
                            <m:r>
                              <a:rPr lang="en-US" sz="2000" i="1">
                                <a:latin typeface="Cambria Math"/>
                              </a:rPr>
                              <m:t>𝑛</m:t>
                            </m:r>
                          </m:den>
                        </m:f>
                      </m:num>
                      <m:den>
                        <m:f>
                          <m:fPr>
                            <m:ctrlPr>
                              <a:rPr lang="en-US" sz="2000" i="1">
                                <a:latin typeface="Cambria Math" panose="02040503050406030204" pitchFamily="18" charset="0"/>
                              </a:rPr>
                            </m:ctrlPr>
                          </m:fPr>
                          <m:num>
                            <m:r>
                              <a:rPr lang="en-US" sz="2000" i="1">
                                <a:latin typeface="Cambria Math"/>
                              </a:rPr>
                              <m:t>𝑀</m:t>
                            </m:r>
                            <m:r>
                              <a:rPr lang="en-US" sz="2000" i="1">
                                <a:latin typeface="Cambria Math"/>
                              </a:rPr>
                              <m:t>+2</m:t>
                            </m:r>
                            <m:r>
                              <a:rPr lang="en-US" sz="2000" i="1">
                                <a:latin typeface="Cambria Math"/>
                              </a:rPr>
                              <m:t>𝑃</m:t>
                            </m:r>
                            <m:r>
                              <a:rPr lang="en-US" sz="2000" i="1" baseline="-25000">
                                <a:latin typeface="Cambria Math"/>
                              </a:rPr>
                              <m:t>0</m:t>
                            </m:r>
                          </m:num>
                          <m:den>
                            <m:r>
                              <a:rPr lang="en-US" sz="2000" i="1">
                                <a:latin typeface="Cambria Math"/>
                              </a:rPr>
                              <m:t>3</m:t>
                            </m:r>
                          </m:den>
                        </m:f>
                      </m:den>
                    </m:f>
                  </m:oMath>
                </a14:m>
                <a:endParaRPr lang="en-US" sz="2000" dirty="0"/>
              </a:p>
              <a:p>
                <a:pPr marL="0" indent="0">
                  <a:buNone/>
                </a:pPr>
                <a:r>
                  <a:rPr lang="en-US" sz="2000" dirty="0"/>
                  <a:t>Trail and Error Method:</a:t>
                </a:r>
              </a:p>
              <a:p>
                <a:pPr marL="0" indent="0">
                  <a:buNone/>
                </a:pPr>
                <a:r>
                  <a:rPr lang="en-US" sz="2000" dirty="0"/>
                  <a:t>Step 1 : Calculate approximate yield to maturity</a:t>
                </a:r>
              </a:p>
              <a:p>
                <a:pPr marL="0" indent="0">
                  <a:buNone/>
                </a:pPr>
                <a:r>
                  <a:rPr lang="en-US" sz="2000" dirty="0"/>
                  <a:t>Step 2: Calculate the value of bond at low and high rate using bond valuation   	formula:  PV = I × PVIFA </a:t>
                </a:r>
                <a:r>
                  <a:rPr lang="en-US" sz="2000" baseline="-25000" dirty="0" err="1"/>
                  <a:t>kd</a:t>
                </a:r>
                <a:r>
                  <a:rPr lang="en-US" sz="2000" baseline="-25000" dirty="0"/>
                  <a:t>, n</a:t>
                </a:r>
                <a:r>
                  <a:rPr lang="en-US" sz="2000" dirty="0"/>
                  <a:t> + M × PVIF </a:t>
                </a:r>
                <a:r>
                  <a:rPr lang="en-US" sz="2000" baseline="-25000" dirty="0" err="1"/>
                  <a:t>kd</a:t>
                </a:r>
                <a:r>
                  <a:rPr lang="en-US" sz="2000" baseline="-25000" dirty="0"/>
                  <a:t>, n</a:t>
                </a:r>
              </a:p>
              <a:p>
                <a:pPr marL="0" indent="0">
                  <a:buNone/>
                </a:pPr>
                <a:r>
                  <a:rPr lang="en-US" sz="2000" dirty="0"/>
                  <a:t>Step 3: Calculate Net Present Value at low and high rate</a:t>
                </a:r>
              </a:p>
              <a:p>
                <a:pPr marL="0" indent="0">
                  <a:buNone/>
                </a:pPr>
                <a:r>
                  <a:rPr lang="en-US" sz="2000" dirty="0"/>
                  <a:t>	</a:t>
                </a:r>
                <a:r>
                  <a:rPr lang="en-US" sz="2000" dirty="0"/>
                  <a:t>NPR = PV – P</a:t>
                </a:r>
                <a:r>
                  <a:rPr lang="en-US" sz="2000" baseline="-25000" dirty="0"/>
                  <a:t>0</a:t>
                </a:r>
              </a:p>
              <a:p>
                <a:pPr marL="0" indent="0">
                  <a:buNone/>
                </a:pPr>
                <a:r>
                  <a:rPr lang="en-US" sz="2000" dirty="0"/>
                  <a:t>Step 4: Interpolate the value calculated at low and high rate.</a:t>
                </a:r>
              </a:p>
              <a:p>
                <a:pPr marL="0" indent="0">
                  <a:buNone/>
                </a:pPr>
                <a:r>
                  <a:rPr lang="en-US" sz="2000" dirty="0"/>
                  <a:t> </a:t>
                </a:r>
                <a:r>
                  <a:rPr lang="en-US" sz="2000" dirty="0"/>
                  <a:t>  y or </a:t>
                </a:r>
                <a:r>
                  <a:rPr lang="en-US" sz="2000" dirty="0" err="1"/>
                  <a:t>K</a:t>
                </a:r>
                <a:r>
                  <a:rPr lang="en-US" sz="2000" baseline="-25000" dirty="0" err="1"/>
                  <a:t>d</a:t>
                </a:r>
                <a:r>
                  <a:rPr lang="en-US" sz="2000" dirty="0"/>
                  <a:t> = LR + </a:t>
                </a:r>
                <a14:m>
                  <m:oMath xmlns:m="http://schemas.openxmlformats.org/officeDocument/2006/math">
                    <m:f>
                      <m:fPr>
                        <m:ctrlPr>
                          <a:rPr lang="en-US" sz="2000" i="1">
                            <a:latin typeface="Cambria Math" panose="02040503050406030204" pitchFamily="18" charset="0"/>
                          </a:rPr>
                        </m:ctrlPr>
                      </m:fPr>
                      <m:num>
                        <m:r>
                          <a:rPr lang="en-US" sz="2000" i="1">
                            <a:latin typeface="Cambria Math"/>
                          </a:rPr>
                          <m:t>𝑁𝑃𝑉</m:t>
                        </m:r>
                        <m:r>
                          <a:rPr lang="en-US" sz="2000" i="1">
                            <a:latin typeface="Cambria Math"/>
                          </a:rPr>
                          <m:t> </m:t>
                        </m:r>
                        <m:r>
                          <a:rPr lang="en-US" sz="2000" i="1" baseline="-25000">
                            <a:latin typeface="Cambria Math"/>
                          </a:rPr>
                          <m:t>𝐿𝑅</m:t>
                        </m:r>
                      </m:num>
                      <m:den>
                        <m:r>
                          <a:rPr lang="en-US" sz="2000" i="1">
                            <a:latin typeface="Cambria Math"/>
                          </a:rPr>
                          <m:t>𝑁𝑃𝑉</m:t>
                        </m:r>
                        <m:r>
                          <a:rPr lang="en-US" sz="2000" i="1">
                            <a:latin typeface="Cambria Math"/>
                          </a:rPr>
                          <m:t> </m:t>
                        </m:r>
                        <m:r>
                          <a:rPr lang="en-US" sz="2000" i="1" baseline="-25000">
                            <a:latin typeface="Cambria Math"/>
                          </a:rPr>
                          <m:t>𝐿𝑅</m:t>
                        </m:r>
                        <m:r>
                          <a:rPr lang="en-US" sz="2000" i="1">
                            <a:latin typeface="Cambria Math"/>
                          </a:rPr>
                          <m:t> −</m:t>
                        </m:r>
                        <m:r>
                          <a:rPr lang="en-US" sz="2000" i="1">
                            <a:latin typeface="Cambria Math"/>
                          </a:rPr>
                          <m:t>𝑁𝑃𝑉</m:t>
                        </m:r>
                        <m:r>
                          <a:rPr lang="en-US" sz="2000" i="1">
                            <a:latin typeface="Cambria Math"/>
                          </a:rPr>
                          <m:t> </m:t>
                        </m:r>
                        <m:r>
                          <a:rPr lang="en-US" sz="2000" i="1" baseline="-25000">
                            <a:latin typeface="Cambria Math"/>
                          </a:rPr>
                          <m:t>𝐻𝑅</m:t>
                        </m:r>
                      </m:den>
                    </m:f>
                  </m:oMath>
                </a14:m>
                <a:r>
                  <a:rPr lang="en-US" sz="2000" dirty="0"/>
                  <a:t> × (HR – LR)</a:t>
                </a:r>
              </a:p>
              <a:p>
                <a:pPr marL="0" indent="0">
                  <a:buNone/>
                </a:pPr>
                <a:r>
                  <a:rPr lang="en-US" sz="2000" dirty="0"/>
                  <a:t>Decision Criteria:</a:t>
                </a:r>
              </a:p>
              <a:p>
                <a:pPr marL="0" indent="0">
                  <a:buNone/>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81200" y="609600"/>
                <a:ext cx="8229600" cy="6019800"/>
              </a:xfrm>
              <a:blipFill>
                <a:blip r:embed="rId2"/>
                <a:stretch>
                  <a:fillRect l="-741" t="-1012" r="-1111"/>
                </a:stretch>
              </a:blipFill>
            </p:spPr>
            <p:txBody>
              <a:bodyPr/>
              <a:lstStyle/>
              <a:p>
                <a:r>
                  <a:rPr lang="en-US">
                    <a:noFill/>
                  </a:rPr>
                  <a:t> </a:t>
                </a:r>
              </a:p>
            </p:txBody>
          </p:sp>
        </mc:Fallback>
      </mc:AlternateContent>
      <p:graphicFrame>
        <p:nvGraphicFramePr>
          <p:cNvPr id="4" name="Table 3"/>
          <p:cNvGraphicFramePr>
            <a:graphicFrameLocks noGrp="1"/>
          </p:cNvGraphicFramePr>
          <p:nvPr>
            <p:extLst/>
          </p:nvPr>
        </p:nvGraphicFramePr>
        <p:xfrm>
          <a:off x="2133600" y="5257800"/>
          <a:ext cx="8077200" cy="148336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370840">
                <a:tc>
                  <a:txBody>
                    <a:bodyPr/>
                    <a:lstStyle/>
                    <a:p>
                      <a:r>
                        <a:rPr lang="en-US" sz="1600" dirty="0" smtClean="0"/>
                        <a:t>If</a:t>
                      </a:r>
                      <a:endParaRPr lang="en-US" sz="1600" dirty="0"/>
                    </a:p>
                  </a:txBody>
                  <a:tcPr/>
                </a:tc>
                <a:tc>
                  <a:txBody>
                    <a:bodyPr/>
                    <a:lstStyle/>
                    <a:p>
                      <a:r>
                        <a:rPr lang="en-US" sz="1600" dirty="0" smtClean="0"/>
                        <a:t>Then</a:t>
                      </a:r>
                      <a:endParaRPr lang="en-US" sz="1600" dirty="0"/>
                    </a:p>
                  </a:txBody>
                  <a:tcPr/>
                </a:tc>
                <a:tc>
                  <a:txBody>
                    <a:bodyPr/>
                    <a:lstStyle/>
                    <a:p>
                      <a:r>
                        <a:rPr lang="en-US" sz="1600" dirty="0" smtClean="0"/>
                        <a:t>Reason</a:t>
                      </a:r>
                      <a:endParaRPr lang="en-US" sz="1600" dirty="0"/>
                    </a:p>
                  </a:txBody>
                  <a:tcPr/>
                </a:tc>
                <a:extLst>
                  <a:ext uri="{0D108BD9-81ED-4DB2-BD59-A6C34878D82A}">
                    <a16:rowId xmlns:a16="http://schemas.microsoft.com/office/drawing/2014/main" val="10000"/>
                  </a:ext>
                </a:extLst>
              </a:tr>
              <a:tr h="370840">
                <a:tc>
                  <a:txBody>
                    <a:bodyPr/>
                    <a:lstStyle/>
                    <a:p>
                      <a:r>
                        <a:rPr lang="en-US" sz="1600" dirty="0" smtClean="0"/>
                        <a:t>YTM &gt; minimum required rate of return</a:t>
                      </a:r>
                      <a:endParaRPr lang="en-US" sz="1600" dirty="0"/>
                    </a:p>
                  </a:txBody>
                  <a:tcPr/>
                </a:tc>
                <a:tc>
                  <a:txBody>
                    <a:bodyPr/>
                    <a:lstStyle/>
                    <a:p>
                      <a:r>
                        <a:rPr lang="en-US" sz="1600" dirty="0" smtClean="0"/>
                        <a:t>Buy the Bond</a:t>
                      </a:r>
                      <a:endParaRPr lang="en-US" sz="1600" dirty="0"/>
                    </a:p>
                  </a:txBody>
                  <a:tcPr/>
                </a:tc>
                <a:tc>
                  <a:txBody>
                    <a:bodyPr/>
                    <a:lstStyle/>
                    <a:p>
                      <a:r>
                        <a:rPr lang="en-US" sz="1600" dirty="0" smtClean="0"/>
                        <a:t>Undervalued</a:t>
                      </a:r>
                      <a:endParaRPr lang="en-US" sz="1600" dirty="0"/>
                    </a:p>
                  </a:txBody>
                  <a:tcPr/>
                </a:tc>
                <a:extLst>
                  <a:ext uri="{0D108BD9-81ED-4DB2-BD59-A6C34878D82A}">
                    <a16:rowId xmlns:a16="http://schemas.microsoft.com/office/drawing/2014/main" val="10001"/>
                  </a:ext>
                </a:extLst>
              </a:tr>
              <a:tr h="370840">
                <a:tc>
                  <a:txBody>
                    <a:bodyPr/>
                    <a:lstStyle/>
                    <a:p>
                      <a:r>
                        <a:rPr lang="en-US" sz="1600" dirty="0" smtClean="0"/>
                        <a:t>YTM &lt; minimum required rate of return</a:t>
                      </a:r>
                      <a:endParaRPr lang="en-US" sz="1600" dirty="0"/>
                    </a:p>
                  </a:txBody>
                  <a:tcPr/>
                </a:tc>
                <a:tc>
                  <a:txBody>
                    <a:bodyPr/>
                    <a:lstStyle/>
                    <a:p>
                      <a:r>
                        <a:rPr lang="en-US" sz="1600" dirty="0" smtClean="0"/>
                        <a:t>Do not buy</a:t>
                      </a:r>
                      <a:r>
                        <a:rPr lang="en-US" sz="1600" baseline="0" dirty="0" smtClean="0"/>
                        <a:t> the Bond</a:t>
                      </a:r>
                      <a:endParaRPr lang="en-US" sz="1600" dirty="0"/>
                    </a:p>
                  </a:txBody>
                  <a:tcPr/>
                </a:tc>
                <a:tc>
                  <a:txBody>
                    <a:bodyPr/>
                    <a:lstStyle/>
                    <a:p>
                      <a:r>
                        <a:rPr lang="en-US" sz="1600" dirty="0" smtClean="0"/>
                        <a:t>Overvalued</a:t>
                      </a:r>
                      <a:endParaRPr lang="en-US" sz="1600" dirty="0"/>
                    </a:p>
                  </a:txBody>
                  <a:tcPr/>
                </a:tc>
                <a:extLst>
                  <a:ext uri="{0D108BD9-81ED-4DB2-BD59-A6C34878D82A}">
                    <a16:rowId xmlns:a16="http://schemas.microsoft.com/office/drawing/2014/main" val="10002"/>
                  </a:ext>
                </a:extLst>
              </a:tr>
              <a:tr h="370840">
                <a:tc>
                  <a:txBody>
                    <a:bodyPr/>
                    <a:lstStyle/>
                    <a:p>
                      <a:r>
                        <a:rPr lang="en-US" sz="1600" dirty="0" smtClean="0"/>
                        <a:t>YTM = minimum required rate of return</a:t>
                      </a:r>
                      <a:endParaRPr lang="en-US" sz="1600" dirty="0"/>
                    </a:p>
                  </a:txBody>
                  <a:tcPr/>
                </a:tc>
                <a:tc>
                  <a:txBody>
                    <a:bodyPr/>
                    <a:lstStyle/>
                    <a:p>
                      <a:r>
                        <a:rPr lang="en-US" sz="1600" dirty="0" smtClean="0"/>
                        <a:t>Be indifferent</a:t>
                      </a:r>
                      <a:endParaRPr lang="en-US" sz="1600" dirty="0"/>
                    </a:p>
                  </a:txBody>
                  <a:tcPr/>
                </a:tc>
                <a:tc>
                  <a:txBody>
                    <a:bodyPr/>
                    <a:lstStyle/>
                    <a:p>
                      <a:r>
                        <a:rPr lang="en-US" sz="1600" dirty="0" smtClean="0"/>
                        <a:t>Correctly Valued</a:t>
                      </a:r>
                      <a:endParaRPr 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26253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r>
              <a:rPr lang="en-US" dirty="0" smtClean="0"/>
              <a:t>YTM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81200" y="685800"/>
                <a:ext cx="8229600" cy="5943600"/>
              </a:xfrm>
            </p:spPr>
            <p:txBody>
              <a:bodyPr>
                <a:normAutofit/>
              </a:bodyPr>
              <a:lstStyle/>
              <a:p>
                <a:pPr marL="0" indent="0" algn="just">
                  <a:buNone/>
                </a:pPr>
                <a:r>
                  <a:rPr lang="en-US" sz="2000" b="1" dirty="0"/>
                  <a:t>Example Problem of YTM for Coupon Bond</a:t>
                </a:r>
              </a:p>
              <a:p>
                <a:pPr marL="0" indent="0" algn="just">
                  <a:buNone/>
                </a:pPr>
                <a:r>
                  <a:rPr lang="en-US" sz="2000" dirty="0"/>
                  <a:t>ABC Company’s bond have 12 years remaining to maturity. Interest is paid annually, the bonds have a </a:t>
                </a:r>
                <a:r>
                  <a:rPr lang="en-US" sz="2000" dirty="0" err="1"/>
                  <a:t>Rs</a:t>
                </a:r>
                <a:r>
                  <a:rPr lang="en-US" sz="2000" dirty="0"/>
                  <a:t> 1,000 par value and the coupon interest rate is 10 percent. The bonds sell at price of </a:t>
                </a:r>
                <a:r>
                  <a:rPr lang="en-US" sz="2000" dirty="0" err="1"/>
                  <a:t>Rs</a:t>
                </a:r>
                <a:r>
                  <a:rPr lang="en-US" sz="2000" dirty="0"/>
                  <a:t> 850. Calculate yield to maturity.</a:t>
                </a:r>
              </a:p>
              <a:p>
                <a:pPr marL="0" indent="0" algn="just">
                  <a:buNone/>
                </a:pPr>
                <a:endParaRPr lang="en-US" sz="2000" dirty="0"/>
              </a:p>
              <a:p>
                <a:pPr marL="0" indent="0" algn="just">
                  <a:buNone/>
                </a:pPr>
                <a:r>
                  <a:rPr lang="en-US" sz="2000" b="1" dirty="0"/>
                  <a:t>Yield to Maturity for Perpetual Bond:</a:t>
                </a:r>
              </a:p>
              <a:p>
                <a:pPr marL="0" indent="0" algn="just">
                  <a:buNone/>
                </a:pPr>
                <a:r>
                  <a:rPr lang="en-US" sz="2000" dirty="0"/>
                  <a:t>YTM = </a:t>
                </a:r>
                <a14:m>
                  <m:oMath xmlns:m="http://schemas.openxmlformats.org/officeDocument/2006/math">
                    <m:f>
                      <m:fPr>
                        <m:ctrlPr>
                          <a:rPr lang="en-US" sz="2000" i="1">
                            <a:latin typeface="Cambria Math" panose="02040503050406030204" pitchFamily="18" charset="0"/>
                          </a:rPr>
                        </m:ctrlPr>
                      </m:fPr>
                      <m:num>
                        <m:r>
                          <a:rPr lang="en-US" sz="2000" i="1">
                            <a:latin typeface="Cambria Math"/>
                          </a:rPr>
                          <m:t>𝐼</m:t>
                        </m:r>
                      </m:num>
                      <m:den>
                        <m:r>
                          <a:rPr lang="en-US" sz="2000" i="1">
                            <a:latin typeface="Cambria Math"/>
                          </a:rPr>
                          <m:t>𝑃</m:t>
                        </m:r>
                        <m:r>
                          <a:rPr lang="en-US" sz="2000" i="1" baseline="-25000">
                            <a:latin typeface="Cambria Math"/>
                          </a:rPr>
                          <m:t>0</m:t>
                        </m:r>
                      </m:den>
                    </m:f>
                  </m:oMath>
                </a14:m>
                <a:endParaRPr lang="en-US" sz="2000" dirty="0"/>
              </a:p>
              <a:p>
                <a:pPr marL="0" indent="0" algn="just">
                  <a:buNone/>
                </a:pPr>
                <a:endParaRPr lang="en-US" sz="2000" dirty="0"/>
              </a:p>
              <a:p>
                <a:pPr marL="0" indent="0" algn="just">
                  <a:buNone/>
                </a:pPr>
                <a:r>
                  <a:rPr lang="en-US" sz="2000" b="1" dirty="0"/>
                  <a:t>Yield to Maturity for Zero Coupon Bond:</a:t>
                </a:r>
              </a:p>
              <a:p>
                <a:pPr marL="0" indent="0" algn="just">
                  <a:buNone/>
                </a:pPr>
                <a:r>
                  <a:rPr lang="en-US" sz="2000" dirty="0"/>
                  <a:t>YTM = (</a:t>
                </a:r>
                <a14:m>
                  <m:oMath xmlns:m="http://schemas.openxmlformats.org/officeDocument/2006/math">
                    <m:r>
                      <a:rPr lang="en-US" sz="2000">
                        <a:latin typeface="Cambria Math"/>
                      </a:rPr>
                      <m:t> </m:t>
                    </m:r>
                    <m:f>
                      <m:fPr>
                        <m:ctrlPr>
                          <a:rPr lang="en-US" sz="2000" i="1">
                            <a:latin typeface="Cambria Math" panose="02040503050406030204" pitchFamily="18" charset="0"/>
                          </a:rPr>
                        </m:ctrlPr>
                      </m:fPr>
                      <m:num>
                        <m:r>
                          <a:rPr lang="en-US" sz="2000" i="1">
                            <a:latin typeface="Cambria Math"/>
                          </a:rPr>
                          <m:t>𝑀</m:t>
                        </m:r>
                      </m:num>
                      <m:den>
                        <m:r>
                          <a:rPr lang="en-US" sz="2000" i="1">
                            <a:latin typeface="Cambria Math"/>
                          </a:rPr>
                          <m:t>𝑃</m:t>
                        </m:r>
                        <m:r>
                          <a:rPr lang="en-US" sz="2000" i="1" baseline="-25000">
                            <a:latin typeface="Cambria Math"/>
                          </a:rPr>
                          <m:t>0</m:t>
                        </m:r>
                      </m:den>
                    </m:f>
                    <m:r>
                      <a:rPr lang="en-US" sz="2000">
                        <a:latin typeface="Cambria Math"/>
                      </a:rPr>
                      <m:t> )</m:t>
                    </m:r>
                    <m:f>
                      <m:fPr>
                        <m:ctrlPr>
                          <a:rPr lang="en-US" sz="2000" i="1" baseline="30000">
                            <a:latin typeface="Cambria Math" panose="02040503050406030204" pitchFamily="18" charset="0"/>
                          </a:rPr>
                        </m:ctrlPr>
                      </m:fPr>
                      <m:num>
                        <m:r>
                          <a:rPr lang="en-US" sz="2000" baseline="30000">
                            <a:latin typeface="Cambria Math"/>
                          </a:rPr>
                          <m:t>1</m:t>
                        </m:r>
                      </m:num>
                      <m:den>
                        <m:r>
                          <m:rPr>
                            <m:sty m:val="p"/>
                          </m:rPr>
                          <a:rPr lang="en-US" sz="2000" baseline="30000">
                            <a:latin typeface="Cambria Math"/>
                          </a:rPr>
                          <m:t>n</m:t>
                        </m:r>
                      </m:den>
                    </m:f>
                    <m:r>
                      <a:rPr lang="en-US" sz="2000">
                        <a:latin typeface="Cambria Math"/>
                      </a:rPr>
                      <m:t>−1</m:t>
                    </m:r>
                  </m:oMath>
                </a14:m>
                <a:endParaRPr lang="en-US" sz="2000" dirty="0"/>
              </a:p>
              <a:p>
                <a:pPr marL="0" indent="0" algn="just">
                  <a:buNone/>
                </a:pPr>
                <a:r>
                  <a:rPr lang="en-US" sz="2000" b="1" dirty="0"/>
                  <a:t>Example Problem:</a:t>
                </a:r>
              </a:p>
              <a:p>
                <a:pPr marL="0" indent="0" algn="just">
                  <a:buNone/>
                </a:pPr>
                <a:r>
                  <a:rPr lang="en-US" sz="2000" dirty="0"/>
                  <a:t>XYZ Company issues a zero coupon bond having a 10-year maturity and a </a:t>
                </a:r>
                <a:r>
                  <a:rPr lang="en-US" sz="2000" dirty="0" err="1"/>
                  <a:t>Rs</a:t>
                </a:r>
                <a:r>
                  <a:rPr lang="en-US" sz="2000" dirty="0"/>
                  <a:t> 1,000 face value. The market price of bond is </a:t>
                </a:r>
                <a:r>
                  <a:rPr lang="en-US" sz="2000" dirty="0" err="1"/>
                  <a:t>Rs</a:t>
                </a:r>
                <a:r>
                  <a:rPr lang="en-US" sz="2000" dirty="0"/>
                  <a:t> 500. Calculate the yield to maturity of bond.</a:t>
                </a:r>
              </a:p>
              <a:p>
                <a:pPr marL="0" indent="0" algn="just">
                  <a:buNone/>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81200" y="685800"/>
                <a:ext cx="8229600" cy="5943600"/>
              </a:xfrm>
              <a:blipFill>
                <a:blip r:embed="rId2"/>
                <a:stretch>
                  <a:fillRect l="-741" t="-1128" r="-741"/>
                </a:stretch>
              </a:blipFill>
            </p:spPr>
            <p:txBody>
              <a:bodyPr/>
              <a:lstStyle/>
              <a:p>
                <a:r>
                  <a:rPr lang="en-US">
                    <a:noFill/>
                  </a:rPr>
                  <a:t> </a:t>
                </a:r>
              </a:p>
            </p:txBody>
          </p:sp>
        </mc:Fallback>
      </mc:AlternateContent>
    </p:spTree>
    <p:extLst>
      <p:ext uri="{BB962C8B-B14F-4D97-AF65-F5344CB8AC3E}">
        <p14:creationId xmlns:p14="http://schemas.microsoft.com/office/powerpoint/2010/main" val="1670244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r>
              <a:rPr lang="en-US" dirty="0" smtClean="0"/>
              <a:t>Yield To Call (YTC)</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81200" y="838200"/>
                <a:ext cx="8229600" cy="5638800"/>
              </a:xfrm>
            </p:spPr>
            <p:txBody>
              <a:bodyPr>
                <a:normAutofit lnSpcReduction="10000"/>
              </a:bodyPr>
              <a:lstStyle/>
              <a:p>
                <a:pPr algn="just"/>
                <a:r>
                  <a:rPr lang="en-US" sz="2000" dirty="0"/>
                  <a:t>Annualized rate of return that an investor would earn if he/she bought a callable bond at its current market price and held it until the call date given that the bond was called on the date.</a:t>
                </a:r>
              </a:p>
              <a:p>
                <a:pPr algn="just"/>
                <a:r>
                  <a:rPr lang="en-US" sz="2000" dirty="0"/>
                  <a:t>Assumptions:</a:t>
                </a:r>
              </a:p>
              <a:p>
                <a:pPr lvl="1" algn="just"/>
                <a:r>
                  <a:rPr lang="en-US" sz="1600" dirty="0"/>
                  <a:t>Bond will be held to the call date</a:t>
                </a:r>
              </a:p>
              <a:p>
                <a:pPr lvl="1" algn="just"/>
                <a:r>
                  <a:rPr lang="en-US" sz="1600" dirty="0"/>
                  <a:t>Coupons are reinvested at the yield to call rate</a:t>
                </a:r>
              </a:p>
              <a:p>
                <a:pPr lvl="1" algn="just"/>
                <a:r>
                  <a:rPr lang="en-US" sz="1600" dirty="0"/>
                  <a:t>Issuer calls the bond on the call date</a:t>
                </a:r>
              </a:p>
              <a:p>
                <a:pPr algn="just"/>
                <a:r>
                  <a:rPr lang="en-US" sz="2000" dirty="0"/>
                  <a:t>Called Yield to first call </a:t>
                </a:r>
              </a:p>
              <a:p>
                <a:pPr marL="0" indent="0" algn="just">
                  <a:buNone/>
                </a:pPr>
                <a:r>
                  <a:rPr lang="en-US" sz="1800" dirty="0"/>
                  <a:t>V</a:t>
                </a:r>
                <a:r>
                  <a:rPr lang="en-US" sz="1800" baseline="-25000" dirty="0"/>
                  <a:t>0</a:t>
                </a:r>
                <a:r>
                  <a:rPr lang="en-US" sz="1800" dirty="0"/>
                  <a:t> = I × [</a:t>
                </a:r>
                <a14:m>
                  <m:oMath xmlns:m="http://schemas.openxmlformats.org/officeDocument/2006/math">
                    <m:f>
                      <m:fPr>
                        <m:ctrlPr>
                          <a:rPr lang="en-US" sz="2000" i="1">
                            <a:latin typeface="Cambria Math" panose="02040503050406030204" pitchFamily="18" charset="0"/>
                          </a:rPr>
                        </m:ctrlPr>
                      </m:fPr>
                      <m:num>
                        <m:r>
                          <a:rPr lang="en-US" sz="2000" i="1">
                            <a:latin typeface="Cambria Math"/>
                          </a:rPr>
                          <m:t>1 − </m:t>
                        </m:r>
                        <m:box>
                          <m:boxPr>
                            <m:ctrlPr>
                              <a:rPr lang="en-US" sz="2000" i="1">
                                <a:latin typeface="Cambria Math" panose="02040503050406030204" pitchFamily="18" charset="0"/>
                              </a:rPr>
                            </m:ctrlPr>
                          </m:boxPr>
                          <m:e>
                            <m:argPr>
                              <m:argSz m:val="-1"/>
                            </m:argPr>
                            <m:f>
                              <m:fPr>
                                <m:ctrlPr>
                                  <a:rPr lang="en-US" sz="2000" i="1">
                                    <a:latin typeface="Cambria Math" panose="02040503050406030204" pitchFamily="18" charset="0"/>
                                  </a:rPr>
                                </m:ctrlPr>
                              </m:fPr>
                              <m:num>
                                <m:r>
                                  <a:rPr lang="en-US" sz="2000" i="1">
                                    <a:latin typeface="Cambria Math"/>
                                  </a:rPr>
                                  <m:t>1</m:t>
                                </m:r>
                              </m:num>
                              <m:den>
                                <m:d>
                                  <m:dPr>
                                    <m:ctrlPr>
                                      <a:rPr lang="en-US" sz="2000" i="1">
                                        <a:latin typeface="Cambria Math" panose="02040503050406030204" pitchFamily="18" charset="0"/>
                                      </a:rPr>
                                    </m:ctrlPr>
                                  </m:dPr>
                                  <m:e>
                                    <m:r>
                                      <a:rPr lang="en-US" sz="2000" i="1">
                                        <a:latin typeface="Cambria Math"/>
                                      </a:rPr>
                                      <m:t>1+</m:t>
                                    </m:r>
                                    <m:r>
                                      <a:rPr lang="en-US" sz="2000" i="1">
                                        <a:latin typeface="Cambria Math"/>
                                      </a:rPr>
                                      <m:t>𝑘𝑐</m:t>
                                    </m:r>
                                  </m:e>
                                </m:d>
                                <m:r>
                                  <a:rPr lang="en-US" sz="2000" i="1" baseline="30000">
                                    <a:latin typeface="Cambria Math"/>
                                  </a:rPr>
                                  <m:t>𝑛</m:t>
                                </m:r>
                                <m:r>
                                  <a:rPr lang="en-US" sz="2000" i="1" baseline="30000">
                                    <a:latin typeface="Cambria Math"/>
                                  </a:rPr>
                                  <m:t>𝑐</m:t>
                                </m:r>
                              </m:den>
                            </m:f>
                          </m:e>
                        </m:box>
                      </m:num>
                      <m:den>
                        <m:r>
                          <a:rPr lang="en-US" sz="2000" i="1">
                            <a:latin typeface="Cambria Math"/>
                          </a:rPr>
                          <m:t>𝑘</m:t>
                        </m:r>
                        <m:r>
                          <a:rPr lang="en-US" sz="2000" i="1" baseline="-25000">
                            <a:latin typeface="Cambria Math"/>
                          </a:rPr>
                          <m:t>𝑐</m:t>
                        </m:r>
                      </m:den>
                    </m:f>
                  </m:oMath>
                </a14:m>
                <a:r>
                  <a:rPr lang="en-US" sz="2000" dirty="0"/>
                  <a:t>  ]  + </a:t>
                </a:r>
                <a14:m>
                  <m:oMath xmlns:m="http://schemas.openxmlformats.org/officeDocument/2006/math">
                    <m:f>
                      <m:fPr>
                        <m:ctrlPr>
                          <a:rPr lang="en-US" sz="2000" i="1">
                            <a:latin typeface="Cambria Math" panose="02040503050406030204" pitchFamily="18" charset="0"/>
                          </a:rPr>
                        </m:ctrlPr>
                      </m:fPr>
                      <m:num>
                        <m:r>
                          <a:rPr lang="en-US" sz="2000" i="1">
                            <a:latin typeface="Cambria Math"/>
                          </a:rPr>
                          <m:t>𝐶𝑎𝑙𝑙</m:t>
                        </m:r>
                        <m:r>
                          <a:rPr lang="en-US" sz="2000" i="1">
                            <a:latin typeface="Cambria Math"/>
                          </a:rPr>
                          <m:t> </m:t>
                        </m:r>
                        <m:r>
                          <a:rPr lang="en-US" sz="2000" i="1">
                            <a:latin typeface="Cambria Math"/>
                          </a:rPr>
                          <m:t>𝑃𝑟𝑖𝑐𝑒</m:t>
                        </m:r>
                      </m:num>
                      <m:den>
                        <m:d>
                          <m:dPr>
                            <m:ctrlPr>
                              <a:rPr lang="en-US" sz="2000" i="1">
                                <a:latin typeface="Cambria Math" panose="02040503050406030204" pitchFamily="18" charset="0"/>
                              </a:rPr>
                            </m:ctrlPr>
                          </m:dPr>
                          <m:e>
                            <m:r>
                              <a:rPr lang="en-US" sz="2000" i="1">
                                <a:latin typeface="Cambria Math"/>
                              </a:rPr>
                              <m:t>1+</m:t>
                            </m:r>
                            <m:r>
                              <a:rPr lang="en-US" sz="2000" i="1">
                                <a:latin typeface="Cambria Math"/>
                              </a:rPr>
                              <m:t>𝑘𝑐</m:t>
                            </m:r>
                          </m:e>
                        </m:d>
                        <m:r>
                          <a:rPr lang="en-US" sz="2000" i="1" baseline="30000">
                            <a:latin typeface="Cambria Math"/>
                          </a:rPr>
                          <m:t>𝑛</m:t>
                        </m:r>
                        <m:r>
                          <a:rPr lang="en-US" sz="2000" i="1" baseline="30000">
                            <a:latin typeface="Cambria Math"/>
                          </a:rPr>
                          <m:t>𝑐</m:t>
                        </m:r>
                      </m:den>
                    </m:f>
                  </m:oMath>
                </a14:m>
                <a:endParaRPr lang="en-US" sz="2000" dirty="0"/>
              </a:p>
              <a:p>
                <a:pPr marL="0" indent="0" algn="just">
                  <a:buNone/>
                </a:pPr>
                <a:r>
                  <a:rPr lang="en-US" sz="2000" dirty="0"/>
                  <a:t>Step 1: Approximate YTC = </a:t>
                </a:r>
                <a:r>
                  <a:rPr lang="en-US" sz="2000" dirty="0"/>
                  <a:t> </a:t>
                </a:r>
                <a:r>
                  <a:rPr lang="en-US" sz="2000" dirty="0" err="1"/>
                  <a:t>Y</a:t>
                </a:r>
                <a:r>
                  <a:rPr lang="en-US" sz="2000" baseline="-25000" dirty="0" err="1"/>
                  <a:t>c</a:t>
                </a:r>
                <a:r>
                  <a:rPr lang="en-US" sz="2000" dirty="0"/>
                  <a:t> </a:t>
                </a:r>
                <a:r>
                  <a:rPr lang="en-US" sz="2000" dirty="0"/>
                  <a:t>= </a:t>
                </a:r>
                <a14:m>
                  <m:oMath xmlns:m="http://schemas.openxmlformats.org/officeDocument/2006/math">
                    <m:f>
                      <m:fPr>
                        <m:ctrlPr>
                          <a:rPr lang="en-US" sz="2000" i="1">
                            <a:latin typeface="Cambria Math" panose="02040503050406030204" pitchFamily="18" charset="0"/>
                          </a:rPr>
                        </m:ctrlPr>
                      </m:fPr>
                      <m:num>
                        <m:r>
                          <a:rPr lang="en-US" sz="2000" i="1">
                            <a:latin typeface="Cambria Math"/>
                          </a:rPr>
                          <m:t>𝐼</m:t>
                        </m:r>
                        <m:r>
                          <a:rPr lang="en-US" sz="2000" i="1">
                            <a:latin typeface="Cambria Math"/>
                          </a:rPr>
                          <m:t>+ </m:t>
                        </m:r>
                        <m:f>
                          <m:fPr>
                            <m:ctrlPr>
                              <a:rPr lang="en-US" sz="2000" i="1">
                                <a:latin typeface="Cambria Math" panose="02040503050406030204" pitchFamily="18" charset="0"/>
                              </a:rPr>
                            </m:ctrlPr>
                          </m:fPr>
                          <m:num>
                            <m:r>
                              <a:rPr lang="en-US" sz="2000" i="1">
                                <a:latin typeface="Cambria Math"/>
                              </a:rPr>
                              <m:t>𝑃</m:t>
                            </m:r>
                            <m:r>
                              <a:rPr lang="en-US" sz="2000" i="1" baseline="-25000">
                                <a:latin typeface="Cambria Math"/>
                              </a:rPr>
                              <m:t>𝑐</m:t>
                            </m:r>
                            <m:r>
                              <a:rPr lang="en-US" sz="2000" i="1">
                                <a:latin typeface="Cambria Math"/>
                              </a:rPr>
                              <m:t>−</m:t>
                            </m:r>
                            <m:r>
                              <a:rPr lang="en-US" sz="2000" i="1">
                                <a:latin typeface="Cambria Math"/>
                              </a:rPr>
                              <m:t>𝑃</m:t>
                            </m:r>
                            <m:r>
                              <a:rPr lang="en-US" sz="2000" i="1" baseline="-25000">
                                <a:latin typeface="Cambria Math"/>
                              </a:rPr>
                              <m:t>0</m:t>
                            </m:r>
                          </m:num>
                          <m:den>
                            <m:r>
                              <a:rPr lang="en-US" sz="2000" i="1">
                                <a:latin typeface="Cambria Math"/>
                              </a:rPr>
                              <m:t>𝑛</m:t>
                            </m:r>
                            <m:r>
                              <a:rPr lang="en-US" sz="2000" i="1">
                                <a:latin typeface="Cambria Math"/>
                              </a:rPr>
                              <m:t>𝑐</m:t>
                            </m:r>
                          </m:den>
                        </m:f>
                      </m:num>
                      <m:den>
                        <m:f>
                          <m:fPr>
                            <m:ctrlPr>
                              <a:rPr lang="en-US" sz="2000" i="1">
                                <a:latin typeface="Cambria Math" panose="02040503050406030204" pitchFamily="18" charset="0"/>
                              </a:rPr>
                            </m:ctrlPr>
                          </m:fPr>
                          <m:num>
                            <m:r>
                              <a:rPr lang="en-US" sz="2000" i="1">
                                <a:latin typeface="Cambria Math"/>
                              </a:rPr>
                              <m:t>𝑃</m:t>
                            </m:r>
                            <m:r>
                              <a:rPr lang="en-US" sz="2000" i="1" baseline="-25000">
                                <a:latin typeface="Cambria Math"/>
                              </a:rPr>
                              <m:t>𝑐</m:t>
                            </m:r>
                            <m:r>
                              <a:rPr lang="en-US" sz="2000" i="1">
                                <a:latin typeface="Cambria Math"/>
                              </a:rPr>
                              <m:t>+2</m:t>
                            </m:r>
                            <m:r>
                              <a:rPr lang="en-US" sz="2000" i="1">
                                <a:latin typeface="Cambria Math"/>
                              </a:rPr>
                              <m:t>𝑃</m:t>
                            </m:r>
                            <m:r>
                              <a:rPr lang="en-US" sz="2000" i="1" baseline="-25000">
                                <a:latin typeface="Cambria Math"/>
                              </a:rPr>
                              <m:t>0</m:t>
                            </m:r>
                          </m:num>
                          <m:den>
                            <m:r>
                              <a:rPr lang="en-US" sz="2000" i="1">
                                <a:latin typeface="Cambria Math"/>
                              </a:rPr>
                              <m:t>3</m:t>
                            </m:r>
                          </m:den>
                        </m:f>
                      </m:den>
                    </m:f>
                  </m:oMath>
                </a14:m>
                <a:r>
                  <a:rPr lang="en-US" sz="2000" dirty="0"/>
                  <a:t>   P</a:t>
                </a:r>
                <a:r>
                  <a:rPr lang="en-US" sz="2000" baseline="-25000" dirty="0"/>
                  <a:t>c</a:t>
                </a:r>
                <a:r>
                  <a:rPr lang="en-US" sz="2000" dirty="0"/>
                  <a:t> = call price; </a:t>
                </a:r>
                <a:r>
                  <a:rPr lang="en-US" sz="2000" dirty="0" err="1"/>
                  <a:t>nc</a:t>
                </a:r>
                <a:r>
                  <a:rPr lang="en-US" sz="2000" dirty="0"/>
                  <a:t> = call period</a:t>
                </a:r>
              </a:p>
              <a:p>
                <a:pPr marL="0" indent="0" algn="just">
                  <a:buNone/>
                </a:pPr>
                <a:r>
                  <a:rPr lang="en-US" sz="2000" dirty="0"/>
                  <a:t>Step 2: Calculate the value of bond at low and high rate using bond valuation formula: TPV = I × PVIFA </a:t>
                </a:r>
                <a:r>
                  <a:rPr lang="en-US" sz="2000" baseline="-25000" dirty="0" err="1"/>
                  <a:t>ytc,nc</a:t>
                </a:r>
                <a:r>
                  <a:rPr lang="en-US" sz="2000" dirty="0"/>
                  <a:t> + Pc × PVIF </a:t>
                </a:r>
                <a:r>
                  <a:rPr lang="en-US" sz="2000" baseline="-25000" dirty="0" err="1"/>
                  <a:t>ytc</a:t>
                </a:r>
                <a:r>
                  <a:rPr lang="en-US" sz="2000" baseline="-25000" dirty="0"/>
                  <a:t>, </a:t>
                </a:r>
                <a:r>
                  <a:rPr lang="en-US" sz="2000" baseline="-25000" dirty="0" err="1"/>
                  <a:t>nc</a:t>
                </a:r>
                <a:r>
                  <a:rPr lang="en-US" sz="2000" dirty="0"/>
                  <a:t> </a:t>
                </a:r>
              </a:p>
              <a:p>
                <a:pPr marL="0" indent="0" algn="just">
                  <a:buNone/>
                </a:pPr>
                <a:r>
                  <a:rPr lang="en-US" sz="2000" dirty="0"/>
                  <a:t>Step 3: Calculate Net Present value at low and high rate: NPV = TPV – P</a:t>
                </a:r>
                <a:r>
                  <a:rPr lang="en-US" sz="2000" baseline="-25000" dirty="0"/>
                  <a:t>0</a:t>
                </a:r>
              </a:p>
              <a:p>
                <a:pPr marL="0" indent="0">
                  <a:buNone/>
                </a:pPr>
                <a:r>
                  <a:rPr lang="en-US" sz="2000" dirty="0"/>
                  <a:t>Step 4: Interpolate the value calculated at low and high rate.</a:t>
                </a:r>
              </a:p>
              <a:p>
                <a:pPr marL="0" indent="0">
                  <a:buNone/>
                </a:pPr>
                <a:r>
                  <a:rPr lang="en-US" sz="2000" dirty="0"/>
                  <a:t>   </a:t>
                </a:r>
                <a:r>
                  <a:rPr lang="en-US" sz="2000" dirty="0"/>
                  <a:t>YTC </a:t>
                </a:r>
                <a:r>
                  <a:rPr lang="en-US" sz="2000" dirty="0"/>
                  <a:t>= LR + </a:t>
                </a:r>
                <a14:m>
                  <m:oMath xmlns:m="http://schemas.openxmlformats.org/officeDocument/2006/math">
                    <m:f>
                      <m:fPr>
                        <m:ctrlPr>
                          <a:rPr lang="en-US" sz="2000" i="1">
                            <a:latin typeface="Cambria Math" panose="02040503050406030204" pitchFamily="18" charset="0"/>
                          </a:rPr>
                        </m:ctrlPr>
                      </m:fPr>
                      <m:num>
                        <m:r>
                          <a:rPr lang="en-US" sz="2000" i="1">
                            <a:latin typeface="Cambria Math"/>
                          </a:rPr>
                          <m:t>𝑁𝑃𝑉</m:t>
                        </m:r>
                        <m:r>
                          <a:rPr lang="en-US" sz="2000" i="1">
                            <a:latin typeface="Cambria Math"/>
                          </a:rPr>
                          <m:t> </m:t>
                        </m:r>
                        <m:r>
                          <a:rPr lang="en-US" sz="2000" i="1" baseline="-25000">
                            <a:latin typeface="Cambria Math"/>
                          </a:rPr>
                          <m:t>𝐿𝑅</m:t>
                        </m:r>
                      </m:num>
                      <m:den>
                        <m:r>
                          <a:rPr lang="en-US" sz="2000" i="1">
                            <a:latin typeface="Cambria Math"/>
                          </a:rPr>
                          <m:t>𝑁𝑃𝑉</m:t>
                        </m:r>
                        <m:r>
                          <a:rPr lang="en-US" sz="2000" i="1">
                            <a:latin typeface="Cambria Math"/>
                          </a:rPr>
                          <m:t> </m:t>
                        </m:r>
                        <m:r>
                          <a:rPr lang="en-US" sz="2000" i="1" baseline="-25000">
                            <a:latin typeface="Cambria Math"/>
                          </a:rPr>
                          <m:t>𝐿𝑅</m:t>
                        </m:r>
                        <m:r>
                          <a:rPr lang="en-US" sz="2000" i="1">
                            <a:latin typeface="Cambria Math"/>
                          </a:rPr>
                          <m:t> −</m:t>
                        </m:r>
                        <m:r>
                          <a:rPr lang="en-US" sz="2000" i="1">
                            <a:latin typeface="Cambria Math"/>
                          </a:rPr>
                          <m:t>𝑁𝑃𝑉</m:t>
                        </m:r>
                        <m:r>
                          <a:rPr lang="en-US" sz="2000" i="1">
                            <a:latin typeface="Cambria Math"/>
                          </a:rPr>
                          <m:t> </m:t>
                        </m:r>
                        <m:r>
                          <a:rPr lang="en-US" sz="2000" i="1" baseline="-25000">
                            <a:latin typeface="Cambria Math"/>
                          </a:rPr>
                          <m:t>𝐻𝑅</m:t>
                        </m:r>
                      </m:den>
                    </m:f>
                  </m:oMath>
                </a14:m>
                <a:r>
                  <a:rPr lang="en-US" sz="2000" dirty="0"/>
                  <a:t> × (HR – </a:t>
                </a:r>
                <a:r>
                  <a:rPr lang="en-US" sz="2000" dirty="0"/>
                  <a:t>LR)</a:t>
                </a:r>
                <a:endParaRPr lang="en-US" sz="2000" baseline="-25000" dirty="0"/>
              </a:p>
              <a:p>
                <a:pPr marL="0" indent="0" algn="just">
                  <a:buNone/>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81200" y="838200"/>
                <a:ext cx="8229600" cy="5638800"/>
              </a:xfrm>
              <a:blipFill>
                <a:blip r:embed="rId2"/>
                <a:stretch>
                  <a:fillRect l="-741" t="-1622" r="-741"/>
                </a:stretch>
              </a:blipFill>
            </p:spPr>
            <p:txBody>
              <a:bodyPr/>
              <a:lstStyle/>
              <a:p>
                <a:r>
                  <a:rPr lang="en-US">
                    <a:noFill/>
                  </a:rPr>
                  <a:t> </a:t>
                </a:r>
              </a:p>
            </p:txBody>
          </p:sp>
        </mc:Fallback>
      </mc:AlternateContent>
    </p:spTree>
    <p:extLst>
      <p:ext uri="{BB962C8B-B14F-4D97-AF65-F5344CB8AC3E}">
        <p14:creationId xmlns:p14="http://schemas.microsoft.com/office/powerpoint/2010/main" val="2432163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r>
              <a:rPr lang="en-US" dirty="0" smtClean="0"/>
              <a:t>YTC</a:t>
            </a:r>
            <a:endParaRPr lang="en-US" dirty="0"/>
          </a:p>
        </p:txBody>
      </p:sp>
      <p:sp>
        <p:nvSpPr>
          <p:cNvPr id="3" name="Content Placeholder 2"/>
          <p:cNvSpPr>
            <a:spLocks noGrp="1"/>
          </p:cNvSpPr>
          <p:nvPr>
            <p:ph idx="1"/>
          </p:nvPr>
        </p:nvSpPr>
        <p:spPr>
          <a:xfrm>
            <a:off x="1981200" y="685800"/>
            <a:ext cx="8229600" cy="5867400"/>
          </a:xfrm>
        </p:spPr>
        <p:txBody>
          <a:bodyPr>
            <a:normAutofit/>
          </a:bodyPr>
          <a:lstStyle/>
          <a:p>
            <a:pPr marL="0" indent="0">
              <a:buNone/>
            </a:pPr>
            <a:r>
              <a:rPr lang="en-US" sz="2000" b="1" dirty="0"/>
              <a:t>Example Problem</a:t>
            </a:r>
          </a:p>
          <a:p>
            <a:r>
              <a:rPr lang="en-US" sz="2000" dirty="0"/>
              <a:t>Ram Singh recently purchased a bond with a </a:t>
            </a:r>
            <a:r>
              <a:rPr lang="en-US" sz="2000" dirty="0" err="1"/>
              <a:t>Rs</a:t>
            </a:r>
            <a:r>
              <a:rPr lang="en-US" sz="2000" dirty="0"/>
              <a:t> 1,000 face value, a 10% coupon rate, and four years to maturity. The bond makes annual payments, the first to be received one year from now. Ram paid </a:t>
            </a:r>
            <a:r>
              <a:rPr lang="en-US" sz="2000" dirty="0" err="1"/>
              <a:t>Rs</a:t>
            </a:r>
            <a:r>
              <a:rPr lang="en-US" sz="2000" dirty="0"/>
              <a:t> 1,032.40 for the bond. If the bond can be called two years from now at a price of </a:t>
            </a:r>
            <a:r>
              <a:rPr lang="en-US" sz="2000" dirty="0" err="1"/>
              <a:t>Rs</a:t>
            </a:r>
            <a:r>
              <a:rPr lang="en-US" sz="2000" dirty="0"/>
              <a:t> 1,100, what is the yield to call?</a:t>
            </a:r>
          </a:p>
          <a:p>
            <a:pPr marL="0" indent="0">
              <a:buNone/>
            </a:pPr>
            <a:endParaRPr lang="en-US" sz="2000" dirty="0"/>
          </a:p>
          <a:p>
            <a:pPr marL="0" indent="0">
              <a:buNone/>
            </a:pPr>
            <a:r>
              <a:rPr lang="en-US" sz="2600" b="1" dirty="0"/>
              <a:t>Realized Rate of Return</a:t>
            </a:r>
          </a:p>
          <a:p>
            <a:pPr marL="0" indent="0">
              <a:buNone/>
            </a:pPr>
            <a:r>
              <a:rPr lang="en-US" sz="2000" dirty="0"/>
              <a:t>The annualized rate of return on the bond that is realized if the interim coupons are reinvested at other rate than YTM</a:t>
            </a:r>
            <a:endParaRPr lang="en-US" sz="2000" dirty="0"/>
          </a:p>
        </p:txBody>
      </p:sp>
    </p:spTree>
    <p:extLst>
      <p:ext uri="{BB962C8B-B14F-4D97-AF65-F5344CB8AC3E}">
        <p14:creationId xmlns:p14="http://schemas.microsoft.com/office/powerpoint/2010/main" val="151513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533400"/>
          </a:xfrm>
        </p:spPr>
        <p:txBody>
          <a:bodyPr>
            <a:normAutofit fontScale="90000"/>
          </a:bodyPr>
          <a:lstStyle/>
          <a:p>
            <a:r>
              <a:rPr lang="en-US" dirty="0" smtClean="0"/>
              <a:t>Meaning and Characteristic of Bonds</a:t>
            </a:r>
            <a:endParaRPr lang="en-US" dirty="0"/>
          </a:p>
        </p:txBody>
      </p:sp>
      <p:sp>
        <p:nvSpPr>
          <p:cNvPr id="3" name="Content Placeholder 2"/>
          <p:cNvSpPr>
            <a:spLocks noGrp="1"/>
          </p:cNvSpPr>
          <p:nvPr>
            <p:ph idx="1"/>
          </p:nvPr>
        </p:nvSpPr>
        <p:spPr>
          <a:xfrm>
            <a:off x="1222745" y="609600"/>
            <a:ext cx="9952074" cy="6019800"/>
          </a:xfrm>
        </p:spPr>
        <p:txBody>
          <a:bodyPr>
            <a:normAutofit/>
          </a:bodyPr>
          <a:lstStyle/>
          <a:p>
            <a:pPr algn="just"/>
            <a:r>
              <a:rPr lang="en-US" sz="2000" dirty="0"/>
              <a:t>A long term debt instrument issued by a corporation or government</a:t>
            </a:r>
          </a:p>
          <a:p>
            <a:pPr algn="just"/>
            <a:r>
              <a:rPr lang="en-US" sz="2000" dirty="0"/>
              <a:t>Bond is long term contract under which a borrower agrees to make payments of interest and principal on specific dates, to the holders of the bond.</a:t>
            </a:r>
          </a:p>
          <a:p>
            <a:pPr algn="just"/>
            <a:r>
              <a:rPr lang="en-US" sz="2000" dirty="0"/>
              <a:t>Specified time may be quarterly or semiannually or annually. In Nepal normally interest is paid semiannually.</a:t>
            </a:r>
          </a:p>
          <a:p>
            <a:pPr algn="just"/>
            <a:r>
              <a:rPr lang="en-US" sz="2000" dirty="0"/>
              <a:t>Key Characteristics:</a:t>
            </a:r>
          </a:p>
          <a:p>
            <a:pPr lvl="1" algn="just"/>
            <a:r>
              <a:rPr lang="en-US" sz="2000" dirty="0"/>
              <a:t>Par Value (Face value / Maturity Value / Principal Value)</a:t>
            </a:r>
          </a:p>
          <a:p>
            <a:pPr lvl="2" algn="just"/>
            <a:r>
              <a:rPr lang="en-US" dirty="0"/>
              <a:t>In Nepal the face value of bond or debenture must be </a:t>
            </a:r>
            <a:r>
              <a:rPr lang="en-US" dirty="0" err="1"/>
              <a:t>Rs</a:t>
            </a:r>
            <a:r>
              <a:rPr lang="en-US" dirty="0"/>
              <a:t> 1,000</a:t>
            </a:r>
          </a:p>
          <a:p>
            <a:pPr lvl="1" algn="just"/>
            <a:r>
              <a:rPr lang="en-US" sz="2000" dirty="0"/>
              <a:t>Maturity  Date </a:t>
            </a:r>
          </a:p>
          <a:p>
            <a:pPr lvl="2" algn="just"/>
            <a:r>
              <a:rPr lang="en-US" dirty="0"/>
              <a:t>Most bonds have original maturities ranging from 10 to 40 years</a:t>
            </a:r>
            <a:endParaRPr lang="en-US" dirty="0"/>
          </a:p>
          <a:p>
            <a:pPr lvl="1" algn="just"/>
            <a:r>
              <a:rPr lang="en-US" sz="2000" dirty="0"/>
              <a:t>Coupon Interest rate</a:t>
            </a:r>
          </a:p>
          <a:p>
            <a:pPr lvl="2" algn="just"/>
            <a:r>
              <a:rPr lang="en-US" dirty="0"/>
              <a:t>Amount of interest specified in coupon is coupon payment and rate is called coupon interest rate</a:t>
            </a:r>
            <a:endParaRPr lang="en-US" dirty="0"/>
          </a:p>
          <a:p>
            <a:pPr lvl="1" algn="just"/>
            <a:r>
              <a:rPr lang="en-US" sz="2000" dirty="0"/>
              <a:t>Call Provision </a:t>
            </a:r>
          </a:p>
          <a:p>
            <a:pPr lvl="2" algn="just"/>
            <a:r>
              <a:rPr lang="en-US" dirty="0"/>
              <a:t>Gives the issuing corporate right to redeem the bonds prior to maturity under specified terms at higher price than par value which is called call premium</a:t>
            </a:r>
          </a:p>
        </p:txBody>
      </p:sp>
    </p:spTree>
    <p:extLst>
      <p:ext uri="{BB962C8B-B14F-4D97-AF65-F5344CB8AC3E}">
        <p14:creationId xmlns:p14="http://schemas.microsoft.com/office/powerpoint/2010/main" val="301782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dirty="0" smtClean="0"/>
              <a:t>Characteristic of Bonds</a:t>
            </a:r>
            <a:endParaRPr lang="en-US" dirty="0"/>
          </a:p>
        </p:txBody>
      </p:sp>
      <p:sp>
        <p:nvSpPr>
          <p:cNvPr id="3" name="Content Placeholder 2"/>
          <p:cNvSpPr>
            <a:spLocks noGrp="1"/>
          </p:cNvSpPr>
          <p:nvPr>
            <p:ph idx="1"/>
          </p:nvPr>
        </p:nvSpPr>
        <p:spPr>
          <a:xfrm>
            <a:off x="935665" y="762000"/>
            <a:ext cx="9962707" cy="5943600"/>
          </a:xfrm>
        </p:spPr>
        <p:txBody>
          <a:bodyPr>
            <a:normAutofit/>
          </a:bodyPr>
          <a:lstStyle/>
          <a:p>
            <a:r>
              <a:rPr lang="en-US" sz="2000" dirty="0"/>
              <a:t>Continued…</a:t>
            </a:r>
          </a:p>
          <a:p>
            <a:pPr lvl="1"/>
            <a:r>
              <a:rPr lang="en-US" sz="2000" dirty="0"/>
              <a:t>Sinking fund or Bond Redemption Fund</a:t>
            </a:r>
          </a:p>
          <a:p>
            <a:pPr lvl="2"/>
            <a:r>
              <a:rPr lang="en-US" dirty="0"/>
              <a:t>Facilitates the orderly retirement of the bond </a:t>
            </a:r>
          </a:p>
          <a:p>
            <a:pPr lvl="2"/>
            <a:r>
              <a:rPr lang="en-US" dirty="0"/>
              <a:t>Bonds that have sinking funds are regarded as being safer than those without such provision.</a:t>
            </a:r>
          </a:p>
          <a:p>
            <a:pPr lvl="1"/>
            <a:r>
              <a:rPr lang="en-US" sz="2000" dirty="0"/>
              <a:t>Indenture</a:t>
            </a:r>
          </a:p>
          <a:p>
            <a:pPr lvl="2"/>
            <a:r>
              <a:rPr lang="en-US" dirty="0"/>
              <a:t>Legal agreement for contract that contains terms and condition of a bond issue</a:t>
            </a:r>
          </a:p>
          <a:p>
            <a:pPr lvl="1"/>
            <a:r>
              <a:rPr lang="en-US" sz="2000" dirty="0"/>
              <a:t>Trustee</a:t>
            </a:r>
          </a:p>
          <a:p>
            <a:pPr lvl="2"/>
            <a:r>
              <a:rPr lang="en-US" dirty="0"/>
              <a:t>Third party to bond indenture</a:t>
            </a:r>
          </a:p>
          <a:p>
            <a:pPr lvl="2"/>
            <a:r>
              <a:rPr lang="en-US" dirty="0"/>
              <a:t>Act as a watchdog on behalf of the bond holders</a:t>
            </a:r>
          </a:p>
          <a:p>
            <a:pPr lvl="1"/>
            <a:r>
              <a:rPr lang="en-US" sz="2000" dirty="0"/>
              <a:t>Conversion Feature</a:t>
            </a:r>
          </a:p>
          <a:p>
            <a:pPr lvl="2"/>
            <a:r>
              <a:rPr lang="en-US" dirty="0"/>
              <a:t>Convertibility into equity shares</a:t>
            </a:r>
          </a:p>
          <a:p>
            <a:pPr marL="971550" lvl="1" indent="-457200"/>
            <a:r>
              <a:rPr lang="en-US" sz="2000" dirty="0"/>
              <a:t>Claims on Assets and Income</a:t>
            </a:r>
          </a:p>
          <a:p>
            <a:pPr marL="1371600" lvl="2" indent="-457200"/>
            <a:r>
              <a:rPr lang="en-US" dirty="0"/>
              <a:t>Claims of debt in general including bonds, are honored before those of both preferred stock and common stock </a:t>
            </a:r>
            <a:endParaRPr lang="en-US" dirty="0"/>
          </a:p>
        </p:txBody>
      </p:sp>
    </p:spTree>
    <p:extLst>
      <p:ext uri="{BB962C8B-B14F-4D97-AF65-F5344CB8AC3E}">
        <p14:creationId xmlns:p14="http://schemas.microsoft.com/office/powerpoint/2010/main" val="426851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dirty="0" smtClean="0"/>
              <a:t>Basic Financial Assets Valuation Model</a:t>
            </a:r>
            <a:endParaRPr lang="en-US" dirty="0"/>
          </a:p>
        </p:txBody>
      </p:sp>
      <p:sp>
        <p:nvSpPr>
          <p:cNvPr id="3" name="Content Placeholder 2"/>
          <p:cNvSpPr>
            <a:spLocks noGrp="1"/>
          </p:cNvSpPr>
          <p:nvPr>
            <p:ph idx="1"/>
          </p:nvPr>
        </p:nvSpPr>
        <p:spPr>
          <a:xfrm>
            <a:off x="1052623" y="762000"/>
            <a:ext cx="9781954" cy="5867400"/>
          </a:xfrm>
        </p:spPr>
        <p:txBody>
          <a:bodyPr>
            <a:normAutofit/>
          </a:bodyPr>
          <a:lstStyle/>
          <a:p>
            <a:pPr algn="just"/>
            <a:r>
              <a:rPr lang="en-GB" sz="2000" dirty="0"/>
              <a:t>The valuation method states that the </a:t>
            </a:r>
            <a:r>
              <a:rPr lang="en-GB" sz="2000" i="1" dirty="0"/>
              <a:t>intrinsic value of an asset</a:t>
            </a:r>
            <a:r>
              <a:rPr lang="en-GB" sz="2000" dirty="0"/>
              <a:t> is equal to the </a:t>
            </a:r>
            <a:r>
              <a:rPr lang="en-GB" sz="2000" b="1" i="1" dirty="0"/>
              <a:t>sum of the present value of the asset’s cash flow</a:t>
            </a:r>
            <a:r>
              <a:rPr lang="en-GB" sz="2000" dirty="0"/>
              <a:t>.</a:t>
            </a:r>
          </a:p>
          <a:p>
            <a:pPr algn="just"/>
            <a:r>
              <a:rPr lang="en-US" sz="2000" dirty="0"/>
              <a:t>Value of Bond (V</a:t>
            </a:r>
            <a:r>
              <a:rPr lang="en-US" sz="2000" baseline="-25000" dirty="0"/>
              <a:t>0</a:t>
            </a:r>
            <a:r>
              <a:rPr lang="en-US" sz="2000" dirty="0"/>
              <a:t>) = PV of coupon payment + PV of maturity value</a:t>
            </a:r>
          </a:p>
          <a:p>
            <a:endParaRPr lang="en-US" sz="2000" dirty="0"/>
          </a:p>
          <a:p>
            <a:endParaRPr lang="en-US" sz="2000" dirty="0"/>
          </a:p>
          <a:p>
            <a:endParaRPr lang="en-US" sz="2000" dirty="0"/>
          </a:p>
          <a:p>
            <a:endParaRPr lang="en-US" sz="2000" dirty="0"/>
          </a:p>
          <a:p>
            <a:pPr>
              <a:buNone/>
            </a:pPr>
            <a:r>
              <a:rPr lang="en-US" sz="2000" dirty="0"/>
              <a:t>Where, V</a:t>
            </a:r>
            <a:r>
              <a:rPr lang="en-US" sz="2000" baseline="-25000" dirty="0"/>
              <a:t>0</a:t>
            </a:r>
            <a:r>
              <a:rPr lang="en-US" sz="2000" dirty="0"/>
              <a:t> </a:t>
            </a:r>
            <a:r>
              <a:rPr lang="en-US" sz="2000" dirty="0"/>
              <a:t>= Current value of assets</a:t>
            </a:r>
          </a:p>
          <a:p>
            <a:pPr>
              <a:buNone/>
            </a:pPr>
            <a:r>
              <a:rPr lang="en-US" sz="2000" dirty="0"/>
              <a:t>	</a:t>
            </a:r>
            <a:r>
              <a:rPr lang="en-US" sz="2000" dirty="0" err="1"/>
              <a:t>CF</a:t>
            </a:r>
            <a:r>
              <a:rPr lang="en-US" sz="2000" baseline="-25000" dirty="0" err="1"/>
              <a:t>n</a:t>
            </a:r>
            <a:r>
              <a:rPr lang="en-US" sz="2000" dirty="0"/>
              <a:t> </a:t>
            </a:r>
            <a:r>
              <a:rPr lang="en-US" sz="2000" dirty="0"/>
              <a:t>= Expected future cash flows in period (t)</a:t>
            </a:r>
          </a:p>
          <a:p>
            <a:pPr>
              <a:buNone/>
            </a:pPr>
            <a:r>
              <a:rPr lang="en-US" sz="2000" dirty="0"/>
              <a:t>	k = Investor’s required rate of return(Cost of capital</a:t>
            </a:r>
            <a:r>
              <a:rPr lang="en-US" sz="2000" dirty="0"/>
              <a:t>)</a:t>
            </a:r>
          </a:p>
          <a:p>
            <a:pPr>
              <a:buNone/>
            </a:pPr>
            <a:r>
              <a:rPr lang="en-US" sz="2000" dirty="0"/>
              <a:t>	n = Expected life of assets</a:t>
            </a:r>
          </a:p>
          <a:p>
            <a:pPr algn="just">
              <a:buNone/>
            </a:pPr>
            <a:r>
              <a:rPr lang="en-US" sz="2000" b="1" dirty="0"/>
              <a:t>Example Problem: </a:t>
            </a:r>
            <a:r>
              <a:rPr lang="en-US" sz="2000" dirty="0"/>
              <a:t>Assume that the cash flow of an investment are </a:t>
            </a:r>
            <a:r>
              <a:rPr lang="en-US" sz="2000" dirty="0" err="1"/>
              <a:t>Rs</a:t>
            </a:r>
            <a:r>
              <a:rPr lang="en-US" sz="2000" dirty="0"/>
              <a:t> 2,000 and </a:t>
            </a:r>
            <a:r>
              <a:rPr lang="en-US" sz="2000" dirty="0" err="1"/>
              <a:t>Rs</a:t>
            </a:r>
            <a:r>
              <a:rPr lang="en-US" sz="2000" dirty="0"/>
              <a:t> 4,000 in year 1 and 2 respectively and discount rate is 20 percent. Using the capitalization of cash flow method, calculate the value of financial assets. </a:t>
            </a:r>
            <a:endParaRPr lang="en-US" sz="2000" b="1" dirty="0"/>
          </a:p>
          <a:p>
            <a:endParaRPr lang="en-US" sz="2000" dirty="0"/>
          </a:p>
        </p:txBody>
      </p:sp>
      <p:graphicFrame>
        <p:nvGraphicFramePr>
          <p:cNvPr id="4" name="Object 3"/>
          <p:cNvGraphicFramePr>
            <a:graphicFrameLocks noChangeAspect="1"/>
          </p:cNvGraphicFramePr>
          <p:nvPr>
            <p:extLst/>
          </p:nvPr>
        </p:nvGraphicFramePr>
        <p:xfrm>
          <a:off x="2305051" y="1981200"/>
          <a:ext cx="6881813" cy="1219200"/>
        </p:xfrm>
        <a:graphic>
          <a:graphicData uri="http://schemas.openxmlformats.org/presentationml/2006/ole">
            <mc:AlternateContent xmlns:mc="http://schemas.openxmlformats.org/markup-compatibility/2006">
              <mc:Choice xmlns:v="urn:schemas-microsoft-com:vml" Requires="v">
                <p:oleObj spid="_x0000_s1031" name="Equation" r:id="rId3" imgW="3009600" imgH="888840" progId="Equation.3">
                  <p:embed/>
                </p:oleObj>
              </mc:Choice>
              <mc:Fallback>
                <p:oleObj name="Equation" r:id="rId3" imgW="3009600" imgH="888840" progId="Equation.3">
                  <p:embed/>
                  <p:pic>
                    <p:nvPicPr>
                      <p:cNvPr id="4" name="Object 3"/>
                      <p:cNvPicPr>
                        <a:picLocks noChangeAspect="1" noChangeArrowheads="1"/>
                      </p:cNvPicPr>
                      <p:nvPr/>
                    </p:nvPicPr>
                    <p:blipFill>
                      <a:blip r:embed="rId4"/>
                      <a:srcRect/>
                      <a:stretch>
                        <a:fillRect/>
                      </a:stretch>
                    </p:blipFill>
                    <p:spPr bwMode="auto">
                      <a:xfrm>
                        <a:off x="2305051" y="1981200"/>
                        <a:ext cx="6881813" cy="1219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2135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533400"/>
          </a:xfrm>
        </p:spPr>
        <p:txBody>
          <a:bodyPr>
            <a:normAutofit fontScale="90000"/>
          </a:bodyPr>
          <a:lstStyle/>
          <a:p>
            <a:r>
              <a:rPr lang="en-US" dirty="0" smtClean="0"/>
              <a:t>Valuation of Bonds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22744" y="609600"/>
                <a:ext cx="10090298" cy="6019800"/>
              </a:xfrm>
            </p:spPr>
            <p:txBody>
              <a:bodyPr>
                <a:normAutofit/>
              </a:bodyPr>
              <a:lstStyle/>
              <a:p>
                <a:pPr algn="just"/>
                <a:r>
                  <a:rPr lang="en-US" sz="2000" dirty="0"/>
                  <a:t>Bond valuation is the method of calculating present value of future cash flows from the bond.</a:t>
                </a:r>
              </a:p>
              <a:p>
                <a:pPr marL="514350" indent="-514350" algn="just">
                  <a:buAutoNum type="romanUcPeriod"/>
                </a:pPr>
                <a:r>
                  <a:rPr lang="en-US" sz="2600" b="1" dirty="0"/>
                  <a:t>Perpetual Bonds</a:t>
                </a:r>
              </a:p>
              <a:p>
                <a:pPr algn="just"/>
                <a:r>
                  <a:rPr lang="en-US" sz="2000" dirty="0"/>
                  <a:t>Bonds without specified maturity period</a:t>
                </a:r>
              </a:p>
              <a:p>
                <a:pPr algn="just"/>
                <a:r>
                  <a:rPr lang="en-US" sz="2000" dirty="0"/>
                  <a:t>Also called irredeemable bonds.</a:t>
                </a:r>
              </a:p>
              <a:p>
                <a:pPr algn="just"/>
                <a:r>
                  <a:rPr lang="en-US" sz="2000" dirty="0"/>
                  <a:t>Issuer does not have contractual agreement to repay the principal</a:t>
                </a:r>
              </a:p>
              <a:p>
                <a:pPr algn="just"/>
                <a:r>
                  <a:rPr lang="en-US" sz="2000" dirty="0"/>
                  <a:t>V</a:t>
                </a:r>
                <a:r>
                  <a:rPr lang="en-US" sz="2000" baseline="-25000" dirty="0"/>
                  <a:t>0</a:t>
                </a:r>
                <a:r>
                  <a:rPr lang="en-US" sz="2000" dirty="0"/>
                  <a:t> = </a:t>
                </a:r>
                <a14:m>
                  <m:oMath xmlns:m="http://schemas.openxmlformats.org/officeDocument/2006/math">
                    <m:f>
                      <m:fPr>
                        <m:ctrlPr>
                          <a:rPr lang="en-US" sz="2000" i="1">
                            <a:latin typeface="Cambria Math" panose="02040503050406030204" pitchFamily="18" charset="0"/>
                          </a:rPr>
                        </m:ctrlPr>
                      </m:fPr>
                      <m:num>
                        <m:r>
                          <a:rPr lang="en-US" sz="2000" i="1">
                            <a:latin typeface="Cambria Math"/>
                          </a:rPr>
                          <m:t>𝐼</m:t>
                        </m:r>
                      </m:num>
                      <m:den>
                        <m:r>
                          <a:rPr lang="en-US" sz="2000" i="1">
                            <a:latin typeface="Cambria Math"/>
                          </a:rPr>
                          <m:t>𝐾</m:t>
                        </m:r>
                        <m:r>
                          <a:rPr lang="en-US" sz="2000" i="1" baseline="-25000">
                            <a:latin typeface="Cambria Math"/>
                          </a:rPr>
                          <m:t>𝑑</m:t>
                        </m:r>
                      </m:den>
                    </m:f>
                  </m:oMath>
                </a14:m>
                <a:r>
                  <a:rPr lang="en-US" sz="2000" dirty="0"/>
                  <a:t>    where, I= interest payment ; </a:t>
                </a:r>
                <a:r>
                  <a:rPr lang="en-US" sz="2000" dirty="0" err="1"/>
                  <a:t>k</a:t>
                </a:r>
                <a:r>
                  <a:rPr lang="en-US" sz="2000" baseline="-25000" dirty="0" err="1"/>
                  <a:t>d</a:t>
                </a:r>
                <a:r>
                  <a:rPr lang="en-US" sz="2000" dirty="0"/>
                  <a:t> = cost of debt</a:t>
                </a:r>
              </a:p>
              <a:p>
                <a:pPr marL="0" indent="0" algn="just">
                  <a:buNone/>
                </a:pPr>
                <a:r>
                  <a:rPr lang="en-US" sz="2000" b="1" dirty="0"/>
                  <a:t>Example Problems:</a:t>
                </a:r>
              </a:p>
              <a:p>
                <a:pPr marL="457200" indent="-457200" algn="just">
                  <a:buFont typeface="+mj-lt"/>
                  <a:buAutoNum type="arabicPeriod"/>
                </a:pPr>
                <a:r>
                  <a:rPr lang="en-US" sz="2000" dirty="0"/>
                  <a:t>PC company issued a bond that pays </a:t>
                </a:r>
                <a:r>
                  <a:rPr lang="en-US" sz="2000" dirty="0" err="1"/>
                  <a:t>Rs</a:t>
                </a:r>
                <a:r>
                  <a:rPr lang="en-US" sz="2000" dirty="0"/>
                  <a:t> 50 a year forever. Assuming that your required rate of return for this type of bond is 10 percent. What is the value of bond?</a:t>
                </a:r>
              </a:p>
              <a:p>
                <a:pPr marL="457200" indent="-457200" algn="just">
                  <a:buFont typeface="+mj-lt"/>
                  <a:buAutoNum type="arabicPeriod"/>
                </a:pPr>
                <a:r>
                  <a:rPr lang="en-US" sz="2000" dirty="0"/>
                  <a:t>A firm has issued </a:t>
                </a:r>
                <a:r>
                  <a:rPr lang="en-US" sz="2000" dirty="0" err="1"/>
                  <a:t>Rs</a:t>
                </a:r>
                <a:r>
                  <a:rPr lang="en-US" sz="2000" dirty="0"/>
                  <a:t> 1,000 par, 10 percent coupon perpetual bonds. If appropriate required rate of return to bondholder is 12 percent, what should be the value of bond?</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22744" y="609600"/>
                <a:ext cx="10090298" cy="6019800"/>
              </a:xfrm>
              <a:blipFill>
                <a:blip r:embed="rId2"/>
                <a:stretch>
                  <a:fillRect l="-1148" t="-1012" r="-604"/>
                </a:stretch>
              </a:blipFill>
            </p:spPr>
            <p:txBody>
              <a:bodyPr/>
              <a:lstStyle/>
              <a:p>
                <a:r>
                  <a:rPr lang="en-US">
                    <a:noFill/>
                  </a:rPr>
                  <a:t> </a:t>
                </a:r>
              </a:p>
            </p:txBody>
          </p:sp>
        </mc:Fallback>
      </mc:AlternateContent>
    </p:spTree>
    <p:extLst>
      <p:ext uri="{BB962C8B-B14F-4D97-AF65-F5344CB8AC3E}">
        <p14:creationId xmlns:p14="http://schemas.microsoft.com/office/powerpoint/2010/main" val="344108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dirty="0" smtClean="0"/>
              <a:t>Valuation of Bonds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65273" y="762000"/>
                <a:ext cx="9643731" cy="5791200"/>
              </a:xfrm>
            </p:spPr>
            <p:txBody>
              <a:bodyPr>
                <a:normAutofit/>
              </a:bodyPr>
              <a:lstStyle/>
              <a:p>
                <a:pPr marL="0" indent="0">
                  <a:buNone/>
                </a:pPr>
                <a:r>
                  <a:rPr lang="en-US" sz="2600" b="1" dirty="0"/>
                  <a:t>II. Zero Coupon Bonds</a:t>
                </a:r>
              </a:p>
              <a:p>
                <a:r>
                  <a:rPr lang="en-US" sz="2000" dirty="0"/>
                  <a:t>No coupon rate ; sold at discount from its face value and redeem at par</a:t>
                </a:r>
              </a:p>
              <a:p>
                <a:r>
                  <a:rPr lang="en-US" sz="2000" dirty="0"/>
                  <a:t>Difference between what you paid and value at maturity is return</a:t>
                </a:r>
              </a:p>
              <a:p>
                <a:r>
                  <a:rPr lang="en-US" sz="2000" dirty="0"/>
                  <a:t>Advantage for issuer: no cash outlays until maturity</a:t>
                </a:r>
              </a:p>
              <a:p>
                <a:r>
                  <a:rPr lang="en-US" sz="2000" dirty="0"/>
                  <a:t>Advantage for investor: little danger of call and no reinvestment rate risk</a:t>
                </a:r>
              </a:p>
              <a:p>
                <a:pPr marL="0" indent="0">
                  <a:buNone/>
                </a:pPr>
                <a:r>
                  <a:rPr lang="en-US" sz="2000" b="1" dirty="0"/>
                  <a:t>Value of zero coupon rate is computed as : V</a:t>
                </a:r>
                <a:r>
                  <a:rPr lang="en-US" sz="2000" b="1" baseline="-25000" dirty="0"/>
                  <a:t>0</a:t>
                </a:r>
                <a:r>
                  <a:rPr lang="en-US" sz="2000" b="1" dirty="0"/>
                  <a:t> =  </a:t>
                </a:r>
                <a14:m>
                  <m:oMath xmlns:m="http://schemas.openxmlformats.org/officeDocument/2006/math">
                    <m:f>
                      <m:fPr>
                        <m:ctrlPr>
                          <a:rPr lang="en-US" sz="2000" b="1" i="1">
                            <a:latin typeface="Cambria Math" panose="02040503050406030204" pitchFamily="18" charset="0"/>
                          </a:rPr>
                        </m:ctrlPr>
                      </m:fPr>
                      <m:num>
                        <m:r>
                          <a:rPr lang="en-US" sz="2000" b="1" i="1">
                            <a:latin typeface="Cambria Math"/>
                          </a:rPr>
                          <m:t>𝑴</m:t>
                        </m:r>
                      </m:num>
                      <m:den>
                        <m:d>
                          <m:dPr>
                            <m:ctrlPr>
                              <a:rPr lang="en-US" sz="2000" b="1" i="1">
                                <a:latin typeface="Cambria Math" panose="02040503050406030204" pitchFamily="18" charset="0"/>
                              </a:rPr>
                            </m:ctrlPr>
                          </m:dPr>
                          <m:e>
                            <m:r>
                              <a:rPr lang="en-US" sz="2000" b="1" i="1">
                                <a:latin typeface="Cambria Math"/>
                              </a:rPr>
                              <m:t>𝟏</m:t>
                            </m:r>
                            <m:r>
                              <a:rPr lang="en-US" sz="2000" b="1" i="1">
                                <a:latin typeface="Cambria Math"/>
                              </a:rPr>
                              <m:t>+</m:t>
                            </m:r>
                            <m:r>
                              <a:rPr lang="en-US" sz="2000" b="1" i="1">
                                <a:latin typeface="Cambria Math"/>
                              </a:rPr>
                              <m:t>𝒌𝒅</m:t>
                            </m:r>
                          </m:e>
                        </m:d>
                        <m:r>
                          <a:rPr lang="en-US" sz="2000" b="1" i="1" baseline="30000">
                            <a:latin typeface="Cambria Math"/>
                          </a:rPr>
                          <m:t>𝒏</m:t>
                        </m:r>
                      </m:den>
                    </m:f>
                  </m:oMath>
                </a14:m>
                <a:endParaRPr lang="en-US" sz="2000" b="1" dirty="0"/>
              </a:p>
              <a:p>
                <a:endParaRPr lang="en-US" sz="2000" dirty="0"/>
              </a:p>
              <a:p>
                <a:pPr algn="just"/>
                <a:r>
                  <a:rPr lang="en-US" sz="2000" b="1" dirty="0"/>
                  <a:t>Example Question:</a:t>
                </a:r>
                <a:r>
                  <a:rPr lang="en-US" sz="2000" dirty="0"/>
                  <a:t> ABC Company issues a zero-coupon bond having an 10-year maturity and a </a:t>
                </a:r>
                <a:r>
                  <a:rPr lang="en-US" sz="2000" dirty="0" err="1"/>
                  <a:t>Rs</a:t>
                </a:r>
                <a:r>
                  <a:rPr lang="en-US" sz="2000" dirty="0"/>
                  <a:t> 1,000 face value . The required return is 16 percent. What is the value of bond?</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65273" y="762000"/>
                <a:ext cx="9643731" cy="5791200"/>
              </a:xfrm>
              <a:blipFill>
                <a:blip r:embed="rId2"/>
                <a:stretch>
                  <a:fillRect l="-1138" t="-1579" r="-632"/>
                </a:stretch>
              </a:blipFill>
            </p:spPr>
            <p:txBody>
              <a:bodyPr/>
              <a:lstStyle/>
              <a:p>
                <a:r>
                  <a:rPr lang="en-US">
                    <a:noFill/>
                  </a:rPr>
                  <a:t> </a:t>
                </a:r>
              </a:p>
            </p:txBody>
          </p:sp>
        </mc:Fallback>
      </mc:AlternateContent>
    </p:spTree>
    <p:extLst>
      <p:ext uri="{BB962C8B-B14F-4D97-AF65-F5344CB8AC3E}">
        <p14:creationId xmlns:p14="http://schemas.microsoft.com/office/powerpoint/2010/main" val="5342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dirty="0"/>
              <a:t>Valuation of Bonds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67563" y="762000"/>
                <a:ext cx="10122195" cy="5791200"/>
              </a:xfrm>
            </p:spPr>
            <p:txBody>
              <a:bodyPr>
                <a:normAutofit/>
              </a:bodyPr>
              <a:lstStyle/>
              <a:p>
                <a:pPr marL="0" indent="0">
                  <a:buNone/>
                </a:pPr>
                <a:r>
                  <a:rPr lang="en-US" sz="2600" b="1" dirty="0"/>
                  <a:t>III. Coupon Bond with a Finite Maturity</a:t>
                </a:r>
              </a:p>
              <a:p>
                <a:pPr algn="just"/>
                <a:r>
                  <a:rPr lang="en-US" sz="2000" dirty="0"/>
                  <a:t>Specified coupon rate and maturity period</a:t>
                </a:r>
              </a:p>
              <a:p>
                <a:pPr algn="just"/>
                <a:r>
                  <a:rPr lang="en-US" sz="2000" dirty="0"/>
                  <a:t>Also called redeemable bonds</a:t>
                </a:r>
              </a:p>
              <a:p>
                <a:pPr algn="just"/>
                <a:r>
                  <a:rPr lang="en-US" sz="2000" dirty="0"/>
                  <a:t>Gets periodic interest (I) until maturity and principal repayment (M) at the end of n</a:t>
                </a:r>
                <a:r>
                  <a:rPr lang="en-US" sz="2000" baseline="30000" dirty="0"/>
                  <a:t>th</a:t>
                </a:r>
                <a:r>
                  <a:rPr lang="en-US" sz="2000" dirty="0"/>
                  <a:t> period.</a:t>
                </a:r>
              </a:p>
              <a:p>
                <a:pPr algn="just"/>
                <a:r>
                  <a:rPr lang="en-US" sz="2000" dirty="0"/>
                  <a:t>Value of bond (V</a:t>
                </a:r>
                <a:r>
                  <a:rPr lang="en-US" sz="2000" baseline="-25000" dirty="0"/>
                  <a:t>0</a:t>
                </a:r>
                <a:r>
                  <a:rPr lang="en-US" sz="2000" dirty="0"/>
                  <a:t>) is present value of its periodic stream of interest payments plus the present value of its maturity value</a:t>
                </a:r>
              </a:p>
              <a:p>
                <a:pPr marL="0" indent="0" algn="just">
                  <a:buNone/>
                </a:pPr>
                <a:r>
                  <a:rPr lang="en-US" sz="2000" dirty="0"/>
                  <a:t>V</a:t>
                </a:r>
                <a:r>
                  <a:rPr lang="en-US" sz="2000" baseline="-25000" dirty="0"/>
                  <a:t>0</a:t>
                </a:r>
                <a:r>
                  <a:rPr lang="en-US" sz="2000" dirty="0"/>
                  <a:t> = I × PVIFA </a:t>
                </a:r>
                <a:r>
                  <a:rPr lang="en-US" sz="2000" baseline="-25000" dirty="0" err="1"/>
                  <a:t>kd</a:t>
                </a:r>
                <a:r>
                  <a:rPr lang="en-US" sz="2000" baseline="-25000" dirty="0"/>
                  <a:t>, n</a:t>
                </a:r>
                <a:r>
                  <a:rPr lang="en-US" sz="2000" dirty="0"/>
                  <a:t> + M × PVIF </a:t>
                </a:r>
                <a:r>
                  <a:rPr lang="en-US" sz="2000" baseline="-25000" dirty="0" err="1"/>
                  <a:t>kd,n</a:t>
                </a:r>
                <a:endParaRPr lang="en-US" sz="2000" baseline="-25000" dirty="0"/>
              </a:p>
              <a:p>
                <a:pPr marL="0" indent="0" algn="just">
                  <a:buNone/>
                </a:pPr>
                <a:r>
                  <a:rPr lang="en-US" sz="2000" dirty="0"/>
                  <a:t>V</a:t>
                </a:r>
                <a:r>
                  <a:rPr lang="en-US" sz="2000" baseline="-25000" dirty="0"/>
                  <a:t>0</a:t>
                </a:r>
                <a:r>
                  <a:rPr lang="en-US" sz="2000" dirty="0"/>
                  <a:t> = I × </a:t>
                </a:r>
                <a:r>
                  <a:rPr lang="en-US" sz="2000" dirty="0"/>
                  <a:t>[</a:t>
                </a:r>
                <a14:m>
                  <m:oMath xmlns:m="http://schemas.openxmlformats.org/officeDocument/2006/math">
                    <m:f>
                      <m:fPr>
                        <m:ctrlPr>
                          <a:rPr lang="en-US" sz="2200" i="1">
                            <a:latin typeface="Cambria Math" panose="02040503050406030204" pitchFamily="18" charset="0"/>
                          </a:rPr>
                        </m:ctrlPr>
                      </m:fPr>
                      <m:num>
                        <m:r>
                          <a:rPr lang="en-US" sz="2200" i="1">
                            <a:latin typeface="Cambria Math"/>
                          </a:rPr>
                          <m:t>1 − </m:t>
                        </m:r>
                        <m:box>
                          <m:boxPr>
                            <m:ctrlPr>
                              <a:rPr lang="en-US" sz="2200" i="1">
                                <a:latin typeface="Cambria Math" panose="02040503050406030204" pitchFamily="18" charset="0"/>
                              </a:rPr>
                            </m:ctrlPr>
                          </m:boxPr>
                          <m:e>
                            <m:argPr>
                              <m:argSz m:val="-1"/>
                            </m:argPr>
                            <m:f>
                              <m:fPr>
                                <m:ctrlPr>
                                  <a:rPr lang="en-US" sz="2200" i="1">
                                    <a:latin typeface="Cambria Math" panose="02040503050406030204" pitchFamily="18" charset="0"/>
                                  </a:rPr>
                                </m:ctrlPr>
                              </m:fPr>
                              <m:num>
                                <m:r>
                                  <a:rPr lang="en-US" sz="2200" i="1">
                                    <a:latin typeface="Cambria Math"/>
                                  </a:rPr>
                                  <m:t>1</m:t>
                                </m:r>
                              </m:num>
                              <m:den>
                                <m:d>
                                  <m:dPr>
                                    <m:ctrlPr>
                                      <a:rPr lang="en-US" sz="2200" i="1">
                                        <a:latin typeface="Cambria Math" panose="02040503050406030204" pitchFamily="18" charset="0"/>
                                      </a:rPr>
                                    </m:ctrlPr>
                                  </m:dPr>
                                  <m:e>
                                    <m:r>
                                      <a:rPr lang="en-US" sz="2200" i="1">
                                        <a:latin typeface="Cambria Math"/>
                                      </a:rPr>
                                      <m:t>1+</m:t>
                                    </m:r>
                                    <m:r>
                                      <a:rPr lang="en-US" sz="2200" i="1">
                                        <a:latin typeface="Cambria Math"/>
                                      </a:rPr>
                                      <m:t>𝑘</m:t>
                                    </m:r>
                                    <m:r>
                                      <a:rPr lang="en-US" sz="2200" i="1" baseline="-25000">
                                        <a:latin typeface="Cambria Math"/>
                                      </a:rPr>
                                      <m:t>𝑑</m:t>
                                    </m:r>
                                  </m:e>
                                </m:d>
                                <m:r>
                                  <a:rPr lang="en-US" sz="2200" i="1" baseline="30000">
                                    <a:latin typeface="Cambria Math"/>
                                  </a:rPr>
                                  <m:t>𝑛</m:t>
                                </m:r>
                              </m:den>
                            </m:f>
                          </m:e>
                        </m:box>
                      </m:num>
                      <m:den>
                        <m:r>
                          <a:rPr lang="en-US" sz="2200" i="1">
                            <a:latin typeface="Cambria Math"/>
                          </a:rPr>
                          <m:t>𝑘</m:t>
                        </m:r>
                        <m:r>
                          <a:rPr lang="en-US" sz="2200" i="1" baseline="-25000">
                            <a:latin typeface="Cambria Math"/>
                          </a:rPr>
                          <m:t>𝑑</m:t>
                        </m:r>
                      </m:den>
                    </m:f>
                  </m:oMath>
                </a14:m>
                <a:r>
                  <a:rPr lang="en-US" sz="2200" dirty="0"/>
                  <a:t>  </a:t>
                </a:r>
                <a:r>
                  <a:rPr lang="en-US" sz="2200" dirty="0"/>
                  <a:t>]  + </a:t>
                </a:r>
                <a14:m>
                  <m:oMath xmlns:m="http://schemas.openxmlformats.org/officeDocument/2006/math">
                    <m:f>
                      <m:fPr>
                        <m:ctrlPr>
                          <a:rPr lang="en-US" sz="2200" i="1">
                            <a:latin typeface="Cambria Math" panose="02040503050406030204" pitchFamily="18" charset="0"/>
                          </a:rPr>
                        </m:ctrlPr>
                      </m:fPr>
                      <m:num>
                        <m:r>
                          <a:rPr lang="en-US" sz="2200" i="1">
                            <a:latin typeface="Cambria Math"/>
                          </a:rPr>
                          <m:t>𝑀</m:t>
                        </m:r>
                      </m:num>
                      <m:den>
                        <m:d>
                          <m:dPr>
                            <m:ctrlPr>
                              <a:rPr lang="en-US" sz="2200" i="1">
                                <a:latin typeface="Cambria Math" panose="02040503050406030204" pitchFamily="18" charset="0"/>
                              </a:rPr>
                            </m:ctrlPr>
                          </m:dPr>
                          <m:e>
                            <m:r>
                              <a:rPr lang="en-US" sz="2200" i="1">
                                <a:latin typeface="Cambria Math"/>
                              </a:rPr>
                              <m:t>1+</m:t>
                            </m:r>
                            <m:r>
                              <a:rPr lang="en-US" sz="2200" i="1">
                                <a:latin typeface="Cambria Math"/>
                              </a:rPr>
                              <m:t>𝑘𝑑</m:t>
                            </m:r>
                          </m:e>
                        </m:d>
                        <m:r>
                          <a:rPr lang="en-US" sz="2200" i="1" baseline="30000">
                            <a:latin typeface="Cambria Math"/>
                          </a:rPr>
                          <m:t>𝑛</m:t>
                        </m:r>
                      </m:den>
                    </m:f>
                  </m:oMath>
                </a14:m>
                <a:endParaRPr lang="en-US" sz="2200" dirty="0"/>
              </a:p>
              <a:p>
                <a:pPr marL="0" indent="0" algn="just">
                  <a:buNone/>
                </a:pPr>
                <a:r>
                  <a:rPr lang="en-US" sz="2000" b="1" dirty="0"/>
                  <a:t>Example Problem:</a:t>
                </a:r>
                <a:r>
                  <a:rPr lang="en-US" sz="2000" dirty="0"/>
                  <a:t> </a:t>
                </a:r>
              </a:p>
              <a:p>
                <a:pPr marL="0" indent="0" algn="just">
                  <a:buNone/>
                </a:pPr>
                <a:r>
                  <a:rPr lang="en-US" sz="2000" dirty="0"/>
                  <a:t>XYZ company issues the par value bond with a 10 percent coupon and nine years to maturity. If the required rate of return on the bond is 12 percent. What is the value of bond ?</a:t>
                </a:r>
              </a:p>
              <a:p>
                <a:pPr marL="0" indent="0">
                  <a:buNone/>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67563" y="762000"/>
                <a:ext cx="10122195" cy="5791200"/>
              </a:xfrm>
              <a:blipFill>
                <a:blip r:embed="rId2"/>
                <a:stretch>
                  <a:fillRect l="-1084" t="-1579" r="-602"/>
                </a:stretch>
              </a:blipFill>
            </p:spPr>
            <p:txBody>
              <a:bodyPr/>
              <a:lstStyle/>
              <a:p>
                <a:r>
                  <a:rPr lang="en-US">
                    <a:noFill/>
                  </a:rPr>
                  <a:t> </a:t>
                </a:r>
              </a:p>
            </p:txBody>
          </p:sp>
        </mc:Fallback>
      </mc:AlternateContent>
    </p:spTree>
    <p:extLst>
      <p:ext uri="{BB962C8B-B14F-4D97-AF65-F5344CB8AC3E}">
        <p14:creationId xmlns:p14="http://schemas.microsoft.com/office/powerpoint/2010/main" val="401623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r>
              <a:rPr lang="en-US" dirty="0"/>
              <a:t>Valuation of Bonds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20726" y="838200"/>
                <a:ext cx="10377376" cy="5715000"/>
              </a:xfrm>
            </p:spPr>
            <p:txBody>
              <a:bodyPr>
                <a:normAutofit/>
              </a:bodyPr>
              <a:lstStyle/>
              <a:p>
                <a:pPr marL="0" indent="0">
                  <a:buNone/>
                </a:pPr>
                <a:r>
                  <a:rPr lang="en-US" sz="2600" b="1" dirty="0"/>
                  <a:t>IV. Bond Valuation with Semiannual Interest</a:t>
                </a:r>
              </a:p>
              <a:p>
                <a:pPr marL="0" indent="0">
                  <a:buNone/>
                </a:pPr>
                <a:r>
                  <a:rPr lang="en-US" sz="2000" dirty="0"/>
                  <a:t>Modify the valuation formula as follows:</a:t>
                </a:r>
              </a:p>
              <a:p>
                <a:pPr algn="just">
                  <a:buFont typeface="Wingdings" pitchFamily="2" charset="2"/>
                  <a:buChar char="Ø"/>
                </a:pPr>
                <a:r>
                  <a:rPr lang="en-US" sz="2000" dirty="0"/>
                  <a:t>Divide the annual coupon interest payment (I) by 2 to determine the rupees of interest paid each six months</a:t>
                </a:r>
              </a:p>
              <a:p>
                <a:pPr algn="just">
                  <a:buFont typeface="Wingdings" pitchFamily="2" charset="2"/>
                  <a:buChar char="Ø"/>
                </a:pPr>
                <a:r>
                  <a:rPr lang="en-US" sz="2000" dirty="0"/>
                  <a:t>Multiply the years to maturity (n) by 2 to determine the number of semiannual periods</a:t>
                </a:r>
              </a:p>
              <a:p>
                <a:pPr algn="just">
                  <a:buFont typeface="Wingdings" pitchFamily="2" charset="2"/>
                  <a:buChar char="Ø"/>
                </a:pPr>
                <a:r>
                  <a:rPr lang="en-US" sz="2000" dirty="0"/>
                  <a:t>Divide the nominal interest rate, (</a:t>
                </a:r>
                <a:r>
                  <a:rPr lang="en-US" sz="2000" dirty="0" err="1"/>
                  <a:t>k</a:t>
                </a:r>
                <a:r>
                  <a:rPr lang="en-US" sz="2000" baseline="-25000" dirty="0" err="1"/>
                  <a:t>d</a:t>
                </a:r>
                <a:r>
                  <a:rPr lang="en-US" sz="2000" dirty="0"/>
                  <a:t>) by 2 to determine the periodic (semiannual) interest rate</a:t>
                </a:r>
              </a:p>
              <a:p>
                <a:pPr marL="0" indent="0" algn="just">
                  <a:buNone/>
                </a:pPr>
                <a:r>
                  <a:rPr lang="en-US" sz="1800" dirty="0"/>
                  <a:t>V</a:t>
                </a:r>
                <a:r>
                  <a:rPr lang="en-US" sz="1800" baseline="-25000" dirty="0"/>
                  <a:t>0</a:t>
                </a:r>
                <a:r>
                  <a:rPr lang="en-US" sz="1800" dirty="0"/>
                  <a:t> = </a:t>
                </a:r>
                <a:r>
                  <a:rPr lang="en-US" sz="1800" dirty="0"/>
                  <a:t>I/2 </a:t>
                </a:r>
                <a:r>
                  <a:rPr lang="en-US" sz="1800" dirty="0"/>
                  <a:t>× [</a:t>
                </a:r>
                <a14:m>
                  <m:oMath xmlns:m="http://schemas.openxmlformats.org/officeDocument/2006/math">
                    <m:f>
                      <m:fPr>
                        <m:ctrlPr>
                          <a:rPr lang="en-US" sz="2000" i="1">
                            <a:latin typeface="Cambria Math" panose="02040503050406030204" pitchFamily="18" charset="0"/>
                          </a:rPr>
                        </m:ctrlPr>
                      </m:fPr>
                      <m:num>
                        <m:r>
                          <a:rPr lang="en-US" sz="2000" i="1">
                            <a:latin typeface="Cambria Math"/>
                          </a:rPr>
                          <m:t>1 − </m:t>
                        </m:r>
                        <m:box>
                          <m:boxPr>
                            <m:ctrlPr>
                              <a:rPr lang="en-US" sz="2000" i="1">
                                <a:latin typeface="Cambria Math" panose="02040503050406030204" pitchFamily="18" charset="0"/>
                              </a:rPr>
                            </m:ctrlPr>
                          </m:boxPr>
                          <m:e>
                            <m:argPr>
                              <m:argSz m:val="-1"/>
                            </m:argPr>
                            <m:f>
                              <m:fPr>
                                <m:ctrlPr>
                                  <a:rPr lang="en-US" sz="2000" i="1">
                                    <a:latin typeface="Cambria Math" panose="02040503050406030204" pitchFamily="18" charset="0"/>
                                  </a:rPr>
                                </m:ctrlPr>
                              </m:fPr>
                              <m:num>
                                <m:r>
                                  <a:rPr lang="en-US" sz="2000" i="1">
                                    <a:latin typeface="Cambria Math"/>
                                  </a:rPr>
                                  <m:t>1</m:t>
                                </m:r>
                              </m:num>
                              <m:den>
                                <m:d>
                                  <m:dPr>
                                    <m:ctrlPr>
                                      <a:rPr lang="en-US" sz="2000" i="1">
                                        <a:latin typeface="Cambria Math" panose="02040503050406030204" pitchFamily="18" charset="0"/>
                                      </a:rPr>
                                    </m:ctrlPr>
                                  </m:dPr>
                                  <m:e>
                                    <m:r>
                                      <a:rPr lang="en-US" sz="2000" i="1">
                                        <a:latin typeface="Cambria Math"/>
                                      </a:rPr>
                                      <m:t>1+</m:t>
                                    </m:r>
                                    <m:r>
                                      <a:rPr lang="en-US" sz="2000" i="1">
                                        <a:latin typeface="Cambria Math"/>
                                      </a:rPr>
                                      <m:t>𝑘𝑑</m:t>
                                    </m:r>
                                    <m:r>
                                      <a:rPr lang="en-US" sz="2000" i="1">
                                        <a:latin typeface="Cambria Math"/>
                                      </a:rPr>
                                      <m:t>/2</m:t>
                                    </m:r>
                                  </m:e>
                                </m:d>
                                <m:r>
                                  <a:rPr lang="en-US" sz="2000" i="1" baseline="30000">
                                    <a:latin typeface="Cambria Math"/>
                                  </a:rPr>
                                  <m:t>2</m:t>
                                </m:r>
                                <m:r>
                                  <a:rPr lang="en-US" sz="2000" i="1" baseline="30000">
                                    <a:latin typeface="Cambria Math"/>
                                  </a:rPr>
                                  <m:t>𝑛</m:t>
                                </m:r>
                              </m:den>
                            </m:f>
                          </m:e>
                        </m:box>
                      </m:num>
                      <m:den>
                        <m:r>
                          <a:rPr lang="en-US" sz="2000" i="1">
                            <a:latin typeface="Cambria Math"/>
                          </a:rPr>
                          <m:t>𝑘</m:t>
                        </m:r>
                        <m:r>
                          <a:rPr lang="en-US" sz="2000" i="1" baseline="-25000">
                            <a:latin typeface="Cambria Math"/>
                          </a:rPr>
                          <m:t>𝑑</m:t>
                        </m:r>
                        <m:r>
                          <a:rPr lang="en-US" sz="2000" i="1">
                            <a:latin typeface="Cambria Math"/>
                          </a:rPr>
                          <m:t>/2</m:t>
                        </m:r>
                      </m:den>
                    </m:f>
                  </m:oMath>
                </a14:m>
                <a:r>
                  <a:rPr lang="en-US" sz="2000" dirty="0"/>
                  <a:t>  ]  + </a:t>
                </a:r>
                <a14:m>
                  <m:oMath xmlns:m="http://schemas.openxmlformats.org/officeDocument/2006/math">
                    <m:f>
                      <m:fPr>
                        <m:ctrlPr>
                          <a:rPr lang="en-US" sz="2000" i="1">
                            <a:latin typeface="Cambria Math" panose="02040503050406030204" pitchFamily="18" charset="0"/>
                          </a:rPr>
                        </m:ctrlPr>
                      </m:fPr>
                      <m:num>
                        <m:r>
                          <a:rPr lang="en-US" sz="2000" i="1">
                            <a:latin typeface="Cambria Math"/>
                          </a:rPr>
                          <m:t>𝑀</m:t>
                        </m:r>
                      </m:num>
                      <m:den>
                        <m:d>
                          <m:dPr>
                            <m:ctrlPr>
                              <a:rPr lang="en-US" sz="2000" i="1">
                                <a:latin typeface="Cambria Math" panose="02040503050406030204" pitchFamily="18" charset="0"/>
                              </a:rPr>
                            </m:ctrlPr>
                          </m:dPr>
                          <m:e>
                            <m:r>
                              <a:rPr lang="en-US" sz="2000" i="1">
                                <a:latin typeface="Cambria Math"/>
                              </a:rPr>
                              <m:t>1+</m:t>
                            </m:r>
                            <m:r>
                              <a:rPr lang="en-US" sz="2000" i="1">
                                <a:latin typeface="Cambria Math"/>
                              </a:rPr>
                              <m:t>𝑘𝑑</m:t>
                            </m:r>
                            <m:r>
                              <a:rPr lang="en-US" sz="2000" i="1">
                                <a:latin typeface="Cambria Math"/>
                              </a:rPr>
                              <m:t>/2</m:t>
                            </m:r>
                          </m:e>
                        </m:d>
                        <m:r>
                          <a:rPr lang="en-US" sz="2000" i="1" baseline="30000">
                            <a:latin typeface="Cambria Math"/>
                          </a:rPr>
                          <m:t>2</m:t>
                        </m:r>
                        <m:r>
                          <a:rPr lang="en-US" sz="2000" i="1" baseline="30000">
                            <a:latin typeface="Cambria Math"/>
                          </a:rPr>
                          <m:t>𝑛</m:t>
                        </m:r>
                      </m:den>
                    </m:f>
                  </m:oMath>
                </a14:m>
                <a:r>
                  <a:rPr lang="en-US" sz="2000" dirty="0"/>
                  <a:t>  “OR” </a:t>
                </a:r>
                <a:r>
                  <a:rPr lang="en-US" sz="2000" dirty="0"/>
                  <a:t>V</a:t>
                </a:r>
                <a:r>
                  <a:rPr lang="en-US" sz="2000" baseline="-25000" dirty="0"/>
                  <a:t>0</a:t>
                </a:r>
                <a:r>
                  <a:rPr lang="en-US" sz="2000" dirty="0"/>
                  <a:t> = I × PVIFA </a:t>
                </a:r>
                <a:r>
                  <a:rPr lang="en-US" sz="2000" baseline="-25000" dirty="0" err="1"/>
                  <a:t>kd</a:t>
                </a:r>
                <a:r>
                  <a:rPr lang="en-US" sz="2000" baseline="-25000" dirty="0"/>
                  <a:t>/2,2n</a:t>
                </a:r>
                <a:r>
                  <a:rPr lang="en-US" sz="2000" dirty="0"/>
                  <a:t> </a:t>
                </a:r>
                <a:r>
                  <a:rPr lang="en-US" sz="2000" dirty="0"/>
                  <a:t>+ M × PVIF </a:t>
                </a:r>
                <a:r>
                  <a:rPr lang="en-US" sz="2000" baseline="-25000" dirty="0" err="1"/>
                  <a:t>kd</a:t>
                </a:r>
                <a:r>
                  <a:rPr lang="en-US" sz="2000" baseline="-25000" dirty="0"/>
                  <a:t>/2,2n</a:t>
                </a:r>
                <a:endParaRPr lang="en-US" sz="2000" baseline="-25000" dirty="0"/>
              </a:p>
              <a:p>
                <a:pPr marL="0" indent="0" algn="just">
                  <a:buNone/>
                </a:pPr>
                <a:r>
                  <a:rPr lang="en-US" sz="2000" b="1" dirty="0"/>
                  <a:t>Example Problem:</a:t>
                </a:r>
              </a:p>
              <a:p>
                <a:pPr marL="0" indent="0" algn="just">
                  <a:buNone/>
                </a:pPr>
                <a:r>
                  <a:rPr lang="en-US" sz="2000" dirty="0" err="1"/>
                  <a:t>Rapti</a:t>
                </a:r>
                <a:r>
                  <a:rPr lang="en-US" sz="2000" dirty="0"/>
                  <a:t> Company has a </a:t>
                </a:r>
                <a:r>
                  <a:rPr lang="en-US" sz="2000" dirty="0" err="1"/>
                  <a:t>Rs</a:t>
                </a:r>
                <a:r>
                  <a:rPr lang="en-US" sz="2000" dirty="0"/>
                  <a:t> 1,000 par value bond with an 8% coupon interest rate outstanding. The bond has 12 years remaining to its maturity date. The yield to maturity is 10%. What would be the value of bond if interest is paid </a:t>
                </a:r>
              </a:p>
              <a:p>
                <a:pPr marL="514350" indent="-514350" algn="just">
                  <a:buAutoNum type="romanLcPeriod"/>
                </a:pPr>
                <a:r>
                  <a:rPr lang="en-US" sz="2000" dirty="0"/>
                  <a:t>Annually</a:t>
                </a:r>
              </a:p>
              <a:p>
                <a:pPr marL="514350" indent="-514350" algn="just">
                  <a:buAutoNum type="romanLcPeriod"/>
                </a:pPr>
                <a:r>
                  <a:rPr lang="en-US" sz="2000" dirty="0"/>
                  <a:t>Semiannually</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20726" y="838200"/>
                <a:ext cx="10377376" cy="5715000"/>
              </a:xfrm>
              <a:blipFill>
                <a:blip r:embed="rId2"/>
                <a:stretch>
                  <a:fillRect l="-1057" t="-1708" r="-587"/>
                </a:stretch>
              </a:blipFill>
            </p:spPr>
            <p:txBody>
              <a:bodyPr/>
              <a:lstStyle/>
              <a:p>
                <a:r>
                  <a:rPr lang="en-US">
                    <a:noFill/>
                  </a:rPr>
                  <a:t> </a:t>
                </a:r>
              </a:p>
            </p:txBody>
          </p:sp>
        </mc:Fallback>
      </mc:AlternateContent>
    </p:spTree>
    <p:extLst>
      <p:ext uri="{BB962C8B-B14F-4D97-AF65-F5344CB8AC3E}">
        <p14:creationId xmlns:p14="http://schemas.microsoft.com/office/powerpoint/2010/main" val="894047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smtClean="0"/>
              <a:t>Discount Bond and Premium Bond</a:t>
            </a:r>
            <a:endParaRPr lang="en-US" dirty="0"/>
          </a:p>
        </p:txBody>
      </p:sp>
      <p:sp>
        <p:nvSpPr>
          <p:cNvPr id="3" name="Content Placeholder 2"/>
          <p:cNvSpPr>
            <a:spLocks noGrp="1"/>
          </p:cNvSpPr>
          <p:nvPr>
            <p:ph idx="1"/>
          </p:nvPr>
        </p:nvSpPr>
        <p:spPr>
          <a:xfrm>
            <a:off x="1212112" y="838200"/>
            <a:ext cx="9569302" cy="5715000"/>
          </a:xfrm>
        </p:spPr>
        <p:txBody>
          <a:bodyPr>
            <a:normAutofit/>
          </a:bodyPr>
          <a:lstStyle/>
          <a:p>
            <a:pPr marL="0" indent="0">
              <a:buNone/>
            </a:pPr>
            <a:r>
              <a:rPr lang="en-US" sz="2000" dirty="0"/>
              <a:t>Discount Bond: Bond is selling at below par value</a:t>
            </a:r>
          </a:p>
          <a:p>
            <a:pPr marL="0" indent="0">
              <a:buNone/>
            </a:pPr>
            <a:r>
              <a:rPr lang="en-US" sz="2000" dirty="0"/>
              <a:t>Premium Bond: Bond is selling at above par value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dirty="0"/>
          </a:p>
          <a:p>
            <a:pPr marL="0" indent="0">
              <a:buNone/>
            </a:pPr>
            <a:r>
              <a:rPr lang="en-US" sz="2000" b="1" dirty="0"/>
              <a:t>Example Problem:</a:t>
            </a:r>
          </a:p>
          <a:p>
            <a:pPr marL="0" indent="0">
              <a:buNone/>
            </a:pPr>
            <a:r>
              <a:rPr lang="en-US" sz="2000" dirty="0"/>
              <a:t>A</a:t>
            </a:r>
            <a:r>
              <a:rPr lang="en-US" sz="2000" dirty="0"/>
              <a:t> Brick Company has issued 10 percent, 10 year, </a:t>
            </a:r>
            <a:r>
              <a:rPr lang="en-US" sz="2000" dirty="0" err="1"/>
              <a:t>Rs</a:t>
            </a:r>
            <a:r>
              <a:rPr lang="en-US" sz="2000" dirty="0"/>
              <a:t> 1,000 par value bond. Calculate the value of bond at 12%, 10% and 8%</a:t>
            </a:r>
          </a:p>
          <a:p>
            <a:pPr marL="0" indent="0">
              <a:buNone/>
            </a:pPr>
            <a:r>
              <a:rPr lang="en-US" sz="2200" b="1" dirty="0"/>
              <a:t>Investment Decision</a:t>
            </a:r>
          </a:p>
          <a:p>
            <a:pPr marL="0" indent="0">
              <a:buNone/>
            </a:pPr>
            <a:endParaRPr lang="en-US" sz="2000" dirty="0"/>
          </a:p>
        </p:txBody>
      </p:sp>
      <p:graphicFrame>
        <p:nvGraphicFramePr>
          <p:cNvPr id="4" name="Table 3"/>
          <p:cNvGraphicFramePr>
            <a:graphicFrameLocks noGrp="1"/>
          </p:cNvGraphicFramePr>
          <p:nvPr>
            <p:extLst/>
          </p:nvPr>
        </p:nvGraphicFramePr>
        <p:xfrm>
          <a:off x="2209800" y="167640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smtClean="0"/>
                        <a:t>Condition</a:t>
                      </a:r>
                      <a:endParaRPr lang="en-US" dirty="0"/>
                    </a:p>
                  </a:txBody>
                  <a:tcPr/>
                </a:tc>
                <a:tc>
                  <a:txBody>
                    <a:bodyPr/>
                    <a:lstStyle/>
                    <a:p>
                      <a:r>
                        <a:rPr lang="en-US" dirty="0" smtClean="0"/>
                        <a:t>Selling</a:t>
                      </a:r>
                      <a:endParaRPr lang="en-US" dirty="0"/>
                    </a:p>
                  </a:txBody>
                  <a:tcPr/>
                </a:tc>
                <a:tc>
                  <a:txBody>
                    <a:bodyPr/>
                    <a:lstStyle/>
                    <a:p>
                      <a:r>
                        <a:rPr lang="en-US" dirty="0" smtClean="0"/>
                        <a:t>Type</a:t>
                      </a:r>
                      <a:r>
                        <a:rPr lang="en-US" baseline="0" dirty="0" smtClean="0"/>
                        <a:t> of Bond</a:t>
                      </a:r>
                      <a:endParaRPr lang="en-US" dirty="0"/>
                    </a:p>
                  </a:txBody>
                  <a:tcPr/>
                </a:tc>
                <a:extLst>
                  <a:ext uri="{0D108BD9-81ED-4DB2-BD59-A6C34878D82A}">
                    <a16:rowId xmlns:a16="http://schemas.microsoft.com/office/drawing/2014/main" val="10000"/>
                  </a:ext>
                </a:extLst>
              </a:tr>
              <a:tr h="370840">
                <a:tc>
                  <a:txBody>
                    <a:bodyPr/>
                    <a:lstStyle/>
                    <a:p>
                      <a:r>
                        <a:rPr lang="en-US" dirty="0" err="1" smtClean="0"/>
                        <a:t>K</a:t>
                      </a:r>
                      <a:r>
                        <a:rPr lang="en-US" baseline="-25000" dirty="0" err="1" smtClean="0"/>
                        <a:t>d</a:t>
                      </a:r>
                      <a:r>
                        <a:rPr lang="en-US" dirty="0" smtClean="0"/>
                        <a:t> = coupon rate</a:t>
                      </a:r>
                      <a:endParaRPr lang="en-US" dirty="0"/>
                    </a:p>
                  </a:txBody>
                  <a:tcPr/>
                </a:tc>
                <a:tc>
                  <a:txBody>
                    <a:bodyPr/>
                    <a:lstStyle/>
                    <a:p>
                      <a:r>
                        <a:rPr lang="en-US" dirty="0" smtClean="0"/>
                        <a:t>At Par</a:t>
                      </a:r>
                      <a:endParaRPr lang="en-US" dirty="0"/>
                    </a:p>
                  </a:txBody>
                  <a:tcPr/>
                </a:tc>
                <a:tc>
                  <a:txBody>
                    <a:bodyPr/>
                    <a:lstStyle/>
                    <a:p>
                      <a:r>
                        <a:rPr lang="en-US" dirty="0" smtClean="0"/>
                        <a:t>Par Bond</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a:t>
                      </a:r>
                      <a:r>
                        <a:rPr lang="en-US" baseline="-25000" dirty="0" err="1" smtClean="0"/>
                        <a:t>d</a:t>
                      </a:r>
                      <a:r>
                        <a:rPr lang="en-US" dirty="0" smtClean="0"/>
                        <a:t> &gt; coupon rate</a:t>
                      </a:r>
                    </a:p>
                  </a:txBody>
                  <a:tcPr/>
                </a:tc>
                <a:tc>
                  <a:txBody>
                    <a:bodyPr/>
                    <a:lstStyle/>
                    <a:p>
                      <a:r>
                        <a:rPr lang="en-US" dirty="0" smtClean="0"/>
                        <a:t>Below Par</a:t>
                      </a:r>
                      <a:endParaRPr lang="en-US" dirty="0"/>
                    </a:p>
                  </a:txBody>
                  <a:tcPr/>
                </a:tc>
                <a:tc>
                  <a:txBody>
                    <a:bodyPr/>
                    <a:lstStyle/>
                    <a:p>
                      <a:r>
                        <a:rPr lang="en-US" dirty="0" smtClean="0"/>
                        <a:t>Discount</a:t>
                      </a:r>
                      <a:r>
                        <a:rPr lang="en-US" baseline="0" dirty="0" smtClean="0"/>
                        <a:t> Bond</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a:t>
                      </a:r>
                      <a:r>
                        <a:rPr lang="en-US" baseline="-25000" dirty="0" err="1" smtClean="0"/>
                        <a:t>d</a:t>
                      </a:r>
                      <a:r>
                        <a:rPr lang="en-US" dirty="0" smtClean="0"/>
                        <a:t> &lt; coupon rate</a:t>
                      </a:r>
                    </a:p>
                  </a:txBody>
                  <a:tcPr/>
                </a:tc>
                <a:tc>
                  <a:txBody>
                    <a:bodyPr/>
                    <a:lstStyle/>
                    <a:p>
                      <a:r>
                        <a:rPr lang="en-US" dirty="0" smtClean="0"/>
                        <a:t>Above Par</a:t>
                      </a:r>
                      <a:endParaRPr lang="en-US" dirty="0"/>
                    </a:p>
                  </a:txBody>
                  <a:tcPr/>
                </a:tc>
                <a:tc>
                  <a:txBody>
                    <a:bodyPr/>
                    <a:lstStyle/>
                    <a:p>
                      <a:r>
                        <a:rPr lang="en-US" dirty="0" smtClean="0"/>
                        <a:t>Premium Bond</a:t>
                      </a:r>
                      <a:endParaRPr lang="en-US" dirty="0"/>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nvPr>
        </p:nvGraphicFramePr>
        <p:xfrm>
          <a:off x="2057400" y="5029200"/>
          <a:ext cx="7620000" cy="148336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370840">
                <a:tc>
                  <a:txBody>
                    <a:bodyPr/>
                    <a:lstStyle/>
                    <a:p>
                      <a:r>
                        <a:rPr lang="en-US" dirty="0" smtClean="0"/>
                        <a:t>If</a:t>
                      </a:r>
                      <a:endParaRPr lang="en-US" dirty="0"/>
                    </a:p>
                  </a:txBody>
                  <a:tcPr/>
                </a:tc>
                <a:tc>
                  <a:txBody>
                    <a:bodyPr/>
                    <a:lstStyle/>
                    <a:p>
                      <a:r>
                        <a:rPr lang="en-US" dirty="0" smtClean="0"/>
                        <a:t>Then</a:t>
                      </a:r>
                      <a:endParaRPr lang="en-US" dirty="0"/>
                    </a:p>
                  </a:txBody>
                  <a:tcPr/>
                </a:tc>
                <a:tc>
                  <a:txBody>
                    <a:bodyPr/>
                    <a:lstStyle/>
                    <a:p>
                      <a:r>
                        <a:rPr lang="en-US" dirty="0" smtClean="0"/>
                        <a:t>Reason</a:t>
                      </a:r>
                      <a:endParaRPr lang="en-US" dirty="0"/>
                    </a:p>
                  </a:txBody>
                  <a:tcPr/>
                </a:tc>
                <a:extLst>
                  <a:ext uri="{0D108BD9-81ED-4DB2-BD59-A6C34878D82A}">
                    <a16:rowId xmlns:a16="http://schemas.microsoft.com/office/drawing/2014/main" val="10000"/>
                  </a:ext>
                </a:extLst>
              </a:tr>
              <a:tr h="370840">
                <a:tc>
                  <a:txBody>
                    <a:bodyPr/>
                    <a:lstStyle/>
                    <a:p>
                      <a:r>
                        <a:rPr lang="en-US" dirty="0" smtClean="0"/>
                        <a:t>V</a:t>
                      </a:r>
                      <a:r>
                        <a:rPr lang="en-US" baseline="-25000" dirty="0" smtClean="0"/>
                        <a:t>0</a:t>
                      </a:r>
                      <a:r>
                        <a:rPr lang="en-US" dirty="0" smtClean="0"/>
                        <a:t> &gt; P</a:t>
                      </a:r>
                      <a:r>
                        <a:rPr lang="en-US" baseline="-25000" dirty="0" smtClean="0"/>
                        <a:t>0</a:t>
                      </a:r>
                      <a:endParaRPr lang="en-US" baseline="-25000" dirty="0"/>
                    </a:p>
                  </a:txBody>
                  <a:tcPr/>
                </a:tc>
                <a:tc>
                  <a:txBody>
                    <a:bodyPr/>
                    <a:lstStyle/>
                    <a:p>
                      <a:r>
                        <a:rPr lang="en-US" dirty="0" smtClean="0"/>
                        <a:t>Buy the Bond</a:t>
                      </a:r>
                      <a:endParaRPr lang="en-US" dirty="0"/>
                    </a:p>
                  </a:txBody>
                  <a:tcPr/>
                </a:tc>
                <a:tc>
                  <a:txBody>
                    <a:bodyPr/>
                    <a:lstStyle/>
                    <a:p>
                      <a:r>
                        <a:rPr lang="en-US" dirty="0" smtClean="0"/>
                        <a:t>The bond is undervalued</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t>
                      </a:r>
                      <a:r>
                        <a:rPr lang="en-US" baseline="-25000" dirty="0" smtClean="0"/>
                        <a:t>0</a:t>
                      </a:r>
                      <a:r>
                        <a:rPr lang="en-US" dirty="0" smtClean="0"/>
                        <a:t> &lt; P</a:t>
                      </a:r>
                      <a:r>
                        <a:rPr lang="en-US" baseline="-25000" dirty="0" smtClean="0"/>
                        <a:t>0</a:t>
                      </a:r>
                    </a:p>
                  </a:txBody>
                  <a:tcPr/>
                </a:tc>
                <a:tc>
                  <a:txBody>
                    <a:bodyPr/>
                    <a:lstStyle/>
                    <a:p>
                      <a:r>
                        <a:rPr lang="en-US" dirty="0" smtClean="0"/>
                        <a:t>Do</a:t>
                      </a:r>
                      <a:r>
                        <a:rPr lang="en-US" baseline="0" dirty="0" smtClean="0"/>
                        <a:t> not buy the bond</a:t>
                      </a:r>
                      <a:endParaRPr lang="en-US" dirty="0"/>
                    </a:p>
                  </a:txBody>
                  <a:tcPr/>
                </a:tc>
                <a:tc>
                  <a:txBody>
                    <a:bodyPr/>
                    <a:lstStyle/>
                    <a:p>
                      <a:r>
                        <a:rPr lang="en-US" dirty="0" smtClean="0"/>
                        <a:t>The bond is overvalued</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t>
                      </a:r>
                      <a:r>
                        <a:rPr lang="en-US" baseline="-25000" dirty="0" smtClean="0"/>
                        <a:t>0</a:t>
                      </a:r>
                      <a:r>
                        <a:rPr lang="en-US" dirty="0" smtClean="0"/>
                        <a:t> = P</a:t>
                      </a:r>
                      <a:r>
                        <a:rPr lang="en-US" baseline="-25000" dirty="0" smtClean="0"/>
                        <a:t>0</a:t>
                      </a:r>
                    </a:p>
                  </a:txBody>
                  <a:tcPr/>
                </a:tc>
                <a:tc>
                  <a:txBody>
                    <a:bodyPr/>
                    <a:lstStyle/>
                    <a:p>
                      <a:r>
                        <a:rPr lang="en-US" dirty="0" smtClean="0"/>
                        <a:t>Be indifferent</a:t>
                      </a:r>
                      <a:endParaRPr lang="en-US" dirty="0"/>
                    </a:p>
                  </a:txBody>
                  <a:tcPr/>
                </a:tc>
                <a:tc>
                  <a:txBody>
                    <a:bodyPr/>
                    <a:lstStyle/>
                    <a:p>
                      <a:r>
                        <a:rPr lang="en-US" dirty="0" smtClean="0"/>
                        <a:t>The bond is correctly</a:t>
                      </a:r>
                      <a:r>
                        <a:rPr lang="en-US" baseline="0" dirty="0" smtClean="0"/>
                        <a:t> valued</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38132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2393</Words>
  <Application>Microsoft Office PowerPoint</Application>
  <PresentationFormat>Widescreen</PresentationFormat>
  <Paragraphs>254</Paragraphs>
  <Slides>19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Wingdings</vt:lpstr>
      <vt:lpstr>Office Theme</vt:lpstr>
      <vt:lpstr>Equation</vt:lpstr>
      <vt:lpstr>Bond Valuation</vt:lpstr>
      <vt:lpstr>Meaning and Characteristic of Bonds</vt:lpstr>
      <vt:lpstr>Characteristic of Bonds</vt:lpstr>
      <vt:lpstr>Basic Financial Assets Valuation Model</vt:lpstr>
      <vt:lpstr>Valuation of Bonds</vt:lpstr>
      <vt:lpstr>Valuation of Bonds</vt:lpstr>
      <vt:lpstr>Valuation of Bonds</vt:lpstr>
      <vt:lpstr>Valuation of Bonds</vt:lpstr>
      <vt:lpstr>Discount Bond and Premium Bond</vt:lpstr>
      <vt:lpstr>Interest Rate Risk and Reinvestment Risk</vt:lpstr>
      <vt:lpstr>Interest Rate Risk and Reinvestment Risk</vt:lpstr>
      <vt:lpstr>Changes in Bond Values Overtime</vt:lpstr>
      <vt:lpstr>Bond Yields</vt:lpstr>
      <vt:lpstr>Current Yield and Capital Gain Yield</vt:lpstr>
      <vt:lpstr>Yield to Maturity (YTM)</vt:lpstr>
      <vt:lpstr>YTM for Coupon Bond</vt:lpstr>
      <vt:lpstr>YTM</vt:lpstr>
      <vt:lpstr>Yield To Call (YTC)</vt:lpstr>
      <vt:lpstr>YTC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Bond Valuation</dc:title>
  <dc:creator>Dell</dc:creator>
  <cp:lastModifiedBy>Dell</cp:lastModifiedBy>
  <cp:revision>3</cp:revision>
  <dcterms:created xsi:type="dcterms:W3CDTF">2023-05-14T11:04:32Z</dcterms:created>
  <dcterms:modified xsi:type="dcterms:W3CDTF">2023-05-14T11:11:33Z</dcterms:modified>
</cp:coreProperties>
</file>