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915B49-DC63-4EA0-9EFF-A9526FD2C61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8AE74-F3A8-4F70-95D8-38AAFD892E6D}" type="slidenum">
              <a:rPr lang="en-US" smtClean="0"/>
              <a:t>‹#›</a:t>
            </a:fld>
            <a:endParaRPr lang="en-US"/>
          </a:p>
        </p:txBody>
      </p:sp>
    </p:spTree>
    <p:extLst>
      <p:ext uri="{BB962C8B-B14F-4D97-AF65-F5344CB8AC3E}">
        <p14:creationId xmlns:p14="http://schemas.microsoft.com/office/powerpoint/2010/main" val="3058074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915B49-DC63-4EA0-9EFF-A9526FD2C61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8AE74-F3A8-4F70-95D8-38AAFD892E6D}" type="slidenum">
              <a:rPr lang="en-US" smtClean="0"/>
              <a:t>‹#›</a:t>
            </a:fld>
            <a:endParaRPr lang="en-US"/>
          </a:p>
        </p:txBody>
      </p:sp>
    </p:spTree>
    <p:extLst>
      <p:ext uri="{BB962C8B-B14F-4D97-AF65-F5344CB8AC3E}">
        <p14:creationId xmlns:p14="http://schemas.microsoft.com/office/powerpoint/2010/main" val="615601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915B49-DC63-4EA0-9EFF-A9526FD2C61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8AE74-F3A8-4F70-95D8-38AAFD892E6D}" type="slidenum">
              <a:rPr lang="en-US" smtClean="0"/>
              <a:t>‹#›</a:t>
            </a:fld>
            <a:endParaRPr lang="en-US"/>
          </a:p>
        </p:txBody>
      </p:sp>
    </p:spTree>
    <p:extLst>
      <p:ext uri="{BB962C8B-B14F-4D97-AF65-F5344CB8AC3E}">
        <p14:creationId xmlns:p14="http://schemas.microsoft.com/office/powerpoint/2010/main" val="1938056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915B49-DC63-4EA0-9EFF-A9526FD2C61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8AE74-F3A8-4F70-95D8-38AAFD892E6D}" type="slidenum">
              <a:rPr lang="en-US" smtClean="0"/>
              <a:t>‹#›</a:t>
            </a:fld>
            <a:endParaRPr lang="en-US"/>
          </a:p>
        </p:txBody>
      </p:sp>
    </p:spTree>
    <p:extLst>
      <p:ext uri="{BB962C8B-B14F-4D97-AF65-F5344CB8AC3E}">
        <p14:creationId xmlns:p14="http://schemas.microsoft.com/office/powerpoint/2010/main" val="2881652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915B49-DC63-4EA0-9EFF-A9526FD2C61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8AE74-F3A8-4F70-95D8-38AAFD892E6D}" type="slidenum">
              <a:rPr lang="en-US" smtClean="0"/>
              <a:t>‹#›</a:t>
            </a:fld>
            <a:endParaRPr lang="en-US"/>
          </a:p>
        </p:txBody>
      </p:sp>
    </p:spTree>
    <p:extLst>
      <p:ext uri="{BB962C8B-B14F-4D97-AF65-F5344CB8AC3E}">
        <p14:creationId xmlns:p14="http://schemas.microsoft.com/office/powerpoint/2010/main" val="3355521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915B49-DC63-4EA0-9EFF-A9526FD2C61A}"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8AE74-F3A8-4F70-95D8-38AAFD892E6D}" type="slidenum">
              <a:rPr lang="en-US" smtClean="0"/>
              <a:t>‹#›</a:t>
            </a:fld>
            <a:endParaRPr lang="en-US"/>
          </a:p>
        </p:txBody>
      </p:sp>
    </p:spTree>
    <p:extLst>
      <p:ext uri="{BB962C8B-B14F-4D97-AF65-F5344CB8AC3E}">
        <p14:creationId xmlns:p14="http://schemas.microsoft.com/office/powerpoint/2010/main" val="3790350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915B49-DC63-4EA0-9EFF-A9526FD2C61A}" type="datetimeFigureOut">
              <a:rPr lang="en-US" smtClean="0"/>
              <a:t>5/14/2023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48AE74-F3A8-4F70-95D8-38AAFD892E6D}" type="slidenum">
              <a:rPr lang="en-US" smtClean="0"/>
              <a:t>‹#›</a:t>
            </a:fld>
            <a:endParaRPr lang="en-US"/>
          </a:p>
        </p:txBody>
      </p:sp>
    </p:spTree>
    <p:extLst>
      <p:ext uri="{BB962C8B-B14F-4D97-AF65-F5344CB8AC3E}">
        <p14:creationId xmlns:p14="http://schemas.microsoft.com/office/powerpoint/2010/main" val="2680781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915B49-DC63-4EA0-9EFF-A9526FD2C61A}" type="datetimeFigureOut">
              <a:rPr lang="en-US" smtClean="0"/>
              <a:t>5/14/2023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48AE74-F3A8-4F70-95D8-38AAFD892E6D}" type="slidenum">
              <a:rPr lang="en-US" smtClean="0"/>
              <a:t>‹#›</a:t>
            </a:fld>
            <a:endParaRPr lang="en-US"/>
          </a:p>
        </p:txBody>
      </p:sp>
    </p:spTree>
    <p:extLst>
      <p:ext uri="{BB962C8B-B14F-4D97-AF65-F5344CB8AC3E}">
        <p14:creationId xmlns:p14="http://schemas.microsoft.com/office/powerpoint/2010/main" val="1102907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915B49-DC63-4EA0-9EFF-A9526FD2C61A}" type="datetimeFigureOut">
              <a:rPr lang="en-US" smtClean="0"/>
              <a:t>5/14/2023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48AE74-F3A8-4F70-95D8-38AAFD892E6D}" type="slidenum">
              <a:rPr lang="en-US" smtClean="0"/>
              <a:t>‹#›</a:t>
            </a:fld>
            <a:endParaRPr lang="en-US"/>
          </a:p>
        </p:txBody>
      </p:sp>
    </p:spTree>
    <p:extLst>
      <p:ext uri="{BB962C8B-B14F-4D97-AF65-F5344CB8AC3E}">
        <p14:creationId xmlns:p14="http://schemas.microsoft.com/office/powerpoint/2010/main" val="2262724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D915B49-DC63-4EA0-9EFF-A9526FD2C61A}"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8AE74-F3A8-4F70-95D8-38AAFD892E6D}" type="slidenum">
              <a:rPr lang="en-US" smtClean="0"/>
              <a:t>‹#›</a:t>
            </a:fld>
            <a:endParaRPr lang="en-US"/>
          </a:p>
        </p:txBody>
      </p:sp>
    </p:spTree>
    <p:extLst>
      <p:ext uri="{BB962C8B-B14F-4D97-AF65-F5344CB8AC3E}">
        <p14:creationId xmlns:p14="http://schemas.microsoft.com/office/powerpoint/2010/main" val="1452743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D915B49-DC63-4EA0-9EFF-A9526FD2C61A}"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8AE74-F3A8-4F70-95D8-38AAFD892E6D}" type="slidenum">
              <a:rPr lang="en-US" smtClean="0"/>
              <a:t>‹#›</a:t>
            </a:fld>
            <a:endParaRPr lang="en-US"/>
          </a:p>
        </p:txBody>
      </p:sp>
    </p:spTree>
    <p:extLst>
      <p:ext uri="{BB962C8B-B14F-4D97-AF65-F5344CB8AC3E}">
        <p14:creationId xmlns:p14="http://schemas.microsoft.com/office/powerpoint/2010/main" val="433564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15B49-DC63-4EA0-9EFF-A9526FD2C61A}" type="datetimeFigureOut">
              <a:rPr lang="en-US" smtClean="0"/>
              <a:t>5/14/2023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48AE74-F3A8-4F70-95D8-38AAFD892E6D}" type="slidenum">
              <a:rPr lang="en-US" smtClean="0"/>
              <a:t>‹#›</a:t>
            </a:fld>
            <a:endParaRPr lang="en-US"/>
          </a:p>
        </p:txBody>
      </p:sp>
    </p:spTree>
    <p:extLst>
      <p:ext uri="{BB962C8B-B14F-4D97-AF65-F5344CB8AC3E}">
        <p14:creationId xmlns:p14="http://schemas.microsoft.com/office/powerpoint/2010/main" val="228587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2223" y="441879"/>
            <a:ext cx="9144000" cy="642642"/>
          </a:xfrm>
        </p:spPr>
        <p:txBody>
          <a:bodyPr>
            <a:normAutofit fontScale="90000"/>
          </a:bodyPr>
          <a:lstStyle/>
          <a:p>
            <a:r>
              <a:rPr lang="en-US" dirty="0" smtClean="0"/>
              <a:t>Cost of Capital</a:t>
            </a:r>
            <a:endParaRPr lang="en-US" dirty="0"/>
          </a:p>
        </p:txBody>
      </p:sp>
      <p:sp>
        <p:nvSpPr>
          <p:cNvPr id="3" name="Subtitle 2"/>
          <p:cNvSpPr>
            <a:spLocks noGrp="1"/>
          </p:cNvSpPr>
          <p:nvPr>
            <p:ph type="subTitle" idx="1"/>
          </p:nvPr>
        </p:nvSpPr>
        <p:spPr>
          <a:xfrm>
            <a:off x="1524000" y="1084521"/>
            <a:ext cx="9144000" cy="5178056"/>
          </a:xfrm>
        </p:spPr>
        <p:txBody>
          <a:bodyPr/>
          <a:lstStyle/>
          <a:p>
            <a:r>
              <a:rPr lang="en-US" dirty="0" smtClean="0"/>
              <a:t>Concepts and uses of cost of capital</a:t>
            </a:r>
          </a:p>
          <a:p>
            <a:r>
              <a:rPr lang="en-US" dirty="0" smtClean="0"/>
              <a:t>Components of cost of capital:</a:t>
            </a:r>
          </a:p>
          <a:p>
            <a:pPr marL="800100" lvl="1" indent="-342900">
              <a:buFont typeface="Wingdings" panose="05000000000000000000" pitchFamily="2" charset="2"/>
              <a:buChar char="ü"/>
            </a:pPr>
            <a:r>
              <a:rPr lang="en-US" dirty="0" smtClean="0"/>
              <a:t>Cost of debt,</a:t>
            </a:r>
          </a:p>
          <a:p>
            <a:pPr marL="800100" lvl="1" indent="-342900">
              <a:buFont typeface="Wingdings" panose="05000000000000000000" pitchFamily="2" charset="2"/>
              <a:buChar char="ü"/>
            </a:pPr>
            <a:r>
              <a:rPr lang="en-US" dirty="0" smtClean="0"/>
              <a:t>Cost of preferred stock,</a:t>
            </a:r>
          </a:p>
          <a:p>
            <a:pPr marL="800100" lvl="1" indent="-342900">
              <a:buFont typeface="Wingdings" panose="05000000000000000000" pitchFamily="2" charset="2"/>
              <a:buChar char="ü"/>
            </a:pPr>
            <a:r>
              <a:rPr lang="en-US" dirty="0" smtClean="0"/>
              <a:t>Cost of retained earnings,	</a:t>
            </a:r>
          </a:p>
          <a:p>
            <a:pPr marL="800100" lvl="1" indent="-342900">
              <a:buFont typeface="Wingdings" panose="05000000000000000000" pitchFamily="2" charset="2"/>
              <a:buChar char="ü"/>
            </a:pPr>
            <a:r>
              <a:rPr lang="en-US" dirty="0" smtClean="0"/>
              <a:t>Cost of new common stock,</a:t>
            </a:r>
          </a:p>
          <a:p>
            <a:pPr marL="800100" lvl="1" indent="-342900">
              <a:buFont typeface="Wingdings" panose="05000000000000000000" pitchFamily="2" charset="2"/>
              <a:buChar char="ü"/>
            </a:pPr>
            <a:r>
              <a:rPr lang="en-US" dirty="0" smtClean="0"/>
              <a:t>Weighted average cost of capital</a:t>
            </a:r>
          </a:p>
          <a:p>
            <a:r>
              <a:rPr lang="en-US" dirty="0" smtClean="0"/>
              <a:t>Factors affecting cost of capital.</a:t>
            </a:r>
          </a:p>
          <a:p>
            <a:endParaRPr lang="en-US" dirty="0"/>
          </a:p>
        </p:txBody>
      </p:sp>
    </p:spTree>
    <p:extLst>
      <p:ext uri="{BB962C8B-B14F-4D97-AF65-F5344CB8AC3E}">
        <p14:creationId xmlns:p14="http://schemas.microsoft.com/office/powerpoint/2010/main" val="3232607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dirty="0" smtClean="0"/>
              <a:t>Cost of Retained Earning</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52623" y="914400"/>
                <a:ext cx="10228521" cy="5562600"/>
              </a:xfrm>
            </p:spPr>
            <p:txBody>
              <a:bodyPr/>
              <a:lstStyle/>
              <a:p>
                <a:r>
                  <a:rPr lang="en-US" sz="2200" dirty="0"/>
                  <a:t>Raise equity capital internally</a:t>
                </a:r>
              </a:p>
              <a:p>
                <a:r>
                  <a:rPr lang="en-US" sz="2200" dirty="0"/>
                  <a:t>Cost of retained earning is the rate of return stockholders required on retained earnings.</a:t>
                </a:r>
              </a:p>
              <a:p>
                <a:r>
                  <a:rPr lang="en-US" sz="2200" dirty="0"/>
                  <a:t>Represent an opportunity cost in terms of dividend forgone by common shareholders.</a:t>
                </a:r>
              </a:p>
              <a:p>
                <a:r>
                  <a:rPr lang="en-US" sz="2200" dirty="0"/>
                  <a:t>3 approaches used:</a:t>
                </a:r>
              </a:p>
              <a:p>
                <a:pPr lvl="1"/>
                <a:r>
                  <a:rPr lang="en-US" sz="1800" dirty="0"/>
                  <a:t>Discount cash flow approach (Also Called Dividend Growth model)</a:t>
                </a:r>
              </a:p>
              <a:p>
                <a:pPr lvl="1"/>
                <a:r>
                  <a:rPr lang="en-US" sz="1800" dirty="0"/>
                  <a:t>Capital assets pricing model (CAPM)</a:t>
                </a:r>
              </a:p>
              <a:p>
                <a:pPr lvl="1"/>
                <a:r>
                  <a:rPr lang="en-US" sz="1800" dirty="0"/>
                  <a:t>Bond yield plus risk premium approach</a:t>
                </a:r>
              </a:p>
              <a:p>
                <a:pPr marL="514350" indent="-457200">
                  <a:buAutoNum type="arabicPeriod"/>
                </a:pPr>
                <a:r>
                  <a:rPr lang="en-US" sz="2200" dirty="0"/>
                  <a:t>Dividend Discount Model:</a:t>
                </a:r>
              </a:p>
              <a:p>
                <a:pPr marL="457200" lvl="1" indent="0">
                  <a:buNone/>
                </a:pPr>
                <a:r>
                  <a:rPr lang="en-US" sz="2200" dirty="0"/>
                  <a:t>P</a:t>
                </a:r>
                <a:r>
                  <a:rPr lang="en-US" sz="2200" baseline="-25000" dirty="0"/>
                  <a:t>0</a:t>
                </a:r>
                <a:r>
                  <a:rPr lang="en-US" sz="2200" dirty="0"/>
                  <a:t> = </a:t>
                </a:r>
                <a14:m>
                  <m:oMath xmlns:m="http://schemas.openxmlformats.org/officeDocument/2006/math">
                    <m:f>
                      <m:fPr>
                        <m:ctrlPr>
                          <a:rPr lang="en-US" sz="2200" i="1">
                            <a:latin typeface="Cambria Math" panose="02040503050406030204" pitchFamily="18" charset="0"/>
                          </a:rPr>
                        </m:ctrlPr>
                      </m:fPr>
                      <m:num>
                        <m:r>
                          <a:rPr lang="en-US" sz="2200" i="1">
                            <a:latin typeface="Cambria Math"/>
                          </a:rPr>
                          <m:t>𝐷</m:t>
                        </m:r>
                        <m:r>
                          <a:rPr lang="en-US" sz="2200" i="1" baseline="-25000">
                            <a:latin typeface="Cambria Math"/>
                          </a:rPr>
                          <m:t>1</m:t>
                        </m:r>
                      </m:num>
                      <m:den>
                        <m:r>
                          <a:rPr lang="en-US" sz="2200" i="1">
                            <a:latin typeface="Cambria Math"/>
                          </a:rPr>
                          <m:t>𝐾</m:t>
                        </m:r>
                        <m:r>
                          <a:rPr lang="en-US" sz="2200" i="1" baseline="-25000">
                            <a:latin typeface="Cambria Math"/>
                          </a:rPr>
                          <m:t>𝑠</m:t>
                        </m:r>
                        <m:r>
                          <a:rPr lang="en-US" sz="2200" i="1">
                            <a:latin typeface="Cambria Math"/>
                          </a:rPr>
                          <m:t> −</m:t>
                        </m:r>
                        <m:r>
                          <a:rPr lang="en-US" sz="2200" i="1">
                            <a:latin typeface="Cambria Math"/>
                          </a:rPr>
                          <m:t>𝑔</m:t>
                        </m:r>
                      </m:den>
                    </m:f>
                  </m:oMath>
                </a14:m>
                <a:r>
                  <a:rPr lang="en-US" sz="2200" dirty="0"/>
                  <a:t>       or, K</a:t>
                </a:r>
                <a:r>
                  <a:rPr lang="en-US" sz="2200" baseline="-25000" dirty="0"/>
                  <a:t>s</a:t>
                </a:r>
                <a:r>
                  <a:rPr lang="en-US" sz="2200" dirty="0"/>
                  <a:t> = </a:t>
                </a:r>
                <a14:m>
                  <m:oMath xmlns:m="http://schemas.openxmlformats.org/officeDocument/2006/math">
                    <m:f>
                      <m:fPr>
                        <m:ctrlPr>
                          <a:rPr lang="en-US" sz="2200" i="1">
                            <a:latin typeface="Cambria Math" panose="02040503050406030204" pitchFamily="18" charset="0"/>
                          </a:rPr>
                        </m:ctrlPr>
                      </m:fPr>
                      <m:num>
                        <m:r>
                          <a:rPr lang="en-US" sz="2200" i="1">
                            <a:latin typeface="Cambria Math"/>
                          </a:rPr>
                          <m:t>𝐷</m:t>
                        </m:r>
                        <m:r>
                          <a:rPr lang="en-US" sz="2200" i="1" baseline="-25000">
                            <a:latin typeface="Cambria Math"/>
                          </a:rPr>
                          <m:t>1</m:t>
                        </m:r>
                      </m:num>
                      <m:den>
                        <m:r>
                          <a:rPr lang="en-US" sz="2200" i="1">
                            <a:latin typeface="Cambria Math"/>
                          </a:rPr>
                          <m:t>𝑃</m:t>
                        </m:r>
                        <m:r>
                          <a:rPr lang="en-US" sz="2200" i="1" baseline="-25000">
                            <a:latin typeface="Cambria Math"/>
                          </a:rPr>
                          <m:t>0</m:t>
                        </m:r>
                      </m:den>
                    </m:f>
                    <m:r>
                      <a:rPr lang="en-US" sz="2200" i="1">
                        <a:latin typeface="Cambria Math"/>
                      </a:rPr>
                      <m:t> +</m:t>
                    </m:r>
                    <m:r>
                      <a:rPr lang="en-US" sz="2200" i="1">
                        <a:latin typeface="Cambria Math"/>
                      </a:rPr>
                      <m:t>𝑔</m:t>
                    </m:r>
                  </m:oMath>
                </a14:m>
                <a:r>
                  <a:rPr lang="en-US" sz="2200" dirty="0"/>
                  <a:t> </a:t>
                </a:r>
              </a:p>
              <a:p>
                <a:pPr marL="457200" lvl="1" indent="0">
                  <a:buNone/>
                </a:pPr>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52623" y="914400"/>
                <a:ext cx="10228521" cy="5562600"/>
              </a:xfrm>
              <a:blipFill>
                <a:blip r:embed="rId2"/>
                <a:stretch>
                  <a:fillRect l="-715" t="-1424"/>
                </a:stretch>
              </a:blipFill>
            </p:spPr>
            <p:txBody>
              <a:bodyPr/>
              <a:lstStyle/>
              <a:p>
                <a:r>
                  <a:rPr lang="en-US">
                    <a:noFill/>
                  </a:rPr>
                  <a:t> </a:t>
                </a:r>
              </a:p>
            </p:txBody>
          </p:sp>
        </mc:Fallback>
      </mc:AlternateContent>
    </p:spTree>
    <p:extLst>
      <p:ext uri="{BB962C8B-B14F-4D97-AF65-F5344CB8AC3E}">
        <p14:creationId xmlns:p14="http://schemas.microsoft.com/office/powerpoint/2010/main" val="223224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r>
              <a:rPr lang="en-US" dirty="0"/>
              <a:t>Cost of Retained Earning</a:t>
            </a:r>
          </a:p>
        </p:txBody>
      </p:sp>
      <p:sp>
        <p:nvSpPr>
          <p:cNvPr id="3" name="Content Placeholder 2"/>
          <p:cNvSpPr>
            <a:spLocks noGrp="1"/>
          </p:cNvSpPr>
          <p:nvPr>
            <p:ph idx="1"/>
          </p:nvPr>
        </p:nvSpPr>
        <p:spPr>
          <a:xfrm>
            <a:off x="1063255" y="838201"/>
            <a:ext cx="9781953" cy="5287963"/>
          </a:xfrm>
        </p:spPr>
        <p:txBody>
          <a:bodyPr>
            <a:normAutofit/>
          </a:bodyPr>
          <a:lstStyle/>
          <a:p>
            <a:pPr marL="0" indent="0">
              <a:buNone/>
            </a:pPr>
            <a:r>
              <a:rPr lang="en-US" sz="2200" dirty="0"/>
              <a:t>2. Capital Assets Pricing Model (CAPM)</a:t>
            </a:r>
          </a:p>
          <a:p>
            <a:pPr marL="0" indent="0">
              <a:buNone/>
            </a:pPr>
            <a:r>
              <a:rPr lang="en-US" sz="2200" dirty="0"/>
              <a:t>Relationship between the non diversifiable risk of the firm and cost of common stock</a:t>
            </a:r>
          </a:p>
          <a:p>
            <a:pPr marL="0" indent="0">
              <a:buNone/>
            </a:pPr>
            <a:r>
              <a:rPr lang="en-US" sz="2200" dirty="0"/>
              <a:t>	K</a:t>
            </a:r>
            <a:r>
              <a:rPr lang="en-US" sz="2200" baseline="-25000" dirty="0"/>
              <a:t>s</a:t>
            </a:r>
            <a:r>
              <a:rPr lang="en-US" sz="2200" dirty="0"/>
              <a:t> = </a:t>
            </a:r>
            <a:r>
              <a:rPr lang="en-US" sz="2200" dirty="0" err="1"/>
              <a:t>R</a:t>
            </a:r>
            <a:r>
              <a:rPr lang="en-US" sz="2200" baseline="-25000" dirty="0" err="1"/>
              <a:t>f</a:t>
            </a:r>
            <a:r>
              <a:rPr lang="en-US" sz="2200" dirty="0"/>
              <a:t> + [E (</a:t>
            </a:r>
            <a:r>
              <a:rPr lang="en-US" sz="2200" dirty="0" err="1"/>
              <a:t>R</a:t>
            </a:r>
            <a:r>
              <a:rPr lang="en-US" sz="2200" baseline="-25000" dirty="0" err="1"/>
              <a:t>m</a:t>
            </a:r>
            <a:r>
              <a:rPr lang="en-US" sz="2200" dirty="0"/>
              <a:t>) – </a:t>
            </a:r>
            <a:r>
              <a:rPr lang="en-US" sz="2200" dirty="0" err="1"/>
              <a:t>R</a:t>
            </a:r>
            <a:r>
              <a:rPr lang="en-US" sz="2200" baseline="-25000" dirty="0" err="1"/>
              <a:t>f</a:t>
            </a:r>
            <a:r>
              <a:rPr lang="en-US" sz="2200" dirty="0"/>
              <a:t> ]</a:t>
            </a:r>
          </a:p>
          <a:p>
            <a:pPr marL="0" indent="0">
              <a:buNone/>
            </a:pPr>
            <a:endParaRPr lang="en-US" sz="2200" dirty="0"/>
          </a:p>
          <a:p>
            <a:pPr marL="0" indent="0">
              <a:buNone/>
            </a:pPr>
            <a:r>
              <a:rPr lang="en-US" sz="2200" dirty="0"/>
              <a:t>3. Bond Yield Plus Risk Premium </a:t>
            </a:r>
          </a:p>
          <a:p>
            <a:pPr marL="0" indent="0">
              <a:buNone/>
            </a:pPr>
            <a:r>
              <a:rPr lang="en-US" sz="2200" dirty="0"/>
              <a:t>	K</a:t>
            </a:r>
            <a:r>
              <a:rPr lang="en-US" sz="2200" baseline="-25000" dirty="0"/>
              <a:t>s</a:t>
            </a:r>
            <a:r>
              <a:rPr lang="en-US" sz="2200" dirty="0"/>
              <a:t> = Bond Yield + Risk Premium</a:t>
            </a:r>
          </a:p>
          <a:p>
            <a:pPr marL="0" indent="0">
              <a:buNone/>
            </a:pPr>
            <a:endParaRPr lang="en-US" sz="2200" dirty="0"/>
          </a:p>
          <a:p>
            <a:pPr marL="0" indent="0" algn="just">
              <a:buNone/>
            </a:pPr>
            <a:r>
              <a:rPr lang="en-US" sz="2200" dirty="0" smtClean="0"/>
              <a:t>(we </a:t>
            </a:r>
            <a:r>
              <a:rPr lang="en-US" sz="2200" dirty="0"/>
              <a:t>shall directly proceed to some numerical problems rather than example problem)</a:t>
            </a:r>
          </a:p>
          <a:p>
            <a:pPr marL="0" indent="0">
              <a:buNone/>
            </a:pPr>
            <a:endParaRPr lang="en-US" sz="2200" dirty="0"/>
          </a:p>
        </p:txBody>
      </p:sp>
    </p:spTree>
    <p:extLst>
      <p:ext uri="{BB962C8B-B14F-4D97-AF65-F5344CB8AC3E}">
        <p14:creationId xmlns:p14="http://schemas.microsoft.com/office/powerpoint/2010/main" val="675319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Autofit/>
          </a:bodyPr>
          <a:lstStyle/>
          <a:p>
            <a:r>
              <a:rPr lang="en-US" sz="3200" dirty="0"/>
              <a:t>Cost of New Common Stock/ External Equity</a:t>
            </a:r>
            <a:endParaRPr lang="en-US" sz="32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5153" y="838201"/>
                <a:ext cx="9898912" cy="5287963"/>
              </a:xfrm>
            </p:spPr>
            <p:txBody>
              <a:bodyPr/>
              <a:lstStyle/>
              <a:p>
                <a:r>
                  <a:rPr lang="en-US" sz="2200" dirty="0"/>
                  <a:t>Cost to the firm of equity obtained by selling new common stock.</a:t>
                </a:r>
              </a:p>
              <a:p>
                <a:r>
                  <a:rPr lang="en-US" sz="2200" dirty="0" err="1"/>
                  <a:t>K</a:t>
                </a:r>
                <a:r>
                  <a:rPr lang="en-US" sz="2200" baseline="-25000" dirty="0" err="1"/>
                  <a:t>e</a:t>
                </a:r>
                <a:r>
                  <a:rPr lang="en-US" sz="2200" dirty="0"/>
                  <a:t> = </a:t>
                </a:r>
                <a14:m>
                  <m:oMath xmlns:m="http://schemas.openxmlformats.org/officeDocument/2006/math">
                    <m:f>
                      <m:fPr>
                        <m:ctrlPr>
                          <a:rPr lang="en-US" sz="2200" i="1">
                            <a:latin typeface="Cambria Math" panose="02040503050406030204" pitchFamily="18" charset="0"/>
                          </a:rPr>
                        </m:ctrlPr>
                      </m:fPr>
                      <m:num>
                        <m:r>
                          <a:rPr lang="en-US" sz="2200" i="1">
                            <a:latin typeface="Cambria Math"/>
                          </a:rPr>
                          <m:t>𝐷</m:t>
                        </m:r>
                        <m:r>
                          <a:rPr lang="en-US" sz="2200" i="1">
                            <a:latin typeface="Cambria Math"/>
                          </a:rPr>
                          <m:t>1</m:t>
                        </m:r>
                      </m:num>
                      <m:den>
                        <m:r>
                          <a:rPr lang="en-US" sz="2200" i="1">
                            <a:latin typeface="Cambria Math"/>
                          </a:rPr>
                          <m:t>𝑁𝑃</m:t>
                        </m:r>
                      </m:den>
                    </m:f>
                    <m:r>
                      <a:rPr lang="en-US" sz="2200" i="1">
                        <a:latin typeface="Cambria Math"/>
                      </a:rPr>
                      <m:t>+</m:t>
                    </m:r>
                    <m:r>
                      <a:rPr lang="en-US" sz="2200" i="1">
                        <a:latin typeface="Cambria Math"/>
                      </a:rPr>
                      <m:t>𝑔</m:t>
                    </m:r>
                  </m:oMath>
                </a14:m>
                <a:endParaRPr lang="en-US" sz="2200" dirty="0"/>
              </a:p>
              <a:p>
                <a:endParaRPr lang="en-US" sz="2200" dirty="0"/>
              </a:p>
              <a:p>
                <a:pPr algn="just"/>
                <a:r>
                  <a:rPr lang="en-US" sz="2200" dirty="0"/>
                  <a:t>Example 4: Suppose common stock of </a:t>
                </a:r>
                <a:r>
                  <a:rPr lang="en-US" sz="2200" dirty="0" err="1"/>
                  <a:t>Triveni</a:t>
                </a:r>
                <a:r>
                  <a:rPr lang="en-US" sz="2200" dirty="0"/>
                  <a:t> Limited is currently trading at </a:t>
                </a:r>
                <a:r>
                  <a:rPr lang="en-US" sz="2200" dirty="0" err="1"/>
                  <a:t>Rs</a:t>
                </a:r>
                <a:r>
                  <a:rPr lang="en-US" sz="2200" dirty="0"/>
                  <a:t> 200 a share. Company must pay a flotation cost of 15 percent of market price of common stock for new issue. The stock paid a dividend of </a:t>
                </a:r>
                <a:r>
                  <a:rPr lang="en-US" sz="2200" dirty="0" err="1"/>
                  <a:t>Rs</a:t>
                </a:r>
                <a:r>
                  <a:rPr lang="en-US" sz="2200" dirty="0"/>
                  <a:t> 20 a share for last year, and the dividend is expected to grow at a constant rate of 10 percent a year. What is the cost of external equity ?</a:t>
                </a:r>
              </a:p>
              <a:p>
                <a:pPr marL="0" indent="0" algn="just">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5153" y="838201"/>
                <a:ext cx="9898912" cy="5287963"/>
              </a:xfrm>
              <a:blipFill>
                <a:blip r:embed="rId2"/>
                <a:stretch>
                  <a:fillRect l="-739" t="-1499" r="-863"/>
                </a:stretch>
              </a:blipFill>
            </p:spPr>
            <p:txBody>
              <a:bodyPr/>
              <a:lstStyle/>
              <a:p>
                <a:r>
                  <a:rPr lang="en-US">
                    <a:noFill/>
                  </a:rPr>
                  <a:t> </a:t>
                </a:r>
              </a:p>
            </p:txBody>
          </p:sp>
        </mc:Fallback>
      </mc:AlternateContent>
    </p:spTree>
    <p:extLst>
      <p:ext uri="{BB962C8B-B14F-4D97-AF65-F5344CB8AC3E}">
        <p14:creationId xmlns:p14="http://schemas.microsoft.com/office/powerpoint/2010/main" val="2401043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rmAutofit fontScale="90000"/>
          </a:bodyPr>
          <a:lstStyle/>
          <a:p>
            <a:r>
              <a:rPr lang="en-US" dirty="0" smtClean="0"/>
              <a:t>Weighted Average Cost of Capital</a:t>
            </a:r>
            <a:endParaRPr lang="en-US" dirty="0"/>
          </a:p>
        </p:txBody>
      </p:sp>
      <p:sp>
        <p:nvSpPr>
          <p:cNvPr id="3" name="Content Placeholder 2"/>
          <p:cNvSpPr>
            <a:spLocks noGrp="1"/>
          </p:cNvSpPr>
          <p:nvPr>
            <p:ph idx="1"/>
          </p:nvPr>
        </p:nvSpPr>
        <p:spPr>
          <a:xfrm>
            <a:off x="829340" y="990600"/>
            <a:ext cx="10217888" cy="5638800"/>
          </a:xfrm>
        </p:spPr>
        <p:txBody>
          <a:bodyPr>
            <a:normAutofit/>
          </a:bodyPr>
          <a:lstStyle/>
          <a:p>
            <a:r>
              <a:rPr lang="en-US" sz="2200" dirty="0"/>
              <a:t>Weighted average of after-tax costs of debt, preferred stock and common equity.</a:t>
            </a:r>
          </a:p>
          <a:p>
            <a:r>
              <a:rPr lang="en-US" sz="2200" dirty="0"/>
              <a:t>Steps Involved:</a:t>
            </a:r>
          </a:p>
          <a:p>
            <a:pPr lvl="1"/>
            <a:r>
              <a:rPr lang="en-US" sz="1800" dirty="0"/>
              <a:t>Calculate the after tax component cost</a:t>
            </a:r>
          </a:p>
          <a:p>
            <a:pPr lvl="1"/>
            <a:r>
              <a:rPr lang="en-US" sz="1800" dirty="0"/>
              <a:t>Find the weights of each source of financing</a:t>
            </a:r>
          </a:p>
          <a:p>
            <a:pPr lvl="1"/>
            <a:r>
              <a:rPr lang="en-US" sz="1800" dirty="0"/>
              <a:t>Multiply the after tax cost of each source by its weight (proportion) in capital structure</a:t>
            </a:r>
          </a:p>
          <a:p>
            <a:pPr lvl="1"/>
            <a:r>
              <a:rPr lang="en-US" sz="1800" dirty="0"/>
              <a:t>Add the weighted component costs to get the firms WACC</a:t>
            </a:r>
          </a:p>
          <a:p>
            <a:r>
              <a:rPr lang="en-US" sz="2200" dirty="0"/>
              <a:t>WACC is computed by using two weights basis:</a:t>
            </a:r>
          </a:p>
          <a:p>
            <a:pPr lvl="1"/>
            <a:r>
              <a:rPr lang="en-US" sz="1800" dirty="0"/>
              <a:t>WACC on the basis of Book Value</a:t>
            </a:r>
          </a:p>
          <a:p>
            <a:pPr lvl="1"/>
            <a:r>
              <a:rPr lang="en-US" sz="1800" dirty="0"/>
              <a:t>WACC on the basis of Market Value</a:t>
            </a:r>
          </a:p>
          <a:p>
            <a:pPr marL="57150" indent="0">
              <a:buNone/>
            </a:pPr>
            <a:r>
              <a:rPr lang="en-US" sz="2200" dirty="0"/>
              <a:t>WACC = </a:t>
            </a:r>
            <a:r>
              <a:rPr lang="en-US" sz="2200" dirty="0" err="1"/>
              <a:t>K</a:t>
            </a:r>
            <a:r>
              <a:rPr lang="en-US" sz="2200" baseline="-25000" dirty="0" err="1"/>
              <a:t>dt</a:t>
            </a:r>
            <a:r>
              <a:rPr lang="en-US" sz="2200" dirty="0"/>
              <a:t> × </a:t>
            </a:r>
            <a:r>
              <a:rPr lang="en-US" sz="2200" dirty="0" err="1"/>
              <a:t>W</a:t>
            </a:r>
            <a:r>
              <a:rPr lang="en-US" sz="2200" baseline="-25000" dirty="0" err="1"/>
              <a:t>d</a:t>
            </a:r>
            <a:r>
              <a:rPr lang="en-US" sz="2200" dirty="0"/>
              <a:t> + </a:t>
            </a:r>
            <a:r>
              <a:rPr lang="en-US" sz="2200" dirty="0" err="1"/>
              <a:t>K</a:t>
            </a:r>
            <a:r>
              <a:rPr lang="en-US" sz="2200" baseline="-25000" dirty="0" err="1"/>
              <a:t>ps</a:t>
            </a:r>
            <a:r>
              <a:rPr lang="en-US" sz="2200" dirty="0"/>
              <a:t> </a:t>
            </a:r>
            <a:r>
              <a:rPr lang="en-US" sz="2200" dirty="0"/>
              <a:t>× </a:t>
            </a:r>
            <a:r>
              <a:rPr lang="en-US" sz="2200" dirty="0" err="1"/>
              <a:t>W</a:t>
            </a:r>
            <a:r>
              <a:rPr lang="en-US" sz="2200" baseline="-25000" dirty="0" err="1"/>
              <a:t>ps</a:t>
            </a:r>
            <a:r>
              <a:rPr lang="en-US" sz="2200" dirty="0"/>
              <a:t> + K</a:t>
            </a:r>
            <a:r>
              <a:rPr lang="en-US" sz="2200" baseline="-25000" dirty="0"/>
              <a:t>s</a:t>
            </a:r>
            <a:r>
              <a:rPr lang="en-US" sz="2200" dirty="0"/>
              <a:t> </a:t>
            </a:r>
            <a:r>
              <a:rPr lang="en-US" sz="2200" dirty="0"/>
              <a:t>× </a:t>
            </a:r>
            <a:r>
              <a:rPr lang="en-US" sz="2200" dirty="0" err="1"/>
              <a:t>W</a:t>
            </a:r>
            <a:r>
              <a:rPr lang="en-US" sz="2200" baseline="-25000" dirty="0" err="1"/>
              <a:t>s</a:t>
            </a:r>
            <a:r>
              <a:rPr lang="en-US" sz="2200" dirty="0"/>
              <a:t> +</a:t>
            </a:r>
            <a:r>
              <a:rPr lang="en-US" sz="2200" dirty="0"/>
              <a:t> </a:t>
            </a:r>
            <a:r>
              <a:rPr lang="en-US" sz="2200" dirty="0" err="1"/>
              <a:t>K</a:t>
            </a:r>
            <a:r>
              <a:rPr lang="en-US" sz="2200" baseline="-25000" dirty="0" err="1"/>
              <a:t>e</a:t>
            </a:r>
            <a:r>
              <a:rPr lang="en-US" sz="2200" dirty="0"/>
              <a:t> </a:t>
            </a:r>
            <a:r>
              <a:rPr lang="en-US" sz="2200" dirty="0"/>
              <a:t>× </a:t>
            </a:r>
            <a:r>
              <a:rPr lang="en-US" sz="2200" dirty="0"/>
              <a:t>W</a:t>
            </a:r>
            <a:r>
              <a:rPr lang="en-US" sz="2200" baseline="-25000" dirty="0"/>
              <a:t>e</a:t>
            </a:r>
            <a:r>
              <a:rPr lang="en-US" sz="2200" dirty="0"/>
              <a:t> </a:t>
            </a:r>
          </a:p>
          <a:p>
            <a:pPr marL="57150" indent="0">
              <a:buNone/>
            </a:pPr>
            <a:endParaRPr lang="en-US" sz="2200" dirty="0"/>
          </a:p>
          <a:p>
            <a:pPr marL="57150" indent="0">
              <a:buNone/>
            </a:pPr>
            <a:r>
              <a:rPr lang="en-US" sz="2200" b="1" dirty="0"/>
              <a:t>Example 5: </a:t>
            </a:r>
            <a:r>
              <a:rPr lang="en-US" sz="2200" dirty="0"/>
              <a:t>Assume the Star Food </a:t>
            </a:r>
            <a:r>
              <a:rPr lang="en-US" sz="2200" dirty="0" err="1"/>
              <a:t>Compant</a:t>
            </a:r>
            <a:r>
              <a:rPr lang="en-US" sz="2200" dirty="0"/>
              <a:t> (SFC) has the capital structure consist of 47.5% debt, 2.5% preferred stock and 50% common equity. The cost of debt is 10%, cost of preferred stock is 10% and cost of retained earning is 18%. Tax rate is 40%. Calculate the WACC of the firm. </a:t>
            </a:r>
            <a:endParaRPr lang="en-US" sz="2200" dirty="0"/>
          </a:p>
        </p:txBody>
      </p:sp>
    </p:spTree>
    <p:extLst>
      <p:ext uri="{BB962C8B-B14F-4D97-AF65-F5344CB8AC3E}">
        <p14:creationId xmlns:p14="http://schemas.microsoft.com/office/powerpoint/2010/main" val="2430398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r>
              <a:rPr lang="en-US" dirty="0" smtClean="0"/>
              <a:t>Marginal Cost of Capital</a:t>
            </a:r>
            <a:endParaRPr lang="en-US" dirty="0"/>
          </a:p>
        </p:txBody>
      </p:sp>
      <p:sp>
        <p:nvSpPr>
          <p:cNvPr id="3" name="Content Placeholder 2"/>
          <p:cNvSpPr>
            <a:spLocks noGrp="1"/>
          </p:cNvSpPr>
          <p:nvPr>
            <p:ph idx="1"/>
          </p:nvPr>
        </p:nvSpPr>
        <p:spPr>
          <a:xfrm>
            <a:off x="935665" y="914400"/>
            <a:ext cx="10079665" cy="5562600"/>
          </a:xfrm>
        </p:spPr>
        <p:txBody>
          <a:bodyPr>
            <a:normAutofit/>
          </a:bodyPr>
          <a:lstStyle/>
          <a:p>
            <a:pPr algn="just"/>
            <a:r>
              <a:rPr lang="en-US" sz="2000" dirty="0"/>
              <a:t>Cost of raising an additional rupee of capital</a:t>
            </a:r>
          </a:p>
          <a:p>
            <a:pPr algn="just"/>
            <a:r>
              <a:rPr lang="en-US" sz="2000" dirty="0"/>
              <a:t>Weighted average cost of new or incremental capital </a:t>
            </a:r>
          </a:p>
          <a:p>
            <a:pPr algn="just"/>
            <a:r>
              <a:rPr lang="en-US" sz="2000" dirty="0"/>
              <a:t>Weighted marginal cost of capital reflects the fact that as the volume of the total new financing increases the cost of various types of financing will increase, raising firm’s cost of capital.</a:t>
            </a:r>
          </a:p>
          <a:p>
            <a:pPr algn="just"/>
            <a:r>
              <a:rPr lang="en-US" sz="2000" dirty="0"/>
              <a:t>Marginal cost of capital is increasing function of level of total new financing.</a:t>
            </a:r>
          </a:p>
          <a:p>
            <a:pPr marL="0" indent="0" algn="just">
              <a:buNone/>
            </a:pPr>
            <a:r>
              <a:rPr lang="en-US" sz="2600" b="1" u="sng" dirty="0"/>
              <a:t>Marginal cost of capital Schedule</a:t>
            </a:r>
          </a:p>
          <a:p>
            <a:pPr algn="just"/>
            <a:r>
              <a:rPr lang="en-US" sz="2000" dirty="0"/>
              <a:t>Graph that shows how the WACC changes as more and more new capital is raised by the firm</a:t>
            </a:r>
          </a:p>
          <a:p>
            <a:pPr algn="just"/>
            <a:r>
              <a:rPr lang="en-US" sz="2000" b="1" dirty="0"/>
              <a:t>Break point </a:t>
            </a:r>
            <a:r>
              <a:rPr lang="en-US" sz="2000" dirty="0"/>
              <a:t>is the rupee volume of new capital that can be raised before an increase in the firms marginal cost of capital.</a:t>
            </a:r>
            <a:endParaRPr lang="en-US" sz="2000" dirty="0"/>
          </a:p>
          <a:p>
            <a:pPr algn="just"/>
            <a:r>
              <a:rPr lang="en-US" sz="2000" dirty="0"/>
              <a:t>Change in any one source of long term financing results break point.</a:t>
            </a:r>
          </a:p>
          <a:p>
            <a:pPr algn="just"/>
            <a:endParaRPr lang="en-US" sz="2000" dirty="0"/>
          </a:p>
        </p:txBody>
      </p:sp>
    </p:spTree>
    <p:extLst>
      <p:ext uri="{BB962C8B-B14F-4D97-AF65-F5344CB8AC3E}">
        <p14:creationId xmlns:p14="http://schemas.microsoft.com/office/powerpoint/2010/main" val="2318442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487362"/>
          </a:xfrm>
        </p:spPr>
        <p:txBody>
          <a:bodyPr>
            <a:normAutofit fontScale="90000"/>
          </a:bodyPr>
          <a:lstStyle/>
          <a:p>
            <a:r>
              <a:rPr lang="en-US" dirty="0" smtClean="0"/>
              <a:t>Factors Affecting Cost of Capital</a:t>
            </a:r>
            <a:endParaRPr lang="en-US" dirty="0"/>
          </a:p>
        </p:txBody>
      </p:sp>
      <p:sp>
        <p:nvSpPr>
          <p:cNvPr id="3" name="Content Placeholder 2"/>
          <p:cNvSpPr>
            <a:spLocks noGrp="1"/>
          </p:cNvSpPr>
          <p:nvPr>
            <p:ph idx="1"/>
          </p:nvPr>
        </p:nvSpPr>
        <p:spPr>
          <a:xfrm>
            <a:off x="1095153" y="914400"/>
            <a:ext cx="9115647" cy="5410200"/>
          </a:xfrm>
        </p:spPr>
        <p:txBody>
          <a:bodyPr/>
          <a:lstStyle/>
          <a:p>
            <a:r>
              <a:rPr lang="en-US" dirty="0" smtClean="0"/>
              <a:t>Uncontrollable Factors</a:t>
            </a:r>
          </a:p>
          <a:p>
            <a:pPr lvl="1"/>
            <a:r>
              <a:rPr lang="en-US" dirty="0" smtClean="0"/>
              <a:t>Interest Rate</a:t>
            </a:r>
          </a:p>
          <a:p>
            <a:pPr lvl="1"/>
            <a:r>
              <a:rPr lang="en-US" dirty="0" smtClean="0"/>
              <a:t>Taxes</a:t>
            </a:r>
          </a:p>
          <a:p>
            <a:pPr lvl="1"/>
            <a:r>
              <a:rPr lang="en-US" dirty="0" smtClean="0"/>
              <a:t>Market Risk Premium</a:t>
            </a:r>
          </a:p>
          <a:p>
            <a:r>
              <a:rPr lang="en-US" dirty="0" smtClean="0"/>
              <a:t>Controllable Factors</a:t>
            </a:r>
          </a:p>
          <a:p>
            <a:pPr lvl="1"/>
            <a:r>
              <a:rPr lang="en-US" dirty="0" smtClean="0"/>
              <a:t>Capital Structure</a:t>
            </a:r>
          </a:p>
          <a:p>
            <a:pPr lvl="1"/>
            <a:r>
              <a:rPr lang="en-US" dirty="0" smtClean="0"/>
              <a:t>Dividend Policy</a:t>
            </a:r>
          </a:p>
          <a:p>
            <a:pPr lvl="1"/>
            <a:r>
              <a:rPr lang="en-US" dirty="0" smtClean="0"/>
              <a:t>Investment Policy</a:t>
            </a:r>
            <a:endParaRPr lang="en-US" dirty="0"/>
          </a:p>
        </p:txBody>
      </p:sp>
    </p:spTree>
    <p:extLst>
      <p:ext uri="{BB962C8B-B14F-4D97-AF65-F5344CB8AC3E}">
        <p14:creationId xmlns:p14="http://schemas.microsoft.com/office/powerpoint/2010/main" val="719854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smtClean="0"/>
              <a:t>Concept of Cost of Capital</a:t>
            </a:r>
            <a:endParaRPr lang="en-US" dirty="0"/>
          </a:p>
        </p:txBody>
      </p:sp>
      <p:sp>
        <p:nvSpPr>
          <p:cNvPr id="3" name="Content Placeholder 2"/>
          <p:cNvSpPr>
            <a:spLocks noGrp="1"/>
          </p:cNvSpPr>
          <p:nvPr>
            <p:ph idx="1"/>
          </p:nvPr>
        </p:nvSpPr>
        <p:spPr>
          <a:xfrm>
            <a:off x="999459" y="1143000"/>
            <a:ext cx="9877647" cy="5257800"/>
          </a:xfrm>
        </p:spPr>
        <p:txBody>
          <a:bodyPr>
            <a:normAutofit/>
          </a:bodyPr>
          <a:lstStyle/>
          <a:p>
            <a:r>
              <a:rPr lang="en-US" sz="2400" dirty="0"/>
              <a:t>Sometimes known as hurdle rate</a:t>
            </a:r>
          </a:p>
          <a:p>
            <a:r>
              <a:rPr lang="en-US" sz="2400" dirty="0"/>
              <a:t>Periodic interest at stated rate to the bondholders</a:t>
            </a:r>
          </a:p>
          <a:p>
            <a:r>
              <a:rPr lang="en-US" sz="2400" dirty="0"/>
              <a:t>Predetermined rate of dividend to preferred stockholders</a:t>
            </a:r>
          </a:p>
          <a:p>
            <a:r>
              <a:rPr lang="en-US" sz="2400" dirty="0"/>
              <a:t>Stock dividends for common shareholders</a:t>
            </a:r>
          </a:p>
          <a:p>
            <a:r>
              <a:rPr lang="en-US" sz="2400" dirty="0"/>
              <a:t>Cost of all long term sources of financing</a:t>
            </a:r>
          </a:p>
          <a:p>
            <a:r>
              <a:rPr lang="en-US" sz="2400" dirty="0"/>
              <a:t>It serve as a linkage between investment and financing decision</a:t>
            </a:r>
          </a:p>
          <a:p>
            <a:r>
              <a:rPr lang="en-US" sz="2400" dirty="0"/>
              <a:t>Rate that a firm must earn on its investment to satisfy all investors rate of return</a:t>
            </a:r>
          </a:p>
          <a:p>
            <a:r>
              <a:rPr lang="en-US" sz="2400" dirty="0"/>
              <a:t>Used as discount rate in investment evaluation process while using such techniques as net present value and internal rate of return</a:t>
            </a:r>
          </a:p>
          <a:p>
            <a:r>
              <a:rPr lang="en-US" sz="2400" dirty="0"/>
              <a:t>Cost of capital is the minimum rate of return a firm is required to earn on its investment in order to satisfy investors and to maintain its market value.</a:t>
            </a:r>
          </a:p>
          <a:p>
            <a:endParaRPr lang="en-US" sz="2400" dirty="0"/>
          </a:p>
          <a:p>
            <a:endParaRPr lang="en-US" dirty="0"/>
          </a:p>
        </p:txBody>
      </p:sp>
    </p:spTree>
    <p:extLst>
      <p:ext uri="{BB962C8B-B14F-4D97-AF65-F5344CB8AC3E}">
        <p14:creationId xmlns:p14="http://schemas.microsoft.com/office/powerpoint/2010/main" val="2767805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dirty="0" smtClean="0"/>
              <a:t>Application of Cost of Capital</a:t>
            </a:r>
            <a:endParaRPr lang="en-US" dirty="0"/>
          </a:p>
        </p:txBody>
      </p:sp>
      <p:sp>
        <p:nvSpPr>
          <p:cNvPr id="3" name="Content Placeholder 2"/>
          <p:cNvSpPr>
            <a:spLocks noGrp="1"/>
          </p:cNvSpPr>
          <p:nvPr>
            <p:ph idx="1"/>
          </p:nvPr>
        </p:nvSpPr>
        <p:spPr>
          <a:xfrm>
            <a:off x="1329070" y="990600"/>
            <a:ext cx="8881730" cy="5562600"/>
          </a:xfrm>
        </p:spPr>
        <p:txBody>
          <a:bodyPr>
            <a:normAutofit/>
          </a:bodyPr>
          <a:lstStyle/>
          <a:p>
            <a:r>
              <a:rPr lang="en-US" dirty="0" smtClean="0"/>
              <a:t>Investment Decision</a:t>
            </a:r>
          </a:p>
          <a:p>
            <a:pPr lvl="1"/>
            <a:r>
              <a:rPr lang="en-US" dirty="0" smtClean="0"/>
              <a:t>To compute NPV</a:t>
            </a:r>
          </a:p>
          <a:p>
            <a:pPr lvl="1"/>
            <a:r>
              <a:rPr lang="en-US" dirty="0" smtClean="0"/>
              <a:t>IRR compared with NPV (IRR&gt;NPR; accept project)</a:t>
            </a:r>
          </a:p>
          <a:p>
            <a:r>
              <a:rPr lang="en-US" dirty="0" smtClean="0"/>
              <a:t>Capital Structure Decision</a:t>
            </a:r>
          </a:p>
          <a:p>
            <a:pPr lvl="1"/>
            <a:r>
              <a:rPr lang="en-US" dirty="0" smtClean="0"/>
              <a:t>Minimize the cost and maximize the value</a:t>
            </a:r>
          </a:p>
          <a:p>
            <a:pPr lvl="1"/>
            <a:r>
              <a:rPr lang="en-US" dirty="0" smtClean="0"/>
              <a:t>Combination of sources must minimize cost</a:t>
            </a:r>
          </a:p>
          <a:p>
            <a:r>
              <a:rPr lang="en-US" dirty="0" smtClean="0"/>
              <a:t>Dividend Policy Decision</a:t>
            </a:r>
          </a:p>
          <a:p>
            <a:pPr lvl="1"/>
            <a:r>
              <a:rPr lang="en-US" dirty="0" smtClean="0"/>
              <a:t>Payout earning or retain</a:t>
            </a:r>
          </a:p>
          <a:p>
            <a:pPr lvl="1"/>
            <a:r>
              <a:rPr lang="en-US" dirty="0" smtClean="0"/>
              <a:t>Reinvestment rate &gt; cost of retained; do not distribute dividend and vice versa</a:t>
            </a:r>
          </a:p>
          <a:p>
            <a:r>
              <a:rPr lang="en-US" dirty="0" smtClean="0"/>
              <a:t>Performance Appraisal</a:t>
            </a:r>
          </a:p>
          <a:p>
            <a:pPr lvl="1"/>
            <a:r>
              <a:rPr lang="en-US" dirty="0" smtClean="0"/>
              <a:t>Management</a:t>
            </a:r>
          </a:p>
          <a:p>
            <a:pPr lvl="1"/>
            <a:endParaRPr lang="en-US" dirty="0"/>
          </a:p>
        </p:txBody>
      </p:sp>
    </p:spTree>
    <p:extLst>
      <p:ext uri="{BB962C8B-B14F-4D97-AF65-F5344CB8AC3E}">
        <p14:creationId xmlns:p14="http://schemas.microsoft.com/office/powerpoint/2010/main" val="1702317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dirty="0" smtClean="0"/>
              <a:t>Components of Cost of Capital</a:t>
            </a:r>
            <a:endParaRPr lang="en-US" dirty="0"/>
          </a:p>
        </p:txBody>
      </p:sp>
      <p:sp>
        <p:nvSpPr>
          <p:cNvPr id="3" name="Content Placeholder 2"/>
          <p:cNvSpPr>
            <a:spLocks noGrp="1"/>
          </p:cNvSpPr>
          <p:nvPr>
            <p:ph idx="1"/>
          </p:nvPr>
        </p:nvSpPr>
        <p:spPr>
          <a:xfrm>
            <a:off x="1981199" y="914400"/>
            <a:ext cx="8864009" cy="5562600"/>
          </a:xfrm>
        </p:spPr>
        <p:txBody>
          <a:bodyPr/>
          <a:lstStyle/>
          <a:p>
            <a:r>
              <a:rPr lang="en-US" dirty="0" smtClean="0"/>
              <a:t>Many sources of Financing but we will discuss about 4 of them:</a:t>
            </a:r>
          </a:p>
          <a:p>
            <a:pPr lvl="1"/>
            <a:r>
              <a:rPr lang="en-US" dirty="0" smtClean="0"/>
              <a:t>Cost of Debt</a:t>
            </a:r>
          </a:p>
          <a:p>
            <a:pPr lvl="1"/>
            <a:r>
              <a:rPr lang="en-US" dirty="0" smtClean="0"/>
              <a:t>Cost of Preferred stock</a:t>
            </a:r>
          </a:p>
          <a:p>
            <a:pPr lvl="1"/>
            <a:r>
              <a:rPr lang="en-US" dirty="0" smtClean="0"/>
              <a:t>Cost of Retained Earning</a:t>
            </a:r>
          </a:p>
          <a:p>
            <a:pPr lvl="1"/>
            <a:r>
              <a:rPr lang="en-US" dirty="0" smtClean="0"/>
              <a:t>Cost of new Common Stock</a:t>
            </a:r>
            <a:endParaRPr lang="en-US" dirty="0"/>
          </a:p>
        </p:txBody>
      </p:sp>
    </p:spTree>
    <p:extLst>
      <p:ext uri="{BB962C8B-B14F-4D97-AF65-F5344CB8AC3E}">
        <p14:creationId xmlns:p14="http://schemas.microsoft.com/office/powerpoint/2010/main" val="4143659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dirty="0" smtClean="0"/>
              <a:t>Cost of Debt</a:t>
            </a:r>
            <a:endParaRPr lang="en-US" dirty="0"/>
          </a:p>
        </p:txBody>
      </p:sp>
      <p:sp>
        <p:nvSpPr>
          <p:cNvPr id="3" name="Content Placeholder 2"/>
          <p:cNvSpPr>
            <a:spLocks noGrp="1"/>
          </p:cNvSpPr>
          <p:nvPr>
            <p:ph idx="1"/>
          </p:nvPr>
        </p:nvSpPr>
        <p:spPr>
          <a:xfrm>
            <a:off x="1981200" y="990600"/>
            <a:ext cx="9034130" cy="5410200"/>
          </a:xfrm>
        </p:spPr>
        <p:txBody>
          <a:bodyPr/>
          <a:lstStyle/>
          <a:p>
            <a:r>
              <a:rPr lang="en-US" dirty="0" smtClean="0"/>
              <a:t>Creditor ship source of financing</a:t>
            </a:r>
          </a:p>
          <a:p>
            <a:r>
              <a:rPr lang="en-US" dirty="0" smtClean="0"/>
              <a:t>Borrow funds from financial institution or may issue bonds or debenture</a:t>
            </a:r>
          </a:p>
          <a:p>
            <a:r>
              <a:rPr lang="en-US" dirty="0" smtClean="0"/>
              <a:t>Interest expenses is tax deductible ; which will reduce cost of capital</a:t>
            </a:r>
          </a:p>
          <a:p>
            <a:r>
              <a:rPr lang="en-US" dirty="0" smtClean="0"/>
              <a:t>Two Types:</a:t>
            </a:r>
          </a:p>
          <a:p>
            <a:pPr lvl="1"/>
            <a:r>
              <a:rPr lang="en-US" dirty="0" smtClean="0"/>
              <a:t>Cost of Perpetual Debt or Irredeemable Debt </a:t>
            </a:r>
          </a:p>
          <a:p>
            <a:pPr lvl="1"/>
            <a:r>
              <a:rPr lang="en-US" dirty="0" smtClean="0"/>
              <a:t>Cost of Redeemable Debt</a:t>
            </a:r>
          </a:p>
          <a:p>
            <a:pPr lvl="2"/>
            <a:r>
              <a:rPr lang="en-US" dirty="0" smtClean="0"/>
              <a:t>With Coupon Payment</a:t>
            </a:r>
          </a:p>
          <a:p>
            <a:pPr lvl="2"/>
            <a:r>
              <a:rPr lang="en-US" dirty="0" smtClean="0"/>
              <a:t>Zero Coupon Payment</a:t>
            </a:r>
            <a:endParaRPr lang="en-US" dirty="0"/>
          </a:p>
        </p:txBody>
      </p:sp>
    </p:spTree>
    <p:extLst>
      <p:ext uri="{BB962C8B-B14F-4D97-AF65-F5344CB8AC3E}">
        <p14:creationId xmlns:p14="http://schemas.microsoft.com/office/powerpoint/2010/main" val="1149801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rmAutofit fontScale="90000"/>
          </a:bodyPr>
          <a:lstStyle/>
          <a:p>
            <a:r>
              <a:rPr lang="en-US" dirty="0"/>
              <a:t>Cost of Perpetual Debt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90847" y="914400"/>
                <a:ext cx="10005237" cy="5562600"/>
              </a:xfrm>
            </p:spPr>
            <p:txBody>
              <a:bodyPr>
                <a:noAutofit/>
              </a:bodyPr>
              <a:lstStyle/>
              <a:p>
                <a:r>
                  <a:rPr lang="en-US" sz="2000" dirty="0"/>
                  <a:t>Does not have any specified maturity period. (Irredeemable Debt)</a:t>
                </a:r>
              </a:p>
              <a:p>
                <a:r>
                  <a:rPr lang="en-US" sz="2000" b="1" dirty="0"/>
                  <a:t>Before-tax cost of debt (</a:t>
                </a:r>
                <a:r>
                  <a:rPr lang="en-US" sz="2000" b="1" dirty="0" err="1"/>
                  <a:t>K</a:t>
                </a:r>
                <a:r>
                  <a:rPr lang="en-US" sz="2000" b="1" baseline="-25000" dirty="0" err="1"/>
                  <a:t>d</a:t>
                </a:r>
                <a:r>
                  <a:rPr lang="en-US" sz="2000" b="1" dirty="0"/>
                  <a:t>) = </a:t>
                </a:r>
                <a14:m>
                  <m:oMath xmlns:m="http://schemas.openxmlformats.org/officeDocument/2006/math">
                    <m:f>
                      <m:fPr>
                        <m:ctrlPr>
                          <a:rPr lang="en-US" sz="2000" b="1" i="1">
                            <a:latin typeface="Cambria Math" panose="02040503050406030204" pitchFamily="18" charset="0"/>
                          </a:rPr>
                        </m:ctrlPr>
                      </m:fPr>
                      <m:num>
                        <m:r>
                          <a:rPr lang="en-US" sz="2000" b="1" i="1">
                            <a:latin typeface="Cambria Math"/>
                          </a:rPr>
                          <m:t>𝑪𝒐𝒖𝒑𝒐𝒏</m:t>
                        </m:r>
                        <m:r>
                          <a:rPr lang="en-US" sz="2000" b="1" i="1">
                            <a:latin typeface="Cambria Math"/>
                          </a:rPr>
                          <m:t> </m:t>
                        </m:r>
                        <m:r>
                          <a:rPr lang="en-US" sz="2000" b="1" i="1">
                            <a:latin typeface="Cambria Math"/>
                          </a:rPr>
                          <m:t>𝑰𝒏𝒕𝒆𝒓𝒆𝒔𝒕</m:t>
                        </m:r>
                      </m:num>
                      <m:den>
                        <m:r>
                          <a:rPr lang="en-US" sz="2000" b="1" i="1">
                            <a:latin typeface="Cambria Math"/>
                          </a:rPr>
                          <m:t>𝑵𝒆𝒕</m:t>
                        </m:r>
                        <m:r>
                          <a:rPr lang="en-US" sz="2000" b="1" i="1">
                            <a:latin typeface="Cambria Math"/>
                          </a:rPr>
                          <m:t> </m:t>
                        </m:r>
                        <m:r>
                          <a:rPr lang="en-US" sz="2000" b="1" i="1">
                            <a:latin typeface="Cambria Math"/>
                          </a:rPr>
                          <m:t>𝑷𝒓𝒐𝒄𝒆𝒆𝒅</m:t>
                        </m:r>
                      </m:den>
                    </m:f>
                  </m:oMath>
                </a14:m>
                <a:endParaRPr lang="en-US" sz="2000" b="1" dirty="0"/>
              </a:p>
              <a:p>
                <a:pPr marL="0" indent="0">
                  <a:buNone/>
                </a:pPr>
                <a:r>
                  <a:rPr lang="en-US" sz="2000" dirty="0"/>
                  <a:t>Net Proceed: Amount actually received from the sale of debt instrument</a:t>
                </a:r>
              </a:p>
              <a:p>
                <a:r>
                  <a:rPr lang="en-US" sz="2000" dirty="0"/>
                  <a:t>Net Proceed = Selling Price – Flotation Cost</a:t>
                </a:r>
              </a:p>
              <a:p>
                <a:r>
                  <a:rPr lang="en-US" sz="2000" dirty="0"/>
                  <a:t>Selling Price = Par value + Premium (or – Discount)</a:t>
                </a:r>
              </a:p>
              <a:p>
                <a:r>
                  <a:rPr lang="en-US" sz="2000" dirty="0"/>
                  <a:t>After tax cost of debt is used to compute the weighted average cost of capital, because interest is a tax deductive expenses.</a:t>
                </a:r>
              </a:p>
              <a:p>
                <a:r>
                  <a:rPr lang="en-US" sz="2000" dirty="0"/>
                  <a:t>After tax cost of debt (</a:t>
                </a:r>
                <a:r>
                  <a:rPr lang="en-US" sz="2000" dirty="0" err="1"/>
                  <a:t>K</a:t>
                </a:r>
                <a:r>
                  <a:rPr lang="en-US" sz="2000" baseline="-25000" dirty="0" err="1"/>
                  <a:t>dt</a:t>
                </a:r>
                <a:r>
                  <a:rPr lang="en-US" sz="2000" dirty="0"/>
                  <a:t>) = Interest rate – Tax Saving</a:t>
                </a:r>
              </a:p>
              <a:p>
                <a:pPr marL="0" indent="0">
                  <a:buNone/>
                </a:pPr>
                <a:r>
                  <a:rPr lang="en-US" sz="2000" dirty="0"/>
                  <a:t>	</a:t>
                </a:r>
                <a:r>
                  <a:rPr lang="en-US" sz="2000" dirty="0"/>
                  <a:t>		      = </a:t>
                </a:r>
                <a:r>
                  <a:rPr lang="en-US" sz="2000" dirty="0" err="1"/>
                  <a:t>K</a:t>
                </a:r>
                <a:r>
                  <a:rPr lang="en-US" sz="2000" baseline="-25000" dirty="0" err="1"/>
                  <a:t>d</a:t>
                </a:r>
                <a:r>
                  <a:rPr lang="en-US" sz="2000" dirty="0"/>
                  <a:t> – </a:t>
                </a:r>
                <a:r>
                  <a:rPr lang="en-US" sz="2000" dirty="0" err="1"/>
                  <a:t>K</a:t>
                </a:r>
                <a:r>
                  <a:rPr lang="en-US" sz="2000" baseline="-25000" dirty="0" err="1"/>
                  <a:t>d</a:t>
                </a:r>
                <a:r>
                  <a:rPr lang="en-US" sz="2000" dirty="0"/>
                  <a:t> × T</a:t>
                </a:r>
              </a:p>
              <a:p>
                <a:pPr marL="0" indent="0">
                  <a:buNone/>
                </a:pPr>
                <a:r>
                  <a:rPr lang="en-US" sz="2000" dirty="0"/>
                  <a:t>	</a:t>
                </a:r>
                <a:r>
                  <a:rPr lang="en-US" sz="2000" dirty="0"/>
                  <a:t>		      = </a:t>
                </a:r>
                <a:r>
                  <a:rPr lang="en-US" sz="2000" dirty="0" err="1"/>
                  <a:t>K</a:t>
                </a:r>
                <a:r>
                  <a:rPr lang="en-US" sz="2000" baseline="-25000" dirty="0" err="1"/>
                  <a:t>d</a:t>
                </a:r>
                <a:r>
                  <a:rPr lang="en-US" sz="2000" dirty="0"/>
                  <a:t> (1 - T)</a:t>
                </a:r>
              </a:p>
              <a:p>
                <a:pPr marL="0" indent="0" algn="just">
                  <a:buNone/>
                </a:pPr>
                <a:r>
                  <a:rPr lang="en-US" sz="2000" b="1" dirty="0"/>
                  <a:t>Example 1 : </a:t>
                </a:r>
                <a:r>
                  <a:rPr lang="en-US" sz="2000" dirty="0"/>
                  <a:t>A firm sells </a:t>
                </a:r>
                <a:r>
                  <a:rPr lang="en-US" sz="2000" dirty="0" err="1"/>
                  <a:t>Rs</a:t>
                </a:r>
                <a:r>
                  <a:rPr lang="en-US" sz="2000" dirty="0"/>
                  <a:t> 1,000 of 8 percent coupon bonds. The bonds currently selling at </a:t>
                </a:r>
                <a:r>
                  <a:rPr lang="en-US" sz="2000" dirty="0" err="1"/>
                  <a:t>Rs</a:t>
                </a:r>
                <a:r>
                  <a:rPr lang="en-US" sz="2000" dirty="0"/>
                  <a:t> 1,050. The tax rate is 50 percent. The coupon internal (I) is </a:t>
                </a:r>
                <a:r>
                  <a:rPr lang="en-US" sz="2000" dirty="0" err="1"/>
                  <a:t>Rs</a:t>
                </a:r>
                <a:r>
                  <a:rPr lang="en-US" sz="2000" dirty="0"/>
                  <a:t> 80 (i.e. 8% of </a:t>
                </a:r>
                <a:r>
                  <a:rPr lang="en-US" sz="2000" dirty="0" err="1"/>
                  <a:t>Rs</a:t>
                </a:r>
                <a:r>
                  <a:rPr lang="en-US" sz="2000" dirty="0"/>
                  <a:t> 1,000). Calculate the before tax cost of debt and after tax cost of debt.</a:t>
                </a: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90847" y="914400"/>
                <a:ext cx="10005237" cy="5562600"/>
              </a:xfrm>
              <a:blipFill>
                <a:blip r:embed="rId2"/>
                <a:stretch>
                  <a:fillRect l="-609" t="-1095" r="-609"/>
                </a:stretch>
              </a:blipFill>
            </p:spPr>
            <p:txBody>
              <a:bodyPr/>
              <a:lstStyle/>
              <a:p>
                <a:r>
                  <a:rPr lang="en-US">
                    <a:noFill/>
                  </a:rPr>
                  <a:t> </a:t>
                </a:r>
              </a:p>
            </p:txBody>
          </p:sp>
        </mc:Fallback>
      </mc:AlternateContent>
    </p:spTree>
    <p:extLst>
      <p:ext uri="{BB962C8B-B14F-4D97-AF65-F5344CB8AC3E}">
        <p14:creationId xmlns:p14="http://schemas.microsoft.com/office/powerpoint/2010/main" val="801632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fontScale="90000"/>
          </a:bodyPr>
          <a:lstStyle/>
          <a:p>
            <a:r>
              <a:rPr lang="en-US" dirty="0"/>
              <a:t>Cost of </a:t>
            </a:r>
            <a:r>
              <a:rPr lang="en-US" dirty="0" smtClean="0"/>
              <a:t>Redeemable </a:t>
            </a:r>
            <a:r>
              <a:rPr lang="en-US" dirty="0"/>
              <a:t>Debt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52623" y="762000"/>
                <a:ext cx="10047768" cy="5943600"/>
              </a:xfrm>
            </p:spPr>
            <p:txBody>
              <a:bodyPr>
                <a:normAutofit lnSpcReduction="10000"/>
              </a:bodyPr>
              <a:lstStyle/>
              <a:p>
                <a:pPr algn="just"/>
                <a:r>
                  <a:rPr lang="en-US" sz="2000" dirty="0"/>
                  <a:t>Finite Maturity</a:t>
                </a:r>
              </a:p>
              <a:p>
                <a:pPr algn="just"/>
                <a:r>
                  <a:rPr lang="en-US" sz="2000" dirty="0"/>
                  <a:t>Pays  fixed amount of interest at the end of each period and principal amount at maturity. </a:t>
                </a:r>
              </a:p>
              <a:p>
                <a:pPr algn="just"/>
                <a:r>
                  <a:rPr lang="en-US" sz="2000" dirty="0"/>
                  <a:t>Cost of redeemable debt can be computed by 2 methods:</a:t>
                </a:r>
              </a:p>
              <a:p>
                <a:pPr marL="0" indent="0" algn="just">
                  <a:buNone/>
                </a:pPr>
                <a:r>
                  <a:rPr lang="en-US" sz="2000" b="1" dirty="0"/>
                  <a:t>1. Approximation Formula Method:</a:t>
                </a:r>
              </a:p>
              <a:p>
                <a:pPr marL="0" indent="0" algn="just">
                  <a:buNone/>
                </a:pPr>
                <a:r>
                  <a:rPr lang="en-US" sz="2000" dirty="0"/>
                  <a:t> Before tax cost of debt:	</a:t>
                </a:r>
                <a:r>
                  <a:rPr lang="en-US" sz="2000" dirty="0" err="1"/>
                  <a:t>K</a:t>
                </a:r>
                <a:r>
                  <a:rPr lang="en-US" sz="2000" baseline="-25000" dirty="0" err="1"/>
                  <a:t>d</a:t>
                </a:r>
                <a:r>
                  <a:rPr lang="en-US" sz="2000" dirty="0"/>
                  <a:t> </a:t>
                </a:r>
                <a:r>
                  <a:rPr lang="en-US" sz="2000" dirty="0"/>
                  <a:t>= </a:t>
                </a:r>
                <a14:m>
                  <m:oMath xmlns:m="http://schemas.openxmlformats.org/officeDocument/2006/math">
                    <m:f>
                      <m:fPr>
                        <m:ctrlPr>
                          <a:rPr lang="en-US" sz="2000" i="1">
                            <a:latin typeface="Cambria Math" panose="02040503050406030204" pitchFamily="18" charset="0"/>
                          </a:rPr>
                        </m:ctrlPr>
                      </m:fPr>
                      <m:num>
                        <m:r>
                          <a:rPr lang="en-US" sz="2000" i="1">
                            <a:latin typeface="Cambria Math"/>
                          </a:rPr>
                          <m:t>𝐼</m:t>
                        </m:r>
                        <m:r>
                          <a:rPr lang="en-US" sz="2000" i="1">
                            <a:latin typeface="Cambria Math"/>
                          </a:rPr>
                          <m:t>+ </m:t>
                        </m:r>
                        <m:f>
                          <m:fPr>
                            <m:ctrlPr>
                              <a:rPr lang="en-US" sz="2000" i="1">
                                <a:latin typeface="Cambria Math" panose="02040503050406030204" pitchFamily="18" charset="0"/>
                              </a:rPr>
                            </m:ctrlPr>
                          </m:fPr>
                          <m:num>
                            <m:r>
                              <a:rPr lang="en-US" sz="2000" i="1">
                                <a:latin typeface="Cambria Math"/>
                              </a:rPr>
                              <m:t>𝑀</m:t>
                            </m:r>
                            <m:r>
                              <a:rPr lang="en-US" sz="2000" i="1">
                                <a:latin typeface="Cambria Math"/>
                              </a:rPr>
                              <m:t>−</m:t>
                            </m:r>
                            <m:r>
                              <a:rPr lang="en-US" sz="2000" i="1">
                                <a:latin typeface="Cambria Math"/>
                              </a:rPr>
                              <m:t>𝑁𝑃</m:t>
                            </m:r>
                          </m:num>
                          <m:den>
                            <m:r>
                              <a:rPr lang="en-US" sz="2000" i="1">
                                <a:latin typeface="Cambria Math"/>
                              </a:rPr>
                              <m:t>𝑛</m:t>
                            </m:r>
                          </m:den>
                        </m:f>
                      </m:num>
                      <m:den>
                        <m:f>
                          <m:fPr>
                            <m:ctrlPr>
                              <a:rPr lang="en-US" sz="2000" i="1">
                                <a:latin typeface="Cambria Math" panose="02040503050406030204" pitchFamily="18" charset="0"/>
                              </a:rPr>
                            </m:ctrlPr>
                          </m:fPr>
                          <m:num>
                            <m:r>
                              <a:rPr lang="en-US" sz="2000" i="1">
                                <a:latin typeface="Cambria Math"/>
                              </a:rPr>
                              <m:t>𝑀</m:t>
                            </m:r>
                            <m:r>
                              <a:rPr lang="en-US" sz="2000" i="1">
                                <a:latin typeface="Cambria Math"/>
                              </a:rPr>
                              <m:t>+2</m:t>
                            </m:r>
                            <m:r>
                              <a:rPr lang="en-US" sz="2000" i="1">
                                <a:latin typeface="Cambria Math"/>
                              </a:rPr>
                              <m:t>𝑁</m:t>
                            </m:r>
                            <m:r>
                              <a:rPr lang="en-US" sz="2000" i="1">
                                <a:latin typeface="Cambria Math"/>
                              </a:rPr>
                              <m:t>𝑃</m:t>
                            </m:r>
                          </m:num>
                          <m:den>
                            <m:r>
                              <a:rPr lang="en-US" sz="2000" i="1">
                                <a:latin typeface="Cambria Math"/>
                              </a:rPr>
                              <m:t>3</m:t>
                            </m:r>
                          </m:den>
                        </m:f>
                      </m:den>
                    </m:f>
                  </m:oMath>
                </a14:m>
                <a:endParaRPr lang="en-US" sz="2000" dirty="0"/>
              </a:p>
              <a:p>
                <a:pPr marL="0" indent="0" algn="just">
                  <a:buNone/>
                </a:pPr>
                <a:r>
                  <a:rPr lang="en-US" sz="2000" dirty="0"/>
                  <a:t>After tax cost of debt : </a:t>
                </a:r>
                <a:r>
                  <a:rPr lang="en-US" sz="2000" dirty="0" err="1"/>
                  <a:t>K</a:t>
                </a:r>
                <a:r>
                  <a:rPr lang="en-US" sz="2000" baseline="-25000" dirty="0" err="1"/>
                  <a:t>dt</a:t>
                </a:r>
                <a:r>
                  <a:rPr lang="en-US" sz="2000" dirty="0"/>
                  <a:t> = </a:t>
                </a:r>
                <a:r>
                  <a:rPr lang="en-US" sz="2000" dirty="0" err="1"/>
                  <a:t>K</a:t>
                </a:r>
                <a:r>
                  <a:rPr lang="en-US" sz="2000" baseline="-25000" dirty="0" err="1"/>
                  <a:t>d</a:t>
                </a:r>
                <a:r>
                  <a:rPr lang="en-US" sz="2000" dirty="0"/>
                  <a:t> (1 - T)</a:t>
                </a:r>
              </a:p>
              <a:p>
                <a:pPr marL="0" indent="0" algn="just">
                  <a:buNone/>
                </a:pPr>
                <a:endParaRPr lang="en-US" sz="2000" dirty="0"/>
              </a:p>
              <a:p>
                <a:pPr marL="0" indent="0" algn="just">
                  <a:buNone/>
                </a:pPr>
                <a:r>
                  <a:rPr lang="en-US" sz="2000" b="1" dirty="0"/>
                  <a:t>2. Bond Valuation Method: </a:t>
                </a:r>
              </a:p>
              <a:p>
                <a:pPr marL="0" indent="0" algn="just">
                  <a:buNone/>
                </a:pPr>
                <a:r>
                  <a:rPr lang="en-US" sz="2000" dirty="0"/>
                  <a:t>NP = I × PVIFA </a:t>
                </a:r>
                <a:r>
                  <a:rPr lang="en-US" sz="2000" baseline="-25000" dirty="0" err="1"/>
                  <a:t>kd</a:t>
                </a:r>
                <a:r>
                  <a:rPr lang="en-US" sz="2000" baseline="-25000" dirty="0"/>
                  <a:t>, n</a:t>
                </a:r>
                <a:r>
                  <a:rPr lang="en-US" sz="2000" dirty="0"/>
                  <a:t>  + M × PVIF </a:t>
                </a:r>
                <a:r>
                  <a:rPr lang="en-US" sz="2000" baseline="-25000" dirty="0" err="1"/>
                  <a:t>kd</a:t>
                </a:r>
                <a:r>
                  <a:rPr lang="en-US" sz="2000" baseline="-25000" dirty="0"/>
                  <a:t>, n</a:t>
                </a:r>
              </a:p>
              <a:p>
                <a:pPr marL="0" indent="0" algn="just">
                  <a:buNone/>
                </a:pPr>
                <a:r>
                  <a:rPr lang="en-US" sz="2000" dirty="0"/>
                  <a:t>Calculation of </a:t>
                </a:r>
                <a:r>
                  <a:rPr lang="en-US" sz="2000" dirty="0" err="1"/>
                  <a:t>kd</a:t>
                </a:r>
                <a:r>
                  <a:rPr lang="en-US" sz="2000" dirty="0"/>
                  <a:t> (before tax cost of debt ) is same as YTM, difference is Price of bond replaced with net proceed from debt issue if there is flotation cost.</a:t>
                </a:r>
                <a:endParaRPr lang="en-US" sz="2000" baseline="-25000" dirty="0"/>
              </a:p>
              <a:p>
                <a:pPr marL="0" indent="0" algn="just">
                  <a:buNone/>
                </a:pPr>
                <a:endParaRPr lang="en-US" sz="2000" dirty="0"/>
              </a:p>
              <a:p>
                <a:pPr marL="0" indent="0" algn="just">
                  <a:buNone/>
                </a:pPr>
                <a:r>
                  <a:rPr lang="en-US" sz="2000" b="1" dirty="0"/>
                  <a:t>Example 2: </a:t>
                </a:r>
                <a:r>
                  <a:rPr lang="en-US" sz="2000" dirty="0"/>
                  <a:t>Suppose </a:t>
                </a:r>
                <a:r>
                  <a:rPr lang="en-US" sz="2000" dirty="0" err="1"/>
                  <a:t>Gandaki</a:t>
                </a:r>
                <a:r>
                  <a:rPr lang="en-US" sz="2000" dirty="0"/>
                  <a:t> Noodles Company plans to issue 9 percent coupon bonds with 20 years to maturity. The bonds can be sold for </a:t>
                </a:r>
                <a:r>
                  <a:rPr lang="en-US" sz="2000" dirty="0" err="1"/>
                  <a:t>Rs</a:t>
                </a:r>
                <a:r>
                  <a:rPr lang="en-US" sz="2000" dirty="0"/>
                  <a:t> 980. Company will have to pay underwriting fee of </a:t>
                </a:r>
                <a:r>
                  <a:rPr lang="en-US" sz="2000" dirty="0" err="1"/>
                  <a:t>Rs</a:t>
                </a:r>
                <a:r>
                  <a:rPr lang="en-US" sz="2000" dirty="0"/>
                  <a:t> 20 per bond. Assume marginal tax rate is 40 percent.</a:t>
                </a:r>
              </a:p>
              <a:p>
                <a:pPr marL="0" indent="0" algn="just">
                  <a:buNone/>
                </a:pPr>
                <a:endParaRPr lang="en-US" sz="2000" dirty="0"/>
              </a:p>
              <a:p>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52623" y="762000"/>
                <a:ext cx="10047768" cy="5943600"/>
              </a:xfrm>
              <a:blipFill>
                <a:blip r:embed="rId2"/>
                <a:stretch>
                  <a:fillRect l="-667" t="-1436" r="-607"/>
                </a:stretch>
              </a:blipFill>
            </p:spPr>
            <p:txBody>
              <a:bodyPr/>
              <a:lstStyle/>
              <a:p>
                <a:r>
                  <a:rPr lang="en-US">
                    <a:noFill/>
                  </a:rPr>
                  <a:t> </a:t>
                </a:r>
              </a:p>
            </p:txBody>
          </p:sp>
        </mc:Fallback>
      </mc:AlternateContent>
    </p:spTree>
    <p:extLst>
      <p:ext uri="{BB962C8B-B14F-4D97-AF65-F5344CB8AC3E}">
        <p14:creationId xmlns:p14="http://schemas.microsoft.com/office/powerpoint/2010/main" val="428346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a:bodyPr>
          <a:lstStyle/>
          <a:p>
            <a:r>
              <a:rPr lang="en-US" sz="2200" dirty="0"/>
              <a:t>Cost of Redeemable Bond with </a:t>
            </a:r>
            <a:r>
              <a:rPr lang="en-US" sz="2200" dirty="0"/>
              <a:t>Z</a:t>
            </a:r>
            <a:r>
              <a:rPr lang="en-US" sz="2200" dirty="0"/>
              <a:t>ero </a:t>
            </a:r>
            <a:r>
              <a:rPr lang="en-US" sz="2200" dirty="0"/>
              <a:t>C</a:t>
            </a:r>
            <a:r>
              <a:rPr lang="en-US" sz="2200" dirty="0"/>
              <a:t>oupon Payment</a:t>
            </a:r>
            <a:endParaRPr lang="en-US" sz="22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33377" y="762000"/>
                <a:ext cx="10132827" cy="5867400"/>
              </a:xfrm>
            </p:spPr>
            <p:txBody>
              <a:bodyPr>
                <a:normAutofit/>
              </a:bodyPr>
              <a:lstStyle/>
              <a:p>
                <a:r>
                  <a:rPr lang="en-US" sz="2200" dirty="0"/>
                  <a:t>Before Tax cost of debt : </a:t>
                </a:r>
                <a:r>
                  <a:rPr lang="en-US" sz="2200" dirty="0" err="1"/>
                  <a:t>K</a:t>
                </a:r>
                <a:r>
                  <a:rPr lang="en-US" sz="2200" baseline="-25000" dirty="0" err="1"/>
                  <a:t>d</a:t>
                </a:r>
                <a:r>
                  <a:rPr lang="en-US" sz="2200" dirty="0"/>
                  <a:t> = (</a:t>
                </a:r>
                <a14:m>
                  <m:oMath xmlns:m="http://schemas.openxmlformats.org/officeDocument/2006/math">
                    <m:f>
                      <m:fPr>
                        <m:ctrlPr>
                          <a:rPr lang="en-US" sz="2200" i="1">
                            <a:latin typeface="Cambria Math" panose="02040503050406030204" pitchFamily="18" charset="0"/>
                          </a:rPr>
                        </m:ctrlPr>
                      </m:fPr>
                      <m:num>
                        <m:r>
                          <a:rPr lang="en-US" sz="2200" i="1">
                            <a:latin typeface="Cambria Math"/>
                          </a:rPr>
                          <m:t>𝑀</m:t>
                        </m:r>
                      </m:num>
                      <m:den>
                        <m:r>
                          <a:rPr lang="en-US" sz="2200" i="1">
                            <a:latin typeface="Cambria Math"/>
                          </a:rPr>
                          <m:t>𝑃</m:t>
                        </m:r>
                        <m:r>
                          <a:rPr lang="en-US" sz="2200" i="1" baseline="-25000">
                            <a:latin typeface="Cambria Math"/>
                          </a:rPr>
                          <m:t>0</m:t>
                        </m:r>
                      </m:den>
                    </m:f>
                  </m:oMath>
                </a14:m>
                <a:r>
                  <a:rPr lang="en-US" sz="2200" dirty="0"/>
                  <a:t>) </a:t>
                </a:r>
                <a14:m>
                  <m:oMath xmlns:m="http://schemas.openxmlformats.org/officeDocument/2006/math">
                    <m:f>
                      <m:fPr>
                        <m:ctrlPr>
                          <a:rPr lang="en-US" sz="2200" i="1" baseline="30000" dirty="0">
                            <a:latin typeface="Cambria Math" panose="02040503050406030204" pitchFamily="18" charset="0"/>
                          </a:rPr>
                        </m:ctrlPr>
                      </m:fPr>
                      <m:num>
                        <m:r>
                          <a:rPr lang="en-US" sz="2200" i="1" baseline="30000" dirty="0">
                            <a:latin typeface="Cambria Math"/>
                          </a:rPr>
                          <m:t>1</m:t>
                        </m:r>
                      </m:num>
                      <m:den>
                        <m:r>
                          <a:rPr lang="en-US" sz="2200" i="1" baseline="30000" dirty="0">
                            <a:latin typeface="Cambria Math"/>
                          </a:rPr>
                          <m:t>𝑛</m:t>
                        </m:r>
                      </m:den>
                    </m:f>
                    <m:r>
                      <a:rPr lang="en-US" sz="2200" i="1" baseline="30000" dirty="0">
                        <a:latin typeface="Cambria Math"/>
                      </a:rPr>
                      <m:t>     </m:t>
                    </m:r>
                  </m:oMath>
                </a14:m>
                <a:r>
                  <a:rPr lang="en-US" sz="2200" dirty="0"/>
                  <a:t>-1</a:t>
                </a:r>
              </a:p>
              <a:p>
                <a:pPr marL="457200" lvl="1" indent="0">
                  <a:buNone/>
                </a:pPr>
                <a:r>
                  <a:rPr lang="en-US" sz="1800" dirty="0"/>
                  <a:t>P</a:t>
                </a:r>
                <a:r>
                  <a:rPr lang="en-US" sz="1800" baseline="-25000" dirty="0"/>
                  <a:t>0</a:t>
                </a:r>
                <a:r>
                  <a:rPr lang="en-US" sz="1800" dirty="0"/>
                  <a:t> = market price</a:t>
                </a:r>
              </a:p>
              <a:p>
                <a:pPr marL="457200" lvl="1" indent="0">
                  <a:buNone/>
                </a:pPr>
                <a:r>
                  <a:rPr lang="en-US" sz="1800" dirty="0"/>
                  <a:t>M = Face Value</a:t>
                </a:r>
              </a:p>
              <a:p>
                <a:pPr marL="457200" lvl="1" indent="0">
                  <a:buNone/>
                </a:pPr>
                <a:r>
                  <a:rPr lang="en-US" sz="1800" dirty="0"/>
                  <a:t>N = Maturity Period</a:t>
                </a:r>
              </a:p>
              <a:p>
                <a:r>
                  <a:rPr lang="en-US" sz="2200" dirty="0"/>
                  <a:t>After Tax cost of debt : </a:t>
                </a:r>
                <a:r>
                  <a:rPr lang="en-US" sz="2200" dirty="0" err="1"/>
                  <a:t>K</a:t>
                </a:r>
                <a:r>
                  <a:rPr lang="en-US" sz="2200" baseline="-25000" dirty="0" err="1"/>
                  <a:t>dt</a:t>
                </a:r>
                <a:r>
                  <a:rPr lang="en-US" sz="2200" dirty="0"/>
                  <a:t> = </a:t>
                </a:r>
                <a:r>
                  <a:rPr lang="en-US" sz="2200" dirty="0" err="1"/>
                  <a:t>K</a:t>
                </a:r>
                <a:r>
                  <a:rPr lang="en-US" sz="2200" baseline="-25000" dirty="0" err="1"/>
                  <a:t>d</a:t>
                </a:r>
                <a:r>
                  <a:rPr lang="en-US" sz="2200" dirty="0"/>
                  <a:t> ( 1- T)</a:t>
                </a:r>
              </a:p>
              <a:p>
                <a:pPr marL="0" indent="0">
                  <a:buNone/>
                </a:pPr>
                <a:r>
                  <a:rPr lang="en-US" sz="2500" b="1" dirty="0"/>
                  <a:t>Cost of Preferred Stock</a:t>
                </a:r>
              </a:p>
              <a:p>
                <a:pPr marL="0" indent="0" algn="just">
                  <a:buNone/>
                </a:pPr>
                <a:r>
                  <a:rPr lang="en-US" sz="2200" dirty="0"/>
                  <a:t>Rate of return investors required on the firms preferred stock. (rate of return on preferred stock holders investment to satisfy their required rate of return.</a:t>
                </a:r>
              </a:p>
              <a:p>
                <a:pPr marL="0" indent="0" algn="just">
                  <a:buNone/>
                </a:pPr>
                <a:r>
                  <a:rPr lang="en-US" sz="2200" dirty="0"/>
                  <a:t>Cost of preferred stock (</a:t>
                </a:r>
                <a:r>
                  <a:rPr lang="en-US" sz="2200" dirty="0" err="1"/>
                  <a:t>K</a:t>
                </a:r>
                <a:r>
                  <a:rPr lang="en-US" sz="2200" baseline="-25000" dirty="0" err="1"/>
                  <a:t>ps</a:t>
                </a:r>
                <a:r>
                  <a:rPr lang="en-US" sz="2200" dirty="0"/>
                  <a:t>) = </a:t>
                </a:r>
                <a14:m>
                  <m:oMath xmlns:m="http://schemas.openxmlformats.org/officeDocument/2006/math">
                    <m:f>
                      <m:fPr>
                        <m:ctrlPr>
                          <a:rPr lang="en-US" sz="2200" i="1">
                            <a:latin typeface="Cambria Math" panose="02040503050406030204" pitchFamily="18" charset="0"/>
                          </a:rPr>
                        </m:ctrlPr>
                      </m:fPr>
                      <m:num>
                        <m:r>
                          <a:rPr lang="en-US" sz="2200" i="1">
                            <a:latin typeface="Cambria Math"/>
                          </a:rPr>
                          <m:t>𝑃𝑟𝑒𝑓𝑒𝑟𝑟𝑒𝑑</m:t>
                        </m:r>
                        <m:r>
                          <a:rPr lang="en-US" sz="2200" i="1">
                            <a:latin typeface="Cambria Math"/>
                          </a:rPr>
                          <m:t> </m:t>
                        </m:r>
                        <m:r>
                          <a:rPr lang="en-US" sz="2200" i="1">
                            <a:latin typeface="Cambria Math"/>
                          </a:rPr>
                          <m:t>𝑆𝑡𝑜𝑐𝑘</m:t>
                        </m:r>
                        <m:r>
                          <a:rPr lang="en-US" sz="2200" i="1">
                            <a:latin typeface="Cambria Math"/>
                          </a:rPr>
                          <m:t> </m:t>
                        </m:r>
                        <m:r>
                          <a:rPr lang="en-US" sz="2200" i="1">
                            <a:latin typeface="Cambria Math"/>
                          </a:rPr>
                          <m:t>𝐷𝑖𝑣𝑖𝑑𝑒𝑛𝑑</m:t>
                        </m:r>
                      </m:num>
                      <m:den>
                        <m:r>
                          <a:rPr lang="en-US" sz="2200" i="1">
                            <a:latin typeface="Cambria Math"/>
                          </a:rPr>
                          <m:t>𝑁𝑒𝑡</m:t>
                        </m:r>
                        <m:r>
                          <a:rPr lang="en-US" sz="2200" i="1">
                            <a:latin typeface="Cambria Math"/>
                          </a:rPr>
                          <m:t> </m:t>
                        </m:r>
                        <m:r>
                          <a:rPr lang="en-US" sz="2200" i="1">
                            <a:latin typeface="Cambria Math"/>
                          </a:rPr>
                          <m:t>𝑖𝑠𝑠𝑢𝑖𝑛𝑔</m:t>
                        </m:r>
                        <m:r>
                          <a:rPr lang="en-US" sz="2200" i="1">
                            <a:latin typeface="Cambria Math"/>
                          </a:rPr>
                          <m:t> </m:t>
                        </m:r>
                        <m:r>
                          <a:rPr lang="en-US" sz="2200" i="1">
                            <a:latin typeface="Cambria Math"/>
                          </a:rPr>
                          <m:t>𝑃𝑟𝑖𝑐𝑒</m:t>
                        </m:r>
                        <m:r>
                          <a:rPr lang="en-US" sz="2200" i="1">
                            <a:latin typeface="Cambria Math"/>
                          </a:rPr>
                          <m:t> </m:t>
                        </m:r>
                        <m:r>
                          <a:rPr lang="en-US" sz="2200" i="1">
                            <a:latin typeface="Cambria Math"/>
                          </a:rPr>
                          <m:t>𝑜𝑓</m:t>
                        </m:r>
                        <m:r>
                          <a:rPr lang="en-US" sz="2200" i="1">
                            <a:latin typeface="Cambria Math"/>
                          </a:rPr>
                          <m:t> </m:t>
                        </m:r>
                        <m:r>
                          <a:rPr lang="en-US" sz="2200" i="1">
                            <a:latin typeface="Cambria Math"/>
                          </a:rPr>
                          <m:t>𝑁𝑒𝑡</m:t>
                        </m:r>
                        <m:r>
                          <a:rPr lang="en-US" sz="2200" i="1">
                            <a:latin typeface="Cambria Math"/>
                          </a:rPr>
                          <m:t> </m:t>
                        </m:r>
                        <m:r>
                          <a:rPr lang="en-US" sz="2200" i="1">
                            <a:latin typeface="Cambria Math"/>
                          </a:rPr>
                          <m:t>𝑃𝑟𝑜𝑐𝑒𝑒𝑑𝑠</m:t>
                        </m:r>
                      </m:den>
                    </m:f>
                  </m:oMath>
                </a14:m>
                <a:endParaRPr lang="en-US" sz="2200" dirty="0"/>
              </a:p>
              <a:p>
                <a:pPr marL="0" indent="0" algn="just">
                  <a:buNone/>
                </a:pPr>
                <a:r>
                  <a:rPr lang="en-US" sz="2200" dirty="0"/>
                  <a:t>	net proceed = Selling Price – Flotation Cost</a:t>
                </a:r>
              </a:p>
              <a:p>
                <a:pPr marL="0" indent="0" algn="just">
                  <a:buNone/>
                </a:pPr>
                <a:r>
                  <a:rPr lang="en-US" sz="2200" dirty="0"/>
                  <a:t>No tax adjustment needed in preferred stock because preferred dividends, unlike interest expense on debt, are not tax deductible. Hence there is no tax saving.</a:t>
                </a:r>
              </a:p>
              <a:p>
                <a:pPr marL="0" indent="0">
                  <a:buNone/>
                </a:pPr>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33377" y="762000"/>
                <a:ext cx="10132827" cy="5867400"/>
              </a:xfrm>
              <a:blipFill>
                <a:blip r:embed="rId2"/>
                <a:stretch>
                  <a:fillRect l="-962" t="-1350" r="-722"/>
                </a:stretch>
              </a:blipFill>
            </p:spPr>
            <p:txBody>
              <a:bodyPr/>
              <a:lstStyle/>
              <a:p>
                <a:r>
                  <a:rPr lang="en-US">
                    <a:noFill/>
                  </a:rPr>
                  <a:t> </a:t>
                </a:r>
              </a:p>
            </p:txBody>
          </p:sp>
        </mc:Fallback>
      </mc:AlternateContent>
    </p:spTree>
    <p:extLst>
      <p:ext uri="{BB962C8B-B14F-4D97-AF65-F5344CB8AC3E}">
        <p14:creationId xmlns:p14="http://schemas.microsoft.com/office/powerpoint/2010/main" val="1273683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rmAutofit fontScale="90000"/>
          </a:bodyPr>
          <a:lstStyle/>
          <a:p>
            <a:r>
              <a:rPr lang="en-US" b="1" dirty="0"/>
              <a:t>Cost of Preferred Stock</a:t>
            </a:r>
            <a:br>
              <a:rPr lang="en-US" b="1" dirty="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80213" y="533401"/>
                <a:ext cx="9803219" cy="5592763"/>
              </a:xfrm>
            </p:spPr>
            <p:txBody>
              <a:bodyPr>
                <a:normAutofit/>
              </a:bodyPr>
              <a:lstStyle/>
              <a:p>
                <a:r>
                  <a:rPr lang="en-US" sz="2200" dirty="0"/>
                  <a:t>If Redeemable Preferred Stock</a:t>
                </a:r>
              </a:p>
              <a:p>
                <a:pPr lvl="1"/>
                <a:r>
                  <a:rPr lang="en-US" sz="1800" dirty="0"/>
                  <a:t>Finite maturity period</a:t>
                </a:r>
              </a:p>
              <a:p>
                <a:pPr lvl="1"/>
                <a:r>
                  <a:rPr lang="en-US" sz="1800" dirty="0"/>
                  <a:t>Annual fixed amount of dividend and after maturity principal will be repaid</a:t>
                </a:r>
              </a:p>
              <a:p>
                <a:pPr marL="57150" indent="0">
                  <a:buNone/>
                </a:pPr>
                <a:r>
                  <a:rPr lang="en-US" sz="2200" dirty="0"/>
                  <a:t>Approximation Formula</a:t>
                </a:r>
              </a:p>
              <a:p>
                <a:pPr marL="57150" indent="0">
                  <a:buNone/>
                </a:pPr>
                <a:r>
                  <a:rPr lang="en-US" sz="2400" dirty="0"/>
                  <a:t>	</a:t>
                </a:r>
                <a:r>
                  <a:rPr lang="en-US" sz="2400" dirty="0" err="1"/>
                  <a:t>K</a:t>
                </a:r>
                <a:r>
                  <a:rPr lang="en-US" sz="2400" baseline="-25000" dirty="0" err="1"/>
                  <a:t>ps</a:t>
                </a:r>
                <a:r>
                  <a:rPr lang="en-US" sz="2400" dirty="0"/>
                  <a:t> </a:t>
                </a:r>
                <a:r>
                  <a:rPr lang="en-US" sz="2400" dirty="0"/>
                  <a:t>= </a:t>
                </a:r>
                <a14:m>
                  <m:oMath xmlns:m="http://schemas.openxmlformats.org/officeDocument/2006/math">
                    <m:f>
                      <m:fPr>
                        <m:ctrlPr>
                          <a:rPr lang="en-US" sz="2400" i="1">
                            <a:latin typeface="Cambria Math" panose="02040503050406030204" pitchFamily="18" charset="0"/>
                          </a:rPr>
                        </m:ctrlPr>
                      </m:fPr>
                      <m:num>
                        <m:r>
                          <a:rPr lang="en-US" sz="2400" i="1">
                            <a:latin typeface="Cambria Math"/>
                          </a:rPr>
                          <m:t>𝐷</m:t>
                        </m:r>
                        <m:r>
                          <a:rPr lang="en-US" sz="2400" i="1" baseline="-25000">
                            <a:latin typeface="Cambria Math"/>
                          </a:rPr>
                          <m:t>𝑝𝑠</m:t>
                        </m:r>
                        <m:r>
                          <a:rPr lang="en-US" sz="2400" i="1">
                            <a:latin typeface="Cambria Math"/>
                          </a:rPr>
                          <m:t>+ </m:t>
                        </m:r>
                        <m:f>
                          <m:fPr>
                            <m:ctrlPr>
                              <a:rPr lang="en-US" sz="2400" i="1">
                                <a:latin typeface="Cambria Math" panose="02040503050406030204" pitchFamily="18" charset="0"/>
                              </a:rPr>
                            </m:ctrlPr>
                          </m:fPr>
                          <m:num>
                            <m:r>
                              <a:rPr lang="en-US" sz="2400" i="1">
                                <a:latin typeface="Cambria Math"/>
                              </a:rPr>
                              <m:t>𝑀</m:t>
                            </m:r>
                            <m:r>
                              <a:rPr lang="en-US" sz="2400" i="1">
                                <a:latin typeface="Cambria Math"/>
                              </a:rPr>
                              <m:t>−</m:t>
                            </m:r>
                            <m:r>
                              <a:rPr lang="en-US" sz="2400" i="1">
                                <a:latin typeface="Cambria Math"/>
                              </a:rPr>
                              <m:t>𝑁𝑃</m:t>
                            </m:r>
                          </m:num>
                          <m:den>
                            <m:r>
                              <a:rPr lang="en-US" sz="2400" i="1">
                                <a:latin typeface="Cambria Math"/>
                              </a:rPr>
                              <m:t>𝑛</m:t>
                            </m:r>
                          </m:den>
                        </m:f>
                      </m:num>
                      <m:den>
                        <m:f>
                          <m:fPr>
                            <m:ctrlPr>
                              <a:rPr lang="en-US" sz="2400" i="1">
                                <a:latin typeface="Cambria Math" panose="02040503050406030204" pitchFamily="18" charset="0"/>
                              </a:rPr>
                            </m:ctrlPr>
                          </m:fPr>
                          <m:num>
                            <m:r>
                              <a:rPr lang="en-US" sz="2400" i="1">
                                <a:latin typeface="Cambria Math"/>
                              </a:rPr>
                              <m:t>𝑀</m:t>
                            </m:r>
                            <m:r>
                              <a:rPr lang="en-US" sz="2400" i="1">
                                <a:latin typeface="Cambria Math"/>
                              </a:rPr>
                              <m:t>+2</m:t>
                            </m:r>
                            <m:r>
                              <a:rPr lang="en-US" sz="2400" i="1">
                                <a:latin typeface="Cambria Math"/>
                              </a:rPr>
                              <m:t>𝑁𝑃</m:t>
                            </m:r>
                          </m:num>
                          <m:den>
                            <m:r>
                              <a:rPr lang="en-US" sz="2400" i="1">
                                <a:latin typeface="Cambria Math"/>
                              </a:rPr>
                              <m:t>3</m:t>
                            </m:r>
                          </m:den>
                        </m:f>
                      </m:den>
                    </m:f>
                  </m:oMath>
                </a14:m>
                <a:endParaRPr lang="en-US" sz="2400" dirty="0"/>
              </a:p>
              <a:p>
                <a:pPr marL="57150" indent="0">
                  <a:buNone/>
                </a:pPr>
                <a:r>
                  <a:rPr lang="en-US" sz="2200" dirty="0"/>
                  <a:t>Valuation Method: </a:t>
                </a:r>
                <a:r>
                  <a:rPr lang="en-US" sz="2400" dirty="0"/>
                  <a:t>TPV </a:t>
                </a:r>
                <a:r>
                  <a:rPr lang="en-US" sz="2400" dirty="0"/>
                  <a:t>= </a:t>
                </a:r>
                <a:r>
                  <a:rPr lang="en-US" sz="2400" dirty="0" err="1"/>
                  <a:t>D</a:t>
                </a:r>
                <a:r>
                  <a:rPr lang="en-US" sz="2400" baseline="-25000" dirty="0" err="1"/>
                  <a:t>ps</a:t>
                </a:r>
                <a:r>
                  <a:rPr lang="en-US" sz="2400" dirty="0"/>
                  <a:t> </a:t>
                </a:r>
                <a:r>
                  <a:rPr lang="en-US" sz="2400" dirty="0"/>
                  <a:t>× PVIFA </a:t>
                </a:r>
                <a:r>
                  <a:rPr lang="en-US" sz="2400" baseline="-25000" dirty="0" err="1"/>
                  <a:t>kps</a:t>
                </a:r>
                <a:r>
                  <a:rPr lang="en-US" sz="2400" baseline="-25000" dirty="0"/>
                  <a:t>, </a:t>
                </a:r>
                <a:r>
                  <a:rPr lang="en-US" sz="2400" baseline="-25000" dirty="0"/>
                  <a:t>n</a:t>
                </a:r>
                <a:r>
                  <a:rPr lang="en-US" sz="2400" dirty="0"/>
                  <a:t>  + M × PVIF </a:t>
                </a:r>
                <a:r>
                  <a:rPr lang="en-US" sz="2400" baseline="-25000" dirty="0" err="1"/>
                  <a:t>kps</a:t>
                </a:r>
                <a:r>
                  <a:rPr lang="en-US" sz="2400" baseline="-25000" dirty="0"/>
                  <a:t>, n</a:t>
                </a:r>
              </a:p>
              <a:p>
                <a:pPr marL="57150" indent="0" algn="just">
                  <a:buNone/>
                </a:pPr>
                <a:endParaRPr lang="en-US" sz="2400" b="1" dirty="0" smtClean="0"/>
              </a:p>
              <a:p>
                <a:pPr marL="57150" indent="0" algn="just">
                  <a:buNone/>
                </a:pPr>
                <a:r>
                  <a:rPr lang="en-US" sz="2400" b="1" dirty="0" smtClean="0"/>
                  <a:t>Example </a:t>
                </a:r>
                <a:r>
                  <a:rPr lang="en-US" sz="2400" b="1" dirty="0"/>
                  <a:t>3 </a:t>
                </a:r>
                <a:r>
                  <a:rPr lang="en-US" sz="2400" dirty="0"/>
                  <a:t>: Consider the preferred stock issued by a firm with </a:t>
                </a:r>
                <a:r>
                  <a:rPr lang="en-US" sz="2400" dirty="0" err="1"/>
                  <a:t>Rs</a:t>
                </a:r>
                <a:r>
                  <a:rPr lang="en-US" sz="2400" dirty="0"/>
                  <a:t> 100 with a 10 percent dividend and a current market price is </a:t>
                </a:r>
                <a:r>
                  <a:rPr lang="en-US" sz="2400" dirty="0" err="1"/>
                  <a:t>Rs</a:t>
                </a:r>
                <a:r>
                  <a:rPr lang="en-US" sz="2400" dirty="0"/>
                  <a:t> 95. the years to maturity for the preferred stock are 5 years. Calculate the cost of preferred stock</a:t>
                </a:r>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80213" y="533401"/>
                <a:ext cx="9803219" cy="5592763"/>
              </a:xfrm>
              <a:blipFill>
                <a:blip r:embed="rId2"/>
                <a:stretch>
                  <a:fillRect l="-746" t="-1418" r="-933"/>
                </a:stretch>
              </a:blipFill>
            </p:spPr>
            <p:txBody>
              <a:bodyPr/>
              <a:lstStyle/>
              <a:p>
                <a:r>
                  <a:rPr lang="en-US">
                    <a:noFill/>
                  </a:rPr>
                  <a:t> </a:t>
                </a:r>
              </a:p>
            </p:txBody>
          </p:sp>
        </mc:Fallback>
      </mc:AlternateContent>
    </p:spTree>
    <p:extLst>
      <p:ext uri="{BB962C8B-B14F-4D97-AF65-F5344CB8AC3E}">
        <p14:creationId xmlns:p14="http://schemas.microsoft.com/office/powerpoint/2010/main" val="1325988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1535</Words>
  <Application>Microsoft Office PowerPoint</Application>
  <PresentationFormat>Widescreen</PresentationFormat>
  <Paragraphs>145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Wingdings</vt:lpstr>
      <vt:lpstr>Office Theme</vt:lpstr>
      <vt:lpstr>Cost of Capital</vt:lpstr>
      <vt:lpstr>Concept of Cost of Capital</vt:lpstr>
      <vt:lpstr>Application of Cost of Capital</vt:lpstr>
      <vt:lpstr>Components of Cost of Capital</vt:lpstr>
      <vt:lpstr>Cost of Debt</vt:lpstr>
      <vt:lpstr>Cost of Perpetual Debt</vt:lpstr>
      <vt:lpstr>Cost of Redeemable Debt</vt:lpstr>
      <vt:lpstr>Cost of Redeemable Bond with Zero Coupon Payment</vt:lpstr>
      <vt:lpstr>Cost of Preferred Stock </vt:lpstr>
      <vt:lpstr>Cost of Retained Earning</vt:lpstr>
      <vt:lpstr>Cost of Retained Earning</vt:lpstr>
      <vt:lpstr>Cost of New Common Stock/ External Equity</vt:lpstr>
      <vt:lpstr>Weighted Average Cost of Capital</vt:lpstr>
      <vt:lpstr>Marginal Cost of Capital</vt:lpstr>
      <vt:lpstr>Factors Affecting Cost of Capital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 of Capital</dc:title>
  <dc:creator>Dell</dc:creator>
  <cp:lastModifiedBy>Dell</cp:lastModifiedBy>
  <cp:revision>2</cp:revision>
  <dcterms:created xsi:type="dcterms:W3CDTF">2023-05-14T11:15:52Z</dcterms:created>
  <dcterms:modified xsi:type="dcterms:W3CDTF">2023-05-14T11:20:45Z</dcterms:modified>
</cp:coreProperties>
</file>