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9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5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8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4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5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5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8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3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702E-68B2-4CDD-B92F-753C5C43A71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C408-66A0-41AF-B3F0-F957AAC5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9982"/>
            <a:ext cx="9144000" cy="7702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25" y="1180215"/>
            <a:ext cx="10845209" cy="5156790"/>
          </a:xfrm>
        </p:spPr>
        <p:txBody>
          <a:bodyPr/>
          <a:lstStyle/>
          <a:p>
            <a:r>
              <a:rPr lang="en-US" dirty="0" smtClean="0"/>
              <a:t>The cost of money</a:t>
            </a:r>
          </a:p>
          <a:p>
            <a:r>
              <a:rPr lang="en-US" dirty="0" smtClean="0"/>
              <a:t>Interest rates levels</a:t>
            </a:r>
          </a:p>
          <a:p>
            <a:r>
              <a:rPr lang="en-US" dirty="0" smtClean="0"/>
              <a:t>Determinants of market interest rates</a:t>
            </a:r>
          </a:p>
          <a:p>
            <a:r>
              <a:rPr lang="en-US" dirty="0" smtClean="0"/>
              <a:t>Term Structure of Interest Rate</a:t>
            </a:r>
          </a:p>
          <a:p>
            <a:r>
              <a:rPr lang="en-US" dirty="0" smtClean="0"/>
              <a:t>Theories of term structure of interest rates</a:t>
            </a:r>
          </a:p>
          <a:p>
            <a:r>
              <a:rPr lang="en-US" dirty="0" smtClean="0"/>
              <a:t>Shape of yield curve</a:t>
            </a:r>
          </a:p>
          <a:p>
            <a:r>
              <a:rPr lang="en-US" dirty="0" smtClean="0"/>
              <a:t>Using the yield curve to estimate future interest rates</a:t>
            </a:r>
          </a:p>
          <a:p>
            <a:r>
              <a:rPr lang="en-US" dirty="0" smtClean="0"/>
              <a:t>Macroeconomic factors influencing interest rates</a:t>
            </a:r>
          </a:p>
          <a:p>
            <a:r>
              <a:rPr lang="en-US" dirty="0" smtClean="0"/>
              <a:t>Interest rate and business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0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 Structure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07" y="914400"/>
            <a:ext cx="10451805" cy="56388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b="1" dirty="0"/>
              <a:t>Pure Expectation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Shape of yield curve depends on investor’s expectations about future inflation rates.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If current inflation is high and expected to decline in future, then interest on short term fund will be </a:t>
            </a:r>
            <a:r>
              <a:rPr lang="en-US" sz="2000" dirty="0"/>
              <a:t>h</a:t>
            </a:r>
            <a:r>
              <a:rPr lang="en-US" sz="2000" dirty="0"/>
              <a:t>igh and long term rate will be low. As a result yield curve will be downward slopping</a:t>
            </a:r>
          </a:p>
          <a:p>
            <a:pPr marL="0" indent="0" algn="just">
              <a:buNone/>
            </a:pPr>
            <a:r>
              <a:rPr lang="en-US" sz="2000" b="1" dirty="0"/>
              <a:t>2.  Liquidity Preference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Explains that short term bonds yield will be less than long term for two reasons:</a:t>
            </a:r>
          </a:p>
          <a:p>
            <a:pPr marL="457200" indent="4763" algn="just">
              <a:buFont typeface="+mj-lt"/>
              <a:buAutoNum type="alphaLcPeriod"/>
            </a:pPr>
            <a:r>
              <a:rPr lang="en-US" sz="2000" dirty="0"/>
              <a:t> Borrowers choose long term debt </a:t>
            </a:r>
          </a:p>
          <a:p>
            <a:pPr marL="457200" indent="4763" algn="just">
              <a:buFont typeface="+mj-lt"/>
              <a:buAutoNum type="alphaLcPeriod"/>
            </a:pPr>
            <a:r>
              <a:rPr lang="en-US" sz="2000" dirty="0"/>
              <a:t> Investors prefer short term investment </a:t>
            </a:r>
          </a:p>
          <a:p>
            <a:pPr marL="0" indent="0" algn="just">
              <a:buNone/>
            </a:pPr>
            <a:r>
              <a:rPr lang="en-US" sz="2000" b="1" dirty="0"/>
              <a:t>3.  Market Segmentation Theory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Each lender and each borrower has a preferred maturity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Market for short term securities is segmented from the long term market and vice versa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Slope of yield curve depends on the supply of and demands for funds in long term market relatively to the short term market</a:t>
            </a:r>
          </a:p>
        </p:txBody>
      </p:sp>
    </p:spTree>
    <p:extLst>
      <p:ext uri="{BB962C8B-B14F-4D97-AF65-F5344CB8AC3E}">
        <p14:creationId xmlns:p14="http://schemas.microsoft.com/office/powerpoint/2010/main" val="108854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563562"/>
          </a:xfrm>
        </p:spPr>
        <p:txBody>
          <a:bodyPr>
            <a:noAutofit/>
          </a:bodyPr>
          <a:lstStyle/>
          <a:p>
            <a:r>
              <a:rPr lang="en-US" sz="3200" dirty="0"/>
              <a:t>Using Yield Curve to Estimate Future Interest Rate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21" y="838200"/>
            <a:ext cx="10653823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Pure expectation theory provides a clear cut guideline to estimate the future interest rates and inflations.</a:t>
            </a:r>
          </a:p>
          <a:p>
            <a:pPr algn="just"/>
            <a:r>
              <a:rPr lang="en-US" sz="2000" dirty="0"/>
              <a:t>Estimation of future interest rate by using yield curve is based on following assumption:</a:t>
            </a:r>
          </a:p>
          <a:p>
            <a:pPr marL="457200" indent="344488" algn="just">
              <a:buFont typeface="+mj-lt"/>
              <a:buAutoNum type="alphaLcPeriod"/>
            </a:pPr>
            <a:r>
              <a:rPr lang="en-US" sz="2000" dirty="0"/>
              <a:t>Determination of future interest rates focus only on the Treasury securities</a:t>
            </a:r>
          </a:p>
          <a:p>
            <a:pPr marL="457200" indent="344488" algn="just">
              <a:buFont typeface="+mj-lt"/>
              <a:buAutoNum type="alphaLcPeriod"/>
            </a:pPr>
            <a:r>
              <a:rPr lang="en-US" sz="2000" dirty="0"/>
              <a:t>All treasury securities are assumed to fall in similar risk class as such they have no maturity risk.</a:t>
            </a:r>
          </a:p>
          <a:p>
            <a:pPr algn="just"/>
            <a:r>
              <a:rPr lang="en-US" sz="2000" dirty="0"/>
              <a:t>In the absence of maturity risk premium, long term interest rates are simply the weighted average of current and future short term rates</a:t>
            </a:r>
          </a:p>
          <a:p>
            <a:pPr algn="just"/>
            <a:r>
              <a:rPr lang="en-US" sz="2000" dirty="0"/>
              <a:t>1 year T-bill =5% ad 2 year T-bill = 6%. If you want to invest for two years we have two options: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/>
              <a:t>Buy two year bonds today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000" dirty="0"/>
              <a:t>Buy one year bond today; hold it for one year and then reinvest for next year the proceed realized at the end of year one.</a:t>
            </a:r>
          </a:p>
          <a:p>
            <a:pPr marL="0" indent="0" algn="just">
              <a:buNone/>
            </a:pP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/>
              <a:t>0</a:t>
            </a:r>
            <a:r>
              <a:rPr lang="en-US" sz="2000" dirty="0"/>
              <a:t>k</a:t>
            </a:r>
            <a:r>
              <a:rPr lang="en-US" sz="2000" baseline="-25000" dirty="0"/>
              <a:t>n</a:t>
            </a:r>
            <a:r>
              <a:rPr lang="en-US" sz="2000" dirty="0"/>
              <a:t>) = [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/>
              <a:t>0</a:t>
            </a:r>
            <a:r>
              <a:rPr lang="en-US" sz="2000" dirty="0"/>
              <a:t>k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/>
              <a:t>1</a:t>
            </a:r>
            <a:r>
              <a:rPr lang="en-US" sz="2000" dirty="0"/>
              <a:t>k</a:t>
            </a:r>
            <a:r>
              <a:rPr lang="en-US" sz="2000" baseline="-25000" dirty="0"/>
              <a:t>2</a:t>
            </a:r>
            <a:r>
              <a:rPr lang="en-US" sz="2000" dirty="0"/>
              <a:t>)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/>
              <a:t>2</a:t>
            </a:r>
            <a:r>
              <a:rPr lang="en-US" sz="2000" dirty="0"/>
              <a:t>k</a:t>
            </a:r>
            <a:r>
              <a:rPr lang="en-US" sz="2000" baseline="-25000" dirty="0"/>
              <a:t>3</a:t>
            </a:r>
            <a:r>
              <a:rPr lang="en-US" sz="2000" dirty="0"/>
              <a:t>)….. </a:t>
            </a:r>
            <a:r>
              <a:rPr lang="en-US" sz="2000" dirty="0"/>
              <a:t>(1+</a:t>
            </a:r>
            <a:r>
              <a:rPr lang="en-US" sz="2000" baseline="-25000" dirty="0"/>
              <a:t> </a:t>
            </a:r>
            <a:r>
              <a:rPr lang="en-US" sz="2000" baseline="-25000" dirty="0"/>
              <a:t>n-1</a:t>
            </a:r>
            <a:r>
              <a:rPr lang="en-US" sz="2000" dirty="0"/>
              <a:t>k</a:t>
            </a:r>
            <a:r>
              <a:rPr lang="en-US" sz="2000" baseline="-25000" dirty="0"/>
              <a:t>n</a:t>
            </a:r>
            <a:r>
              <a:rPr lang="en-US" sz="2000" dirty="0"/>
              <a:t>)]</a:t>
            </a:r>
            <a:r>
              <a:rPr lang="en-US" sz="2000" baseline="30000" dirty="0"/>
              <a:t>1/n</a:t>
            </a:r>
          </a:p>
        </p:txBody>
      </p:sp>
    </p:spTree>
    <p:extLst>
      <p:ext uri="{BB962C8B-B14F-4D97-AF65-F5344CB8AC3E}">
        <p14:creationId xmlns:p14="http://schemas.microsoft.com/office/powerpoint/2010/main" val="174735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4911" y="762001"/>
                <a:ext cx="10802679" cy="5364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baseline="-25000" dirty="0"/>
                  <a:t>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= 5% ; 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/>
                  <a:t>= 6% ; for second choice, the implied 1 year interest rate next year 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that produces 6 percent annual compound interest rate :</a:t>
                </a:r>
              </a:p>
              <a:p>
                <a:pPr marL="0" indent="627063" algn="just">
                  <a:buNone/>
                </a:pPr>
                <a:r>
                  <a:rPr lang="en-US" sz="2000" dirty="0"/>
                  <a:t>(1+</a:t>
                </a:r>
                <a:r>
                  <a:rPr lang="en-US" sz="2000" baseline="-25000" dirty="0"/>
                  <a:t> 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 </a:t>
                </a:r>
                <a:r>
                  <a:rPr lang="en-US" sz="2000" dirty="0"/>
                  <a:t>= [(1+</a:t>
                </a:r>
                <a:r>
                  <a:rPr lang="en-US" sz="2000" baseline="-25000" dirty="0"/>
                  <a:t> 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(1+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)]</a:t>
                </a:r>
                <a:r>
                  <a:rPr lang="en-US" sz="2000" baseline="30000" dirty="0"/>
                  <a:t>1/2</a:t>
                </a:r>
                <a:endParaRPr lang="en-US" sz="2000" baseline="30000" dirty="0"/>
              </a:p>
              <a:p>
                <a:pPr marL="0" indent="627063" algn="just">
                  <a:buNone/>
                </a:pPr>
                <a:r>
                  <a:rPr lang="en-US" sz="2000" dirty="0"/>
                  <a:t>(1+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0.06) </a:t>
                </a:r>
                <a:r>
                  <a:rPr lang="en-US" sz="2000" dirty="0"/>
                  <a:t>= [(</a:t>
                </a:r>
                <a:r>
                  <a:rPr lang="en-US" sz="2000" dirty="0"/>
                  <a:t>1+0.05) </a:t>
                </a:r>
                <a:r>
                  <a:rPr lang="en-US" sz="2000" dirty="0"/>
                  <a:t>(1+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)]</a:t>
                </a:r>
                <a:r>
                  <a:rPr lang="en-US" sz="2000" baseline="30000" dirty="0"/>
                  <a:t>1/2</a:t>
                </a:r>
              </a:p>
              <a:p>
                <a:pPr marL="0" indent="627063" algn="just">
                  <a:buNone/>
                </a:pPr>
                <a:r>
                  <a:rPr lang="en-US" sz="2000" dirty="0"/>
                  <a:t>(1.06)</a:t>
                </a:r>
                <a:r>
                  <a:rPr lang="en-US" sz="2000" baseline="30000" dirty="0"/>
                  <a:t>2 </a:t>
                </a:r>
                <a:r>
                  <a:rPr lang="en-US" sz="2000" dirty="0"/>
                  <a:t>= (1.05) (</a:t>
                </a:r>
                <a:r>
                  <a:rPr lang="en-US" sz="2000" dirty="0"/>
                  <a:t>1+</a:t>
                </a:r>
                <a:r>
                  <a:rPr lang="en-US" sz="2000" baseline="-25000" dirty="0"/>
                  <a:t> 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</a:t>
                </a:r>
              </a:p>
              <a:p>
                <a:pPr marL="0" indent="627063" algn="just">
                  <a:buNone/>
                </a:pPr>
                <a:r>
                  <a:rPr lang="en-US" sz="2000" baseline="-25000" dirty="0"/>
                  <a:t>1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= 7.01%</a:t>
                </a:r>
              </a:p>
              <a:p>
                <a:pPr marL="0" indent="627063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Without considering the impact of time value of money, we can also work out the long term rates as arithmetic average of future short term rates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For example of above problem:</a:t>
                </a:r>
              </a:p>
              <a:p>
                <a:pPr marL="0" indent="0" algn="just">
                  <a:buNone/>
                </a:pPr>
                <a:r>
                  <a:rPr lang="en-US" sz="2000" baseline="-25000" dirty="0"/>
                  <a:t> 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 or, </a:t>
                </a:r>
                <a:r>
                  <a:rPr lang="en-US" sz="2000" dirty="0"/>
                  <a:t>6</a:t>
                </a:r>
                <a:r>
                  <a:rPr lang="en-US" sz="2000" dirty="0"/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k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 or,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/>
                      <m:t>1</m:t>
                    </m:r>
                    <m:r>
                      <m:rPr>
                        <m:nor/>
                      </m:rPr>
                      <a:rPr lang="en-US" sz="2000" dirty="0"/>
                      <m:t>k</m:t>
                    </m:r>
                    <m:r>
                      <m:rPr>
                        <m:nor/>
                      </m:rPr>
                      <a:rPr lang="en-US" sz="2000" baseline="-25000" dirty="0"/>
                      <m:t>2</m:t>
                    </m:r>
                  </m:oMath>
                </a14:m>
                <a:r>
                  <a:rPr lang="en-US" sz="2000" dirty="0"/>
                  <a:t> = 7%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11" y="762001"/>
                <a:ext cx="10802679" cy="5364163"/>
              </a:xfrm>
              <a:blipFill>
                <a:blip r:embed="rId2"/>
                <a:stretch>
                  <a:fillRect l="-621" t="-568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6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/>
              <a:t>Macro Economic Factors Influencing Interest Rate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725" y="914401"/>
            <a:ext cx="10228521" cy="5211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Government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Budget Deficit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International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Business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Inflationary Expectations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b="1" dirty="0"/>
              <a:t>Interest Rates and Business </a:t>
            </a:r>
            <a:r>
              <a:rPr lang="en-US" sz="2800" b="1" dirty="0"/>
              <a:t>Decision</a:t>
            </a:r>
          </a:p>
          <a:p>
            <a:r>
              <a:rPr lang="en-US" sz="2000" dirty="0"/>
              <a:t>In setting sound Financing Policy</a:t>
            </a:r>
          </a:p>
          <a:p>
            <a:pPr lvl="1" algn="just"/>
            <a:r>
              <a:rPr lang="en-US" sz="2000" dirty="0"/>
              <a:t>Using entirely short term funds or long term funds to finance firm’s assets might be very risky when interest rate fluctuate adversely.</a:t>
            </a:r>
          </a:p>
          <a:p>
            <a:pPr lvl="1" algn="just"/>
            <a:r>
              <a:rPr lang="en-US" sz="2000" dirty="0"/>
              <a:t>Amount of long term and short term debt to be used to finance firm’s assets, to a larger extent, depends on the nature of assets.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Cost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135" y="1066801"/>
            <a:ext cx="10877107" cy="5059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Price paid for using the money (Debt for loan and Dividend for equity)</a:t>
            </a:r>
          </a:p>
          <a:p>
            <a:pPr algn="just"/>
            <a:r>
              <a:rPr lang="en-US" sz="2600" dirty="0"/>
              <a:t>Cost varies from economy to economy and from time to time within same economy </a:t>
            </a:r>
          </a:p>
          <a:p>
            <a:pPr algn="just"/>
            <a:r>
              <a:rPr lang="en-US" sz="2600" dirty="0"/>
              <a:t>Mainly affected by supply of and demand for investment capital. Other fundamental factors include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/>
              <a:t>Production Opportunities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/>
              <a:t>Time Preference for Consumption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/>
              <a:t>Risk</a:t>
            </a:r>
          </a:p>
          <a:p>
            <a:pPr indent="346075" algn="just">
              <a:buFont typeface="Wingdings" pitchFamily="2" charset="2"/>
              <a:buChar char="Ø"/>
            </a:pPr>
            <a:r>
              <a:rPr lang="en-US" sz="2600" dirty="0"/>
              <a:t>Inflation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4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Interest Rate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9523228" cy="5622850"/>
          </a:xfrm>
        </p:spPr>
        <p:txBody>
          <a:bodyPr>
            <a:normAutofit/>
          </a:bodyPr>
          <a:lstStyle/>
          <a:p>
            <a:r>
              <a:rPr lang="en-US" sz="2000" dirty="0"/>
              <a:t>Interest is cost for user of funds and revenue for supplier of funds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Capital </a:t>
            </a:r>
            <a:r>
              <a:rPr lang="en-US" sz="2000" dirty="0"/>
              <a:t>market are not independent as demand for and supply of funds in market A also affects the demand and supply of funds in Market B resulting new equilibrium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D:\Mphil\Economics\1 page regression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05920" y="-1148318"/>
            <a:ext cx="3549501" cy="8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Determinants of Market Interest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605" y="990601"/>
                <a:ext cx="10632558" cy="564411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Market Interest rate is also called nominal or quoted or going rate or market rate of interest</a:t>
                </a:r>
              </a:p>
              <a:p>
                <a:pPr algn="just"/>
                <a:r>
                  <a:rPr lang="en-US" sz="2000" dirty="0"/>
                  <a:t>K = K* + IP + DRP + LP + MRP 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/>
                  <a:t>Pure or Real Rate of Interest (K*)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/>
                  <a:t>Decided on the basis of supply and demand of funds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/>
                  <a:t>Rate of interest that would exist on short term government securities in an inflation free world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/>
                  <a:t>Real rate of interest is never seen in the economy because inflation is always expected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2. Inflation Premium (IP)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Premium provided for the expected inflation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IP equals to the average inflation rate expected over the life of investment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IP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∑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∑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 baseline="-25000"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 baseline="-2500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 baseline="-25000"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 baseline="-25000"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 ……….. +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 baseline="-2500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605" y="990601"/>
                <a:ext cx="10632558" cy="5644115"/>
              </a:xfrm>
              <a:blipFill>
                <a:blip r:embed="rId2"/>
                <a:stretch>
                  <a:fillRect l="-631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3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Determinants of Market Interest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237" y="914400"/>
            <a:ext cx="10600661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3. Default Risk Premium (DRP)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Additional payment above risk free rate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Difference between the interest rate on a treasury bond and a corporate bond of equal maturity and marketability.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Treasury Securities have no default risk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4. Liquidity Premium (LP)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Liquidity = marketability or convertibility of securities into cash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If security is not liquid, investors will add liquidity premium when they determine the interest rate of such securities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Market interest rate will be higher for securities with lower liquidity</a:t>
            </a:r>
          </a:p>
          <a:p>
            <a:pPr marL="0" indent="0" algn="just">
              <a:buNone/>
            </a:pPr>
            <a:r>
              <a:rPr lang="en-US" sz="2000" b="1" dirty="0"/>
              <a:t>5. Maturity Risk Premium (MRP)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Change in interest rate results change in value of securities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Longer the time to maturity, mire significant will be effect of a movement in interest rate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MRP will be more if security has longer life than the security having shorter life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1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Determinants of Market Interest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726" y="914400"/>
            <a:ext cx="100584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Nominal or Quoted Risk free rate of Interest (K</a:t>
            </a:r>
            <a:r>
              <a:rPr lang="en-US" sz="2000" b="1" baseline="-25000" dirty="0"/>
              <a:t>RF</a:t>
            </a:r>
            <a:r>
              <a:rPr lang="en-US" sz="2000" b="1" dirty="0"/>
              <a:t>)</a:t>
            </a:r>
          </a:p>
          <a:p>
            <a:pPr marL="0" indent="0" algn="just">
              <a:buNone/>
            </a:pPr>
            <a:r>
              <a:rPr lang="en-US" sz="2000" dirty="0"/>
              <a:t>Nominal Risk free rate of interest (K</a:t>
            </a:r>
            <a:r>
              <a:rPr lang="en-US" sz="2000" baseline="-25000" dirty="0"/>
              <a:t>RF</a:t>
            </a:r>
            <a:r>
              <a:rPr lang="en-US" sz="2000" dirty="0"/>
              <a:t>) = Real risk free rate (K*) + IP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Example Problem:</a:t>
            </a:r>
          </a:p>
          <a:p>
            <a:pPr marL="0" indent="0" algn="just">
              <a:buNone/>
            </a:pPr>
            <a:r>
              <a:rPr lang="en-US" sz="2000" dirty="0"/>
              <a:t>Suppose it is now 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  <a:r>
              <a:rPr lang="en-US" sz="2000" dirty="0" err="1"/>
              <a:t>Baisakh</a:t>
            </a:r>
            <a:r>
              <a:rPr lang="en-US" sz="2000" dirty="0"/>
              <a:t>, 2079. Assume that at the beginning of this year, the expected rate of inflation was 10%. For 2080, it is expected 8%; 6% for 2081 and 4% thereafter.</a:t>
            </a:r>
          </a:p>
          <a:p>
            <a:pPr marL="0" indent="0" algn="just">
              <a:buNone/>
            </a:pPr>
            <a:r>
              <a:rPr lang="en-US" sz="2000" dirty="0"/>
              <a:t>Required</a:t>
            </a:r>
          </a:p>
          <a:p>
            <a:pPr marL="514350" indent="-514350" algn="just">
              <a:buAutoNum type="romanLcPeriod"/>
            </a:pPr>
            <a:r>
              <a:rPr lang="en-US" sz="2000" dirty="0"/>
              <a:t>Average expected inflation rate over the 5 year period 2069-2073 (use arithmetic average)</a:t>
            </a:r>
          </a:p>
          <a:p>
            <a:pPr marL="514350" indent="-514350" algn="just">
              <a:buAutoNum type="romanLcPeriod"/>
            </a:pPr>
            <a:r>
              <a:rPr lang="en-US" sz="2000" dirty="0"/>
              <a:t>What average nominal interest rate would, over the 5 –years period produce 2% real rate of return</a:t>
            </a:r>
          </a:p>
          <a:p>
            <a:pPr marL="514350" indent="-514350" algn="just">
              <a:buAutoNum type="romanLcPeriod"/>
            </a:pPr>
            <a:r>
              <a:rPr lang="en-US" sz="2000" dirty="0"/>
              <a:t>Assume a pure rate of 2% and a maturity premium which starts at 0.2 percent and increases by 0.2 percent each year, estimate the interest rate in 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  <a:r>
              <a:rPr lang="en-US" sz="2000" dirty="0" err="1"/>
              <a:t>Baisakh</a:t>
            </a:r>
            <a:r>
              <a:rPr lang="en-US" sz="2000" dirty="0"/>
              <a:t>, 2079 on bonds that mature in 1,2,5,10 and 20 years.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13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Term Structure of Interest Rate and Yield Curve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07" y="838200"/>
            <a:ext cx="10249786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relationship between the yield on securities and the securities maturities </a:t>
            </a:r>
          </a:p>
          <a:p>
            <a:pPr algn="just"/>
            <a:r>
              <a:rPr lang="en-US" sz="2000" dirty="0"/>
              <a:t>Sometimes (rate on STF &lt; rate on LTF) other times (rate on STD &gt; LTF)</a:t>
            </a:r>
          </a:p>
          <a:p>
            <a:pPr algn="just"/>
            <a:r>
              <a:rPr lang="en-US" sz="2000" dirty="0"/>
              <a:t>Describe the relationship between long and short term interest rate</a:t>
            </a:r>
          </a:p>
          <a:p>
            <a:pPr algn="just"/>
            <a:r>
              <a:rPr lang="en-US" sz="2000" dirty="0"/>
              <a:t>Borrowers and lenders should understand:</a:t>
            </a:r>
          </a:p>
          <a:p>
            <a:pPr marL="1084263" indent="-457200" algn="just">
              <a:buFont typeface="+mj-lt"/>
              <a:buAutoNum type="alphaLcPeriod"/>
            </a:pPr>
            <a:r>
              <a:rPr lang="en-US" sz="2000" dirty="0"/>
              <a:t>How long and short term rates relate to each other?</a:t>
            </a:r>
          </a:p>
          <a:p>
            <a:pPr marL="1084263" indent="-457200" algn="just">
              <a:buFont typeface="+mj-lt"/>
              <a:buAutoNum type="alphaLcPeriod"/>
            </a:pPr>
            <a:r>
              <a:rPr lang="en-US" sz="2000" dirty="0"/>
              <a:t>What causes shifts in their relative levels?</a:t>
            </a:r>
          </a:p>
          <a:p>
            <a:pPr marL="0" indent="0" algn="just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11673"/>
              </p:ext>
            </p:extLst>
          </p:nvPr>
        </p:nvGraphicFramePr>
        <p:xfrm>
          <a:off x="1562987" y="3359885"/>
          <a:ext cx="7047613" cy="281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Term to Maturity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Interest Rates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March, 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January, 1995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85">
                <a:tc>
                  <a:txBody>
                    <a:bodyPr/>
                    <a:lstStyle/>
                    <a:p>
                      <a:r>
                        <a:rPr lang="en-US" dirty="0" smtClean="0"/>
                        <a:t>20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3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5" y="762000"/>
            <a:ext cx="10706986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curve that shows relation between short term and long term interest rate is called yield curve</a:t>
            </a:r>
          </a:p>
          <a:p>
            <a:pPr algn="just"/>
            <a:r>
              <a:rPr lang="en-US" sz="2000" dirty="0"/>
              <a:t>March 1980, downward sloping ; January 1995, upward sloping.</a:t>
            </a:r>
          </a:p>
          <a:p>
            <a:pPr algn="just"/>
            <a:r>
              <a:rPr lang="en-US" sz="2000" dirty="0"/>
              <a:t>Would take humped shape if both short and long term rate were lower than medium term rates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5" y="2062715"/>
            <a:ext cx="5497032" cy="466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12" y="2062715"/>
            <a:ext cx="5295014" cy="466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3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Shape </a:t>
            </a:r>
            <a:r>
              <a:rPr lang="en-US" smtClean="0"/>
              <a:t>of </a:t>
            </a:r>
            <a:r>
              <a:rPr lang="en-US"/>
              <a:t>Y</a:t>
            </a:r>
            <a:r>
              <a:rPr lang="en-US" smtClean="0"/>
              <a:t>ield </a:t>
            </a:r>
            <a:r>
              <a:rPr lang="en-US" dirty="0"/>
              <a:t>C</a:t>
            </a:r>
            <a:r>
              <a:rPr lang="en-US" smtClean="0"/>
              <a:t>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838200"/>
            <a:ext cx="10760149" cy="5867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Yield curve is a graphic presentation showing the relationship between yields and maturities of securities</a:t>
            </a:r>
          </a:p>
          <a:p>
            <a:pPr algn="just"/>
            <a:r>
              <a:rPr lang="en-US" sz="2000" dirty="0"/>
              <a:t>Shape of yield curve is not static as it changes overtime as per change on expected inflation rates, supply and demand conditions as well as change in interest rate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/>
              <a:t>Upward Slopping Yield Curve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/>
              <a:t>Downward Slopping Yield Curve</a:t>
            </a:r>
          </a:p>
          <a:p>
            <a:pPr marL="457200" indent="457200" algn="just">
              <a:buFont typeface="+mj-lt"/>
              <a:buAutoNum type="alphaLcPeriod"/>
            </a:pPr>
            <a:r>
              <a:rPr lang="en-US" sz="2000" dirty="0"/>
              <a:t>Flat Yield Curve</a:t>
            </a:r>
          </a:p>
          <a:p>
            <a:pPr algn="just"/>
            <a:r>
              <a:rPr lang="en-US" sz="2000" baseline="-25000" dirty="0"/>
              <a:t>0</a:t>
            </a:r>
            <a:r>
              <a:rPr lang="en-US" sz="2000" dirty="0"/>
              <a:t>k</a:t>
            </a:r>
            <a:r>
              <a:rPr lang="en-US" sz="2000" baseline="-25000" dirty="0"/>
              <a:t>n</a:t>
            </a:r>
            <a:r>
              <a:rPr lang="en-US" sz="2000" dirty="0"/>
              <a:t> (T-Bond) = k* + </a:t>
            </a:r>
            <a:r>
              <a:rPr lang="en-US" sz="2000" dirty="0" err="1"/>
              <a:t>IP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MRP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pPr algn="just"/>
            <a:r>
              <a:rPr lang="en-US" sz="2000" baseline="-25000" dirty="0"/>
              <a:t>0</a:t>
            </a:r>
            <a:r>
              <a:rPr lang="en-US" sz="2000" dirty="0"/>
              <a:t>k</a:t>
            </a:r>
            <a:r>
              <a:rPr lang="en-US" sz="2000" baseline="-25000" dirty="0"/>
              <a:t>n</a:t>
            </a:r>
            <a:r>
              <a:rPr lang="en-US" sz="2000" dirty="0"/>
              <a:t> </a:t>
            </a:r>
            <a:r>
              <a:rPr lang="en-US" sz="2000" dirty="0"/>
              <a:t>(Corporate-Bond</a:t>
            </a:r>
            <a:r>
              <a:rPr lang="en-US" sz="2000" dirty="0"/>
              <a:t>) = k* + </a:t>
            </a:r>
            <a:r>
              <a:rPr lang="en-US" sz="2000" dirty="0" err="1"/>
              <a:t>IP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MRP</a:t>
            </a:r>
            <a:r>
              <a:rPr lang="en-US" sz="2000" baseline="-25000" dirty="0" err="1"/>
              <a:t>n</a:t>
            </a:r>
            <a:r>
              <a:rPr lang="en-US" sz="2000" dirty="0"/>
              <a:t>+ </a:t>
            </a:r>
            <a:r>
              <a:rPr lang="en-US" sz="2000" dirty="0" err="1"/>
              <a:t>DRP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LP</a:t>
            </a:r>
            <a:r>
              <a:rPr lang="en-US" sz="2000" baseline="-25000" dirty="0" err="1"/>
              <a:t>n</a:t>
            </a:r>
            <a:r>
              <a:rPr lang="en-US" sz="2000" dirty="0"/>
              <a:t> </a:t>
            </a:r>
            <a:endParaRPr lang="en-US" sz="2000" baseline="-25000" dirty="0"/>
          </a:p>
          <a:p>
            <a:pPr algn="just"/>
            <a:r>
              <a:rPr lang="en-US" sz="2000" dirty="0"/>
              <a:t>Additional default risk and liquidity risk associated with long term corporate securities, the long term corporate yield is higher</a:t>
            </a:r>
          </a:p>
          <a:p>
            <a:pPr algn="just"/>
            <a:r>
              <a:rPr lang="en-US" sz="2000" b="1" dirty="0"/>
              <a:t>Example Problem:</a:t>
            </a:r>
          </a:p>
          <a:p>
            <a:pPr marL="0" indent="0" algn="just">
              <a:buNone/>
            </a:pPr>
            <a:r>
              <a:rPr lang="en-US" sz="2000" dirty="0"/>
              <a:t>Assume that the real risk free rate is 3.2 percent. Inflation is expected to average 4 percent a year for the next 6 years, after which time inflation is expected to average 5 percent a year. A 10 year corporate bond has a yield of 12 percent, which includes a liquidity premium of 0.50 percent and maturity risk premium of 2 percent. What is default risk premium?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7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1482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Interest Rates</vt:lpstr>
      <vt:lpstr>The Cost of Money</vt:lpstr>
      <vt:lpstr>Interest Rate Levels</vt:lpstr>
      <vt:lpstr>Determinants of Market Interest Rate</vt:lpstr>
      <vt:lpstr>Determinants of Market Interest Rate</vt:lpstr>
      <vt:lpstr>Determinants of Market Interest Rate</vt:lpstr>
      <vt:lpstr>Term Structure of Interest Rate and Yield Curve</vt:lpstr>
      <vt:lpstr>Yield Curve</vt:lpstr>
      <vt:lpstr>Shape of Yield Curve</vt:lpstr>
      <vt:lpstr>Term Structure Theories</vt:lpstr>
      <vt:lpstr>Using Yield Curve to Estimate Future Interest Rate</vt:lpstr>
      <vt:lpstr>Previous Problem</vt:lpstr>
      <vt:lpstr>Macro Economic Factors Influencing Interest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</dc:title>
  <dc:creator>Dell</dc:creator>
  <cp:lastModifiedBy>Dell</cp:lastModifiedBy>
  <cp:revision>8</cp:revision>
  <dcterms:created xsi:type="dcterms:W3CDTF">2023-05-14T10:51:01Z</dcterms:created>
  <dcterms:modified xsi:type="dcterms:W3CDTF">2023-05-14T10:57:23Z</dcterms:modified>
</cp:coreProperties>
</file>