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D850-AC2A-4B72-98CD-81CF87B3E15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8015-A185-4AE7-8FF1-A33133BD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D850-AC2A-4B72-98CD-81CF87B3E15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8015-A185-4AE7-8FF1-A33133BD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D850-AC2A-4B72-98CD-81CF87B3E15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8015-A185-4AE7-8FF1-A33133BD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D850-AC2A-4B72-98CD-81CF87B3E15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8015-A185-4AE7-8FF1-A33133BD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4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D850-AC2A-4B72-98CD-81CF87B3E15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8015-A185-4AE7-8FF1-A33133BD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D850-AC2A-4B72-98CD-81CF87B3E15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8015-A185-4AE7-8FF1-A33133BD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D850-AC2A-4B72-98CD-81CF87B3E15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8015-A185-4AE7-8FF1-A33133BD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D850-AC2A-4B72-98CD-81CF87B3E15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8015-A185-4AE7-8FF1-A33133BD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D850-AC2A-4B72-98CD-81CF87B3E15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8015-A185-4AE7-8FF1-A33133BD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6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D850-AC2A-4B72-98CD-81CF87B3E15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8015-A185-4AE7-8FF1-A33133BD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D850-AC2A-4B72-98CD-81CF87B3E15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18015-A185-4AE7-8FF1-A33133BD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1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D850-AC2A-4B72-98CD-81CF87B3E15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18015-A185-4AE7-8FF1-A33133BDE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3144"/>
            <a:ext cx="9144000" cy="8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Stock 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65273"/>
            <a:ext cx="9144000" cy="4688959"/>
          </a:xfrm>
        </p:spPr>
        <p:txBody>
          <a:bodyPr/>
          <a:lstStyle/>
          <a:p>
            <a:pPr algn="l"/>
            <a:r>
              <a:rPr lang="en-US" dirty="0" smtClean="0"/>
              <a:t>Meaning and key features of common stock</a:t>
            </a:r>
          </a:p>
          <a:p>
            <a:pPr algn="l"/>
            <a:r>
              <a:rPr lang="en-US" dirty="0" smtClean="0"/>
              <a:t>Common stock valuation: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Single and multiple holding periods,</a:t>
            </a:r>
          </a:p>
          <a:p>
            <a:pPr algn="l"/>
            <a:r>
              <a:rPr lang="en-US" dirty="0" smtClean="0"/>
              <a:t>The dividend discount model: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zero growth model,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normal growth model,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non-constant growth model,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valuing the entire firm</a:t>
            </a:r>
          </a:p>
          <a:p>
            <a:pPr algn="l"/>
            <a:r>
              <a:rPr lang="en-US" dirty="0" smtClean="0"/>
              <a:t>Preferred stock: </a:t>
            </a:r>
          </a:p>
          <a:p>
            <a:pPr lvl="1" algn="l"/>
            <a:r>
              <a:rPr lang="en-US" dirty="0" smtClean="0"/>
              <a:t>Features and valuation.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5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C)  Multiple growth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 lvl="0"/>
            <a:r>
              <a:rPr lang="en-GB" sz="2400" dirty="0"/>
              <a:t>Then the present value of the stock is basically sum of present values of all dividends as </a:t>
            </a:r>
            <a:endParaRPr lang="en-US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If a stock has non-constant growth in dividend up to three years and constant rate of growth then after, Price of the sock can be determined as: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1828800"/>
            <a:ext cx="4191000" cy="53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3810000"/>
            <a:ext cx="7543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44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8229600" cy="1096962"/>
          </a:xfrm>
        </p:spPr>
        <p:txBody>
          <a:bodyPr>
            <a:normAutofit/>
          </a:bodyPr>
          <a:lstStyle/>
          <a:p>
            <a:r>
              <a:rPr lang="en-GB" b="1" dirty="0" smtClean="0"/>
              <a:t>Example </a:t>
            </a:r>
            <a:r>
              <a:rPr lang="en-GB" b="1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1534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/>
              <a:t>The </a:t>
            </a:r>
            <a:r>
              <a:rPr lang="en-GB" sz="2400" b="1" dirty="0"/>
              <a:t>next three years dividends for Company Y are expected to be £0.50, £1.00, £1.50. Then </a:t>
            </a:r>
            <a:r>
              <a:rPr lang="en-GB" sz="2400" b="1" dirty="0"/>
              <a:t>the dividends </a:t>
            </a:r>
            <a:r>
              <a:rPr lang="en-GB" sz="2400" b="1" dirty="0"/>
              <a:t>are expected to grow at a constant 5% forever. If the required return is 10%, then what is the value of the stock?</a:t>
            </a:r>
            <a:endParaRPr lang="en-US" sz="2400" b="1" dirty="0"/>
          </a:p>
          <a:p>
            <a:r>
              <a:rPr lang="en-GB" sz="2400" dirty="0"/>
              <a:t>For the non-constant dividend growth</a:t>
            </a:r>
            <a:endParaRPr lang="en-US" sz="2400" dirty="0"/>
          </a:p>
          <a:p>
            <a:pPr>
              <a:buNone/>
            </a:pPr>
            <a:r>
              <a:rPr lang="en-GB" sz="2400" dirty="0"/>
              <a:t> </a:t>
            </a:r>
            <a:endParaRPr lang="en-US" sz="2400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/>
          </p:nvPr>
        </p:nvGraphicFramePr>
        <p:xfrm>
          <a:off x="3048001" y="3657601"/>
          <a:ext cx="4543311" cy="2133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2298600" imgH="1079280" progId="Equation.3">
                  <p:embed/>
                </p:oleObj>
              </mc:Choice>
              <mc:Fallback>
                <p:oleObj name="Equation" r:id="rId3" imgW="2298600" imgH="1079280" progId="Equation.3">
                  <p:embed/>
                  <p:pic>
                    <p:nvPicPr>
                      <p:cNvPr id="40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657601"/>
                        <a:ext cx="4543311" cy="2133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3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7159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1143000"/>
            <a:ext cx="8153400" cy="5486400"/>
          </a:xfrm>
        </p:spPr>
        <p:txBody>
          <a:bodyPr>
            <a:normAutofit/>
          </a:bodyPr>
          <a:lstStyle/>
          <a:p>
            <a:r>
              <a:rPr lang="en-GB" sz="2400" dirty="0"/>
              <a:t>For the constant dividend growth based on third year dividend D</a:t>
            </a:r>
            <a:r>
              <a:rPr lang="en-GB" sz="2400" baseline="-25000" dirty="0"/>
              <a:t>3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r>
              <a:rPr lang="en-GB" sz="2400" dirty="0"/>
              <a:t>The current price of the stock</a:t>
            </a:r>
            <a:r>
              <a:rPr lang="en-US" sz="2400" dirty="0"/>
              <a:t> </a:t>
            </a:r>
            <a:r>
              <a:rPr lang="en-GB" sz="2400" dirty="0"/>
              <a:t>is the present value of the stock</a:t>
            </a:r>
            <a:endParaRPr lang="en-US" sz="2400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>
            <p:extLst/>
          </p:nvPr>
        </p:nvGraphicFramePr>
        <p:xfrm>
          <a:off x="4191001" y="1676400"/>
          <a:ext cx="330446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1892160" imgH="1701720" progId="Equation.3">
                  <p:embed/>
                </p:oleObj>
              </mc:Choice>
              <mc:Fallback>
                <p:oleObj name="Equation" r:id="rId3" imgW="1892160" imgH="1701720" progId="Equation.3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1676400"/>
                        <a:ext cx="3304465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/>
          </p:nvPr>
        </p:nvGraphicFramePr>
        <p:xfrm>
          <a:off x="3581400" y="5410200"/>
          <a:ext cx="304800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1662978" imgH="406224" progId="Equation.3">
                  <p:embed/>
                </p:oleObj>
              </mc:Choice>
              <mc:Fallback>
                <p:oleObj name="Equation" r:id="rId5" imgW="1662978" imgH="406224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0200"/>
                        <a:ext cx="3048000" cy="731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3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Period Valuation and </a:t>
            </a:r>
            <a:r>
              <a:rPr lang="en-US" dirty="0" smtClean="0"/>
              <a:t>Multi-period </a:t>
            </a:r>
            <a:r>
              <a:rPr lang="en-US" dirty="0" smtClean="0"/>
              <a:t>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19200"/>
                <a:ext cx="8229600" cy="5257800"/>
              </a:xfrm>
            </p:spPr>
            <p:txBody>
              <a:bodyPr/>
              <a:lstStyle/>
              <a:p>
                <a:r>
                  <a:rPr lang="en-US" dirty="0" smtClean="0"/>
                  <a:t>Single period valuation: P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𝑘𝑠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𝑘𝑠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Multi-period </a:t>
                </a:r>
                <a:r>
                  <a:rPr lang="en-US" dirty="0"/>
                  <a:t>valuation: P</a:t>
                </a:r>
                <a:r>
                  <a:rPr lang="en-US" baseline="-25000" dirty="0"/>
                  <a:t>0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 i="1" baseline="-25000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𝑘𝑠</m:t>
                            </m:r>
                          </m:e>
                        </m:d>
                        <m:r>
                          <a:rPr lang="en-US" i="1" baseline="30000">
                            <a:latin typeface="Cambria Math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𝐷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𝑘𝑠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𝑘𝑠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Expected Return and Growth</a:t>
                </a:r>
              </a:p>
              <a:p>
                <a:pPr marL="0" indent="0">
                  <a:buNone/>
                </a:pPr>
                <a:r>
                  <a:rPr lang="en-US" sz="1800" dirty="0"/>
                  <a:t>Expected rate of return = expected dividend yield + Expected growth rate or capital gains yield</a:t>
                </a:r>
              </a:p>
              <a:p>
                <a:pPr marL="0" indent="0">
                  <a:buNone/>
                </a:pPr>
                <a:r>
                  <a:rPr lang="en-US" dirty="0" smtClean="0"/>
                  <a:t>K</a:t>
                </a:r>
                <a:r>
                  <a:rPr lang="en-US" baseline="-25000" dirty="0" smtClean="0"/>
                  <a:t>s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    where, 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0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/>
                          </a:rPr>
                          <m:t>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19200"/>
                <a:ext cx="8229600" cy="5257800"/>
              </a:xfrm>
              <a:blipFill>
                <a:blip r:embed="rId2"/>
                <a:stretch>
                  <a:fillRect l="-1481" t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06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Preferred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486400"/>
          </a:xfrm>
        </p:spPr>
        <p:txBody>
          <a:bodyPr/>
          <a:lstStyle/>
          <a:p>
            <a:pPr algn="just"/>
            <a:r>
              <a:rPr lang="en-US" dirty="0" smtClean="0"/>
              <a:t>Long term sources of financing</a:t>
            </a:r>
          </a:p>
          <a:p>
            <a:pPr algn="just"/>
            <a:r>
              <a:rPr lang="en-US" dirty="0" smtClean="0"/>
              <a:t>Fixed amount of dividend out of earning of company after payment of debenture interest and tax</a:t>
            </a:r>
          </a:p>
          <a:p>
            <a:pPr algn="just"/>
            <a:r>
              <a:rPr lang="en-US" dirty="0" smtClean="0"/>
              <a:t>Does not convey voting power</a:t>
            </a:r>
          </a:p>
          <a:p>
            <a:pPr algn="just"/>
            <a:r>
              <a:rPr lang="en-US" dirty="0" smtClean="0"/>
              <a:t>Preferred dividend are usually cumulative</a:t>
            </a:r>
          </a:p>
          <a:p>
            <a:pPr algn="just"/>
            <a:r>
              <a:rPr lang="en-US" dirty="0" smtClean="0"/>
              <a:t>Preferred dividend are not tax deductible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Features of Preferred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Fixed Dividend</a:t>
            </a:r>
          </a:p>
          <a:p>
            <a:r>
              <a:rPr lang="en-US" dirty="0" smtClean="0"/>
              <a:t>Cumulative Dividends</a:t>
            </a:r>
          </a:p>
          <a:p>
            <a:r>
              <a:rPr lang="en-US" dirty="0" smtClean="0"/>
              <a:t>Par Value</a:t>
            </a:r>
          </a:p>
          <a:p>
            <a:r>
              <a:rPr lang="en-US" dirty="0" smtClean="0"/>
              <a:t>Participative Feature</a:t>
            </a:r>
          </a:p>
          <a:p>
            <a:r>
              <a:rPr lang="en-US" dirty="0" smtClean="0"/>
              <a:t>Voting Rights</a:t>
            </a:r>
          </a:p>
          <a:p>
            <a:r>
              <a:rPr lang="en-US" dirty="0" smtClean="0"/>
              <a:t>Claims on Income and Assets</a:t>
            </a:r>
          </a:p>
          <a:p>
            <a:r>
              <a:rPr lang="en-US" dirty="0" smtClean="0"/>
              <a:t>Redemption / Retirement </a:t>
            </a:r>
          </a:p>
          <a:p>
            <a:r>
              <a:rPr lang="en-US" dirty="0" smtClean="0"/>
              <a:t>Sinking Fund</a:t>
            </a:r>
          </a:p>
          <a:p>
            <a:r>
              <a:rPr lang="en-US" dirty="0" smtClean="0"/>
              <a:t>Call Provision</a:t>
            </a:r>
          </a:p>
          <a:p>
            <a:r>
              <a:rPr lang="en-US" dirty="0" smtClean="0"/>
              <a:t>Convertibility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6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Preferred Sock Valuation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838200"/>
                <a:ext cx="8229600" cy="5715000"/>
              </a:xfrm>
            </p:spPr>
            <p:txBody>
              <a:bodyPr/>
              <a:lstStyle/>
              <a:p>
                <a:r>
                  <a:rPr lang="en-US" sz="2200" dirty="0"/>
                  <a:t>Valuation of Perpetual Preferred Stock</a:t>
                </a:r>
              </a:p>
              <a:p>
                <a:pPr marL="457200" lvl="1" indent="0">
                  <a:buNone/>
                </a:pPr>
                <a:r>
                  <a:rPr lang="en-US" sz="2200" dirty="0" err="1"/>
                  <a:t>V</a:t>
                </a:r>
                <a:r>
                  <a:rPr lang="en-US" sz="2200" baseline="-25000" dirty="0" err="1"/>
                  <a:t>ps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  <m:r>
                          <a:rPr lang="en-US" sz="2200" i="1" baseline="-25000">
                            <a:latin typeface="Cambria Math"/>
                          </a:rPr>
                          <m:t>𝑝𝑠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𝐾</m:t>
                        </m:r>
                        <m:r>
                          <a:rPr lang="en-US" sz="2200" i="1" baseline="-25000">
                            <a:latin typeface="Cambria Math"/>
                          </a:rPr>
                          <m:t>𝑝𝑠</m:t>
                        </m:r>
                      </m:den>
                    </m:f>
                  </m:oMath>
                </a14:m>
                <a:r>
                  <a:rPr lang="en-US" sz="2200" dirty="0"/>
                  <a:t>      where, </a:t>
                </a:r>
                <a:r>
                  <a:rPr lang="en-US" sz="2200" dirty="0" err="1"/>
                  <a:t>V</a:t>
                </a:r>
                <a:r>
                  <a:rPr lang="en-US" sz="2200" baseline="-25000" dirty="0" err="1"/>
                  <a:t>ps</a:t>
                </a:r>
                <a:r>
                  <a:rPr lang="en-US" sz="2200" dirty="0"/>
                  <a:t> </a:t>
                </a:r>
                <a:r>
                  <a:rPr lang="en-US" sz="2200" dirty="0"/>
                  <a:t>= value of preferred stock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/>
                  <a:t>		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𝐷</m:t>
                    </m:r>
                    <m:r>
                      <a:rPr lang="en-US" sz="2200" i="1" baseline="-25000">
                        <a:latin typeface="Cambria Math"/>
                      </a:rPr>
                      <m:t>𝑝𝑠</m:t>
                    </m:r>
                  </m:oMath>
                </a14:m>
                <a:r>
                  <a:rPr lang="en-US" sz="2200" dirty="0"/>
                  <a:t> = Preferred stock dividend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/>
                  <a:t>		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𝐾</m:t>
                    </m:r>
                    <m:r>
                      <a:rPr lang="en-US" sz="2200" i="1" baseline="-25000">
                        <a:latin typeface="Cambria Math"/>
                      </a:rPr>
                      <m:t>𝑝𝑠</m:t>
                    </m:r>
                  </m:oMath>
                </a14:m>
                <a:r>
                  <a:rPr lang="en-US" sz="2200" dirty="0"/>
                  <a:t>  = Required rate of return on PS</a:t>
                </a:r>
              </a:p>
              <a:p>
                <a:pPr marL="514350" indent="-457200"/>
                <a:r>
                  <a:rPr lang="en-US" sz="2200" dirty="0"/>
                  <a:t>Valuation of Redeemable Preferred Stock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V</a:t>
                </a:r>
                <a:r>
                  <a:rPr lang="en-US" sz="2200" baseline="-25000" dirty="0" err="1"/>
                  <a:t>ps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/>
                          </a:rPr>
                          <m:t>𝑡</m:t>
                        </m:r>
                        <m:r>
                          <a:rPr lang="en-US" sz="2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sz="2200" i="1" baseline="-25000">
                                <a:latin typeface="Cambria Math"/>
                              </a:rPr>
                              <m:t>𝑝𝑠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sz="2200" i="1">
                                    <a:latin typeface="Cambria Math"/>
                                  </a:rPr>
                                  <m:t>𝑘𝑝𝑠</m:t>
                                </m:r>
                              </m:e>
                            </m:d>
                            <m:r>
                              <a:rPr lang="en-US" sz="2200" i="1" baseline="3000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nary>
                    <m:r>
                      <a:rPr lang="en-US" sz="22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𝑀</m:t>
                        </m:r>
                      </m:num>
                      <m:den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𝑘𝑝𝑠</m:t>
                            </m:r>
                          </m:e>
                        </m:d>
                        <m:r>
                          <a:rPr lang="en-US" sz="2200" i="1" baseline="3000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/>
                  <a:t>= </a:t>
                </a:r>
                <a:r>
                  <a:rPr lang="en-US" sz="2200" dirty="0" err="1"/>
                  <a:t>D</a:t>
                </a:r>
                <a:r>
                  <a:rPr lang="en-US" sz="2200" baseline="-25000" dirty="0" err="1"/>
                  <a:t>ps</a:t>
                </a:r>
                <a:r>
                  <a:rPr lang="en-US" sz="2200" dirty="0"/>
                  <a:t> × PVIFA </a:t>
                </a:r>
                <a:r>
                  <a:rPr lang="en-US" sz="2200" baseline="-25000" dirty="0" err="1"/>
                  <a:t>kps</a:t>
                </a:r>
                <a:r>
                  <a:rPr lang="en-US" sz="2200" baseline="-25000" dirty="0"/>
                  <a:t>, n</a:t>
                </a:r>
                <a:r>
                  <a:rPr lang="en-US" sz="2200" dirty="0"/>
                  <a:t> + M × PVIF </a:t>
                </a:r>
                <a:r>
                  <a:rPr lang="en-US" sz="2200" baseline="-25000" dirty="0" err="1"/>
                  <a:t>kps</a:t>
                </a:r>
                <a:r>
                  <a:rPr lang="en-US" sz="2200" baseline="-25000" dirty="0"/>
                  <a:t>, n</a:t>
                </a:r>
              </a:p>
              <a:p>
                <a:pPr marL="57150" indent="0">
                  <a:buNone/>
                </a:pPr>
                <a:endParaRPr lang="en-US" sz="2200" b="1" dirty="0"/>
              </a:p>
              <a:p>
                <a:pPr marL="57150" indent="0">
                  <a:buNone/>
                </a:pPr>
                <a:r>
                  <a:rPr lang="en-US" sz="2200" b="1" dirty="0"/>
                  <a:t>Example </a:t>
                </a:r>
                <a:r>
                  <a:rPr lang="en-US" sz="2200" b="1"/>
                  <a:t>Problem </a:t>
                </a:r>
                <a:r>
                  <a:rPr lang="en-US" sz="2200" b="1"/>
                  <a:t>4</a:t>
                </a:r>
                <a:endParaRPr lang="en-US" baseline="-25000" dirty="0" smtClean="0"/>
              </a:p>
              <a:p>
                <a:pPr marL="57150" indent="0" algn="just">
                  <a:buNone/>
                </a:pPr>
                <a:r>
                  <a:rPr lang="en-US" sz="2200" dirty="0"/>
                  <a:t>Tara </a:t>
                </a:r>
                <a:r>
                  <a:rPr lang="en-US" sz="2200" dirty="0" err="1"/>
                  <a:t>Gaun</a:t>
                </a:r>
                <a:r>
                  <a:rPr lang="en-US" sz="2200" dirty="0"/>
                  <a:t> Regency issues </a:t>
                </a:r>
                <a:r>
                  <a:rPr lang="en-US" sz="2200" dirty="0" err="1"/>
                  <a:t>Rs</a:t>
                </a:r>
                <a:r>
                  <a:rPr lang="en-US" sz="2200" dirty="0"/>
                  <a:t> 100 face value preferred stock which carries 12% dividend and is redeemable after 12 years at par. If the cost of preferred capital is 13%, what is the value of preferred stock?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838200"/>
                <a:ext cx="8229600" cy="5715000"/>
              </a:xfrm>
              <a:blipFill>
                <a:blip r:embed="rId2"/>
                <a:stretch>
                  <a:fillRect l="-815" t="-138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76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Stocks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905000" y="990601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Represent ownership position in a company and have residual claim on income and assets.</a:t>
            </a:r>
          </a:p>
          <a:p>
            <a:pPr algn="just"/>
            <a:r>
              <a:rPr lang="en-US" dirty="0" smtClean="0"/>
              <a:t>Entitled to receive dividends</a:t>
            </a:r>
          </a:p>
          <a:p>
            <a:pPr algn="just"/>
            <a:r>
              <a:rPr lang="en-US" dirty="0" smtClean="0"/>
              <a:t>Two basic functions:</a:t>
            </a:r>
          </a:p>
          <a:p>
            <a:pPr lvl="1" algn="just"/>
            <a:r>
              <a:rPr lang="en-US" dirty="0" smtClean="0"/>
              <a:t>Sources of financing and collateral for debt capital</a:t>
            </a:r>
          </a:p>
          <a:p>
            <a:pPr algn="just"/>
            <a:r>
              <a:rPr lang="en-US" dirty="0" smtClean="0"/>
              <a:t>Major source of financing Fixed assets</a:t>
            </a:r>
          </a:p>
          <a:p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25C722-6194-441A-84F9-AC23241ECC03}" type="slidenum">
              <a:rPr lang="zh-TW" altLang="en-US" smtClean="0">
                <a:ea typeface="新細明體" pitchFamily="18" charset="-120"/>
              </a:rPr>
              <a:pPr/>
              <a:t>2</a:t>
            </a:fld>
            <a:endParaRPr lang="en-US" altLang="zh-TW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4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dirty="0" smtClean="0"/>
              <a:t>Features of Common Stocks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Par Value</a:t>
            </a:r>
          </a:p>
          <a:p>
            <a:r>
              <a:rPr lang="en-US" dirty="0" smtClean="0"/>
              <a:t>Maturity</a:t>
            </a:r>
          </a:p>
          <a:p>
            <a:r>
              <a:rPr lang="en-US" dirty="0" smtClean="0"/>
              <a:t>Claim on income</a:t>
            </a:r>
          </a:p>
          <a:p>
            <a:r>
              <a:rPr lang="en-US" dirty="0" smtClean="0"/>
              <a:t>Claim on assets</a:t>
            </a:r>
          </a:p>
          <a:p>
            <a:r>
              <a:rPr lang="en-US" dirty="0" smtClean="0"/>
              <a:t>Right to control</a:t>
            </a:r>
          </a:p>
          <a:p>
            <a:r>
              <a:rPr lang="en-US" dirty="0" smtClean="0"/>
              <a:t>Voting rights</a:t>
            </a:r>
          </a:p>
          <a:p>
            <a:r>
              <a:rPr lang="en-US" dirty="0" smtClean="0"/>
              <a:t>Proxy rights</a:t>
            </a:r>
          </a:p>
          <a:p>
            <a:r>
              <a:rPr lang="en-US" dirty="0" smtClean="0"/>
              <a:t>Pre-emptive right</a:t>
            </a:r>
          </a:p>
          <a:p>
            <a:r>
              <a:rPr lang="en-US" dirty="0" smtClean="0"/>
              <a:t>Limited liability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C5F151-A502-4FD1-B864-7DC668EF9BC5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81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381000"/>
            <a:ext cx="8153400" cy="1066800"/>
          </a:xfrm>
        </p:spPr>
        <p:txBody>
          <a:bodyPr>
            <a:normAutofit/>
          </a:bodyPr>
          <a:lstStyle/>
          <a:p>
            <a:r>
              <a:rPr lang="en-GB" b="1" dirty="0" smtClean="0"/>
              <a:t>Valuation of common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295400"/>
            <a:ext cx="81534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Dividend </a:t>
            </a:r>
            <a:r>
              <a:rPr lang="en-GB" b="1" dirty="0"/>
              <a:t>discount model</a:t>
            </a:r>
            <a:endParaRPr lang="en-US" dirty="0"/>
          </a:p>
          <a:p>
            <a:pPr marL="0" indent="0">
              <a:buNone/>
            </a:pPr>
            <a:r>
              <a:rPr lang="en-GB" b="1" dirty="0"/>
              <a:t>a) Zero growth DDM</a:t>
            </a:r>
            <a:endParaRPr lang="en-US" dirty="0"/>
          </a:p>
          <a:p>
            <a:pPr algn="just">
              <a:buNone/>
            </a:pPr>
            <a:r>
              <a:rPr lang="en-GB" dirty="0" smtClean="0"/>
              <a:t>	If </a:t>
            </a:r>
            <a:r>
              <a:rPr lang="en-GB" dirty="0"/>
              <a:t>growth in dividend is by zero percentage is called zero growth. This model assumed that dividend will be constant overtime. i.e. </a:t>
            </a:r>
            <a:endParaRPr lang="en-GB" dirty="0" smtClean="0"/>
          </a:p>
          <a:p>
            <a:pPr algn="ctr">
              <a:buNone/>
            </a:pPr>
            <a:r>
              <a:rPr lang="en-GB" dirty="0"/>
              <a:t>	</a:t>
            </a:r>
            <a:r>
              <a:rPr lang="en-GB" b="1" dirty="0" smtClean="0"/>
              <a:t>D</a:t>
            </a:r>
            <a:r>
              <a:rPr lang="en-GB" b="1" baseline="-25000" dirty="0" smtClean="0"/>
              <a:t>0</a:t>
            </a:r>
            <a:r>
              <a:rPr lang="en-GB" b="1" dirty="0" smtClean="0"/>
              <a:t> </a:t>
            </a:r>
            <a:r>
              <a:rPr lang="en-GB" b="1" dirty="0"/>
              <a:t>= D</a:t>
            </a:r>
            <a:r>
              <a:rPr lang="en-GB" b="1" baseline="-25000" dirty="0"/>
              <a:t>1</a:t>
            </a:r>
            <a:r>
              <a:rPr lang="en-GB" b="1" dirty="0"/>
              <a:t> = D</a:t>
            </a:r>
            <a:r>
              <a:rPr lang="en-GB" b="1" baseline="-25000" dirty="0"/>
              <a:t>2</a:t>
            </a:r>
            <a:r>
              <a:rPr lang="en-GB" b="1" dirty="0"/>
              <a:t> = </a:t>
            </a:r>
            <a:r>
              <a:rPr lang="en-GB" b="1" dirty="0" err="1"/>
              <a:t>D</a:t>
            </a:r>
            <a:r>
              <a:rPr lang="en-GB" b="1" baseline="-25000" dirty="0" err="1"/>
              <a:t>n</a:t>
            </a:r>
            <a:endParaRPr lang="en-US" b="1" dirty="0"/>
          </a:p>
          <a:p>
            <a:r>
              <a:rPr lang="en-GB" dirty="0"/>
              <a:t>Value of stock can be calculate by following equation </a:t>
            </a:r>
            <a:endParaRPr lang="en-GB" dirty="0" smtClean="0"/>
          </a:p>
          <a:p>
            <a:endParaRPr lang="en-US" dirty="0"/>
          </a:p>
          <a:p>
            <a:pPr marL="0" indent="0">
              <a:buNone/>
            </a:pPr>
            <a:r>
              <a:rPr lang="en-GB" dirty="0" smtClean="0"/>
              <a:t>     P</a:t>
            </a:r>
            <a:r>
              <a:rPr lang="en-GB" baseline="-25000" dirty="0" smtClean="0"/>
              <a:t>0</a:t>
            </a:r>
            <a:r>
              <a:rPr lang="en-GB" dirty="0" smtClean="0"/>
              <a:t> =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Where</a:t>
            </a:r>
            <a:r>
              <a:rPr lang="en-GB" sz="2600" dirty="0"/>
              <a:t>, P</a:t>
            </a:r>
            <a:r>
              <a:rPr lang="en-GB" sz="2600" baseline="-25000" dirty="0"/>
              <a:t>0 </a:t>
            </a:r>
            <a:r>
              <a:rPr lang="en-GB" sz="2600" dirty="0"/>
              <a:t>= Intrinsic (true) value of common </a:t>
            </a:r>
            <a:r>
              <a:rPr lang="en-GB" sz="2600" dirty="0"/>
              <a:t>stock</a:t>
            </a:r>
            <a:endParaRPr lang="en-US" sz="2600" dirty="0"/>
          </a:p>
          <a:p>
            <a:pPr marL="0" indent="0">
              <a:buNone/>
            </a:pPr>
            <a:r>
              <a:rPr lang="en-GB" sz="2600" dirty="0"/>
              <a:t>	 D = Dividend per share</a:t>
            </a:r>
            <a:endParaRPr lang="en-US" sz="2600" dirty="0"/>
          </a:p>
          <a:p>
            <a:pPr marL="0" indent="0">
              <a:buNone/>
            </a:pPr>
            <a:r>
              <a:rPr lang="en-GB" sz="2600" dirty="0"/>
              <a:t>	 k = require rate of return </a:t>
            </a:r>
            <a:endParaRPr lang="en-US" sz="2600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>
            <p:extLst/>
          </p:nvPr>
        </p:nvGraphicFramePr>
        <p:xfrm>
          <a:off x="3581400" y="4038600"/>
          <a:ext cx="457200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90417" imgH="393529" progId="Equation.3">
                  <p:embed/>
                </p:oleObj>
              </mc:Choice>
              <mc:Fallback>
                <p:oleObj name="Equation" r:id="rId3" imgW="190417" imgH="393529" progId="Equation.3">
                  <p:embed/>
                  <p:pic>
                    <p:nvPicPr>
                      <p:cNvPr id="378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038600"/>
                        <a:ext cx="457200" cy="93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3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4593"/>
            <a:ext cx="8229600" cy="1096962"/>
          </a:xfrm>
        </p:spPr>
        <p:txBody>
          <a:bodyPr>
            <a:normAutofit/>
          </a:bodyPr>
          <a:lstStyle/>
          <a:p>
            <a:r>
              <a:rPr lang="en-GB" b="1" dirty="0" smtClean="0"/>
              <a:t>Example </a:t>
            </a:r>
            <a:r>
              <a:rPr lang="en-GB" b="1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The dividend of ABC Company is estimated to be Rs. 8 per share indefinitely. What is current value of share if an investor requires a 10% rate of return on his investment?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GB" dirty="0" smtClean="0"/>
              <a:t>    P</a:t>
            </a:r>
            <a:r>
              <a:rPr lang="en-GB" baseline="-25000" dirty="0" smtClean="0"/>
              <a:t>0 </a:t>
            </a:r>
            <a:r>
              <a:rPr lang="en-GB" dirty="0" smtClean="0"/>
              <a:t> =</a:t>
            </a:r>
            <a:r>
              <a:rPr lang="en-GB" baseline="-25000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>
            <p:extLst/>
          </p:nvPr>
        </p:nvGraphicFramePr>
        <p:xfrm>
          <a:off x="3276600" y="3962401"/>
          <a:ext cx="2819400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155700" imgH="393700" progId="Equation.3">
                  <p:embed/>
                </p:oleObj>
              </mc:Choice>
              <mc:Fallback>
                <p:oleObj name="Equation" r:id="rId3" imgW="1155700" imgH="393700" progId="Equation.3">
                  <p:embed/>
                  <p:pic>
                    <p:nvPicPr>
                      <p:cNvPr id="36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62401"/>
                        <a:ext cx="2819400" cy="9632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10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b</a:t>
            </a:r>
            <a:r>
              <a:rPr lang="en-GB" b="1" dirty="0"/>
              <a:t>) </a:t>
            </a:r>
            <a:r>
              <a:rPr lang="en-GB" b="1" dirty="0" smtClean="0"/>
              <a:t>Constant </a:t>
            </a:r>
            <a:r>
              <a:rPr lang="en-GB" b="1" dirty="0"/>
              <a:t>or Normal growth DDM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84780"/>
            <a:ext cx="8153400" cy="4572000"/>
          </a:xfrm>
        </p:spPr>
        <p:txBody>
          <a:bodyPr>
            <a:normAutofit/>
          </a:bodyPr>
          <a:lstStyle/>
          <a:p>
            <a:r>
              <a:rPr lang="en-GB" sz="2400" dirty="0"/>
              <a:t>The </a:t>
            </a:r>
            <a:r>
              <a:rPr lang="en-GB" sz="2400" dirty="0"/>
              <a:t>constant growth model assumed that dividend will grow at constant rate. </a:t>
            </a:r>
            <a:r>
              <a:rPr lang="en-GB" sz="2400" dirty="0"/>
              <a:t>The </a:t>
            </a:r>
            <a:r>
              <a:rPr lang="en-GB" sz="2400" dirty="0"/>
              <a:t>stock with a constant dividend growth is actually a growing perpetuity. </a:t>
            </a:r>
            <a:endParaRPr lang="en-GB" sz="2400" dirty="0"/>
          </a:p>
          <a:p>
            <a:r>
              <a:rPr lang="en-GB" sz="2400" dirty="0"/>
              <a:t>Let </a:t>
            </a:r>
            <a:r>
              <a:rPr lang="en-GB" sz="2400" i="1" dirty="0"/>
              <a:t>g</a:t>
            </a:r>
            <a:r>
              <a:rPr lang="en-GB" sz="2400" dirty="0"/>
              <a:t> be a constant rate which dividend grows forever.  Therefore, dividends are computed </a:t>
            </a:r>
            <a:r>
              <a:rPr lang="en-GB" sz="2400" dirty="0"/>
              <a:t>as:</a:t>
            </a:r>
          </a:p>
          <a:p>
            <a:endParaRPr lang="en-GB" sz="2400" dirty="0"/>
          </a:p>
          <a:p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US" sz="2400" dirty="0"/>
              <a:t>	</a:t>
            </a:r>
            <a:endParaRPr lang="en-US" sz="2400" dirty="0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67150" y="2971800"/>
            <a:ext cx="1866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06147" y="3370780"/>
            <a:ext cx="3562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3886200"/>
            <a:ext cx="3562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4495801"/>
            <a:ext cx="3429000" cy="33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41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Constant </a:t>
            </a:r>
            <a:r>
              <a:rPr lang="en-GB" b="1" dirty="0"/>
              <a:t>or Normal growth DDM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GB" dirty="0"/>
              <a:t>When we substitute them in </a:t>
            </a:r>
            <a:r>
              <a:rPr lang="en-GB" dirty="0" smtClean="0"/>
              <a:t>Equation, </a:t>
            </a:r>
            <a:r>
              <a:rPr lang="en-GB" dirty="0"/>
              <a:t>the current price of the stock is obtained as</a:t>
            </a:r>
            <a:endParaRPr lang="en-US" dirty="0"/>
          </a:p>
          <a:p>
            <a:pPr>
              <a:buNone/>
            </a:pPr>
            <a:r>
              <a:rPr lang="en-GB" dirty="0"/>
              <a:t> </a:t>
            </a:r>
            <a:endParaRPr lang="en-US" dirty="0"/>
          </a:p>
          <a:p>
            <a:pPr>
              <a:buNone/>
            </a:pPr>
            <a:r>
              <a:rPr lang="en-GB" dirty="0"/>
              <a:t> </a:t>
            </a:r>
            <a:endParaRPr lang="en-US" dirty="0"/>
          </a:p>
          <a:p>
            <a:r>
              <a:rPr lang="en-US" dirty="0"/>
              <a:t>Assume that g is smaller than r</a:t>
            </a:r>
            <a:r>
              <a:rPr lang="en-US" baseline="-25000" dirty="0"/>
              <a:t>e</a:t>
            </a:r>
            <a:r>
              <a:rPr lang="en-US" dirty="0"/>
              <a:t>. In this case the general formula becomes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56317" y="2133600"/>
            <a:ext cx="757725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0517" y="4724400"/>
            <a:ext cx="295030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50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 </a:t>
            </a:r>
            <a:r>
              <a:rPr lang="en-GB" b="1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GB" sz="2600" b="1" dirty="0"/>
              <a:t>Fast Food Manufacturing Company’s dividend is expected to grow at the rate or 10% per annum. The last year dividend of Fast Food Manufacturing Company was Rs. 3 per share. What price will you pay for it if your required rate of return for this equity is 15%?</a:t>
            </a:r>
            <a:endParaRPr lang="en-US" sz="2600" dirty="0"/>
          </a:p>
          <a:p>
            <a:r>
              <a:rPr lang="en-GB" dirty="0" smtClean="0"/>
              <a:t>	D</a:t>
            </a:r>
            <a:r>
              <a:rPr lang="en-GB" baseline="-25000" dirty="0" smtClean="0"/>
              <a:t>1</a:t>
            </a:r>
            <a:r>
              <a:rPr lang="en-GB" dirty="0" smtClean="0"/>
              <a:t> = D</a:t>
            </a:r>
            <a:r>
              <a:rPr lang="en-GB" baseline="-25000" dirty="0" smtClean="0"/>
              <a:t>0</a:t>
            </a:r>
            <a:r>
              <a:rPr lang="en-GB" dirty="0" smtClean="0"/>
              <a:t> (1+g) = 3 (1+0.10) = Rs. 3.3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	</a:t>
            </a:r>
          </a:p>
          <a:p>
            <a:pPr>
              <a:buNone/>
            </a:pPr>
            <a:r>
              <a:rPr lang="en-GB" dirty="0" smtClean="0"/>
              <a:t>	                     = 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>
            <p:extLst/>
          </p:nvPr>
        </p:nvGraphicFramePr>
        <p:xfrm>
          <a:off x="2590800" y="4114800"/>
          <a:ext cx="1600200" cy="98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698197" imgH="431613" progId="Equation.3">
                  <p:embed/>
                </p:oleObj>
              </mc:Choice>
              <mc:Fallback>
                <p:oleObj name="Equation" r:id="rId3" imgW="698197" imgH="431613" progId="Equation.3">
                  <p:embed/>
                  <p:pic>
                    <p:nvPicPr>
                      <p:cNvPr id="348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14800"/>
                        <a:ext cx="1600200" cy="9864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/>
          </p:nvPr>
        </p:nvGraphicFramePr>
        <p:xfrm>
          <a:off x="4648201" y="4114800"/>
          <a:ext cx="267815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244600" imgH="393700" progId="Equation.3">
                  <p:embed/>
                </p:oleObj>
              </mc:Choice>
              <mc:Fallback>
                <p:oleObj name="Equation" r:id="rId5" imgW="1244600" imgH="39370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114800"/>
                        <a:ext cx="267815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7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C</a:t>
            </a:r>
            <a:r>
              <a:rPr lang="en-GB" b="1" dirty="0"/>
              <a:t>)  Multiple growth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0" y="1066800"/>
            <a:ext cx="7924800" cy="5638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400" dirty="0"/>
              <a:t>	</a:t>
            </a:r>
            <a:r>
              <a:rPr lang="en-GB" sz="2200" dirty="0"/>
              <a:t>The </a:t>
            </a:r>
            <a:r>
              <a:rPr lang="en-GB" sz="2200" dirty="0"/>
              <a:t>dividend of company may not grow at constant rate. </a:t>
            </a:r>
            <a:r>
              <a:rPr lang="en-GB" sz="2200" dirty="0"/>
              <a:t>Future </a:t>
            </a:r>
            <a:r>
              <a:rPr lang="en-GB" sz="2200" dirty="0"/>
              <a:t>growth rate might shift up or down. </a:t>
            </a:r>
            <a:r>
              <a:rPr lang="en-GB" sz="2200" dirty="0"/>
              <a:t>In </a:t>
            </a:r>
            <a:r>
              <a:rPr lang="en-GB" sz="2200" dirty="0"/>
              <a:t>this case, we need to extend the constant dividend growth model and define sub-periods with different growth rates. Then we can estimate the value of stock by considering each sub period with their discounting</a:t>
            </a:r>
            <a:r>
              <a:rPr lang="en-GB" sz="2200" dirty="0"/>
              <a:t>.</a:t>
            </a:r>
            <a:r>
              <a:rPr lang="en-GB" sz="2200" dirty="0"/>
              <a:t> </a:t>
            </a:r>
            <a:endParaRPr lang="en-US" sz="2200" dirty="0"/>
          </a:p>
          <a:p>
            <a:pPr lvl="0" algn="just"/>
            <a:r>
              <a:rPr lang="en-GB" sz="2200" dirty="0"/>
              <a:t>Find present value, PV(NCD), of non-constant growth dividends, </a:t>
            </a:r>
            <a:r>
              <a:rPr lang="en-GB" sz="2200" dirty="0" err="1"/>
              <a:t>D</a:t>
            </a:r>
            <a:r>
              <a:rPr lang="en-GB" sz="2200" baseline="-25000" dirty="0" err="1"/>
              <a:t>k</a:t>
            </a:r>
            <a:r>
              <a:rPr lang="en-GB" sz="2200" dirty="0"/>
              <a:t>(NC) at each sub periods </a:t>
            </a:r>
            <a:r>
              <a:rPr lang="en-GB" sz="2200" i="1" dirty="0"/>
              <a:t>1 ≤ t ≤ n</a:t>
            </a:r>
            <a:r>
              <a:rPr lang="en-GB" sz="2200" dirty="0"/>
              <a:t> as </a:t>
            </a:r>
            <a:endParaRPr lang="en-US" sz="2200" dirty="0"/>
          </a:p>
          <a:p>
            <a:endParaRPr lang="en-GB" sz="2400" dirty="0"/>
          </a:p>
          <a:p>
            <a:pPr>
              <a:buNone/>
            </a:pPr>
            <a:endParaRPr lang="en-US" sz="2400" dirty="0"/>
          </a:p>
          <a:p>
            <a:pPr lvl="0"/>
            <a:r>
              <a:rPr lang="en-GB" sz="2400" dirty="0"/>
              <a:t>Find present value of constant growth dividends </a:t>
            </a:r>
            <a:r>
              <a:rPr lang="en-GB" sz="2400" i="1" dirty="0"/>
              <a:t>PV(P</a:t>
            </a:r>
            <a:r>
              <a:rPr lang="en-GB" sz="2400" i="1" baseline="-25000" dirty="0"/>
              <a:t>t</a:t>
            </a:r>
            <a:r>
              <a:rPr lang="en-GB" sz="2400" i="1" dirty="0"/>
              <a:t> ) </a:t>
            </a:r>
            <a:r>
              <a:rPr lang="en-GB" sz="2400" dirty="0"/>
              <a:t>where</a:t>
            </a:r>
          </a:p>
          <a:p>
            <a:pPr lvl="0"/>
            <a:endParaRPr lang="en-US" sz="2400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3886201"/>
            <a:ext cx="6477000" cy="80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2965" y="5562600"/>
            <a:ext cx="714736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54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976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新細明體</vt:lpstr>
      <vt:lpstr>Office Theme</vt:lpstr>
      <vt:lpstr>Equation</vt:lpstr>
      <vt:lpstr>Stock Valuation</vt:lpstr>
      <vt:lpstr>Common Stocks</vt:lpstr>
      <vt:lpstr>Features of Common Stocks</vt:lpstr>
      <vt:lpstr>Valuation of common stock</vt:lpstr>
      <vt:lpstr>Example 1</vt:lpstr>
      <vt:lpstr> b) Constant or Normal growth DDM </vt:lpstr>
      <vt:lpstr> Constant or Normal growth DDM </vt:lpstr>
      <vt:lpstr>Example 2</vt:lpstr>
      <vt:lpstr> C)  Multiple growth model </vt:lpstr>
      <vt:lpstr>C)  Multiple growth model</vt:lpstr>
      <vt:lpstr>Example 3</vt:lpstr>
      <vt:lpstr>PowerPoint Presentation</vt:lpstr>
      <vt:lpstr>Single Period Valuation and Multi-period Valuation</vt:lpstr>
      <vt:lpstr>Preferred Stock</vt:lpstr>
      <vt:lpstr>Features of Preferred Stock</vt:lpstr>
      <vt:lpstr>Preferred Sock 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Valuation</dc:title>
  <dc:creator>Dell</dc:creator>
  <cp:lastModifiedBy>Dell</cp:lastModifiedBy>
  <cp:revision>1</cp:revision>
  <dcterms:created xsi:type="dcterms:W3CDTF">2023-05-14T11:12:07Z</dcterms:created>
  <dcterms:modified xsi:type="dcterms:W3CDTF">2023-05-14T11:15:13Z</dcterms:modified>
</cp:coreProperties>
</file>