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9" r:id="rId11"/>
    <p:sldId id="280"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F4F3EA-56F2-4F74-87B3-D15CD13669E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162753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4F3EA-56F2-4F74-87B3-D15CD13669E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245002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4F3EA-56F2-4F74-87B3-D15CD13669E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208858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4F3EA-56F2-4F74-87B3-D15CD13669E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12219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F4F3EA-56F2-4F74-87B3-D15CD13669E7}"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39797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F4F3EA-56F2-4F74-87B3-D15CD13669E7}"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63566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F4F3EA-56F2-4F74-87B3-D15CD13669E7}"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3680627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F4F3EA-56F2-4F74-87B3-D15CD13669E7}"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322300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4F3EA-56F2-4F74-87B3-D15CD13669E7}"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888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F4F3EA-56F2-4F74-87B3-D15CD13669E7}"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91202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F4F3EA-56F2-4F74-87B3-D15CD13669E7}"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C7320-439A-47A7-905C-4E9C95D2FAA6}" type="slidenum">
              <a:rPr lang="en-US" smtClean="0"/>
              <a:t>‹#›</a:t>
            </a:fld>
            <a:endParaRPr lang="en-US"/>
          </a:p>
        </p:txBody>
      </p:sp>
    </p:spTree>
    <p:extLst>
      <p:ext uri="{BB962C8B-B14F-4D97-AF65-F5344CB8AC3E}">
        <p14:creationId xmlns:p14="http://schemas.microsoft.com/office/powerpoint/2010/main" val="337437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4F3EA-56F2-4F74-87B3-D15CD13669E7}" type="datetimeFigureOut">
              <a:rPr lang="en-US" smtClean="0"/>
              <a:t>5/14/2023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C7320-439A-47A7-905C-4E9C95D2FAA6}" type="slidenum">
              <a:rPr lang="en-US" smtClean="0"/>
              <a:t>‹#›</a:t>
            </a:fld>
            <a:endParaRPr lang="en-US"/>
          </a:p>
        </p:txBody>
      </p:sp>
    </p:spTree>
    <p:extLst>
      <p:ext uri="{BB962C8B-B14F-4D97-AF65-F5344CB8AC3E}">
        <p14:creationId xmlns:p14="http://schemas.microsoft.com/office/powerpoint/2010/main" val="3938680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2000"/>
            <a:ext cx="9144000" cy="706437"/>
          </a:xfrm>
        </p:spPr>
        <p:txBody>
          <a:bodyPr>
            <a:normAutofit fontScale="90000"/>
          </a:bodyPr>
          <a:lstStyle/>
          <a:p>
            <a:r>
              <a:rPr lang="en-US" dirty="0" smtClean="0"/>
              <a:t>Working Capital</a:t>
            </a:r>
            <a:endParaRPr lang="en-US" dirty="0"/>
          </a:p>
        </p:txBody>
      </p:sp>
      <p:sp>
        <p:nvSpPr>
          <p:cNvPr id="3" name="Subtitle 2"/>
          <p:cNvSpPr>
            <a:spLocks noGrp="1"/>
          </p:cNvSpPr>
          <p:nvPr>
            <p:ph type="subTitle" idx="1"/>
          </p:nvPr>
        </p:nvSpPr>
        <p:spPr>
          <a:xfrm>
            <a:off x="1524000" y="1424763"/>
            <a:ext cx="9144000" cy="4731488"/>
          </a:xfrm>
        </p:spPr>
        <p:txBody>
          <a:bodyPr/>
          <a:lstStyle/>
          <a:p>
            <a:r>
              <a:rPr lang="en-US" dirty="0" smtClean="0"/>
              <a:t>Concepts of working capital;</a:t>
            </a:r>
          </a:p>
          <a:p>
            <a:r>
              <a:rPr lang="en-US" dirty="0" smtClean="0"/>
              <a:t>Types of working capital;</a:t>
            </a:r>
          </a:p>
          <a:p>
            <a:r>
              <a:rPr lang="en-US" dirty="0" smtClean="0"/>
              <a:t>Factors affecting the size of working capital;</a:t>
            </a:r>
          </a:p>
          <a:p>
            <a:r>
              <a:rPr lang="en-US" dirty="0" smtClean="0"/>
              <a:t>Working capital management and its significance;</a:t>
            </a:r>
          </a:p>
          <a:p>
            <a:r>
              <a:rPr lang="en-US" dirty="0" smtClean="0"/>
              <a:t>Operating cycle,</a:t>
            </a:r>
          </a:p>
          <a:p>
            <a:r>
              <a:rPr lang="en-US" dirty="0" smtClean="0"/>
              <a:t>Cash conversion cycle and </a:t>
            </a:r>
          </a:p>
          <a:p>
            <a:r>
              <a:rPr lang="en-US" dirty="0" smtClean="0"/>
              <a:t>Computing the amount of working capital requirement.</a:t>
            </a:r>
          </a:p>
          <a:p>
            <a:endParaRPr lang="en-US" dirty="0"/>
          </a:p>
        </p:txBody>
      </p:sp>
    </p:spTree>
    <p:extLst>
      <p:ext uri="{BB962C8B-B14F-4D97-AF65-F5344CB8AC3E}">
        <p14:creationId xmlns:p14="http://schemas.microsoft.com/office/powerpoint/2010/main" val="2378030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92162"/>
          </a:xfrm>
        </p:spPr>
        <p:txBody>
          <a:bodyPr>
            <a:normAutofit/>
          </a:bodyPr>
          <a:lstStyle/>
          <a:p>
            <a:r>
              <a:rPr lang="en-US" sz="3600" dirty="0"/>
              <a:t>Factors Affecting Size of Working Capital</a:t>
            </a:r>
            <a:endParaRPr lang="en-US" sz="3600" dirty="0"/>
          </a:p>
        </p:txBody>
      </p:sp>
      <p:sp>
        <p:nvSpPr>
          <p:cNvPr id="3" name="Content Placeholder 2"/>
          <p:cNvSpPr>
            <a:spLocks noGrp="1"/>
          </p:cNvSpPr>
          <p:nvPr>
            <p:ph idx="1"/>
          </p:nvPr>
        </p:nvSpPr>
        <p:spPr>
          <a:xfrm>
            <a:off x="1981200" y="990599"/>
            <a:ext cx="8229600" cy="5729178"/>
          </a:xfrm>
        </p:spPr>
        <p:txBody>
          <a:bodyPr>
            <a:normAutofit fontScale="40000" lnSpcReduction="20000"/>
          </a:bodyPr>
          <a:lstStyle/>
          <a:p>
            <a:pPr marL="0" indent="0">
              <a:buNone/>
            </a:pPr>
            <a:r>
              <a:rPr lang="en-US" dirty="0" smtClean="0"/>
              <a:t>1. </a:t>
            </a:r>
            <a:r>
              <a:rPr lang="en-US" sz="3800" dirty="0" smtClean="0"/>
              <a:t>Volume of Sales</a:t>
            </a:r>
          </a:p>
          <a:p>
            <a:pPr marL="571500" indent="61913">
              <a:buFont typeface="+mj-lt"/>
              <a:buAutoNum type="romanLcPeriod"/>
            </a:pPr>
            <a:r>
              <a:rPr lang="en-US" sz="3800" dirty="0" smtClean="0"/>
              <a:t>	High Sales = High WC</a:t>
            </a:r>
          </a:p>
          <a:p>
            <a:pPr marL="571500" indent="61913">
              <a:buFont typeface="+mj-lt"/>
              <a:buAutoNum type="romanLcPeriod"/>
            </a:pPr>
            <a:r>
              <a:rPr lang="en-US" sz="3800" dirty="0"/>
              <a:t>	</a:t>
            </a:r>
            <a:r>
              <a:rPr lang="en-US" sz="3800" dirty="0" smtClean="0"/>
              <a:t>Low Sales =Low WC</a:t>
            </a:r>
          </a:p>
          <a:p>
            <a:pPr marL="0" indent="0">
              <a:buNone/>
            </a:pPr>
            <a:r>
              <a:rPr lang="en-US" sz="3800" dirty="0" smtClean="0"/>
              <a:t>2. Seasonal and Cyclical Factors</a:t>
            </a:r>
          </a:p>
          <a:p>
            <a:pPr marL="571500" indent="3175">
              <a:buFont typeface="+mj-lt"/>
              <a:buAutoNum type="romanLcPeriod"/>
            </a:pPr>
            <a:r>
              <a:rPr lang="en-US" sz="3800" dirty="0"/>
              <a:t>	O</a:t>
            </a:r>
            <a:r>
              <a:rPr lang="en-US" sz="3800" dirty="0" smtClean="0"/>
              <a:t>ff season (low)</a:t>
            </a:r>
          </a:p>
          <a:p>
            <a:pPr marL="571500" indent="3175">
              <a:buFont typeface="+mj-lt"/>
              <a:buAutoNum type="romanLcPeriod"/>
            </a:pPr>
            <a:r>
              <a:rPr lang="en-US" sz="3800" dirty="0"/>
              <a:t>	P</a:t>
            </a:r>
            <a:r>
              <a:rPr lang="en-US" sz="3800" dirty="0" smtClean="0"/>
              <a:t>eak season (High)</a:t>
            </a:r>
          </a:p>
          <a:p>
            <a:pPr marL="571500" indent="3175">
              <a:buFont typeface="+mj-lt"/>
              <a:buAutoNum type="romanLcPeriod"/>
            </a:pPr>
            <a:r>
              <a:rPr lang="en-US" sz="3800" dirty="0"/>
              <a:t>	</a:t>
            </a:r>
            <a:r>
              <a:rPr lang="en-US" sz="3800" dirty="0" smtClean="0"/>
              <a:t>Boom(high)</a:t>
            </a:r>
          </a:p>
          <a:p>
            <a:pPr marL="571500" indent="3175">
              <a:buFont typeface="+mj-lt"/>
              <a:buAutoNum type="romanLcPeriod"/>
            </a:pPr>
            <a:r>
              <a:rPr lang="en-US" sz="3800" dirty="0"/>
              <a:t>	</a:t>
            </a:r>
            <a:r>
              <a:rPr lang="en-US" sz="3800" dirty="0" smtClean="0"/>
              <a:t>Recession (low)</a:t>
            </a:r>
          </a:p>
          <a:p>
            <a:pPr marL="0" indent="0">
              <a:buNone/>
            </a:pPr>
            <a:r>
              <a:rPr lang="en-US" sz="3800" dirty="0" smtClean="0"/>
              <a:t>3. Firm’s credit policy</a:t>
            </a:r>
          </a:p>
          <a:p>
            <a:pPr marL="571500" indent="3175">
              <a:buFont typeface="+mj-lt"/>
              <a:buAutoNum type="romanLcPeriod"/>
            </a:pPr>
            <a:r>
              <a:rPr lang="en-US" sz="3800" dirty="0"/>
              <a:t>	</a:t>
            </a:r>
            <a:r>
              <a:rPr lang="en-US" sz="3800" dirty="0" smtClean="0"/>
              <a:t>Liberal (high credit allowed so high WC)</a:t>
            </a:r>
          </a:p>
          <a:p>
            <a:pPr marL="571500" indent="3175">
              <a:buFont typeface="+mj-lt"/>
              <a:buAutoNum type="romanLcPeriod"/>
            </a:pPr>
            <a:r>
              <a:rPr lang="en-US" sz="3800" dirty="0"/>
              <a:t>	</a:t>
            </a:r>
            <a:r>
              <a:rPr lang="en-US" sz="3800" dirty="0" smtClean="0"/>
              <a:t>Tight (low credit allowed so low WC)</a:t>
            </a:r>
          </a:p>
          <a:p>
            <a:pPr marL="0" indent="0">
              <a:buNone/>
            </a:pPr>
            <a:r>
              <a:rPr lang="en-US" sz="3800" dirty="0" smtClean="0"/>
              <a:t>4. Working Capital Policy</a:t>
            </a:r>
          </a:p>
          <a:p>
            <a:pPr marL="571500" indent="3175">
              <a:buFont typeface="+mj-lt"/>
              <a:buAutoNum type="romanLcPeriod"/>
            </a:pPr>
            <a:r>
              <a:rPr lang="en-US" sz="3800" dirty="0"/>
              <a:t>	</a:t>
            </a:r>
            <a:r>
              <a:rPr lang="en-US" sz="3800" dirty="0" smtClean="0"/>
              <a:t>Aggressive (Low CA= Low WC)</a:t>
            </a:r>
          </a:p>
          <a:p>
            <a:pPr marL="571500" indent="3175">
              <a:buFont typeface="+mj-lt"/>
              <a:buAutoNum type="romanLcPeriod"/>
            </a:pPr>
            <a:r>
              <a:rPr lang="en-US" sz="3800" dirty="0"/>
              <a:t>	</a:t>
            </a:r>
            <a:r>
              <a:rPr lang="en-US" sz="3800" dirty="0" smtClean="0"/>
              <a:t>Conservative ( High CA = High WC)</a:t>
            </a:r>
          </a:p>
          <a:p>
            <a:pPr marL="571500" indent="3175">
              <a:buFont typeface="+mj-lt"/>
              <a:buAutoNum type="romanLcPeriod"/>
            </a:pPr>
            <a:r>
              <a:rPr lang="en-US" sz="3800" dirty="0"/>
              <a:t>	</a:t>
            </a:r>
            <a:r>
              <a:rPr lang="en-US" sz="3800" dirty="0" smtClean="0"/>
              <a:t>Moderate (in between)</a:t>
            </a:r>
          </a:p>
          <a:p>
            <a:pPr marL="0" indent="0">
              <a:buNone/>
            </a:pPr>
            <a:r>
              <a:rPr lang="en-US" sz="3800" dirty="0" smtClean="0"/>
              <a:t>5.Nature and size of Business</a:t>
            </a:r>
          </a:p>
          <a:p>
            <a:pPr marL="571500" indent="3175">
              <a:buFont typeface="+mj-lt"/>
              <a:buAutoNum type="romanLcPeriod"/>
            </a:pPr>
            <a:r>
              <a:rPr lang="en-US" sz="3800" dirty="0"/>
              <a:t>	</a:t>
            </a:r>
            <a:r>
              <a:rPr lang="en-US" sz="3800" dirty="0" smtClean="0"/>
              <a:t>Manufacturing ( low WC ; long term assets)</a:t>
            </a:r>
          </a:p>
          <a:p>
            <a:pPr marL="571500" indent="3175">
              <a:buFont typeface="+mj-lt"/>
              <a:buAutoNum type="romanLcPeriod"/>
            </a:pPr>
            <a:r>
              <a:rPr lang="en-US" sz="3800" dirty="0"/>
              <a:t>	</a:t>
            </a:r>
            <a:r>
              <a:rPr lang="en-US" sz="3800" dirty="0" smtClean="0"/>
              <a:t>Trading (High WC, Current assets is high)</a:t>
            </a:r>
          </a:p>
          <a:p>
            <a:pPr marL="571500" indent="3175">
              <a:buFont typeface="+mj-lt"/>
              <a:buAutoNum type="romanLcPeriod"/>
            </a:pPr>
            <a:r>
              <a:rPr lang="en-US" sz="3800" dirty="0"/>
              <a:t>	</a:t>
            </a:r>
            <a:r>
              <a:rPr lang="en-US" sz="3800" dirty="0" smtClean="0"/>
              <a:t>Small Size ( Low WC ; low transaction)</a:t>
            </a:r>
          </a:p>
          <a:p>
            <a:pPr marL="571500" indent="3175">
              <a:buFont typeface="+mj-lt"/>
              <a:buAutoNum type="romanLcPeriod"/>
            </a:pPr>
            <a:r>
              <a:rPr lang="en-US" sz="3800" dirty="0"/>
              <a:t>	</a:t>
            </a:r>
            <a:r>
              <a:rPr lang="en-US" sz="3800" dirty="0" smtClean="0"/>
              <a:t>Large Size ( High WC; high transaction)</a:t>
            </a:r>
          </a:p>
        </p:txBody>
      </p:sp>
    </p:spTree>
    <p:extLst>
      <p:ext uri="{BB962C8B-B14F-4D97-AF65-F5344CB8AC3E}">
        <p14:creationId xmlns:p14="http://schemas.microsoft.com/office/powerpoint/2010/main" val="3824178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814" y="0"/>
            <a:ext cx="8229600" cy="609600"/>
          </a:xfrm>
        </p:spPr>
        <p:txBody>
          <a:bodyPr>
            <a:normAutofit/>
          </a:bodyPr>
          <a:lstStyle/>
          <a:p>
            <a:r>
              <a:rPr lang="en-US" sz="3600" dirty="0"/>
              <a:t>Factors Affecting Size of Working Capital</a:t>
            </a:r>
          </a:p>
        </p:txBody>
      </p:sp>
      <p:sp>
        <p:nvSpPr>
          <p:cNvPr id="3" name="Content Placeholder 2"/>
          <p:cNvSpPr>
            <a:spLocks noGrp="1"/>
          </p:cNvSpPr>
          <p:nvPr>
            <p:ph idx="1"/>
          </p:nvPr>
        </p:nvSpPr>
        <p:spPr>
          <a:xfrm>
            <a:off x="1981200" y="510363"/>
            <a:ext cx="8229600" cy="6347637"/>
          </a:xfrm>
        </p:spPr>
        <p:txBody>
          <a:bodyPr>
            <a:normAutofit fontScale="25000" lnSpcReduction="20000"/>
          </a:bodyPr>
          <a:lstStyle/>
          <a:p>
            <a:pPr marL="0" indent="0">
              <a:buNone/>
            </a:pPr>
            <a:r>
              <a:rPr lang="en-US" sz="5600" dirty="0" smtClean="0"/>
              <a:t>6. Cost and Time involved in Manufacturing Process</a:t>
            </a:r>
          </a:p>
          <a:p>
            <a:pPr marL="571500" indent="122238">
              <a:buFont typeface="+mj-lt"/>
              <a:buAutoNum type="romanLcPeriod"/>
            </a:pPr>
            <a:r>
              <a:rPr lang="en-US" sz="5600" dirty="0"/>
              <a:t>	</a:t>
            </a:r>
            <a:r>
              <a:rPr lang="en-US" sz="5600" dirty="0" smtClean="0"/>
              <a:t>High Input cost ( High WC; to buy raw materials)</a:t>
            </a:r>
          </a:p>
          <a:p>
            <a:pPr marL="571500" indent="122238">
              <a:buFont typeface="+mj-lt"/>
              <a:buAutoNum type="romanLcPeriod"/>
            </a:pPr>
            <a:r>
              <a:rPr lang="en-US" sz="5600" dirty="0"/>
              <a:t>	</a:t>
            </a:r>
            <a:r>
              <a:rPr lang="en-US" sz="5600" dirty="0" smtClean="0"/>
              <a:t>Low Input Cost (Low WC)</a:t>
            </a:r>
          </a:p>
          <a:p>
            <a:pPr marL="571500" indent="122238">
              <a:buFont typeface="+mj-lt"/>
              <a:buAutoNum type="romanLcPeriod"/>
            </a:pPr>
            <a:r>
              <a:rPr lang="en-US" sz="5600" dirty="0"/>
              <a:t>	</a:t>
            </a:r>
            <a:r>
              <a:rPr lang="en-US" sz="5600" dirty="0" smtClean="0"/>
              <a:t>Long Processing Time (High WC)</a:t>
            </a:r>
          </a:p>
          <a:p>
            <a:pPr marL="571500" indent="122238">
              <a:buFont typeface="+mj-lt"/>
              <a:buAutoNum type="romanLcPeriod"/>
            </a:pPr>
            <a:r>
              <a:rPr lang="en-US" sz="5600" dirty="0"/>
              <a:t>	</a:t>
            </a:r>
            <a:r>
              <a:rPr lang="en-US" sz="5600" dirty="0" smtClean="0"/>
              <a:t>Short Processing Time (Low WC)</a:t>
            </a:r>
          </a:p>
          <a:p>
            <a:pPr marL="0" indent="0">
              <a:buNone/>
            </a:pPr>
            <a:r>
              <a:rPr lang="en-US" sz="5600" dirty="0" smtClean="0"/>
              <a:t>7. Cash Conversion Cycle</a:t>
            </a:r>
          </a:p>
          <a:p>
            <a:pPr marL="571500" indent="3175">
              <a:buFont typeface="+mj-lt"/>
              <a:buAutoNum type="romanLcPeriod"/>
            </a:pPr>
            <a:r>
              <a:rPr lang="en-US" sz="5600" dirty="0"/>
              <a:t>	</a:t>
            </a:r>
            <a:r>
              <a:rPr lang="en-US" sz="5600" dirty="0" smtClean="0"/>
              <a:t>Long (High)</a:t>
            </a:r>
          </a:p>
          <a:p>
            <a:pPr marL="571500" indent="3175">
              <a:buFont typeface="+mj-lt"/>
              <a:buAutoNum type="romanLcPeriod"/>
            </a:pPr>
            <a:r>
              <a:rPr lang="en-US" sz="5600" dirty="0"/>
              <a:t>	</a:t>
            </a:r>
            <a:r>
              <a:rPr lang="en-US" sz="5600" dirty="0" smtClean="0"/>
              <a:t>Short (Low)</a:t>
            </a:r>
          </a:p>
          <a:p>
            <a:pPr marL="0" indent="0">
              <a:buNone/>
            </a:pPr>
            <a:r>
              <a:rPr lang="en-US" sz="5600" dirty="0" smtClean="0"/>
              <a:t>8. Turnover of circulating capital</a:t>
            </a:r>
          </a:p>
          <a:p>
            <a:pPr marL="571500" indent="61913">
              <a:buFont typeface="+mj-lt"/>
              <a:buAutoNum type="romanLcPeriod"/>
            </a:pPr>
            <a:r>
              <a:rPr lang="en-US" sz="5600" dirty="0"/>
              <a:t>	</a:t>
            </a:r>
            <a:r>
              <a:rPr lang="en-US" sz="5600" dirty="0" smtClean="0"/>
              <a:t>Fast task within operating cycle (Low WC)</a:t>
            </a:r>
          </a:p>
          <a:p>
            <a:pPr marL="571500" indent="61913">
              <a:buFont typeface="+mj-lt"/>
              <a:buAutoNum type="romanLcPeriod"/>
            </a:pPr>
            <a:r>
              <a:rPr lang="en-US" sz="5600" dirty="0"/>
              <a:t>	</a:t>
            </a:r>
            <a:r>
              <a:rPr lang="en-US" sz="5600" dirty="0" smtClean="0"/>
              <a:t>Slow task within operating cycle (High WC)</a:t>
            </a:r>
          </a:p>
          <a:p>
            <a:pPr marL="0" indent="0">
              <a:buNone/>
            </a:pPr>
            <a:r>
              <a:rPr lang="en-US" sz="5600" dirty="0" smtClean="0"/>
              <a:t>9. Growth and Expansion Phase</a:t>
            </a:r>
          </a:p>
          <a:p>
            <a:pPr marL="571500" indent="61913">
              <a:buFont typeface="+mj-lt"/>
              <a:buAutoNum type="romanLcPeriod"/>
            </a:pPr>
            <a:r>
              <a:rPr lang="en-US" sz="5600" dirty="0"/>
              <a:t>	</a:t>
            </a:r>
            <a:r>
              <a:rPr lang="en-US" sz="5600" dirty="0" smtClean="0"/>
              <a:t>High Growth ( High WC)</a:t>
            </a:r>
          </a:p>
          <a:p>
            <a:pPr marL="571500" indent="61913">
              <a:buFont typeface="+mj-lt"/>
              <a:buAutoNum type="romanLcPeriod"/>
            </a:pPr>
            <a:r>
              <a:rPr lang="en-US" sz="5600" dirty="0"/>
              <a:t>	</a:t>
            </a:r>
            <a:r>
              <a:rPr lang="en-US" sz="5600" dirty="0" smtClean="0"/>
              <a:t>Low Growth (Low WC)</a:t>
            </a:r>
          </a:p>
          <a:p>
            <a:pPr marL="0" indent="0">
              <a:buNone/>
            </a:pPr>
            <a:r>
              <a:rPr lang="en-US" sz="5600" dirty="0" smtClean="0"/>
              <a:t>10. Predictability of </a:t>
            </a:r>
            <a:r>
              <a:rPr lang="en-US" sz="5600" dirty="0" err="1" smtClean="0"/>
              <a:t>Cashflow</a:t>
            </a:r>
            <a:endParaRPr lang="en-US" sz="5600" dirty="0" smtClean="0"/>
          </a:p>
          <a:p>
            <a:pPr marL="571500" indent="3175">
              <a:buFont typeface="+mj-lt"/>
              <a:buAutoNum type="romanLcPeriod"/>
            </a:pPr>
            <a:r>
              <a:rPr lang="en-US" sz="5600" dirty="0"/>
              <a:t>	</a:t>
            </a:r>
            <a:r>
              <a:rPr lang="en-US" sz="5600" dirty="0" smtClean="0"/>
              <a:t>Certainty ( Low WC)</a:t>
            </a:r>
          </a:p>
          <a:p>
            <a:pPr marL="571500" indent="3175">
              <a:buFont typeface="+mj-lt"/>
              <a:buAutoNum type="romanLcPeriod"/>
            </a:pPr>
            <a:r>
              <a:rPr lang="en-US" sz="5600" dirty="0"/>
              <a:t>	</a:t>
            </a:r>
            <a:r>
              <a:rPr lang="en-US" sz="5600" dirty="0" smtClean="0"/>
              <a:t>Uncertainty (High WC)</a:t>
            </a:r>
          </a:p>
          <a:p>
            <a:pPr marL="0" indent="0">
              <a:buNone/>
            </a:pPr>
            <a:r>
              <a:rPr lang="en-US" sz="5600" dirty="0" smtClean="0"/>
              <a:t>11. Use of Technology</a:t>
            </a:r>
          </a:p>
          <a:p>
            <a:pPr marL="571500" indent="3175">
              <a:buFont typeface="+mj-lt"/>
              <a:buAutoNum type="romanLcPeriod"/>
            </a:pPr>
            <a:r>
              <a:rPr lang="en-US" sz="5600" dirty="0"/>
              <a:t>	</a:t>
            </a:r>
            <a:r>
              <a:rPr lang="en-US" sz="5600" dirty="0" smtClean="0"/>
              <a:t>New Technology (Low WC)</a:t>
            </a:r>
          </a:p>
          <a:p>
            <a:pPr marL="571500" indent="3175">
              <a:buFont typeface="+mj-lt"/>
              <a:buAutoNum type="romanLcPeriod"/>
            </a:pPr>
            <a:r>
              <a:rPr lang="en-US" sz="5600" dirty="0"/>
              <a:t>	</a:t>
            </a:r>
            <a:r>
              <a:rPr lang="en-US" sz="5600" dirty="0" smtClean="0"/>
              <a:t>Old Technology (High WC)</a:t>
            </a:r>
          </a:p>
          <a:p>
            <a:pPr marL="0" indent="0">
              <a:buNone/>
            </a:pPr>
            <a:r>
              <a:rPr lang="en-US" sz="5600" dirty="0" smtClean="0"/>
              <a:t>12. Access to money Market</a:t>
            </a:r>
          </a:p>
          <a:p>
            <a:pPr marL="571500" indent="-55563">
              <a:buFont typeface="+mj-lt"/>
              <a:buAutoNum type="romanLcPeriod"/>
            </a:pPr>
            <a:r>
              <a:rPr lang="en-US" sz="5600" dirty="0"/>
              <a:t>	</a:t>
            </a:r>
            <a:r>
              <a:rPr lang="en-US" sz="5600" dirty="0" smtClean="0"/>
              <a:t>Good Access ( Low WC)</a:t>
            </a:r>
          </a:p>
          <a:p>
            <a:pPr marL="571500" indent="-55563">
              <a:buFont typeface="+mj-lt"/>
              <a:buAutoNum type="romanLcPeriod"/>
            </a:pPr>
            <a:r>
              <a:rPr lang="en-US" sz="5600" dirty="0"/>
              <a:t>	</a:t>
            </a:r>
            <a:r>
              <a:rPr lang="en-US" sz="5600" dirty="0" smtClean="0"/>
              <a:t>Poor Access (High WC)</a:t>
            </a:r>
          </a:p>
          <a:p>
            <a:pPr marL="0" indent="0">
              <a:buNone/>
            </a:pPr>
            <a:endParaRPr lang="en-US" dirty="0" smtClean="0"/>
          </a:p>
        </p:txBody>
      </p:sp>
    </p:spTree>
    <p:extLst>
      <p:ext uri="{BB962C8B-B14F-4D97-AF65-F5344CB8AC3E}">
        <p14:creationId xmlns:p14="http://schemas.microsoft.com/office/powerpoint/2010/main" val="218657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Working Capital Management</a:t>
            </a:r>
            <a:endParaRPr lang="en-US" dirty="0"/>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sz="2400" dirty="0"/>
              <a:t>Management of current assets investment and their financing</a:t>
            </a:r>
          </a:p>
          <a:p>
            <a:pPr algn="just"/>
            <a:r>
              <a:rPr lang="en-US" sz="2400" dirty="0"/>
              <a:t>Covers all decision of an organization involving cash flows in short-run with emphasis on management of investment in firm’s current assets and their financing</a:t>
            </a:r>
          </a:p>
          <a:p>
            <a:pPr algn="just"/>
            <a:r>
              <a:rPr lang="en-US" sz="2400" dirty="0"/>
              <a:t>Maintain the CA and CL at a point, which represents the most satisfactory level of working capital.</a:t>
            </a:r>
          </a:p>
          <a:p>
            <a:pPr lvl="1" algn="just"/>
            <a:r>
              <a:rPr lang="en-US" sz="2000" dirty="0"/>
              <a:t>Excessive CA= more use of long term fund which is costlier than short term funds</a:t>
            </a:r>
          </a:p>
          <a:p>
            <a:pPr lvl="1" algn="just"/>
            <a:r>
              <a:rPr lang="en-US" sz="2000" dirty="0"/>
              <a:t>Inadequate CA= leads into technical bankruptcy as it becomes unable to satisfy its current obligation timely.</a:t>
            </a:r>
          </a:p>
          <a:p>
            <a:pPr marL="342900" lvl="1" indent="-342900" algn="just"/>
            <a:r>
              <a:rPr lang="en-US" sz="2600" b="1" dirty="0"/>
              <a:t>Optimum working capital </a:t>
            </a:r>
            <a:r>
              <a:rPr lang="en-US" sz="2600" dirty="0"/>
              <a:t>insists on maintaining a trade-off  between profitability and cost associated with CA investment and financing policy of firm</a:t>
            </a:r>
          </a:p>
        </p:txBody>
      </p:sp>
    </p:spTree>
    <p:extLst>
      <p:ext uri="{BB962C8B-B14F-4D97-AF65-F5344CB8AC3E}">
        <p14:creationId xmlns:p14="http://schemas.microsoft.com/office/powerpoint/2010/main" val="1587133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229600" cy="762000"/>
          </a:xfrm>
        </p:spPr>
        <p:txBody>
          <a:bodyPr>
            <a:normAutofit fontScale="90000"/>
          </a:bodyPr>
          <a:lstStyle/>
          <a:p>
            <a:r>
              <a:rPr lang="en-US" sz="3200" dirty="0"/>
              <a:t>Importance/ Significance of Working Capital Management</a:t>
            </a:r>
            <a:endParaRPr lang="en-US" sz="3200" dirty="0"/>
          </a:p>
        </p:txBody>
      </p:sp>
      <p:sp>
        <p:nvSpPr>
          <p:cNvPr id="3" name="Content Placeholder 2"/>
          <p:cNvSpPr>
            <a:spLocks noGrp="1"/>
          </p:cNvSpPr>
          <p:nvPr>
            <p:ph idx="1"/>
          </p:nvPr>
        </p:nvSpPr>
        <p:spPr>
          <a:xfrm>
            <a:off x="1041991" y="1066801"/>
            <a:ext cx="9750056" cy="5059363"/>
          </a:xfrm>
        </p:spPr>
        <p:txBody>
          <a:bodyPr/>
          <a:lstStyle/>
          <a:p>
            <a:pPr marL="514350" indent="-514350" algn="just">
              <a:buFont typeface="+mj-lt"/>
              <a:buAutoNum type="arabicPeriod"/>
            </a:pPr>
            <a:r>
              <a:rPr lang="en-US" sz="2200" dirty="0"/>
              <a:t>Significant part of total assets</a:t>
            </a:r>
          </a:p>
          <a:p>
            <a:pPr marL="514350" indent="-514350" algn="just">
              <a:buFont typeface="+mj-lt"/>
              <a:buAutoNum type="arabicPeriod"/>
            </a:pPr>
            <a:r>
              <a:rPr lang="en-US" sz="2200" dirty="0"/>
              <a:t>Maintaining a desired scale of operation</a:t>
            </a:r>
          </a:p>
          <a:p>
            <a:pPr marL="514350" indent="-514350" algn="just">
              <a:buFont typeface="+mj-lt"/>
              <a:buAutoNum type="arabicPeriod"/>
            </a:pPr>
            <a:r>
              <a:rPr lang="en-US" sz="2200" dirty="0"/>
              <a:t>Maintaining regular cash flow</a:t>
            </a:r>
          </a:p>
          <a:p>
            <a:pPr marL="514350" indent="-514350" algn="just">
              <a:buFont typeface="+mj-lt"/>
              <a:buAutoNum type="arabicPeriod"/>
            </a:pPr>
            <a:r>
              <a:rPr lang="en-US" sz="2200" dirty="0"/>
              <a:t>Survival of </a:t>
            </a:r>
            <a:r>
              <a:rPr lang="en-US" sz="2200" dirty="0" smtClean="0"/>
              <a:t>firm</a:t>
            </a:r>
          </a:p>
          <a:p>
            <a:pPr marL="0" indent="0" algn="just">
              <a:buNone/>
            </a:pPr>
            <a:endParaRPr lang="en-US" sz="2200" dirty="0"/>
          </a:p>
          <a:p>
            <a:pPr marL="0" indent="0" algn="just">
              <a:buNone/>
            </a:pPr>
            <a:r>
              <a:rPr lang="en-US" b="1" dirty="0"/>
              <a:t>Objectives of Working Capital Management:</a:t>
            </a:r>
          </a:p>
          <a:p>
            <a:pPr marL="457200" indent="-457200" algn="just">
              <a:buFont typeface="+mj-lt"/>
              <a:buAutoNum type="arabicPeriod"/>
            </a:pPr>
            <a:r>
              <a:rPr lang="en-US" sz="2200" dirty="0"/>
              <a:t>Smooth working capital operating cycle</a:t>
            </a:r>
          </a:p>
          <a:p>
            <a:pPr marL="457200" indent="-457200" algn="just">
              <a:buFont typeface="+mj-lt"/>
              <a:buAutoNum type="arabicPeriod"/>
            </a:pPr>
            <a:r>
              <a:rPr lang="en-US" sz="2200" dirty="0"/>
              <a:t>Lowest working capital</a:t>
            </a:r>
          </a:p>
          <a:p>
            <a:pPr marL="457200" indent="-457200" algn="just">
              <a:buFont typeface="+mj-lt"/>
              <a:buAutoNum type="arabicPeriod"/>
            </a:pPr>
            <a:r>
              <a:rPr lang="en-US" sz="2200" dirty="0"/>
              <a:t>Minimize rate of interest or cost of capital</a:t>
            </a:r>
          </a:p>
          <a:p>
            <a:pPr marL="457200" indent="-457200" algn="just">
              <a:buFont typeface="+mj-lt"/>
              <a:buAutoNum type="arabicPeriod"/>
            </a:pPr>
            <a:r>
              <a:rPr lang="en-US" sz="2200" dirty="0"/>
              <a:t>Optimal return on current assets investment</a:t>
            </a:r>
          </a:p>
          <a:p>
            <a:pPr marL="0" indent="0">
              <a:buNone/>
            </a:pPr>
            <a:endParaRPr lang="en-US" dirty="0"/>
          </a:p>
        </p:txBody>
      </p:sp>
    </p:spTree>
    <p:extLst>
      <p:ext uri="{BB962C8B-B14F-4D97-AF65-F5344CB8AC3E}">
        <p14:creationId xmlns:p14="http://schemas.microsoft.com/office/powerpoint/2010/main" val="1314639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smtClean="0"/>
              <a:t>Cash Conversion Cycle</a:t>
            </a:r>
            <a:endParaRPr lang="en-US" dirty="0"/>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dirty="0" smtClean="0"/>
              <a:t>Cash conversion cycle refers to the length of time from the payment for purchase of raw materials to the collection of receivables. It indicates the length of time the firm has funds tied up in working capital</a:t>
            </a:r>
          </a:p>
          <a:p>
            <a:r>
              <a:rPr lang="en-US" dirty="0" smtClean="0"/>
              <a:t>CCC=ICP + RCP –PDP</a:t>
            </a:r>
          </a:p>
          <a:p>
            <a:pPr marL="457200" lvl="1" indent="0">
              <a:buNone/>
            </a:pPr>
            <a:r>
              <a:rPr lang="en-US" dirty="0" smtClean="0"/>
              <a:t>= Operating Cycle – PDP</a:t>
            </a:r>
          </a:p>
          <a:p>
            <a:pPr marL="457200" lvl="1" indent="0">
              <a:buNone/>
            </a:pPr>
            <a:r>
              <a:rPr lang="en-US" dirty="0" smtClean="0"/>
              <a:t>Where,</a:t>
            </a:r>
          </a:p>
          <a:p>
            <a:pPr marL="457200" lvl="1" indent="0">
              <a:buNone/>
            </a:pPr>
            <a:r>
              <a:rPr lang="en-US" dirty="0" smtClean="0"/>
              <a:t>ICP= Inventory Conversion Period</a:t>
            </a:r>
          </a:p>
          <a:p>
            <a:pPr marL="457200" lvl="1" indent="0">
              <a:buNone/>
            </a:pPr>
            <a:r>
              <a:rPr lang="en-US" dirty="0" smtClean="0"/>
              <a:t>RCP= Receivable Conversion Period</a:t>
            </a:r>
          </a:p>
          <a:p>
            <a:pPr marL="457200" lvl="1" indent="0">
              <a:buNone/>
            </a:pPr>
            <a:r>
              <a:rPr lang="en-US" dirty="0" smtClean="0"/>
              <a:t>PDP= Payable Deferral Period</a:t>
            </a:r>
          </a:p>
        </p:txBody>
      </p:sp>
    </p:spTree>
    <p:extLst>
      <p:ext uri="{BB962C8B-B14F-4D97-AF65-F5344CB8AC3E}">
        <p14:creationId xmlns:p14="http://schemas.microsoft.com/office/powerpoint/2010/main" val="2727733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Operating Cycle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162800"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9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Fig: Cash Conversion Cycle</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1250" y="990601"/>
            <a:ext cx="74295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0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981200" y="762000"/>
            <a:ext cx="8229600" cy="5715000"/>
          </a:xfrm>
        </p:spPr>
        <p:txBody>
          <a:bodyPr>
            <a:normAutofit fontScale="92500" lnSpcReduction="20000"/>
          </a:bodyPr>
          <a:lstStyle/>
          <a:p>
            <a:pPr algn="just"/>
            <a:r>
              <a:rPr lang="en-US" dirty="0" smtClean="0"/>
              <a:t>The cycle and length of time gap differ from one organization to another organization even in the same industry as well as other industries.</a:t>
            </a:r>
          </a:p>
          <a:p>
            <a:pPr algn="just"/>
            <a:r>
              <a:rPr lang="en-US" dirty="0" smtClean="0"/>
              <a:t>Trading organizations need not to process raw materials and work in progress into finished products. Therefore the cycle for trading organization will be shorter than manufacturing organization.</a:t>
            </a:r>
          </a:p>
          <a:p>
            <a:pPr algn="just"/>
            <a:r>
              <a:rPr lang="en-US" dirty="0" smtClean="0"/>
              <a:t>Financial enterprises do not have this type of cycle. They are engaged in the business of borrowing and lending. They use different methods than that of manufacturing firms. In this section our focus will be on trading and manufacturing organization</a:t>
            </a:r>
          </a:p>
          <a:p>
            <a:pPr algn="just"/>
            <a:r>
              <a:rPr lang="en-US" dirty="0" smtClean="0"/>
              <a:t>Working Capital Financing requirement or Negotiated financing required= </a:t>
            </a:r>
          </a:p>
          <a:p>
            <a:pPr lvl="2"/>
            <a:r>
              <a:rPr lang="en-US" sz="2300" dirty="0"/>
              <a:t>Daily Production * Cost per unit * CCC</a:t>
            </a:r>
          </a:p>
          <a:p>
            <a:pPr marL="1828800" lvl="4" indent="0">
              <a:buNone/>
            </a:pPr>
            <a:r>
              <a:rPr lang="en-US" sz="2300" dirty="0"/>
              <a:t>OR</a:t>
            </a:r>
          </a:p>
          <a:p>
            <a:pPr marL="1257300" lvl="4" indent="-342900">
              <a:buFont typeface="Wingdings" pitchFamily="2" charset="2"/>
              <a:buChar char="§"/>
            </a:pPr>
            <a:r>
              <a:rPr lang="en-US" sz="2300" dirty="0"/>
              <a:t>Daily Investment in operating cycle (Working Capital )* CCC</a:t>
            </a:r>
          </a:p>
        </p:txBody>
      </p:sp>
    </p:spTree>
    <p:extLst>
      <p:ext uri="{BB962C8B-B14F-4D97-AF65-F5344CB8AC3E}">
        <p14:creationId xmlns:p14="http://schemas.microsoft.com/office/powerpoint/2010/main" val="1117946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Inventory Conversion Period (ICP)</a:t>
            </a:r>
            <a:endParaRPr lang="en-US" dirty="0"/>
          </a:p>
        </p:txBody>
      </p:sp>
      <p:sp>
        <p:nvSpPr>
          <p:cNvPr id="3" name="Content Placeholder 2"/>
          <p:cNvSpPr>
            <a:spLocks noGrp="1"/>
          </p:cNvSpPr>
          <p:nvPr>
            <p:ph idx="1"/>
          </p:nvPr>
        </p:nvSpPr>
        <p:spPr>
          <a:xfrm>
            <a:off x="1981200" y="914401"/>
            <a:ext cx="8458200" cy="5211763"/>
          </a:xfrm>
        </p:spPr>
        <p:txBody>
          <a:bodyPr>
            <a:normAutofit/>
          </a:bodyPr>
          <a:lstStyle/>
          <a:p>
            <a:pPr algn="just"/>
            <a:r>
              <a:rPr lang="en-US" dirty="0" smtClean="0"/>
              <a:t>Length of time required to convert raw materials into finished goods and to sell these goods</a:t>
            </a:r>
          </a:p>
          <a:p>
            <a:pPr algn="just"/>
            <a:r>
              <a:rPr lang="en-US" b="1" dirty="0" smtClean="0"/>
              <a:t>ICP</a:t>
            </a:r>
            <a:r>
              <a:rPr lang="en-US" dirty="0" smtClean="0"/>
              <a:t> = Days in a year / Inventory turnover ratio</a:t>
            </a:r>
            <a:endParaRPr lang="en-US" dirty="0"/>
          </a:p>
          <a:p>
            <a:pPr marL="0" indent="0" algn="just">
              <a:buNone/>
            </a:pPr>
            <a:r>
              <a:rPr lang="en-US" dirty="0" smtClean="0"/>
              <a:t>			OR</a:t>
            </a:r>
          </a:p>
          <a:p>
            <a:pPr marL="0" indent="0" algn="just">
              <a:buNone/>
            </a:pPr>
            <a:r>
              <a:rPr lang="en-US" dirty="0"/>
              <a:t>	 </a:t>
            </a:r>
            <a:r>
              <a:rPr lang="en-US" dirty="0" smtClean="0"/>
              <a:t>    Inventory / Cost of goods sold per day</a:t>
            </a:r>
          </a:p>
          <a:p>
            <a:pPr marL="0" indent="0" algn="just">
              <a:buNone/>
            </a:pPr>
            <a:r>
              <a:rPr lang="en-US" b="1" dirty="0"/>
              <a:t>Inventory turnover ratio</a:t>
            </a:r>
            <a:r>
              <a:rPr lang="en-US" dirty="0"/>
              <a:t>= Cost of goods sold/ Inventory</a:t>
            </a:r>
          </a:p>
          <a:p>
            <a:pPr marL="0" indent="0" algn="just">
              <a:buNone/>
            </a:pPr>
            <a:r>
              <a:rPr lang="en-US" dirty="0"/>
              <a:t>	</a:t>
            </a:r>
            <a:r>
              <a:rPr lang="en-US" dirty="0" smtClean="0"/>
              <a:t>				or</a:t>
            </a:r>
          </a:p>
          <a:p>
            <a:pPr marL="0" indent="0" algn="just">
              <a:buNone/>
            </a:pPr>
            <a:r>
              <a:rPr lang="en-US" dirty="0"/>
              <a:t>	</a:t>
            </a:r>
            <a:r>
              <a:rPr lang="en-US" dirty="0" smtClean="0"/>
              <a:t>			Sales / inventory</a:t>
            </a:r>
            <a:endParaRPr lang="en-US" dirty="0"/>
          </a:p>
        </p:txBody>
      </p:sp>
    </p:spTree>
    <p:extLst>
      <p:ext uri="{BB962C8B-B14F-4D97-AF65-F5344CB8AC3E}">
        <p14:creationId xmlns:p14="http://schemas.microsoft.com/office/powerpoint/2010/main" val="1791530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1981200" y="762000"/>
            <a:ext cx="8229600" cy="5791200"/>
          </a:xfrm>
        </p:spPr>
        <p:txBody>
          <a:bodyPr>
            <a:normAutofit/>
          </a:bodyPr>
          <a:lstStyle/>
          <a:p>
            <a:pPr marL="0" indent="0" algn="just">
              <a:buNone/>
            </a:pPr>
            <a:r>
              <a:rPr lang="en-US" sz="2200" b="1" dirty="0"/>
              <a:t>Example 3</a:t>
            </a:r>
            <a:r>
              <a:rPr lang="en-US" sz="2200" dirty="0"/>
              <a:t>. Calculate the inventory conversion period in the following cases: Assume 360 days in a year:</a:t>
            </a:r>
          </a:p>
          <a:p>
            <a:pPr marL="457200" indent="-457200" algn="just">
              <a:buFont typeface="+mj-lt"/>
              <a:buAutoNum type="alphaLcPeriod"/>
            </a:pPr>
            <a:r>
              <a:rPr lang="en-US" sz="2200" dirty="0"/>
              <a:t>A firms annual sales is </a:t>
            </a:r>
            <a:r>
              <a:rPr lang="en-US" sz="2200" dirty="0" err="1"/>
              <a:t>Rs</a:t>
            </a:r>
            <a:r>
              <a:rPr lang="en-US" sz="2200" dirty="0"/>
              <a:t>. 15,000,000 and its cost of goods sold is approximately 80% of sales. It keeps inventory equal to </a:t>
            </a:r>
            <a:r>
              <a:rPr lang="en-US" sz="2200" dirty="0" err="1"/>
              <a:t>Rs</a:t>
            </a:r>
            <a:r>
              <a:rPr lang="en-US" sz="2200" dirty="0"/>
              <a:t>. 1,000,000 at all the times</a:t>
            </a:r>
          </a:p>
          <a:p>
            <a:pPr marL="457200" indent="-457200" algn="just">
              <a:buFont typeface="+mj-lt"/>
              <a:buAutoNum type="alphaLcPeriod"/>
            </a:pPr>
            <a:r>
              <a:rPr lang="en-US" sz="2200" dirty="0"/>
              <a:t>The sales and cost of goods sold of the firm are </a:t>
            </a:r>
            <a:r>
              <a:rPr lang="en-US" sz="2200" dirty="0" err="1"/>
              <a:t>Rs</a:t>
            </a:r>
            <a:r>
              <a:rPr lang="en-US" sz="2200" dirty="0"/>
              <a:t>. 10,000 and </a:t>
            </a:r>
            <a:r>
              <a:rPr lang="en-US" sz="2200" dirty="0" err="1"/>
              <a:t>Rs</a:t>
            </a:r>
            <a:r>
              <a:rPr lang="en-US" sz="2200" dirty="0"/>
              <a:t> 8,400 respectively. The beginning of year inventory is </a:t>
            </a:r>
            <a:r>
              <a:rPr lang="en-US" sz="2200" dirty="0" err="1"/>
              <a:t>Rs</a:t>
            </a:r>
            <a:r>
              <a:rPr lang="en-US" sz="2200" dirty="0"/>
              <a:t> 1,200 and the end of year inventory is </a:t>
            </a:r>
            <a:r>
              <a:rPr lang="en-US" sz="2200" dirty="0" err="1"/>
              <a:t>Rs</a:t>
            </a:r>
            <a:r>
              <a:rPr lang="en-US" sz="2200" dirty="0"/>
              <a:t> 1,000</a:t>
            </a:r>
          </a:p>
          <a:p>
            <a:pPr marL="457200" indent="-457200" algn="just">
              <a:buFont typeface="+mj-lt"/>
              <a:buAutoNum type="alphaLcPeriod"/>
            </a:pPr>
            <a:r>
              <a:rPr lang="en-US" sz="2200" dirty="0"/>
              <a:t>A firm has a inventory turnover of 8 times</a:t>
            </a:r>
            <a:endParaRPr lang="en-US" sz="2200" dirty="0"/>
          </a:p>
        </p:txBody>
      </p:sp>
    </p:spTree>
    <p:extLst>
      <p:ext uri="{BB962C8B-B14F-4D97-AF65-F5344CB8AC3E}">
        <p14:creationId xmlns:p14="http://schemas.microsoft.com/office/powerpoint/2010/main" val="99877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Concepts of </a:t>
            </a:r>
            <a:r>
              <a:rPr lang="en-US" dirty="0" smtClean="0"/>
              <a:t>Working Capital</a:t>
            </a:r>
            <a:endParaRPr lang="en-US" dirty="0"/>
          </a:p>
        </p:txBody>
      </p:sp>
      <p:sp>
        <p:nvSpPr>
          <p:cNvPr id="3" name="Content Placeholder 2"/>
          <p:cNvSpPr>
            <a:spLocks noGrp="1"/>
          </p:cNvSpPr>
          <p:nvPr>
            <p:ph idx="1"/>
          </p:nvPr>
        </p:nvSpPr>
        <p:spPr>
          <a:xfrm>
            <a:off x="1180214" y="1219200"/>
            <a:ext cx="9030586" cy="5181600"/>
          </a:xfrm>
        </p:spPr>
        <p:txBody>
          <a:bodyPr/>
          <a:lstStyle/>
          <a:p>
            <a:r>
              <a:rPr lang="en-US" dirty="0"/>
              <a:t>Working Capital (to meet day to day operation)</a:t>
            </a:r>
          </a:p>
          <a:p>
            <a:r>
              <a:rPr lang="en-US" dirty="0"/>
              <a:t>Fixed Capital ( to finance fixed assets)</a:t>
            </a:r>
          </a:p>
          <a:p>
            <a:r>
              <a:rPr lang="en-US" dirty="0"/>
              <a:t>Working capital is also called circulating capital</a:t>
            </a:r>
          </a:p>
          <a:p>
            <a:r>
              <a:rPr lang="en-US" dirty="0"/>
              <a:t>CCC= ICP +RCP – PDP, where ICP+RCP is operating cycle</a:t>
            </a:r>
            <a:r>
              <a:rPr lang="en-US" dirty="0" smtClean="0"/>
              <a:t>.</a:t>
            </a:r>
            <a:endParaRPr lang="en-US" dirty="0"/>
          </a:p>
        </p:txBody>
      </p:sp>
    </p:spTree>
    <p:extLst>
      <p:ext uri="{BB962C8B-B14F-4D97-AF65-F5344CB8AC3E}">
        <p14:creationId xmlns:p14="http://schemas.microsoft.com/office/powerpoint/2010/main" val="422351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Receivable Conversion Period(RCP)</a:t>
            </a:r>
            <a:endParaRPr lang="en-US" dirty="0"/>
          </a:p>
        </p:txBody>
      </p:sp>
      <p:sp>
        <p:nvSpPr>
          <p:cNvPr id="3" name="Content Placeholder 2"/>
          <p:cNvSpPr>
            <a:spLocks noGrp="1"/>
          </p:cNvSpPr>
          <p:nvPr>
            <p:ph idx="1"/>
          </p:nvPr>
        </p:nvSpPr>
        <p:spPr>
          <a:xfrm>
            <a:off x="1981200" y="914401"/>
            <a:ext cx="8382000" cy="5211763"/>
          </a:xfrm>
        </p:spPr>
        <p:txBody>
          <a:bodyPr/>
          <a:lstStyle/>
          <a:p>
            <a:pPr algn="just"/>
            <a:r>
              <a:rPr lang="en-US" dirty="0"/>
              <a:t>Length of time required to convert firm’s receivable into cash. It is also called as Days Sales Outstanding (DSO) or Average Collection Period (ACP</a:t>
            </a:r>
            <a:r>
              <a:rPr lang="en-US" dirty="0" smtClean="0"/>
              <a:t>)</a:t>
            </a:r>
          </a:p>
          <a:p>
            <a:pPr algn="just"/>
            <a:r>
              <a:rPr lang="en-US" dirty="0" smtClean="0"/>
              <a:t>RCP = Days in a year / Receivable turnover ratio</a:t>
            </a:r>
          </a:p>
          <a:p>
            <a:pPr marL="0" indent="0" algn="just">
              <a:buNone/>
            </a:pPr>
            <a:r>
              <a:rPr lang="en-US" dirty="0"/>
              <a:t>	</a:t>
            </a:r>
            <a:r>
              <a:rPr lang="en-US" dirty="0" smtClean="0"/>
              <a:t>		or</a:t>
            </a:r>
          </a:p>
          <a:p>
            <a:pPr marL="0" indent="0" algn="just">
              <a:buNone/>
            </a:pPr>
            <a:r>
              <a:rPr lang="en-US" dirty="0"/>
              <a:t>	</a:t>
            </a:r>
            <a:r>
              <a:rPr lang="en-US" dirty="0" smtClean="0"/>
              <a:t>	Receivable / Credit sales per day</a:t>
            </a:r>
          </a:p>
          <a:p>
            <a:pPr marL="0" indent="0" algn="just">
              <a:buNone/>
            </a:pPr>
            <a:r>
              <a:rPr lang="en-US" dirty="0"/>
              <a:t>Receivable turnover ratio= Credit Sales / Receivable</a:t>
            </a:r>
            <a:endParaRPr lang="en-US" dirty="0"/>
          </a:p>
        </p:txBody>
      </p:sp>
    </p:spTree>
    <p:extLst>
      <p:ext uri="{BB962C8B-B14F-4D97-AF65-F5344CB8AC3E}">
        <p14:creationId xmlns:p14="http://schemas.microsoft.com/office/powerpoint/2010/main" val="2549217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1981200" y="762000"/>
            <a:ext cx="8229600" cy="5791200"/>
          </a:xfrm>
        </p:spPr>
        <p:txBody>
          <a:bodyPr>
            <a:normAutofit/>
          </a:bodyPr>
          <a:lstStyle/>
          <a:p>
            <a:pPr marL="0" indent="0" algn="just">
              <a:buNone/>
            </a:pPr>
            <a:r>
              <a:rPr lang="en-US" sz="2200" b="1" dirty="0"/>
              <a:t>Example 4. </a:t>
            </a:r>
            <a:r>
              <a:rPr lang="en-US" sz="2200" dirty="0"/>
              <a:t>Calculate the receivable collection period in the following cases: Assume 360 days in a year:</a:t>
            </a:r>
          </a:p>
          <a:p>
            <a:pPr marL="457200" indent="-457200" algn="just">
              <a:buFont typeface="+mj-lt"/>
              <a:buAutoNum type="alphaLcPeriod"/>
            </a:pPr>
            <a:r>
              <a:rPr lang="en-US" sz="2200" dirty="0"/>
              <a:t>A firms annual sales is </a:t>
            </a:r>
            <a:r>
              <a:rPr lang="en-US" sz="2200" dirty="0" err="1"/>
              <a:t>Rs</a:t>
            </a:r>
            <a:r>
              <a:rPr lang="en-US" sz="2200" dirty="0"/>
              <a:t>. 15,000,000. The firm has receivables of </a:t>
            </a:r>
            <a:r>
              <a:rPr lang="en-US" sz="2200" dirty="0" err="1"/>
              <a:t>Rs</a:t>
            </a:r>
            <a:r>
              <a:rPr lang="en-US" sz="2200" dirty="0"/>
              <a:t>. 1,000,000.</a:t>
            </a:r>
          </a:p>
          <a:p>
            <a:pPr marL="457200" indent="-457200" algn="just">
              <a:buFont typeface="+mj-lt"/>
              <a:buAutoNum type="alphaLcPeriod"/>
            </a:pPr>
            <a:r>
              <a:rPr lang="en-US" sz="2200" dirty="0"/>
              <a:t>The sales of the firm is </a:t>
            </a:r>
            <a:r>
              <a:rPr lang="en-US" sz="2200" dirty="0" err="1"/>
              <a:t>Rs</a:t>
            </a:r>
            <a:r>
              <a:rPr lang="en-US" sz="2200" dirty="0"/>
              <a:t> 10,000. The beginning of the year receivable is </a:t>
            </a:r>
            <a:r>
              <a:rPr lang="en-US" sz="2200" dirty="0" err="1"/>
              <a:t>Rs</a:t>
            </a:r>
            <a:r>
              <a:rPr lang="en-US" sz="2200" dirty="0"/>
              <a:t>. 1,200 and the end of year receivable is </a:t>
            </a:r>
            <a:r>
              <a:rPr lang="en-US" sz="2200" dirty="0" err="1"/>
              <a:t>Rs</a:t>
            </a:r>
            <a:r>
              <a:rPr lang="en-US" sz="2200" dirty="0"/>
              <a:t>. 1,000</a:t>
            </a:r>
          </a:p>
          <a:p>
            <a:pPr marL="457200" indent="-457200" algn="just">
              <a:buFont typeface="+mj-lt"/>
              <a:buAutoNum type="alphaLcPeriod"/>
            </a:pPr>
            <a:r>
              <a:rPr lang="en-US" sz="2200" dirty="0"/>
              <a:t>A firm has a receivable turnover of 10 times</a:t>
            </a:r>
          </a:p>
          <a:p>
            <a:pPr marL="457200" indent="-457200" algn="just">
              <a:buFont typeface="+mj-lt"/>
              <a:buAutoNum type="alphaLcPeriod"/>
            </a:pPr>
            <a:r>
              <a:rPr lang="en-US" sz="2200" dirty="0"/>
              <a:t>A firm’s annual sales is </a:t>
            </a:r>
            <a:r>
              <a:rPr lang="en-US" sz="2200" dirty="0" err="1"/>
              <a:t>Rs</a:t>
            </a:r>
            <a:r>
              <a:rPr lang="en-US" sz="2200" dirty="0"/>
              <a:t> 1 million, 80% of which are on credit and has a receivable of </a:t>
            </a:r>
            <a:r>
              <a:rPr lang="en-US" sz="2200" dirty="0" err="1"/>
              <a:t>Rs</a:t>
            </a:r>
            <a:r>
              <a:rPr lang="en-US" sz="2200" dirty="0"/>
              <a:t>. 70,000</a:t>
            </a:r>
            <a:endParaRPr lang="en-US" sz="2200" dirty="0"/>
          </a:p>
        </p:txBody>
      </p:sp>
    </p:spTree>
    <p:extLst>
      <p:ext uri="{BB962C8B-B14F-4D97-AF65-F5344CB8AC3E}">
        <p14:creationId xmlns:p14="http://schemas.microsoft.com/office/powerpoint/2010/main" val="775568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Payable Deferral Period (PDP)</a:t>
            </a:r>
            <a:endParaRPr lang="en-US" dirty="0"/>
          </a:p>
        </p:txBody>
      </p:sp>
      <p:sp>
        <p:nvSpPr>
          <p:cNvPr id="3" name="Content Placeholder 2"/>
          <p:cNvSpPr>
            <a:spLocks noGrp="1"/>
          </p:cNvSpPr>
          <p:nvPr>
            <p:ph idx="1"/>
          </p:nvPr>
        </p:nvSpPr>
        <p:spPr>
          <a:xfrm>
            <a:off x="1981200" y="990601"/>
            <a:ext cx="8229600" cy="5135563"/>
          </a:xfrm>
        </p:spPr>
        <p:txBody>
          <a:bodyPr>
            <a:normAutofit fontScale="92500" lnSpcReduction="10000"/>
          </a:bodyPr>
          <a:lstStyle/>
          <a:p>
            <a:pPr algn="just"/>
            <a:r>
              <a:rPr lang="en-US" dirty="0"/>
              <a:t>Length of time between the purchase of raw material and labor and payment of cash for them.</a:t>
            </a:r>
          </a:p>
          <a:p>
            <a:pPr algn="just"/>
            <a:r>
              <a:rPr lang="en-US" dirty="0"/>
              <a:t>PDP = Days in a year / Payable turnover ratio</a:t>
            </a:r>
          </a:p>
          <a:p>
            <a:pPr marL="0" indent="0" algn="just">
              <a:buNone/>
            </a:pPr>
            <a:r>
              <a:rPr lang="en-US" dirty="0"/>
              <a:t>	</a:t>
            </a:r>
            <a:r>
              <a:rPr lang="en-US" dirty="0"/>
              <a:t>	Or</a:t>
            </a:r>
          </a:p>
          <a:p>
            <a:pPr marL="0" indent="0" algn="just">
              <a:buNone/>
            </a:pPr>
            <a:r>
              <a:rPr lang="en-US" dirty="0"/>
              <a:t>	</a:t>
            </a:r>
            <a:r>
              <a:rPr lang="en-US" dirty="0"/>
              <a:t>= Payable / Cost of goods sold per day</a:t>
            </a:r>
          </a:p>
          <a:p>
            <a:pPr marL="0" indent="0" algn="just">
              <a:buNone/>
            </a:pPr>
            <a:r>
              <a:rPr lang="en-US" dirty="0"/>
              <a:t>Payable turnover ratio = Cost of goods sold / Payable</a:t>
            </a:r>
          </a:p>
          <a:p>
            <a:pPr marL="0" indent="0" algn="just">
              <a:buNone/>
            </a:pPr>
            <a:r>
              <a:rPr lang="en-US" dirty="0"/>
              <a:t>	</a:t>
            </a:r>
            <a:r>
              <a:rPr lang="en-US" dirty="0"/>
              <a:t>		Or</a:t>
            </a:r>
          </a:p>
          <a:p>
            <a:pPr marL="0" indent="0" algn="just">
              <a:buNone/>
            </a:pPr>
            <a:r>
              <a:rPr lang="en-US" dirty="0"/>
              <a:t>	</a:t>
            </a:r>
            <a:r>
              <a:rPr lang="en-US" dirty="0"/>
              <a:t>		= Credit Purchase / Payable</a:t>
            </a:r>
          </a:p>
          <a:p>
            <a:pPr marL="0" indent="0" algn="just">
              <a:buNone/>
            </a:pPr>
            <a:r>
              <a:rPr lang="en-US" dirty="0"/>
              <a:t>Note: Use average inventory, average receivable and average payable if the opening and closing information are provided by question.</a:t>
            </a:r>
          </a:p>
          <a:p>
            <a:pPr marL="0" indent="0" algn="just">
              <a:buNone/>
            </a:pPr>
            <a:r>
              <a:rPr lang="en-US" dirty="0"/>
              <a:t>Average = (Opening + Closing) / 2</a:t>
            </a:r>
            <a:endParaRPr lang="en-US" dirty="0"/>
          </a:p>
        </p:txBody>
      </p:sp>
    </p:spTree>
    <p:extLst>
      <p:ext uri="{BB962C8B-B14F-4D97-AF65-F5344CB8AC3E}">
        <p14:creationId xmlns:p14="http://schemas.microsoft.com/office/powerpoint/2010/main" val="3220662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1981200" y="762000"/>
            <a:ext cx="8229600" cy="5791200"/>
          </a:xfrm>
        </p:spPr>
        <p:txBody>
          <a:bodyPr>
            <a:normAutofit/>
          </a:bodyPr>
          <a:lstStyle/>
          <a:p>
            <a:pPr marL="0" indent="0" algn="just">
              <a:buNone/>
            </a:pPr>
            <a:r>
              <a:rPr lang="en-US" sz="1800" b="1" dirty="0"/>
              <a:t>Example 5. </a:t>
            </a:r>
            <a:r>
              <a:rPr lang="en-US" sz="1800" dirty="0"/>
              <a:t>Calculate the Payable Deferred period in the following cases: Assume 360 days in a year:</a:t>
            </a:r>
          </a:p>
          <a:p>
            <a:pPr marL="457200" indent="-457200" algn="just">
              <a:buFont typeface="+mj-lt"/>
              <a:buAutoNum type="alphaLcPeriod"/>
            </a:pPr>
            <a:r>
              <a:rPr lang="en-US" sz="1800" dirty="0"/>
              <a:t>A firms annual sales is </a:t>
            </a:r>
            <a:r>
              <a:rPr lang="en-US" sz="1800" dirty="0" err="1"/>
              <a:t>Rs</a:t>
            </a:r>
            <a:r>
              <a:rPr lang="en-US" sz="1800" dirty="0"/>
              <a:t>. 15,000,000 and its cost of goods sold is approximately 80% of sales. The firm has account payable of </a:t>
            </a:r>
            <a:r>
              <a:rPr lang="en-US" sz="1800" dirty="0" err="1"/>
              <a:t>Rs</a:t>
            </a:r>
            <a:r>
              <a:rPr lang="en-US" sz="1800" dirty="0"/>
              <a:t>. 900,000</a:t>
            </a:r>
          </a:p>
          <a:p>
            <a:pPr marL="457200" indent="-457200" algn="just">
              <a:buFont typeface="+mj-lt"/>
              <a:buAutoNum type="alphaLcPeriod"/>
            </a:pPr>
            <a:r>
              <a:rPr lang="en-US" sz="1800" dirty="0"/>
              <a:t>The sales and cost of goods sold of the firm are </a:t>
            </a:r>
            <a:r>
              <a:rPr lang="en-US" sz="1800" dirty="0" err="1"/>
              <a:t>Rs</a:t>
            </a:r>
            <a:r>
              <a:rPr lang="en-US" sz="1800" dirty="0"/>
              <a:t>. 100,000 and </a:t>
            </a:r>
            <a:r>
              <a:rPr lang="en-US" sz="1800" dirty="0" err="1"/>
              <a:t>Rs</a:t>
            </a:r>
            <a:r>
              <a:rPr lang="en-US" sz="1800" dirty="0"/>
              <a:t> 84,000 respectively. The beginning of the year account payable is </a:t>
            </a:r>
            <a:r>
              <a:rPr lang="en-US" sz="1800" dirty="0" err="1"/>
              <a:t>Rs</a:t>
            </a:r>
            <a:r>
              <a:rPr lang="en-US" sz="1800" dirty="0"/>
              <a:t> 10,200 and the end of year account payable is </a:t>
            </a:r>
            <a:r>
              <a:rPr lang="en-US" sz="1800" dirty="0" err="1"/>
              <a:t>Rs</a:t>
            </a:r>
            <a:r>
              <a:rPr lang="en-US" sz="1800" dirty="0"/>
              <a:t>. 10,000</a:t>
            </a:r>
          </a:p>
          <a:p>
            <a:pPr marL="457200" indent="-457200" algn="just">
              <a:buFont typeface="+mj-lt"/>
              <a:buAutoNum type="alphaLcPeriod"/>
            </a:pPr>
            <a:r>
              <a:rPr lang="en-US" sz="1800" dirty="0"/>
              <a:t>A firm account payable and credit purchase of </a:t>
            </a:r>
            <a:r>
              <a:rPr lang="en-US" sz="1800" dirty="0" err="1"/>
              <a:t>Rs</a:t>
            </a:r>
            <a:r>
              <a:rPr lang="en-US" sz="1800" dirty="0"/>
              <a:t> 20,000 and 450,000 respectively</a:t>
            </a:r>
          </a:p>
          <a:p>
            <a:pPr marL="0" indent="0" algn="just">
              <a:buNone/>
            </a:pPr>
            <a:r>
              <a:rPr lang="en-US" sz="1800" b="1" dirty="0"/>
              <a:t>Example 6.</a:t>
            </a:r>
          </a:p>
          <a:p>
            <a:pPr marL="0" indent="0" algn="just">
              <a:buNone/>
            </a:pPr>
            <a:r>
              <a:rPr lang="en-US" sz="1800" dirty="0"/>
              <a:t>Suppose it takes a firm an average of 30 days to convert materials and labor and to sell them, and it takes another 20 days to collect on receivables, while 30 days normally laps between receipt of materials and payments for materials and labor</a:t>
            </a:r>
          </a:p>
          <a:p>
            <a:pPr marL="0" indent="0" algn="just">
              <a:buNone/>
            </a:pPr>
            <a:r>
              <a:rPr lang="en-US" sz="1800" dirty="0"/>
              <a:t>What is firm’s cash conversion cycle ?</a:t>
            </a:r>
          </a:p>
          <a:p>
            <a:pPr marL="0" indent="0" algn="just">
              <a:buNone/>
            </a:pPr>
            <a:r>
              <a:rPr lang="en-US" sz="1800" dirty="0"/>
              <a:t>Suppose the firm’s daily expenses of </a:t>
            </a:r>
            <a:r>
              <a:rPr lang="en-US" sz="1800" dirty="0" err="1"/>
              <a:t>Rs</a:t>
            </a:r>
            <a:r>
              <a:rPr lang="en-US" sz="1800" dirty="0"/>
              <a:t> 1,500 and cash conversion cycle of 20 days, calculate external financing requirement</a:t>
            </a:r>
          </a:p>
        </p:txBody>
      </p:sp>
    </p:spTree>
    <p:extLst>
      <p:ext uri="{BB962C8B-B14F-4D97-AF65-F5344CB8AC3E}">
        <p14:creationId xmlns:p14="http://schemas.microsoft.com/office/powerpoint/2010/main" val="15404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a:t>Concepts of Working Capital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9581" y="1143001"/>
            <a:ext cx="8899452"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426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smtClean="0"/>
              <a:t>Concept</a:t>
            </a:r>
            <a:endParaRPr lang="en-US" dirty="0"/>
          </a:p>
        </p:txBody>
      </p:sp>
      <p:sp>
        <p:nvSpPr>
          <p:cNvPr id="3" name="Content Placeholder 2"/>
          <p:cNvSpPr>
            <a:spLocks noGrp="1"/>
          </p:cNvSpPr>
          <p:nvPr>
            <p:ph idx="1"/>
          </p:nvPr>
        </p:nvSpPr>
        <p:spPr>
          <a:xfrm>
            <a:off x="1382233" y="1066801"/>
            <a:ext cx="8828567" cy="5059363"/>
          </a:xfrm>
        </p:spPr>
        <p:txBody>
          <a:bodyPr/>
          <a:lstStyle/>
          <a:p>
            <a:pPr marL="571500" indent="-571500">
              <a:buAutoNum type="romanLcPeriod"/>
            </a:pPr>
            <a:r>
              <a:rPr lang="en-US" dirty="0" smtClean="0"/>
              <a:t>Gross Concept:</a:t>
            </a:r>
          </a:p>
          <a:p>
            <a:pPr lvl="2" indent="-342900">
              <a:buFont typeface="Wingdings" pitchFamily="2" charset="2"/>
              <a:buChar char="ü"/>
            </a:pPr>
            <a:r>
              <a:rPr lang="en-US" sz="2400" dirty="0" smtClean="0"/>
              <a:t>Gross working capital</a:t>
            </a:r>
          </a:p>
          <a:p>
            <a:pPr lvl="2" indent="-342900">
              <a:buFont typeface="Wingdings" pitchFamily="2" charset="2"/>
              <a:buChar char="ü"/>
            </a:pPr>
            <a:r>
              <a:rPr lang="en-US" sz="2400" dirty="0" smtClean="0"/>
              <a:t>Total amount of current assets</a:t>
            </a:r>
          </a:p>
          <a:p>
            <a:pPr lvl="2" indent="-342900">
              <a:buFont typeface="Wingdings" pitchFamily="2" charset="2"/>
              <a:buChar char="ü"/>
            </a:pPr>
            <a:r>
              <a:rPr lang="en-US" sz="2400" dirty="0" smtClean="0"/>
              <a:t>Relevant for new company compare to existing because new company should identify level of inventory, cash and receivable.</a:t>
            </a:r>
          </a:p>
          <a:p>
            <a:pPr lvl="2" indent="-342900">
              <a:buFont typeface="Wingdings" pitchFamily="2" charset="2"/>
              <a:buChar char="ü"/>
            </a:pPr>
            <a:r>
              <a:rPr lang="en-US" sz="2400" dirty="0" smtClean="0"/>
              <a:t>Is higher GWC= high liquidity ??</a:t>
            </a:r>
          </a:p>
          <a:p>
            <a:pPr marL="800100" lvl="2" indent="0">
              <a:buNone/>
            </a:pPr>
            <a:r>
              <a:rPr lang="en-US" sz="2400" dirty="0"/>
              <a:t>	</a:t>
            </a:r>
            <a:r>
              <a:rPr lang="en-US" sz="2400" dirty="0" smtClean="0"/>
              <a:t>	NO, because we have to compare assets and 		liability to find liquidity.</a:t>
            </a:r>
            <a:endParaRPr lang="en-US" sz="2400" dirty="0"/>
          </a:p>
        </p:txBody>
      </p:sp>
    </p:spTree>
    <p:extLst>
      <p:ext uri="{BB962C8B-B14F-4D97-AF65-F5344CB8AC3E}">
        <p14:creationId xmlns:p14="http://schemas.microsoft.com/office/powerpoint/2010/main" val="721767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smtClean="0"/>
              <a:t>Concept</a:t>
            </a:r>
            <a:endParaRPr lang="en-US" dirty="0"/>
          </a:p>
        </p:txBody>
      </p:sp>
      <p:sp>
        <p:nvSpPr>
          <p:cNvPr id="3" name="Content Placeholder 2"/>
          <p:cNvSpPr>
            <a:spLocks noGrp="1"/>
          </p:cNvSpPr>
          <p:nvPr>
            <p:ph idx="1"/>
          </p:nvPr>
        </p:nvSpPr>
        <p:spPr>
          <a:xfrm>
            <a:off x="1371600" y="685801"/>
            <a:ext cx="9516140" cy="5440363"/>
          </a:xfrm>
        </p:spPr>
        <p:txBody>
          <a:bodyPr/>
          <a:lstStyle/>
          <a:p>
            <a:pPr marL="0" indent="0">
              <a:buNone/>
            </a:pPr>
            <a:r>
              <a:rPr lang="en-US" dirty="0" smtClean="0"/>
              <a:t>ii. Net Concept</a:t>
            </a:r>
          </a:p>
          <a:p>
            <a:pPr algn="just">
              <a:buFont typeface="Wingdings" pitchFamily="2" charset="2"/>
              <a:buChar char="ü"/>
            </a:pPr>
            <a:r>
              <a:rPr lang="en-US" sz="2400" dirty="0"/>
              <a:t>Net working capital ( i.e. CA- CL)</a:t>
            </a:r>
          </a:p>
          <a:p>
            <a:pPr algn="just">
              <a:buFont typeface="Wingdings" pitchFamily="2" charset="2"/>
              <a:buChar char="ü"/>
            </a:pPr>
            <a:r>
              <a:rPr lang="en-US" sz="2400" dirty="0"/>
              <a:t>P</a:t>
            </a:r>
            <a:r>
              <a:rPr lang="en-US" sz="2400" dirty="0"/>
              <a:t>art of investment in CA that is financed by long-term funds</a:t>
            </a:r>
          </a:p>
          <a:p>
            <a:pPr algn="just">
              <a:buFont typeface="Wingdings" pitchFamily="2" charset="2"/>
              <a:buChar char="ü"/>
            </a:pPr>
            <a:r>
              <a:rPr lang="en-US" sz="2400" dirty="0"/>
              <a:t>H</a:t>
            </a:r>
            <a:r>
              <a:rPr lang="en-US" sz="2400" dirty="0"/>
              <a:t>igher NWC = Higher Liquidity </a:t>
            </a:r>
          </a:p>
          <a:p>
            <a:pPr algn="just">
              <a:buFont typeface="Wingdings" pitchFamily="2" charset="2"/>
              <a:buChar char="ü"/>
            </a:pPr>
            <a:r>
              <a:rPr lang="en-US" sz="2400" dirty="0"/>
              <a:t>R</a:t>
            </a:r>
            <a:r>
              <a:rPr lang="en-US" sz="2400" dirty="0"/>
              <a:t>elevant to existing company as creditors wants high CA compare to CL.</a:t>
            </a:r>
          </a:p>
          <a:p>
            <a:pPr marL="0" indent="0">
              <a:buNone/>
            </a:pPr>
            <a:r>
              <a:rPr lang="en-US" dirty="0" smtClean="0"/>
              <a:t> iii. Zero Concept</a:t>
            </a:r>
          </a:p>
          <a:p>
            <a:pPr algn="just">
              <a:buFont typeface="Wingdings" pitchFamily="2" charset="2"/>
              <a:buChar char="ü"/>
            </a:pPr>
            <a:r>
              <a:rPr lang="en-US" sz="2400" dirty="0"/>
              <a:t>WC= Inventory + Receivable – Payable results ZERO</a:t>
            </a:r>
          </a:p>
          <a:p>
            <a:pPr algn="just">
              <a:buFont typeface="Wingdings" pitchFamily="2" charset="2"/>
              <a:buChar char="ü"/>
            </a:pPr>
            <a:r>
              <a:rPr lang="en-US" sz="2400" dirty="0"/>
              <a:t>Inventory and Receivable are components to generate sales</a:t>
            </a:r>
            <a:endParaRPr lang="en-US" sz="2400" dirty="0"/>
          </a:p>
        </p:txBody>
      </p:sp>
    </p:spTree>
    <p:extLst>
      <p:ext uri="{BB962C8B-B14F-4D97-AF65-F5344CB8AC3E}">
        <p14:creationId xmlns:p14="http://schemas.microsoft.com/office/powerpoint/2010/main" val="4161945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smtClean="0"/>
              <a:t>Concept</a:t>
            </a:r>
            <a:endParaRPr lang="en-US" dirty="0"/>
          </a:p>
        </p:txBody>
      </p:sp>
      <p:sp>
        <p:nvSpPr>
          <p:cNvPr id="3" name="Content Placeholder 2"/>
          <p:cNvSpPr>
            <a:spLocks noGrp="1"/>
          </p:cNvSpPr>
          <p:nvPr>
            <p:ph idx="1"/>
          </p:nvPr>
        </p:nvSpPr>
        <p:spPr>
          <a:xfrm>
            <a:off x="1254641" y="990601"/>
            <a:ext cx="9664995" cy="5135563"/>
          </a:xfrm>
        </p:spPr>
        <p:txBody>
          <a:bodyPr/>
          <a:lstStyle/>
          <a:p>
            <a:pPr algn="just"/>
            <a:r>
              <a:rPr lang="en-US" dirty="0" smtClean="0"/>
              <a:t>Net Working Capital is a part of short term fund (T or F)</a:t>
            </a:r>
          </a:p>
          <a:p>
            <a:pPr marL="457200" lvl="1" indent="0" algn="just">
              <a:buNone/>
            </a:pPr>
            <a:r>
              <a:rPr lang="en-US" dirty="0" smtClean="0"/>
              <a:t>False because if CL is insufficient to meet CA it is financed through Long term fund</a:t>
            </a:r>
            <a:endParaRPr lang="en-US" dirty="0"/>
          </a:p>
          <a:p>
            <a:pPr marL="0" lvl="1" indent="0" algn="just">
              <a:buNone/>
            </a:pPr>
            <a:r>
              <a:rPr lang="en-US" dirty="0" smtClean="0"/>
              <a:t>	NWC </a:t>
            </a:r>
            <a:r>
              <a:rPr lang="en-US" dirty="0" smtClean="0"/>
              <a:t>(i.e. CA-CL ) can be +</a:t>
            </a:r>
            <a:r>
              <a:rPr lang="en-US" dirty="0" err="1" smtClean="0"/>
              <a:t>ve</a:t>
            </a:r>
            <a:r>
              <a:rPr lang="en-US" dirty="0" smtClean="0"/>
              <a:t> or –</a:t>
            </a:r>
            <a:r>
              <a:rPr lang="en-US" dirty="0" err="1" smtClean="0"/>
              <a:t>ve</a:t>
            </a:r>
            <a:endParaRPr lang="en-US" dirty="0" smtClean="0"/>
          </a:p>
          <a:p>
            <a:pPr marL="0" lvl="1" indent="0" algn="just">
              <a:buNone/>
            </a:pPr>
            <a:r>
              <a:rPr lang="en-US" dirty="0" smtClean="0"/>
              <a:t>	+</a:t>
            </a:r>
            <a:r>
              <a:rPr lang="en-US" dirty="0" err="1" smtClean="0"/>
              <a:t>ve</a:t>
            </a:r>
            <a:r>
              <a:rPr lang="en-US" dirty="0" smtClean="0"/>
              <a:t> NWC (CL will not finance CA)</a:t>
            </a:r>
          </a:p>
          <a:p>
            <a:pPr marL="0" lvl="1" indent="0" algn="just">
              <a:buNone/>
            </a:pPr>
            <a:r>
              <a:rPr lang="en-US" dirty="0"/>
              <a:t>	</a:t>
            </a:r>
            <a:r>
              <a:rPr lang="en-US" dirty="0" smtClean="0"/>
              <a:t> -</a:t>
            </a:r>
            <a:r>
              <a:rPr lang="en-US" dirty="0" err="1" smtClean="0"/>
              <a:t>ve</a:t>
            </a:r>
            <a:r>
              <a:rPr lang="en-US" dirty="0" smtClean="0"/>
              <a:t> NWC (CL more that CA)</a:t>
            </a:r>
          </a:p>
          <a:p>
            <a:pPr marL="0" lvl="1" indent="0">
              <a:buNone/>
            </a:pPr>
            <a:endParaRPr lang="en-US" dirty="0" smtClean="0"/>
          </a:p>
        </p:txBody>
      </p:sp>
    </p:spTree>
    <p:extLst>
      <p:ext uri="{BB962C8B-B14F-4D97-AF65-F5344CB8AC3E}">
        <p14:creationId xmlns:p14="http://schemas.microsoft.com/office/powerpoint/2010/main" val="2522355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1095153" y="838200"/>
            <a:ext cx="9115647" cy="5715000"/>
          </a:xfrm>
        </p:spPr>
        <p:txBody>
          <a:bodyPr>
            <a:normAutofit/>
          </a:bodyPr>
          <a:lstStyle/>
          <a:p>
            <a:pPr marL="0" indent="0" algn="just">
              <a:buNone/>
            </a:pPr>
            <a:r>
              <a:rPr lang="en-US" sz="2600" b="1" dirty="0"/>
              <a:t>Example 1</a:t>
            </a:r>
            <a:r>
              <a:rPr lang="en-US" sz="2600" dirty="0"/>
              <a:t>. If a firm has a cash balance of </a:t>
            </a:r>
            <a:r>
              <a:rPr lang="en-US" sz="2600" dirty="0" err="1"/>
              <a:t>Rs</a:t>
            </a:r>
            <a:r>
              <a:rPr lang="en-US" sz="2600" dirty="0"/>
              <a:t> 50,000, debtors of </a:t>
            </a:r>
            <a:r>
              <a:rPr lang="en-US" sz="2600" dirty="0" err="1"/>
              <a:t>Rs</a:t>
            </a:r>
            <a:r>
              <a:rPr lang="en-US" sz="2600" dirty="0"/>
              <a:t>. 70,000 and inventory of </a:t>
            </a:r>
            <a:r>
              <a:rPr lang="en-US" sz="2600" dirty="0" err="1"/>
              <a:t>Rs</a:t>
            </a:r>
            <a:r>
              <a:rPr lang="en-US" sz="2600" dirty="0"/>
              <a:t> 100,000, then calculate the gross working capital for the firm.</a:t>
            </a:r>
          </a:p>
          <a:p>
            <a:pPr marL="457200" indent="-457200" algn="just">
              <a:buAutoNum type="arabicPeriod"/>
            </a:pPr>
            <a:endParaRPr lang="en-US" sz="2600" dirty="0"/>
          </a:p>
          <a:p>
            <a:pPr marL="0" indent="0" algn="just">
              <a:buNone/>
            </a:pPr>
            <a:r>
              <a:rPr lang="en-US" sz="2600" b="1" dirty="0"/>
              <a:t>Example 2.</a:t>
            </a:r>
            <a:r>
              <a:rPr lang="en-US" sz="2600" dirty="0"/>
              <a:t> If a firm has a cash balance of </a:t>
            </a:r>
            <a:r>
              <a:rPr lang="en-US" sz="2600" dirty="0" err="1"/>
              <a:t>Rs</a:t>
            </a:r>
            <a:r>
              <a:rPr lang="en-US" sz="2600" dirty="0"/>
              <a:t>. 100,000, debtors of </a:t>
            </a:r>
            <a:r>
              <a:rPr lang="en-US" sz="2600" dirty="0" err="1"/>
              <a:t>Rs</a:t>
            </a:r>
            <a:r>
              <a:rPr lang="en-US" sz="2600" dirty="0"/>
              <a:t> 150,000 and current liabilities of </a:t>
            </a:r>
            <a:r>
              <a:rPr lang="en-US" sz="2600" dirty="0" err="1"/>
              <a:t>Rs</a:t>
            </a:r>
            <a:r>
              <a:rPr lang="en-US" sz="2600" dirty="0"/>
              <a:t> 200,000, then calculate the net working capital of the firm.</a:t>
            </a:r>
            <a:endParaRPr lang="en-US" sz="2600" dirty="0"/>
          </a:p>
        </p:txBody>
      </p:sp>
    </p:spTree>
    <p:extLst>
      <p:ext uri="{BB962C8B-B14F-4D97-AF65-F5344CB8AC3E}">
        <p14:creationId xmlns:p14="http://schemas.microsoft.com/office/powerpoint/2010/main" val="61243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dirty="0" smtClean="0"/>
              <a:t>Types of Working Capital</a:t>
            </a:r>
            <a:endParaRPr lang="en-US" dirty="0"/>
          </a:p>
        </p:txBody>
      </p:sp>
      <p:sp>
        <p:nvSpPr>
          <p:cNvPr id="3" name="Content Placeholder 2"/>
          <p:cNvSpPr>
            <a:spLocks noGrp="1"/>
          </p:cNvSpPr>
          <p:nvPr>
            <p:ph idx="1"/>
          </p:nvPr>
        </p:nvSpPr>
        <p:spPr>
          <a:xfrm>
            <a:off x="1212111" y="1143001"/>
            <a:ext cx="9739423" cy="4983163"/>
          </a:xfrm>
        </p:spPr>
        <p:txBody>
          <a:bodyPr/>
          <a:lstStyle/>
          <a:p>
            <a:pPr marL="514350" indent="-514350">
              <a:buAutoNum type="alphaUcPeriod"/>
            </a:pPr>
            <a:r>
              <a:rPr lang="en-US" dirty="0" smtClean="0"/>
              <a:t>Permanent (Fixed) Working Capital</a:t>
            </a:r>
          </a:p>
          <a:p>
            <a:pPr marL="800100" lvl="2" indent="0" algn="just">
              <a:buNone/>
            </a:pPr>
            <a:r>
              <a:rPr lang="en-US" dirty="0" smtClean="0"/>
              <a:t>Minimal working capital to be maintained at all times</a:t>
            </a:r>
          </a:p>
          <a:p>
            <a:pPr marL="800100" lvl="2" indent="0" algn="just">
              <a:buNone/>
            </a:pPr>
            <a:r>
              <a:rPr lang="en-US" dirty="0" smtClean="0"/>
              <a:t>Remains same through out the year</a:t>
            </a:r>
          </a:p>
          <a:p>
            <a:pPr marL="800100" lvl="2" indent="0" algn="just">
              <a:buNone/>
            </a:pPr>
            <a:r>
              <a:rPr lang="en-US" dirty="0" smtClean="0"/>
              <a:t>Never will be zero</a:t>
            </a:r>
          </a:p>
          <a:p>
            <a:pPr marL="3175" lvl="2" indent="0">
              <a:buNone/>
            </a:pPr>
            <a:r>
              <a:rPr lang="en-US" sz="3200" dirty="0"/>
              <a:t>B. Variable (Seasonal) Working Capital</a:t>
            </a:r>
          </a:p>
          <a:p>
            <a:pPr marL="3175" lvl="2" indent="0" algn="just">
              <a:buNone/>
            </a:pPr>
            <a:r>
              <a:rPr lang="en-US" dirty="0" smtClean="0"/>
              <a:t>	Fluctuating working capital over and above the </a:t>
            </a:r>
            <a:r>
              <a:rPr lang="en-US" dirty="0" smtClean="0"/>
              <a:t>permanent </a:t>
            </a:r>
            <a:r>
              <a:rPr lang="en-US" dirty="0" smtClean="0"/>
              <a:t>working capital</a:t>
            </a:r>
            <a:r>
              <a:rPr lang="en-US" dirty="0"/>
              <a:t>	</a:t>
            </a:r>
            <a:endParaRPr lang="en-US" dirty="0" smtClean="0"/>
          </a:p>
          <a:p>
            <a:pPr marL="3175" lvl="2" indent="0">
              <a:buNone/>
            </a:pPr>
            <a:r>
              <a:rPr lang="en-US" dirty="0" smtClean="0"/>
              <a:t>	Increase or decrease with changes in sales / production</a:t>
            </a:r>
          </a:p>
        </p:txBody>
      </p:sp>
    </p:spTree>
    <p:extLst>
      <p:ext uri="{BB962C8B-B14F-4D97-AF65-F5344CB8AC3E}">
        <p14:creationId xmlns:p14="http://schemas.microsoft.com/office/powerpoint/2010/main" val="722645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smtClean="0"/>
              <a:t>Types of Working Capital</a:t>
            </a:r>
            <a:endParaRPr lang="en-US" dirty="0"/>
          </a:p>
        </p:txBody>
      </p:sp>
      <p:graphicFrame>
        <p:nvGraphicFramePr>
          <p:cNvPr id="4" name="Content Placeholder 3"/>
          <p:cNvGraphicFramePr>
            <a:graphicFrameLocks noGrp="1"/>
          </p:cNvGraphicFramePr>
          <p:nvPr>
            <p:ph idx="1"/>
            <p:extLst/>
          </p:nvPr>
        </p:nvGraphicFramePr>
        <p:xfrm>
          <a:off x="1981200" y="762000"/>
          <a:ext cx="7848600" cy="2225040"/>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70840">
                <a:tc>
                  <a:txBody>
                    <a:bodyPr/>
                    <a:lstStyle/>
                    <a:p>
                      <a:r>
                        <a:rPr lang="en-US" dirty="0" smtClean="0"/>
                        <a:t>Month</a:t>
                      </a:r>
                      <a:endParaRPr lang="en-US" dirty="0"/>
                    </a:p>
                  </a:txBody>
                  <a:tcPr/>
                </a:tc>
                <a:tc>
                  <a:txBody>
                    <a:bodyPr/>
                    <a:lstStyle/>
                    <a:p>
                      <a:r>
                        <a:rPr lang="en-US" dirty="0" smtClean="0"/>
                        <a:t>Total WC</a:t>
                      </a:r>
                      <a:endParaRPr lang="en-US" dirty="0"/>
                    </a:p>
                  </a:txBody>
                  <a:tcPr/>
                </a:tc>
                <a:tc>
                  <a:txBody>
                    <a:bodyPr/>
                    <a:lstStyle/>
                    <a:p>
                      <a:r>
                        <a:rPr lang="en-US" dirty="0" smtClean="0"/>
                        <a:t>Permanent</a:t>
                      </a:r>
                      <a:r>
                        <a:rPr lang="en-US" baseline="0" dirty="0" smtClean="0"/>
                        <a:t> WC</a:t>
                      </a:r>
                      <a:endParaRPr lang="en-US" dirty="0"/>
                    </a:p>
                  </a:txBody>
                  <a:tcPr/>
                </a:tc>
                <a:tc>
                  <a:txBody>
                    <a:bodyPr/>
                    <a:lstStyle/>
                    <a:p>
                      <a:r>
                        <a:rPr lang="en-US" dirty="0" smtClean="0"/>
                        <a:t>Temporary WC</a:t>
                      </a:r>
                      <a:endParaRPr lang="en-US" dirty="0"/>
                    </a:p>
                  </a:txBody>
                  <a:tcPr/>
                </a:tc>
                <a:extLst>
                  <a:ext uri="{0D108BD9-81ED-4DB2-BD59-A6C34878D82A}">
                    <a16:rowId xmlns:a16="http://schemas.microsoft.com/office/drawing/2014/main" val="10000"/>
                  </a:ext>
                </a:extLst>
              </a:tr>
              <a:tr h="370840">
                <a:tc>
                  <a:txBody>
                    <a:bodyPr/>
                    <a:lstStyle/>
                    <a:p>
                      <a:r>
                        <a:rPr lang="en-US" dirty="0" smtClean="0"/>
                        <a:t>Jan</a:t>
                      </a:r>
                      <a:endParaRPr lang="en-US" dirty="0"/>
                    </a:p>
                  </a:txBody>
                  <a:tcPr/>
                </a:tc>
                <a:tc>
                  <a:txBody>
                    <a:bodyPr/>
                    <a:lstStyle/>
                    <a:p>
                      <a:r>
                        <a:rPr lang="en-US" dirty="0" smtClean="0"/>
                        <a:t>50,000</a:t>
                      </a:r>
                      <a:endParaRPr lang="en-US" dirty="0"/>
                    </a:p>
                  </a:txBody>
                  <a:tcPr/>
                </a:tc>
                <a:tc>
                  <a:txBody>
                    <a:bodyPr/>
                    <a:lstStyle/>
                    <a:p>
                      <a:r>
                        <a:rPr lang="en-US" dirty="0" smtClean="0"/>
                        <a:t>20,000</a:t>
                      </a:r>
                      <a:endParaRPr lang="en-US" dirty="0"/>
                    </a:p>
                  </a:txBody>
                  <a:tcPr/>
                </a:tc>
                <a:tc>
                  <a:txBody>
                    <a:bodyPr/>
                    <a:lstStyle/>
                    <a:p>
                      <a:r>
                        <a:rPr lang="en-US" dirty="0" smtClean="0"/>
                        <a:t>30,000</a:t>
                      </a:r>
                      <a:endParaRPr lang="en-US" dirty="0"/>
                    </a:p>
                  </a:txBody>
                  <a:tcPr/>
                </a:tc>
                <a:extLst>
                  <a:ext uri="{0D108BD9-81ED-4DB2-BD59-A6C34878D82A}">
                    <a16:rowId xmlns:a16="http://schemas.microsoft.com/office/drawing/2014/main" val="10001"/>
                  </a:ext>
                </a:extLst>
              </a:tr>
              <a:tr h="370840">
                <a:tc>
                  <a:txBody>
                    <a:bodyPr/>
                    <a:lstStyle/>
                    <a:p>
                      <a:r>
                        <a:rPr lang="en-US" dirty="0" smtClean="0"/>
                        <a:t>Feb</a:t>
                      </a:r>
                      <a:endParaRPr lang="en-US" dirty="0"/>
                    </a:p>
                  </a:txBody>
                  <a:tcPr/>
                </a:tc>
                <a:tc>
                  <a:txBody>
                    <a:bodyPr/>
                    <a:lstStyle/>
                    <a:p>
                      <a:r>
                        <a:rPr lang="en-US" dirty="0" smtClean="0"/>
                        <a:t>60,000</a:t>
                      </a:r>
                      <a:endParaRPr lang="en-US" dirty="0"/>
                    </a:p>
                  </a:txBody>
                  <a:tcPr/>
                </a:tc>
                <a:tc>
                  <a:txBody>
                    <a:bodyPr/>
                    <a:lstStyle/>
                    <a:p>
                      <a:r>
                        <a:rPr lang="en-US" dirty="0" smtClean="0"/>
                        <a:t>20,000</a:t>
                      </a:r>
                      <a:endParaRPr lang="en-US" dirty="0"/>
                    </a:p>
                  </a:txBody>
                  <a:tcPr/>
                </a:tc>
                <a:tc>
                  <a:txBody>
                    <a:bodyPr/>
                    <a:lstStyle/>
                    <a:p>
                      <a:r>
                        <a:rPr lang="en-US" dirty="0" smtClean="0"/>
                        <a:t>40,000</a:t>
                      </a:r>
                      <a:endParaRPr lang="en-US" dirty="0"/>
                    </a:p>
                  </a:txBody>
                  <a:tcPr/>
                </a:tc>
                <a:extLst>
                  <a:ext uri="{0D108BD9-81ED-4DB2-BD59-A6C34878D82A}">
                    <a16:rowId xmlns:a16="http://schemas.microsoft.com/office/drawing/2014/main" val="10002"/>
                  </a:ext>
                </a:extLst>
              </a:tr>
              <a:tr h="370840">
                <a:tc>
                  <a:txBody>
                    <a:bodyPr/>
                    <a:lstStyle/>
                    <a:p>
                      <a:r>
                        <a:rPr lang="en-US" dirty="0" smtClean="0"/>
                        <a:t>Mar</a:t>
                      </a:r>
                      <a:endParaRPr lang="en-US" dirty="0"/>
                    </a:p>
                  </a:txBody>
                  <a:tcPr/>
                </a:tc>
                <a:tc>
                  <a:txBody>
                    <a:bodyPr/>
                    <a:lstStyle/>
                    <a:p>
                      <a:r>
                        <a:rPr lang="en-US" dirty="0" smtClean="0"/>
                        <a:t>20,000</a:t>
                      </a:r>
                      <a:endParaRPr lang="en-US" dirty="0"/>
                    </a:p>
                  </a:txBody>
                  <a:tcPr/>
                </a:tc>
                <a:tc>
                  <a:txBody>
                    <a:bodyPr/>
                    <a:lstStyle/>
                    <a:p>
                      <a:r>
                        <a:rPr lang="en-US" dirty="0" smtClean="0"/>
                        <a:t>20,000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3"/>
                  </a:ext>
                </a:extLst>
              </a:tr>
              <a:tr h="370840">
                <a:tc>
                  <a:txBody>
                    <a:bodyPr/>
                    <a:lstStyle/>
                    <a:p>
                      <a:r>
                        <a:rPr lang="en-US" dirty="0" smtClean="0"/>
                        <a:t>April</a:t>
                      </a:r>
                      <a:endParaRPr lang="en-US" dirty="0"/>
                    </a:p>
                  </a:txBody>
                  <a:tcPr/>
                </a:tc>
                <a:tc>
                  <a:txBody>
                    <a:bodyPr/>
                    <a:lstStyle/>
                    <a:p>
                      <a:r>
                        <a:rPr lang="en-US" dirty="0" smtClean="0"/>
                        <a:t>90,000</a:t>
                      </a:r>
                      <a:endParaRPr lang="en-US" dirty="0"/>
                    </a:p>
                  </a:txBody>
                  <a:tcPr/>
                </a:tc>
                <a:tc>
                  <a:txBody>
                    <a:bodyPr/>
                    <a:lstStyle/>
                    <a:p>
                      <a:r>
                        <a:rPr lang="en-US" dirty="0" smtClean="0"/>
                        <a:t>20,000</a:t>
                      </a:r>
                      <a:endParaRPr lang="en-US" dirty="0"/>
                    </a:p>
                  </a:txBody>
                  <a:tcPr/>
                </a:tc>
                <a:tc>
                  <a:txBody>
                    <a:bodyPr/>
                    <a:lstStyle/>
                    <a:p>
                      <a:r>
                        <a:rPr lang="en-US" dirty="0" smtClean="0"/>
                        <a:t>70,000</a:t>
                      </a:r>
                      <a:endParaRPr lang="en-US" dirty="0"/>
                    </a:p>
                  </a:txBody>
                  <a:tcPr/>
                </a:tc>
                <a:extLst>
                  <a:ext uri="{0D108BD9-81ED-4DB2-BD59-A6C34878D82A}">
                    <a16:rowId xmlns:a16="http://schemas.microsoft.com/office/drawing/2014/main" val="10004"/>
                  </a:ext>
                </a:extLst>
              </a:tr>
              <a:tr h="370840">
                <a:tc>
                  <a:txBody>
                    <a:bodyPr/>
                    <a:lstStyle/>
                    <a:p>
                      <a:r>
                        <a:rPr lang="en-US" dirty="0" smtClean="0"/>
                        <a:t>May</a:t>
                      </a:r>
                      <a:endParaRPr lang="en-US" dirty="0"/>
                    </a:p>
                  </a:txBody>
                  <a:tcPr/>
                </a:tc>
                <a:tc>
                  <a:txBody>
                    <a:bodyPr/>
                    <a:lstStyle/>
                    <a:p>
                      <a:r>
                        <a:rPr lang="en-US" dirty="0" smtClean="0"/>
                        <a:t>30,000</a:t>
                      </a:r>
                      <a:endParaRPr lang="en-US" dirty="0"/>
                    </a:p>
                  </a:txBody>
                  <a:tcPr/>
                </a:tc>
                <a:tc>
                  <a:txBody>
                    <a:bodyPr/>
                    <a:lstStyle/>
                    <a:p>
                      <a:r>
                        <a:rPr lang="en-US" dirty="0" smtClean="0"/>
                        <a:t>20,000</a:t>
                      </a:r>
                      <a:endParaRPr lang="en-US" dirty="0"/>
                    </a:p>
                  </a:txBody>
                  <a:tcPr/>
                </a:tc>
                <a:tc>
                  <a:txBody>
                    <a:bodyPr/>
                    <a:lstStyle/>
                    <a:p>
                      <a:r>
                        <a:rPr lang="en-US" dirty="0" smtClean="0"/>
                        <a:t>10,000</a:t>
                      </a:r>
                      <a:endParaRPr lang="en-US" dirty="0"/>
                    </a:p>
                  </a:txBody>
                  <a:tcPr/>
                </a:tc>
                <a:extLst>
                  <a:ext uri="{0D108BD9-81ED-4DB2-BD59-A6C34878D82A}">
                    <a16:rowId xmlns:a16="http://schemas.microsoft.com/office/drawing/2014/main" val="10005"/>
                  </a:ext>
                </a:extLst>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63" y="3276601"/>
            <a:ext cx="8328837" cy="326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3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1739</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Working Capital</vt:lpstr>
      <vt:lpstr>Concepts of Working Capital</vt:lpstr>
      <vt:lpstr>Concepts of Working Capital</vt:lpstr>
      <vt:lpstr>Concept</vt:lpstr>
      <vt:lpstr>Concept</vt:lpstr>
      <vt:lpstr>Concept</vt:lpstr>
      <vt:lpstr>Example Problem</vt:lpstr>
      <vt:lpstr>Types of Working Capital</vt:lpstr>
      <vt:lpstr>Types of Working Capital</vt:lpstr>
      <vt:lpstr>Factors Affecting Size of Working Capital</vt:lpstr>
      <vt:lpstr>Factors Affecting Size of Working Capital</vt:lpstr>
      <vt:lpstr>Working Capital Management</vt:lpstr>
      <vt:lpstr>Importance/ Significance of Working Capital Management</vt:lpstr>
      <vt:lpstr>Cash Conversion Cycle</vt:lpstr>
      <vt:lpstr>Operating Cycle</vt:lpstr>
      <vt:lpstr>Fig: Cash Conversion Cycle</vt:lpstr>
      <vt:lpstr>Cont.</vt:lpstr>
      <vt:lpstr>Inventory Conversion Period (ICP)</vt:lpstr>
      <vt:lpstr>Example Problem</vt:lpstr>
      <vt:lpstr>Receivable Conversion Period(RCP)</vt:lpstr>
      <vt:lpstr>Example Problem</vt:lpstr>
      <vt:lpstr>Payable Deferral Period (PDP)</vt:lpstr>
      <vt:lpstr>Example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dc:title>
  <dc:creator>Dell</dc:creator>
  <cp:lastModifiedBy>Dell</cp:lastModifiedBy>
  <cp:revision>6</cp:revision>
  <dcterms:created xsi:type="dcterms:W3CDTF">2023-05-14T11:21:15Z</dcterms:created>
  <dcterms:modified xsi:type="dcterms:W3CDTF">2023-05-14T11:28:30Z</dcterms:modified>
</cp:coreProperties>
</file>