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158" r:id="rId1"/>
    <p:sldMasterId id="2147484383" r:id="rId2"/>
    <p:sldMasterId id="2147484697" r:id="rId3"/>
  </p:sldMasterIdLst>
  <p:notesMasterIdLst>
    <p:notesMasterId r:id="rId43"/>
  </p:notesMasterIdLst>
  <p:sldIdLst>
    <p:sldId id="259" r:id="rId4"/>
    <p:sldId id="260" r:id="rId5"/>
    <p:sldId id="285" r:id="rId6"/>
    <p:sldId id="261" r:id="rId7"/>
    <p:sldId id="307" r:id="rId8"/>
    <p:sldId id="309" r:id="rId9"/>
    <p:sldId id="308" r:id="rId10"/>
    <p:sldId id="270" r:id="rId11"/>
    <p:sldId id="287" r:id="rId12"/>
    <p:sldId id="262" r:id="rId13"/>
    <p:sldId id="288" r:id="rId14"/>
    <p:sldId id="306" r:id="rId15"/>
    <p:sldId id="305" r:id="rId16"/>
    <p:sldId id="316" r:id="rId17"/>
    <p:sldId id="290" r:id="rId18"/>
    <p:sldId id="266" r:id="rId19"/>
    <p:sldId id="324" r:id="rId20"/>
    <p:sldId id="325" r:id="rId21"/>
    <p:sldId id="326" r:id="rId22"/>
    <p:sldId id="312" r:id="rId23"/>
    <p:sldId id="319" r:id="rId24"/>
    <p:sldId id="320" r:id="rId25"/>
    <p:sldId id="321" r:id="rId26"/>
    <p:sldId id="322" r:id="rId27"/>
    <p:sldId id="323" r:id="rId28"/>
    <p:sldId id="291" r:id="rId29"/>
    <p:sldId id="328" r:id="rId30"/>
    <p:sldId id="329" r:id="rId31"/>
    <p:sldId id="330" r:id="rId32"/>
    <p:sldId id="332" r:id="rId33"/>
    <p:sldId id="331" r:id="rId34"/>
    <p:sldId id="333" r:id="rId35"/>
    <p:sldId id="334" r:id="rId36"/>
    <p:sldId id="335" r:id="rId37"/>
    <p:sldId id="336" r:id="rId38"/>
    <p:sldId id="337" r:id="rId39"/>
    <p:sldId id="338" r:id="rId40"/>
    <p:sldId id="327" r:id="rId41"/>
    <p:sldId id="28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wan" initials="m" lastIdx="1" clrIdx="0">
    <p:extLst>
      <p:ext uri="{19B8F6BF-5375-455C-9EA6-DF929625EA0E}">
        <p15:presenceInfo xmlns:p15="http://schemas.microsoft.com/office/powerpoint/2012/main" userId="mar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20000"/>
    <a:srgbClr val="AC0000"/>
    <a:srgbClr val="8E0000"/>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4384" autoAdjust="0"/>
  </p:normalViewPr>
  <p:slideViewPr>
    <p:cSldViewPr>
      <p:cViewPr>
        <p:scale>
          <a:sx n="70" d="100"/>
          <a:sy n="70" d="100"/>
        </p:scale>
        <p:origin x="762"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6A9DC6-180E-433A-BB1B-65CDE2D58872}" type="doc">
      <dgm:prSet loTypeId="urn:microsoft.com/office/officeart/2005/8/layout/chevron2" loCatId="list" qsTypeId="urn:microsoft.com/office/officeart/2005/8/quickstyle/simple4" qsCatId="simple" csTypeId="urn:microsoft.com/office/officeart/2005/8/colors/accent2_5" csCatId="accent2" phldr="1"/>
      <dgm:spPr/>
      <dgm:t>
        <a:bodyPr/>
        <a:lstStyle/>
        <a:p>
          <a:endParaRPr lang="en-US"/>
        </a:p>
      </dgm:t>
    </dgm:pt>
    <dgm:pt modelId="{6BAED16D-75AE-4949-9AE6-A2776E864D39}">
      <dgm:prSet phldrT="[Text]" custT="1"/>
      <dgm:spPr/>
      <dgm:t>
        <a:bodyPr/>
        <a:lstStyle/>
        <a:p>
          <a:r>
            <a:rPr lang="en-US" sz="2400" b="1" dirty="0">
              <a:effectLst>
                <a:outerShdw blurRad="38100" dist="38100" dir="2700000" algn="tl">
                  <a:srgbClr val="000000">
                    <a:alpha val="43137"/>
                  </a:srgbClr>
                </a:outerShdw>
              </a:effectLst>
              <a:latin typeface="Times New Roman" pitchFamily="18" charset="0"/>
              <a:cs typeface="Times New Roman" pitchFamily="18" charset="0"/>
            </a:rPr>
            <a:t>First</a:t>
          </a:r>
        </a:p>
      </dgm:t>
    </dgm:pt>
    <dgm:pt modelId="{B6F95389-0988-462C-A1DE-C8D85FB9067F}" type="parTrans" cxnId="{6FF5F69C-86D6-4EEA-8D64-363883CBE33E}">
      <dgm:prSet/>
      <dgm:spPr/>
      <dgm:t>
        <a:bodyPr/>
        <a:lstStyle/>
        <a:p>
          <a:endParaRPr lang="en-US"/>
        </a:p>
      </dgm:t>
    </dgm:pt>
    <dgm:pt modelId="{CB12B1D9-87AE-4095-98AE-ECE2EA2E4FCC}" type="sibTrans" cxnId="{6FF5F69C-86D6-4EEA-8D64-363883CBE33E}">
      <dgm:prSet/>
      <dgm:spPr/>
      <dgm:t>
        <a:bodyPr/>
        <a:lstStyle/>
        <a:p>
          <a:endParaRPr lang="en-US"/>
        </a:p>
      </dgm:t>
    </dgm:pt>
    <dgm:pt modelId="{6E26E577-1511-4F49-85C7-075131928593}">
      <dgm:prSet custT="1"/>
      <dgm:spPr/>
      <dgm:t>
        <a:bodyPr/>
        <a:lstStyle/>
        <a:p>
          <a:pPr algn="l">
            <a:buFontTx/>
            <a:buNone/>
          </a:pPr>
          <a:r>
            <a:rPr lang="en-US" sz="2800" b="1" i="0" kern="1200" dirty="0">
              <a:solidFill>
                <a:srgbClr val="C00000"/>
              </a:solidFill>
              <a:latin typeface="Calibri" panose="020F0502020204030204"/>
              <a:ea typeface="+mn-ea"/>
              <a:cs typeface="+mn-cs"/>
            </a:rPr>
            <a:t>Design a secure end-to-end Two-Factor Authentication Protocol (TFA) system</a:t>
          </a:r>
          <a:endParaRPr lang="en-US" sz="2800" b="1" i="0" kern="1200" dirty="0">
            <a:solidFill>
              <a:srgbClr val="C00000"/>
            </a:solidFill>
          </a:endParaRPr>
        </a:p>
      </dgm:t>
    </dgm:pt>
    <dgm:pt modelId="{B5C19645-1A62-441B-BBE3-4513B555E530}" type="parTrans" cxnId="{343CEE1B-A281-4C42-B6C8-C2A8C630BF7E}">
      <dgm:prSet/>
      <dgm:spPr/>
      <dgm:t>
        <a:bodyPr/>
        <a:lstStyle/>
        <a:p>
          <a:endParaRPr lang="en-US"/>
        </a:p>
      </dgm:t>
    </dgm:pt>
    <dgm:pt modelId="{855366FE-89E2-455D-89A9-419346404EF6}" type="sibTrans" cxnId="{343CEE1B-A281-4C42-B6C8-C2A8C630BF7E}">
      <dgm:prSet/>
      <dgm:spPr/>
      <dgm:t>
        <a:bodyPr/>
        <a:lstStyle/>
        <a:p>
          <a:endParaRPr lang="en-US"/>
        </a:p>
      </dgm:t>
    </dgm:pt>
    <dgm:pt modelId="{6D55D4C1-272B-4166-AE45-D5EBBC1C8C78}">
      <dgm:prSet phldrT="[Text]" custT="1"/>
      <dgm:spPr/>
      <dgm:t>
        <a:bodyPr/>
        <a:lstStyle/>
        <a:p>
          <a:r>
            <a:rPr lang="en-US" sz="2200" b="1" u="none" dirty="0">
              <a:effectLst>
                <a:outerShdw blurRad="38100" dist="38100" dir="2700000" algn="tl">
                  <a:srgbClr val="000000">
                    <a:alpha val="43137"/>
                  </a:srgbClr>
                </a:outerShdw>
              </a:effectLst>
              <a:latin typeface="Times New Roman" pitchFamily="18" charset="0"/>
              <a:cs typeface="Times New Roman" pitchFamily="18" charset="0"/>
            </a:rPr>
            <a:t>Second</a:t>
          </a:r>
        </a:p>
      </dgm:t>
    </dgm:pt>
    <dgm:pt modelId="{9A685E18-7F39-4C11-9A9E-B2437D0BD78D}" type="sibTrans" cxnId="{02E552A9-813F-444C-8894-FBD64F9372D7}">
      <dgm:prSet/>
      <dgm:spPr/>
      <dgm:t>
        <a:bodyPr/>
        <a:lstStyle/>
        <a:p>
          <a:endParaRPr lang="en-US"/>
        </a:p>
      </dgm:t>
    </dgm:pt>
    <dgm:pt modelId="{A5A405F5-7DAC-409E-8E7F-A6126EE10974}" type="parTrans" cxnId="{02E552A9-813F-444C-8894-FBD64F9372D7}">
      <dgm:prSet/>
      <dgm:spPr/>
      <dgm:t>
        <a:bodyPr/>
        <a:lstStyle/>
        <a:p>
          <a:endParaRPr lang="en-US"/>
        </a:p>
      </dgm:t>
    </dgm:pt>
    <dgm:pt modelId="{33AC3234-6BBC-4A3B-92C8-2A29B2EBC5A4}">
      <dgm:prSet custT="1"/>
      <dgm:spPr/>
      <dgm:t>
        <a:bodyPr/>
        <a:lstStyle/>
        <a:p>
          <a:pPr algn="l">
            <a:buNone/>
          </a:pPr>
          <a:r>
            <a:rPr lang="en-US" sz="2800" b="1" i="0" kern="1200" dirty="0">
              <a:solidFill>
                <a:srgbClr val="C00000"/>
              </a:solidFill>
              <a:latin typeface="Calibri" panose="020F0502020204030204"/>
              <a:ea typeface="+mn-ea"/>
              <a:cs typeface="+mn-cs"/>
            </a:rPr>
            <a:t>Addition of optimization to the system </a:t>
          </a:r>
        </a:p>
      </dgm:t>
    </dgm:pt>
    <dgm:pt modelId="{14FCF000-6397-49A9-B3F8-66D720029317}" type="parTrans" cxnId="{192B7507-8654-4751-BB0C-345242791E68}">
      <dgm:prSet/>
      <dgm:spPr/>
      <dgm:t>
        <a:bodyPr/>
        <a:lstStyle/>
        <a:p>
          <a:endParaRPr lang="en-US"/>
        </a:p>
      </dgm:t>
    </dgm:pt>
    <dgm:pt modelId="{E56F4928-F81C-4590-8B8D-4D2AF0C57AA7}" type="sibTrans" cxnId="{192B7507-8654-4751-BB0C-345242791E68}">
      <dgm:prSet/>
      <dgm:spPr/>
      <dgm:t>
        <a:bodyPr/>
        <a:lstStyle/>
        <a:p>
          <a:endParaRPr lang="en-US"/>
        </a:p>
      </dgm:t>
    </dgm:pt>
    <dgm:pt modelId="{DA5C59B6-C84A-42EF-BEFE-7A3315995599}">
      <dgm:prSet phldrT="[Text]" custT="1"/>
      <dgm:spPr/>
      <dgm:t>
        <a:bodyPr/>
        <a:lstStyle/>
        <a:p>
          <a:r>
            <a:rPr lang="en-US" sz="2400" b="1" u="none" dirty="0">
              <a:effectLst>
                <a:outerShdw blurRad="38100" dist="38100" dir="2700000" algn="tl">
                  <a:srgbClr val="000000">
                    <a:alpha val="43137"/>
                  </a:srgbClr>
                </a:outerShdw>
              </a:effectLst>
              <a:latin typeface="Times New Roman" pitchFamily="18" charset="0"/>
              <a:cs typeface="Times New Roman" pitchFamily="18" charset="0"/>
            </a:rPr>
            <a:t>Third</a:t>
          </a:r>
        </a:p>
      </dgm:t>
    </dgm:pt>
    <dgm:pt modelId="{2D570B79-46D3-41D0-923A-406D25F3B3C3}" type="sibTrans" cxnId="{F751D4BB-664C-4ECE-8B9F-FFC717BABF5C}">
      <dgm:prSet/>
      <dgm:spPr/>
      <dgm:t>
        <a:bodyPr/>
        <a:lstStyle/>
        <a:p>
          <a:endParaRPr lang="en-US"/>
        </a:p>
      </dgm:t>
    </dgm:pt>
    <dgm:pt modelId="{4C970069-CCA9-4B72-8CC6-70FD2B279ED8}" type="parTrans" cxnId="{F751D4BB-664C-4ECE-8B9F-FFC717BABF5C}">
      <dgm:prSet/>
      <dgm:spPr/>
      <dgm:t>
        <a:bodyPr/>
        <a:lstStyle/>
        <a:p>
          <a:endParaRPr lang="en-US"/>
        </a:p>
      </dgm:t>
    </dgm:pt>
    <dgm:pt modelId="{F80435C0-2E78-4F0A-99B4-1D797056A211}">
      <dgm:prSet custT="1"/>
      <dgm:spPr/>
      <dgm:t>
        <a:bodyPr/>
        <a:lstStyle/>
        <a:p>
          <a:pPr algn="l"/>
          <a:endParaRPr lang="en-US" sz="3100" kern="1200" dirty="0"/>
        </a:p>
      </dgm:t>
    </dgm:pt>
    <dgm:pt modelId="{35FDC4D0-C407-421E-AE85-F00A429A66B3}" type="parTrans" cxnId="{A43C335A-AAFD-4B31-B92B-A84C051FE9CD}">
      <dgm:prSet/>
      <dgm:spPr/>
      <dgm:t>
        <a:bodyPr/>
        <a:lstStyle/>
        <a:p>
          <a:endParaRPr lang="en-US"/>
        </a:p>
      </dgm:t>
    </dgm:pt>
    <dgm:pt modelId="{F049204D-F7DD-4971-A5C1-B7519F16B871}" type="sibTrans" cxnId="{A43C335A-AAFD-4B31-B92B-A84C051FE9CD}">
      <dgm:prSet/>
      <dgm:spPr/>
      <dgm:t>
        <a:bodyPr/>
        <a:lstStyle/>
        <a:p>
          <a:endParaRPr lang="en-US"/>
        </a:p>
      </dgm:t>
    </dgm:pt>
    <dgm:pt modelId="{53A8A4C3-03CC-4337-81D8-B1838203BACF}">
      <dgm:prSet custT="1"/>
      <dgm:spPr/>
      <dgm:t>
        <a:bodyPr/>
        <a:lstStyle/>
        <a:p>
          <a:pPr>
            <a:buNone/>
          </a:pPr>
          <a:r>
            <a:rPr lang="en-US" sz="2800" b="1" i="0" kern="1200" dirty="0" smtClean="0">
              <a:solidFill>
                <a:srgbClr val="C00000"/>
              </a:solidFill>
              <a:latin typeface="Calibri" panose="020F0502020204030204"/>
              <a:ea typeface="+mn-ea"/>
              <a:cs typeface="+mn-cs"/>
            </a:rPr>
            <a:t>Implementing a system on two </a:t>
          </a:r>
          <a:r>
            <a:rPr lang="en-US" sz="2800" b="1" i="0" kern="1200" dirty="0" err="1" smtClean="0">
              <a:solidFill>
                <a:srgbClr val="C00000"/>
              </a:solidFill>
              <a:latin typeface="Calibri" panose="020F0502020204030204"/>
              <a:ea typeface="+mn-ea"/>
              <a:cs typeface="+mn-cs"/>
            </a:rPr>
            <a:t>NodeMCU</a:t>
          </a:r>
          <a:r>
            <a:rPr lang="en-US" sz="2800" b="1" i="0" kern="1200" dirty="0" smtClean="0">
              <a:solidFill>
                <a:srgbClr val="C00000"/>
              </a:solidFill>
              <a:latin typeface="Calibri" panose="020F0502020204030204"/>
              <a:ea typeface="+mn-ea"/>
              <a:cs typeface="+mn-cs"/>
            </a:rPr>
            <a:t> Devices</a:t>
          </a:r>
          <a:endParaRPr lang="en-US" sz="2800" b="1" i="0" kern="1200" dirty="0">
            <a:solidFill>
              <a:srgbClr val="C00000"/>
            </a:solidFill>
            <a:latin typeface="Calibri" panose="020F0502020204030204"/>
            <a:ea typeface="+mn-ea"/>
            <a:cs typeface="+mn-cs"/>
          </a:endParaRPr>
        </a:p>
      </dgm:t>
    </dgm:pt>
    <dgm:pt modelId="{E0CB2332-773F-485E-B3D5-D87B34BF914E}" type="parTrans" cxnId="{2BC1971D-776A-409A-B12D-0B8BE06726BE}">
      <dgm:prSet/>
      <dgm:spPr/>
      <dgm:t>
        <a:bodyPr/>
        <a:lstStyle/>
        <a:p>
          <a:endParaRPr lang="en-US"/>
        </a:p>
      </dgm:t>
    </dgm:pt>
    <dgm:pt modelId="{FDA4B3BE-289C-42C9-92DC-B0ED7645959A}" type="sibTrans" cxnId="{2BC1971D-776A-409A-B12D-0B8BE06726BE}">
      <dgm:prSet/>
      <dgm:spPr/>
      <dgm:t>
        <a:bodyPr/>
        <a:lstStyle/>
        <a:p>
          <a:endParaRPr lang="en-US"/>
        </a:p>
      </dgm:t>
    </dgm:pt>
    <dgm:pt modelId="{DEEB37C9-E5DD-4415-B492-6F05E181DF1F}">
      <dgm:prSet custT="1"/>
      <dgm:spPr/>
      <dgm:t>
        <a:bodyPr/>
        <a:lstStyle/>
        <a:p>
          <a:pPr algn="l">
            <a:buFontTx/>
            <a:buNone/>
          </a:pPr>
          <a:endParaRPr lang="en-US" sz="2800" b="1" i="0" kern="1200" dirty="0">
            <a:solidFill>
              <a:srgbClr val="C00000"/>
            </a:solidFill>
            <a:latin typeface="Calibri" panose="020F0502020204030204"/>
            <a:ea typeface="+mn-ea"/>
            <a:cs typeface="+mn-cs"/>
          </a:endParaRPr>
        </a:p>
      </dgm:t>
    </dgm:pt>
    <dgm:pt modelId="{F49DE075-4702-45A9-8F23-63B16ADE207A}" type="parTrans" cxnId="{11D48F95-A836-473A-88B3-2F9D72C1EE91}">
      <dgm:prSet/>
      <dgm:spPr/>
      <dgm:t>
        <a:bodyPr/>
        <a:lstStyle/>
        <a:p>
          <a:endParaRPr lang="en-US"/>
        </a:p>
      </dgm:t>
    </dgm:pt>
    <dgm:pt modelId="{33162B18-8E69-4F62-951E-959FAE4ED147}" type="sibTrans" cxnId="{11D48F95-A836-473A-88B3-2F9D72C1EE91}">
      <dgm:prSet/>
      <dgm:spPr/>
      <dgm:t>
        <a:bodyPr/>
        <a:lstStyle/>
        <a:p>
          <a:endParaRPr lang="en-US"/>
        </a:p>
      </dgm:t>
    </dgm:pt>
    <dgm:pt modelId="{AF7BC18A-343B-4737-B69B-02F24470EE93}">
      <dgm:prSet custT="1"/>
      <dgm:spPr/>
      <dgm:t>
        <a:bodyPr/>
        <a:lstStyle/>
        <a:p>
          <a:pPr algn="l">
            <a:buFontTx/>
            <a:buNone/>
          </a:pPr>
          <a:endParaRPr lang="en-US" sz="2400" b="1" i="0" kern="1200" dirty="0">
            <a:solidFill>
              <a:srgbClr val="C00000"/>
            </a:solidFill>
          </a:endParaRPr>
        </a:p>
      </dgm:t>
    </dgm:pt>
    <dgm:pt modelId="{C24C8C79-72D6-4ADA-9182-525018173F2E}" type="parTrans" cxnId="{244599F6-D9BB-49A7-B3FB-9DCBCEECE596}">
      <dgm:prSet/>
      <dgm:spPr/>
      <dgm:t>
        <a:bodyPr/>
        <a:lstStyle/>
        <a:p>
          <a:endParaRPr lang="en-US"/>
        </a:p>
      </dgm:t>
    </dgm:pt>
    <dgm:pt modelId="{D42E1D30-D218-4814-B6CE-77E92196584F}" type="sibTrans" cxnId="{244599F6-D9BB-49A7-B3FB-9DCBCEECE596}">
      <dgm:prSet/>
      <dgm:spPr/>
      <dgm:t>
        <a:bodyPr/>
        <a:lstStyle/>
        <a:p>
          <a:endParaRPr lang="en-US"/>
        </a:p>
      </dgm:t>
    </dgm:pt>
    <dgm:pt modelId="{578AD420-9635-4C64-A1C1-6F7D1197E0B4}">
      <dgm:prSet custT="1"/>
      <dgm:spPr/>
      <dgm:t>
        <a:bodyPr/>
        <a:lstStyle/>
        <a:p>
          <a:pPr algn="l">
            <a:buNone/>
          </a:pPr>
          <a:endParaRPr lang="en-US" sz="2800" b="1" i="0" kern="1200" dirty="0">
            <a:solidFill>
              <a:srgbClr val="C00000"/>
            </a:solidFill>
            <a:latin typeface="Calibri" panose="020F0502020204030204"/>
            <a:ea typeface="+mn-ea"/>
            <a:cs typeface="+mn-cs"/>
          </a:endParaRPr>
        </a:p>
      </dgm:t>
    </dgm:pt>
    <dgm:pt modelId="{562770A6-7ED8-4847-910E-BEEBC95F5ABA}" type="parTrans" cxnId="{50CD2663-7134-4A56-A142-E14FD82ADD52}">
      <dgm:prSet/>
      <dgm:spPr/>
      <dgm:t>
        <a:bodyPr/>
        <a:lstStyle/>
        <a:p>
          <a:endParaRPr lang="en-US"/>
        </a:p>
      </dgm:t>
    </dgm:pt>
    <dgm:pt modelId="{D160AC01-7068-4FEA-90D3-4F1B0DDB7812}" type="sibTrans" cxnId="{50CD2663-7134-4A56-A142-E14FD82ADD52}">
      <dgm:prSet/>
      <dgm:spPr/>
      <dgm:t>
        <a:bodyPr/>
        <a:lstStyle/>
        <a:p>
          <a:endParaRPr lang="en-US"/>
        </a:p>
      </dgm:t>
    </dgm:pt>
    <dgm:pt modelId="{BABD00EC-3002-4A1B-9F97-0D8212FF098C}" type="pres">
      <dgm:prSet presAssocID="{0F6A9DC6-180E-433A-BB1B-65CDE2D58872}" presName="linearFlow" presStyleCnt="0">
        <dgm:presLayoutVars>
          <dgm:dir/>
          <dgm:animLvl val="lvl"/>
          <dgm:resizeHandles val="exact"/>
        </dgm:presLayoutVars>
      </dgm:prSet>
      <dgm:spPr/>
      <dgm:t>
        <a:bodyPr/>
        <a:lstStyle/>
        <a:p>
          <a:pPr rtl="1"/>
          <a:endParaRPr lang="ar-SA"/>
        </a:p>
      </dgm:t>
    </dgm:pt>
    <dgm:pt modelId="{DB069215-78E7-4FED-B5FD-4E36DA6F3944}" type="pres">
      <dgm:prSet presAssocID="{6BAED16D-75AE-4949-9AE6-A2776E864D39}" presName="composite" presStyleCnt="0"/>
      <dgm:spPr/>
    </dgm:pt>
    <dgm:pt modelId="{CC8C6194-0F68-4D1A-9157-9B46B460331A}" type="pres">
      <dgm:prSet presAssocID="{6BAED16D-75AE-4949-9AE6-A2776E864D39}" presName="parentText" presStyleLbl="alignNode1" presStyleIdx="0" presStyleCnt="3">
        <dgm:presLayoutVars>
          <dgm:chMax val="1"/>
          <dgm:bulletEnabled val="1"/>
        </dgm:presLayoutVars>
      </dgm:prSet>
      <dgm:spPr/>
      <dgm:t>
        <a:bodyPr/>
        <a:lstStyle/>
        <a:p>
          <a:pPr rtl="1"/>
          <a:endParaRPr lang="ar-SA"/>
        </a:p>
      </dgm:t>
    </dgm:pt>
    <dgm:pt modelId="{4676DE62-6391-4631-96BC-F4E97787FDCC}" type="pres">
      <dgm:prSet presAssocID="{6BAED16D-75AE-4949-9AE6-A2776E864D39}" presName="descendantText" presStyleLbl="alignAcc1" presStyleIdx="0" presStyleCnt="3">
        <dgm:presLayoutVars>
          <dgm:bulletEnabled val="1"/>
        </dgm:presLayoutVars>
      </dgm:prSet>
      <dgm:spPr/>
      <dgm:t>
        <a:bodyPr/>
        <a:lstStyle/>
        <a:p>
          <a:pPr rtl="1"/>
          <a:endParaRPr lang="ar-SA"/>
        </a:p>
      </dgm:t>
    </dgm:pt>
    <dgm:pt modelId="{514DBC40-D50F-44D3-BD30-3FAE1841C66C}" type="pres">
      <dgm:prSet presAssocID="{CB12B1D9-87AE-4095-98AE-ECE2EA2E4FCC}" presName="sp" presStyleCnt="0"/>
      <dgm:spPr/>
    </dgm:pt>
    <dgm:pt modelId="{C5410726-3D5E-4461-AB2C-434D4BAAC360}" type="pres">
      <dgm:prSet presAssocID="{6D55D4C1-272B-4166-AE45-D5EBBC1C8C78}" presName="composite" presStyleCnt="0"/>
      <dgm:spPr/>
    </dgm:pt>
    <dgm:pt modelId="{841F175A-7887-408C-9FDC-C0F4BE301E44}" type="pres">
      <dgm:prSet presAssocID="{6D55D4C1-272B-4166-AE45-D5EBBC1C8C78}" presName="parentText" presStyleLbl="alignNode1" presStyleIdx="1" presStyleCnt="3">
        <dgm:presLayoutVars>
          <dgm:chMax val="1"/>
          <dgm:bulletEnabled val="1"/>
        </dgm:presLayoutVars>
      </dgm:prSet>
      <dgm:spPr/>
      <dgm:t>
        <a:bodyPr/>
        <a:lstStyle/>
        <a:p>
          <a:pPr rtl="1"/>
          <a:endParaRPr lang="ar-SA"/>
        </a:p>
      </dgm:t>
    </dgm:pt>
    <dgm:pt modelId="{08C59E3A-2E51-4FE0-A468-CEC6D4F26B8F}" type="pres">
      <dgm:prSet presAssocID="{6D55D4C1-272B-4166-AE45-D5EBBC1C8C78}" presName="descendantText" presStyleLbl="alignAcc1" presStyleIdx="1" presStyleCnt="3" custLinFactNeighborX="0" custLinFactNeighborY="0">
        <dgm:presLayoutVars>
          <dgm:bulletEnabled val="1"/>
        </dgm:presLayoutVars>
      </dgm:prSet>
      <dgm:spPr/>
      <dgm:t>
        <a:bodyPr/>
        <a:lstStyle/>
        <a:p>
          <a:pPr rtl="1"/>
          <a:endParaRPr lang="ar-SA"/>
        </a:p>
      </dgm:t>
    </dgm:pt>
    <dgm:pt modelId="{CDB6EB75-4926-48CE-8AED-A4AC179DE62F}" type="pres">
      <dgm:prSet presAssocID="{9A685E18-7F39-4C11-9A9E-B2437D0BD78D}" presName="sp" presStyleCnt="0"/>
      <dgm:spPr/>
    </dgm:pt>
    <dgm:pt modelId="{5543AB72-55F8-4C53-B1C2-E930A53BCDA2}" type="pres">
      <dgm:prSet presAssocID="{DA5C59B6-C84A-42EF-BEFE-7A3315995599}" presName="composite" presStyleCnt="0"/>
      <dgm:spPr/>
    </dgm:pt>
    <dgm:pt modelId="{1D605ABD-55DE-40AF-B9F4-50AE73E15F84}" type="pres">
      <dgm:prSet presAssocID="{DA5C59B6-C84A-42EF-BEFE-7A3315995599}" presName="parentText" presStyleLbl="alignNode1" presStyleIdx="2" presStyleCnt="3">
        <dgm:presLayoutVars>
          <dgm:chMax val="1"/>
          <dgm:bulletEnabled val="1"/>
        </dgm:presLayoutVars>
      </dgm:prSet>
      <dgm:spPr/>
      <dgm:t>
        <a:bodyPr/>
        <a:lstStyle/>
        <a:p>
          <a:pPr rtl="1"/>
          <a:endParaRPr lang="ar-SA"/>
        </a:p>
      </dgm:t>
    </dgm:pt>
    <dgm:pt modelId="{3AC7629A-E596-4D79-A02A-00FF8EE1830C}" type="pres">
      <dgm:prSet presAssocID="{DA5C59B6-C84A-42EF-BEFE-7A3315995599}" presName="descendantText" presStyleLbl="alignAcc1" presStyleIdx="2" presStyleCnt="3">
        <dgm:presLayoutVars>
          <dgm:bulletEnabled val="1"/>
        </dgm:presLayoutVars>
      </dgm:prSet>
      <dgm:spPr/>
      <dgm:t>
        <a:bodyPr/>
        <a:lstStyle/>
        <a:p>
          <a:pPr rtl="1"/>
          <a:endParaRPr lang="ar-SA"/>
        </a:p>
      </dgm:t>
    </dgm:pt>
  </dgm:ptLst>
  <dgm:cxnLst>
    <dgm:cxn modelId="{7E025230-0D5A-4F16-90F5-4C3D287306C5}" type="presOf" srcId="{AF7BC18A-343B-4737-B69B-02F24470EE93}" destId="{4676DE62-6391-4631-96BC-F4E97787FDCC}" srcOrd="0" destOrd="0" presId="urn:microsoft.com/office/officeart/2005/8/layout/chevron2"/>
    <dgm:cxn modelId="{02E552A9-813F-444C-8894-FBD64F9372D7}" srcId="{0F6A9DC6-180E-433A-BB1B-65CDE2D58872}" destId="{6D55D4C1-272B-4166-AE45-D5EBBC1C8C78}" srcOrd="1" destOrd="0" parTransId="{A5A405F5-7DAC-409E-8E7F-A6126EE10974}" sibTransId="{9A685E18-7F39-4C11-9A9E-B2437D0BD78D}"/>
    <dgm:cxn modelId="{192B7507-8654-4751-BB0C-345242791E68}" srcId="{DA5C59B6-C84A-42EF-BEFE-7A3315995599}" destId="{33AC3234-6BBC-4A3B-92C8-2A29B2EBC5A4}" srcOrd="1" destOrd="0" parTransId="{14FCF000-6397-49A9-B3F8-66D720029317}" sibTransId="{E56F4928-F81C-4590-8B8D-4D2AF0C57AA7}"/>
    <dgm:cxn modelId="{F751D4BB-664C-4ECE-8B9F-FFC717BABF5C}" srcId="{0F6A9DC6-180E-433A-BB1B-65CDE2D58872}" destId="{DA5C59B6-C84A-42EF-BEFE-7A3315995599}" srcOrd="2" destOrd="0" parTransId="{4C970069-CCA9-4B72-8CC6-70FD2B279ED8}" sibTransId="{2D570B79-46D3-41D0-923A-406D25F3B3C3}"/>
    <dgm:cxn modelId="{E5637832-1090-419F-B47C-8B6A8CA04B06}" type="presOf" srcId="{578AD420-9635-4C64-A1C1-6F7D1197E0B4}" destId="{3AC7629A-E596-4D79-A02A-00FF8EE1830C}" srcOrd="0" destOrd="0" presId="urn:microsoft.com/office/officeart/2005/8/layout/chevron2"/>
    <dgm:cxn modelId="{3FDE1A17-6450-4AE1-BF23-62A8DDAAF851}" type="presOf" srcId="{DEEB37C9-E5DD-4415-B492-6F05E181DF1F}" destId="{4676DE62-6391-4631-96BC-F4E97787FDCC}" srcOrd="0" destOrd="2" presId="urn:microsoft.com/office/officeart/2005/8/layout/chevron2"/>
    <dgm:cxn modelId="{6FF5F69C-86D6-4EEA-8D64-363883CBE33E}" srcId="{0F6A9DC6-180E-433A-BB1B-65CDE2D58872}" destId="{6BAED16D-75AE-4949-9AE6-A2776E864D39}" srcOrd="0" destOrd="0" parTransId="{B6F95389-0988-462C-A1DE-C8D85FB9067F}" sibTransId="{CB12B1D9-87AE-4095-98AE-ECE2EA2E4FCC}"/>
    <dgm:cxn modelId="{244599F6-D9BB-49A7-B3FB-9DCBCEECE596}" srcId="{6BAED16D-75AE-4949-9AE6-A2776E864D39}" destId="{AF7BC18A-343B-4737-B69B-02F24470EE93}" srcOrd="0" destOrd="0" parTransId="{C24C8C79-72D6-4ADA-9182-525018173F2E}" sibTransId="{D42E1D30-D218-4814-B6CE-77E92196584F}"/>
    <dgm:cxn modelId="{6CF7D5BC-EDAB-4F8C-88B3-1A9353CD13C0}" type="presOf" srcId="{33AC3234-6BBC-4A3B-92C8-2A29B2EBC5A4}" destId="{3AC7629A-E596-4D79-A02A-00FF8EE1830C}" srcOrd="0" destOrd="1" presId="urn:microsoft.com/office/officeart/2005/8/layout/chevron2"/>
    <dgm:cxn modelId="{367CB207-DF11-43F2-A20E-E736DCC3B6F5}" type="presOf" srcId="{53A8A4C3-03CC-4337-81D8-B1838203BACF}" destId="{08C59E3A-2E51-4FE0-A468-CEC6D4F26B8F}" srcOrd="0" destOrd="0" presId="urn:microsoft.com/office/officeart/2005/8/layout/chevron2"/>
    <dgm:cxn modelId="{11D48F95-A836-473A-88B3-2F9D72C1EE91}" srcId="{6BAED16D-75AE-4949-9AE6-A2776E864D39}" destId="{DEEB37C9-E5DD-4415-B492-6F05E181DF1F}" srcOrd="2" destOrd="0" parTransId="{F49DE075-4702-45A9-8F23-63B16ADE207A}" sibTransId="{33162B18-8E69-4F62-951E-959FAE4ED147}"/>
    <dgm:cxn modelId="{084DCD37-1FD4-4E4C-A508-D71DD4A80244}" type="presOf" srcId="{F80435C0-2E78-4F0A-99B4-1D797056A211}" destId="{3AC7629A-E596-4D79-A02A-00FF8EE1830C}" srcOrd="0" destOrd="2" presId="urn:microsoft.com/office/officeart/2005/8/layout/chevron2"/>
    <dgm:cxn modelId="{692A356E-C390-4DB2-96C0-586662EA9C99}" type="presOf" srcId="{0F6A9DC6-180E-433A-BB1B-65CDE2D58872}" destId="{BABD00EC-3002-4A1B-9F97-0D8212FF098C}" srcOrd="0" destOrd="0" presId="urn:microsoft.com/office/officeart/2005/8/layout/chevron2"/>
    <dgm:cxn modelId="{343CEE1B-A281-4C42-B6C8-C2A8C630BF7E}" srcId="{6BAED16D-75AE-4949-9AE6-A2776E864D39}" destId="{6E26E577-1511-4F49-85C7-075131928593}" srcOrd="1" destOrd="0" parTransId="{B5C19645-1A62-441B-BBE3-4513B555E530}" sibTransId="{855366FE-89E2-455D-89A9-419346404EF6}"/>
    <dgm:cxn modelId="{2BC1971D-776A-409A-B12D-0B8BE06726BE}" srcId="{6D55D4C1-272B-4166-AE45-D5EBBC1C8C78}" destId="{53A8A4C3-03CC-4337-81D8-B1838203BACF}" srcOrd="0" destOrd="0" parTransId="{E0CB2332-773F-485E-B3D5-D87B34BF914E}" sibTransId="{FDA4B3BE-289C-42C9-92DC-B0ED7645959A}"/>
    <dgm:cxn modelId="{9E658477-B27D-4892-8178-60B9CA05C21D}" type="presOf" srcId="{6BAED16D-75AE-4949-9AE6-A2776E864D39}" destId="{CC8C6194-0F68-4D1A-9157-9B46B460331A}" srcOrd="0" destOrd="0" presId="urn:microsoft.com/office/officeart/2005/8/layout/chevron2"/>
    <dgm:cxn modelId="{64EE356F-507B-47D6-B278-A3E10AD40060}" type="presOf" srcId="{DA5C59B6-C84A-42EF-BEFE-7A3315995599}" destId="{1D605ABD-55DE-40AF-B9F4-50AE73E15F84}" srcOrd="0" destOrd="0" presId="urn:microsoft.com/office/officeart/2005/8/layout/chevron2"/>
    <dgm:cxn modelId="{50CD2663-7134-4A56-A142-E14FD82ADD52}" srcId="{DA5C59B6-C84A-42EF-BEFE-7A3315995599}" destId="{578AD420-9635-4C64-A1C1-6F7D1197E0B4}" srcOrd="0" destOrd="0" parTransId="{562770A6-7ED8-4847-910E-BEEBC95F5ABA}" sibTransId="{D160AC01-7068-4FEA-90D3-4F1B0DDB7812}"/>
    <dgm:cxn modelId="{A43C335A-AAFD-4B31-B92B-A84C051FE9CD}" srcId="{DA5C59B6-C84A-42EF-BEFE-7A3315995599}" destId="{F80435C0-2E78-4F0A-99B4-1D797056A211}" srcOrd="2" destOrd="0" parTransId="{35FDC4D0-C407-421E-AE85-F00A429A66B3}" sibTransId="{F049204D-F7DD-4971-A5C1-B7519F16B871}"/>
    <dgm:cxn modelId="{51E5E287-DF71-42AD-9BB7-3A4FCA56BF37}" type="presOf" srcId="{6D55D4C1-272B-4166-AE45-D5EBBC1C8C78}" destId="{841F175A-7887-408C-9FDC-C0F4BE301E44}" srcOrd="0" destOrd="0" presId="urn:microsoft.com/office/officeart/2005/8/layout/chevron2"/>
    <dgm:cxn modelId="{078E3870-8566-4313-8087-3AEBD40E743A}" type="presOf" srcId="{6E26E577-1511-4F49-85C7-075131928593}" destId="{4676DE62-6391-4631-96BC-F4E97787FDCC}" srcOrd="0" destOrd="1" presId="urn:microsoft.com/office/officeart/2005/8/layout/chevron2"/>
    <dgm:cxn modelId="{279BC4A7-6156-4D85-AB86-55BFCC4213EB}" type="presParOf" srcId="{BABD00EC-3002-4A1B-9F97-0D8212FF098C}" destId="{DB069215-78E7-4FED-B5FD-4E36DA6F3944}" srcOrd="0" destOrd="0" presId="urn:microsoft.com/office/officeart/2005/8/layout/chevron2"/>
    <dgm:cxn modelId="{AADF4DC6-B167-4288-A177-0D6332FBE1A3}" type="presParOf" srcId="{DB069215-78E7-4FED-B5FD-4E36DA6F3944}" destId="{CC8C6194-0F68-4D1A-9157-9B46B460331A}" srcOrd="0" destOrd="0" presId="urn:microsoft.com/office/officeart/2005/8/layout/chevron2"/>
    <dgm:cxn modelId="{8DC1E896-62DF-4131-8A34-F204EF750174}" type="presParOf" srcId="{DB069215-78E7-4FED-B5FD-4E36DA6F3944}" destId="{4676DE62-6391-4631-96BC-F4E97787FDCC}" srcOrd="1" destOrd="0" presId="urn:microsoft.com/office/officeart/2005/8/layout/chevron2"/>
    <dgm:cxn modelId="{5B6B6D07-BE7D-4CFC-A6C2-786C89B0E5B6}" type="presParOf" srcId="{BABD00EC-3002-4A1B-9F97-0D8212FF098C}" destId="{514DBC40-D50F-44D3-BD30-3FAE1841C66C}" srcOrd="1" destOrd="0" presId="urn:microsoft.com/office/officeart/2005/8/layout/chevron2"/>
    <dgm:cxn modelId="{86EAF347-8FDC-42EF-A8EC-41B9DC53AC55}" type="presParOf" srcId="{BABD00EC-3002-4A1B-9F97-0D8212FF098C}" destId="{C5410726-3D5E-4461-AB2C-434D4BAAC360}" srcOrd="2" destOrd="0" presId="urn:microsoft.com/office/officeart/2005/8/layout/chevron2"/>
    <dgm:cxn modelId="{7171B6BA-8359-49FE-8777-372487BC7E76}" type="presParOf" srcId="{C5410726-3D5E-4461-AB2C-434D4BAAC360}" destId="{841F175A-7887-408C-9FDC-C0F4BE301E44}" srcOrd="0" destOrd="0" presId="urn:microsoft.com/office/officeart/2005/8/layout/chevron2"/>
    <dgm:cxn modelId="{9A9614FE-41EC-4FED-8C09-B4CF4161AC49}" type="presParOf" srcId="{C5410726-3D5E-4461-AB2C-434D4BAAC360}" destId="{08C59E3A-2E51-4FE0-A468-CEC6D4F26B8F}" srcOrd="1" destOrd="0" presId="urn:microsoft.com/office/officeart/2005/8/layout/chevron2"/>
    <dgm:cxn modelId="{13C4BB60-844B-4524-97A4-9A96AD7A38D9}" type="presParOf" srcId="{BABD00EC-3002-4A1B-9F97-0D8212FF098C}" destId="{CDB6EB75-4926-48CE-8AED-A4AC179DE62F}" srcOrd="3" destOrd="0" presId="urn:microsoft.com/office/officeart/2005/8/layout/chevron2"/>
    <dgm:cxn modelId="{F6AA84BF-E4C8-4375-8024-158CEFEA5A25}" type="presParOf" srcId="{BABD00EC-3002-4A1B-9F97-0D8212FF098C}" destId="{5543AB72-55F8-4C53-B1C2-E930A53BCDA2}" srcOrd="4" destOrd="0" presId="urn:microsoft.com/office/officeart/2005/8/layout/chevron2"/>
    <dgm:cxn modelId="{812950AC-C5AA-443D-A77A-79A66B6354EF}" type="presParOf" srcId="{5543AB72-55F8-4C53-B1C2-E930A53BCDA2}" destId="{1D605ABD-55DE-40AF-B9F4-50AE73E15F84}" srcOrd="0" destOrd="0" presId="urn:microsoft.com/office/officeart/2005/8/layout/chevron2"/>
    <dgm:cxn modelId="{BEC7CFB9-BF44-4722-A122-B669D242E789}" type="presParOf" srcId="{5543AB72-55F8-4C53-B1C2-E930A53BCDA2}" destId="{3AC7629A-E596-4D79-A02A-00FF8EE183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A9DC6-180E-433A-BB1B-65CDE2D58872}" type="doc">
      <dgm:prSet loTypeId="urn:microsoft.com/office/officeart/2005/8/layout/hierarchy3" loCatId="list" qsTypeId="urn:microsoft.com/office/officeart/2005/8/quickstyle/3d4" qsCatId="3D" csTypeId="urn:microsoft.com/office/officeart/2005/8/colors/accent2_2" csCatId="accent2" phldr="1"/>
      <dgm:spPr/>
      <dgm:t>
        <a:bodyPr/>
        <a:lstStyle/>
        <a:p>
          <a:endParaRPr lang="en-US"/>
        </a:p>
      </dgm:t>
    </dgm:pt>
    <dgm:pt modelId="{6BAED16D-75AE-4949-9AE6-A2776E864D39}">
      <dgm:prSet phldrT="[Text]" custT="1"/>
      <dgm:spPr/>
      <dgm:t>
        <a:bodyPr/>
        <a:lstStyle/>
        <a:p>
          <a:r>
            <a:rPr lang="en-US" sz="2000" b="1" dirty="0">
              <a:effectLst>
                <a:outerShdw blurRad="38100" dist="38100" dir="2700000" algn="tl">
                  <a:srgbClr val="000000">
                    <a:alpha val="43137"/>
                  </a:srgbClr>
                </a:outerShdw>
              </a:effectLst>
              <a:latin typeface="Times New Roman" pitchFamily="18" charset="0"/>
              <a:cs typeface="Times New Roman" pitchFamily="18" charset="0"/>
            </a:rPr>
            <a:t>First Stage</a:t>
          </a:r>
        </a:p>
      </dgm:t>
    </dgm:pt>
    <dgm:pt modelId="{B6F95389-0988-462C-A1DE-C8D85FB9067F}" type="parTrans" cxnId="{6FF5F69C-86D6-4EEA-8D64-363883CBE33E}">
      <dgm:prSet/>
      <dgm:spPr/>
      <dgm:t>
        <a:bodyPr/>
        <a:lstStyle/>
        <a:p>
          <a:endParaRPr lang="en-US"/>
        </a:p>
      </dgm:t>
    </dgm:pt>
    <dgm:pt modelId="{CB12B1D9-87AE-4095-98AE-ECE2EA2E4FCC}" type="sibTrans" cxnId="{6FF5F69C-86D6-4EEA-8D64-363883CBE33E}">
      <dgm:prSet/>
      <dgm:spPr/>
      <dgm:t>
        <a:bodyPr/>
        <a:lstStyle/>
        <a:p>
          <a:endParaRPr lang="en-US"/>
        </a:p>
      </dgm:t>
    </dgm:pt>
    <dgm:pt modelId="{6E26E577-1511-4F49-85C7-075131928593}">
      <dgm:prSet custT="1"/>
      <dgm:spPr>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t>
        <a:bodyPr spcFirstLastPara="0" vert="horz" wrap="square" lIns="38100" tIns="25400" rIns="38100" bIns="25400" numCol="1" spcCol="1270" anchor="ctr" anchorCtr="0"/>
        <a:lstStyle/>
        <a:p>
          <a:r>
            <a:rPr lang="en-US" sz="2000" b="1" kern="1200" dirty="0" smtClean="0">
              <a:latin typeface="Times New Roman" pitchFamily="18" charset="0"/>
              <a:cs typeface="Times New Roman" pitchFamily="18" charset="0"/>
            </a:rPr>
            <a:t>Provide </a:t>
          </a:r>
          <a:r>
            <a:rPr lang="en-US" sz="2000" b="1" kern="1200" dirty="0" err="1" smtClean="0">
              <a:latin typeface="Times New Roman" pitchFamily="18" charset="0"/>
              <a:cs typeface="Times New Roman" pitchFamily="18" charset="0"/>
            </a:rPr>
            <a:t>NodeMCU</a:t>
          </a:r>
          <a:endParaRPr lang="en-US" sz="2800" b="1" kern="1200" dirty="0">
            <a:latin typeface="Times New Roman" pitchFamily="18" charset="0"/>
            <a:cs typeface="Times New Roman" pitchFamily="18" charset="0"/>
          </a:endParaRPr>
        </a:p>
      </dgm:t>
    </dgm:pt>
    <dgm:pt modelId="{B5C19645-1A62-441B-BBE3-4513B555E530}" type="parTrans" cxnId="{343CEE1B-A281-4C42-B6C8-C2A8C630BF7E}">
      <dgm:prSet/>
      <dgm:spPr/>
      <dgm:t>
        <a:bodyPr/>
        <a:lstStyle/>
        <a:p>
          <a:endParaRPr lang="en-US"/>
        </a:p>
      </dgm:t>
    </dgm:pt>
    <dgm:pt modelId="{855366FE-89E2-455D-89A9-419346404EF6}" type="sibTrans" cxnId="{343CEE1B-A281-4C42-B6C8-C2A8C630BF7E}">
      <dgm:prSet/>
      <dgm:spPr/>
      <dgm:t>
        <a:bodyPr/>
        <a:lstStyle/>
        <a:p>
          <a:endParaRPr lang="en-US"/>
        </a:p>
      </dgm:t>
    </dgm:pt>
    <dgm:pt modelId="{4F3D3C7F-11E4-4933-BE3C-ED1A86EA8DAA}">
      <dgm:prSet phldrT="[Text]" custT="1"/>
      <dgm:spPr>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t>
        <a:bodyPr spcFirstLastPara="0" vert="horz" wrap="square" lIns="38100" tIns="25400" rIns="38100" bIns="25400" numCol="1" spcCol="1270" anchor="ctr" anchorCtr="0"/>
        <a:lstStyle/>
        <a:p>
          <a:r>
            <a:rPr lang="en-US" sz="2000" b="1" dirty="0" smtClean="0">
              <a:effectLst/>
              <a:latin typeface="Times New Roman"/>
            </a:rPr>
            <a:t>Using C language to implement a prototype of the TFA</a:t>
          </a:r>
          <a:endParaRPr lang="en-US" sz="2000" b="1" dirty="0">
            <a:effectLst/>
            <a:latin typeface="Times New Roman"/>
            <a:ea typeface="Calibri"/>
          </a:endParaRPr>
        </a:p>
      </dgm:t>
    </dgm:pt>
    <dgm:pt modelId="{6D55D4C1-272B-4166-AE45-D5EBBC1C8C78}">
      <dgm:prSet phldrT="[Text]" custT="1"/>
      <dgm:spPr/>
      <dgm:t>
        <a:bodyPr/>
        <a:lstStyle/>
        <a:p>
          <a:r>
            <a:rPr lang="en-US" sz="2000" b="1" u="none" dirty="0">
              <a:effectLst>
                <a:outerShdw blurRad="38100" dist="38100" dir="2700000" algn="tl">
                  <a:srgbClr val="000000">
                    <a:alpha val="43137"/>
                  </a:srgbClr>
                </a:outerShdw>
              </a:effectLst>
              <a:latin typeface="Times New Roman" pitchFamily="18" charset="0"/>
              <a:cs typeface="Times New Roman" pitchFamily="18" charset="0"/>
            </a:rPr>
            <a:t>Second Stage</a:t>
          </a:r>
        </a:p>
      </dgm:t>
    </dgm:pt>
    <dgm:pt modelId="{9A685E18-7F39-4C11-9A9E-B2437D0BD78D}" type="sibTrans" cxnId="{02E552A9-813F-444C-8894-FBD64F9372D7}">
      <dgm:prSet/>
      <dgm:spPr/>
      <dgm:t>
        <a:bodyPr/>
        <a:lstStyle/>
        <a:p>
          <a:endParaRPr lang="en-US"/>
        </a:p>
      </dgm:t>
    </dgm:pt>
    <dgm:pt modelId="{A5A405F5-7DAC-409E-8E7F-A6126EE10974}" type="parTrans" cxnId="{02E552A9-813F-444C-8894-FBD64F9372D7}">
      <dgm:prSet/>
      <dgm:spPr/>
      <dgm:t>
        <a:bodyPr/>
        <a:lstStyle/>
        <a:p>
          <a:endParaRPr lang="en-US"/>
        </a:p>
      </dgm:t>
    </dgm:pt>
    <dgm:pt modelId="{93505754-04FE-496A-B535-5D437BF4F603}" type="sibTrans" cxnId="{77F053F8-F3E4-4F42-A58A-54E8FA5A41D9}">
      <dgm:prSet/>
      <dgm:spPr/>
      <dgm:t>
        <a:bodyPr/>
        <a:lstStyle/>
        <a:p>
          <a:endParaRPr lang="en-US"/>
        </a:p>
      </dgm:t>
    </dgm:pt>
    <dgm:pt modelId="{5ED63757-4CEA-4854-9C34-020B26932B6F}" type="parTrans" cxnId="{77F053F8-F3E4-4F42-A58A-54E8FA5A41D9}">
      <dgm:prSet/>
      <dgm:spPr/>
      <dgm:t>
        <a:bodyPr/>
        <a:lstStyle/>
        <a:p>
          <a:endParaRPr lang="en-US"/>
        </a:p>
      </dgm:t>
    </dgm:pt>
    <dgm:pt modelId="{DA5C59B6-C84A-42EF-BEFE-7A3315995599}">
      <dgm:prSet phldrT="[Text]" custT="1"/>
      <dgm:spPr/>
      <dgm:t>
        <a:bodyPr/>
        <a:lstStyle/>
        <a:p>
          <a:r>
            <a:rPr lang="en-US" sz="2400" dirty="0">
              <a:effectLst/>
              <a:latin typeface="Times New Roman"/>
              <a:ea typeface="Calibri"/>
            </a:rPr>
            <a:t>Three stage</a:t>
          </a:r>
        </a:p>
      </dgm:t>
    </dgm:pt>
    <dgm:pt modelId="{4C970069-CCA9-4B72-8CC6-70FD2B279ED8}" type="parTrans" cxnId="{F751D4BB-664C-4ECE-8B9F-FFC717BABF5C}">
      <dgm:prSet/>
      <dgm:spPr/>
      <dgm:t>
        <a:bodyPr/>
        <a:lstStyle/>
        <a:p>
          <a:endParaRPr lang="en-US"/>
        </a:p>
      </dgm:t>
    </dgm:pt>
    <dgm:pt modelId="{2D570B79-46D3-41D0-923A-406D25F3B3C3}" type="sibTrans" cxnId="{F751D4BB-664C-4ECE-8B9F-FFC717BABF5C}">
      <dgm:prSet/>
      <dgm:spPr/>
      <dgm:t>
        <a:bodyPr/>
        <a:lstStyle/>
        <a:p>
          <a:endParaRPr lang="en-US"/>
        </a:p>
      </dgm:t>
    </dgm:pt>
    <dgm:pt modelId="{33AC3234-6BBC-4A3B-92C8-2A29B2EBC5A4}">
      <dgm:prSet custT="1"/>
      <dgm:spPr>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t>
        <a:bodyPr spcFirstLastPara="0" vert="horz" wrap="square" lIns="38100" tIns="25400" rIns="38100" bIns="25400" numCol="1" spcCol="1270" anchor="ctr" anchorCtr="0"/>
        <a:lstStyle/>
        <a:p>
          <a:r>
            <a:rPr lang="en-US" sz="2000" b="1" dirty="0"/>
            <a:t>Addition of optimization to the system </a:t>
          </a:r>
          <a:endParaRPr lang="en-US" sz="2400" b="1" dirty="0"/>
        </a:p>
      </dgm:t>
    </dgm:pt>
    <dgm:pt modelId="{14FCF000-6397-49A9-B3F8-66D720029317}" type="parTrans" cxnId="{192B7507-8654-4751-BB0C-345242791E68}">
      <dgm:prSet/>
      <dgm:spPr/>
      <dgm:t>
        <a:bodyPr/>
        <a:lstStyle/>
        <a:p>
          <a:endParaRPr lang="en-US"/>
        </a:p>
      </dgm:t>
    </dgm:pt>
    <dgm:pt modelId="{E56F4928-F81C-4590-8B8D-4D2AF0C57AA7}" type="sibTrans" cxnId="{192B7507-8654-4751-BB0C-345242791E68}">
      <dgm:prSet/>
      <dgm:spPr/>
      <dgm:t>
        <a:bodyPr/>
        <a:lstStyle/>
        <a:p>
          <a:endParaRPr lang="en-US"/>
        </a:p>
      </dgm:t>
    </dgm:pt>
    <dgm:pt modelId="{DDE8DFF8-3F02-435F-89E3-1C9CF11D8B68}">
      <dgm:prSet custT="1"/>
      <dgm:spPr>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t>
        <a:bodyPr spcFirstLastPara="0" vert="horz" wrap="square" lIns="38100" tIns="25400" rIns="38100" bIns="25400" numCol="1" spcCol="1270" anchor="ctr" anchorCtr="0"/>
        <a:lstStyle/>
        <a:p>
          <a:r>
            <a:rPr lang="en-US" sz="2000" b="1" kern="1200" dirty="0" smtClean="0"/>
            <a:t>Install a program Arduino Software (IDE</a:t>
          </a:r>
          <a:r>
            <a:rPr lang="ar-IQ" sz="2000" b="1" kern="1200" dirty="0" smtClean="0"/>
            <a:t>(</a:t>
          </a:r>
          <a:endParaRPr lang="en-US" sz="2000" b="1" kern="1200" dirty="0">
            <a:solidFill>
              <a:schemeClr val="tx1"/>
            </a:solidFill>
          </a:endParaRPr>
        </a:p>
      </dgm:t>
    </dgm:pt>
    <dgm:pt modelId="{7B2C3A27-34EC-4429-BA9D-0BA40171BF81}" type="parTrans" cxnId="{D762A91F-9A3E-4142-82FE-53354288BAF0}">
      <dgm:prSet/>
      <dgm:spPr/>
      <dgm:t>
        <a:bodyPr/>
        <a:lstStyle/>
        <a:p>
          <a:endParaRPr lang="en-US"/>
        </a:p>
      </dgm:t>
    </dgm:pt>
    <dgm:pt modelId="{3D1F92DD-67E0-4FE6-A904-94F2FD4AAF8E}" type="sibTrans" cxnId="{D762A91F-9A3E-4142-82FE-53354288BAF0}">
      <dgm:prSet/>
      <dgm:spPr/>
      <dgm:t>
        <a:bodyPr/>
        <a:lstStyle/>
        <a:p>
          <a:endParaRPr lang="en-US"/>
        </a:p>
      </dgm:t>
    </dgm:pt>
    <dgm:pt modelId="{03174CF5-4DE2-479C-B82B-9E8200EDA465}">
      <dgm:prSet custT="1"/>
      <dgm:spPr>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t>
        <a:bodyPr spcFirstLastPara="0" vert="horz" wrap="square" lIns="38100" tIns="25400" rIns="38100" bIns="25400" numCol="1" spcCol="1270" anchor="ctr" anchorCtr="0"/>
        <a:lstStyle/>
        <a:p>
          <a:pPr marL="0" lvl="0" indent="0" algn="ctr" defTabSz="889000">
            <a:lnSpc>
              <a:spcPct val="90000"/>
            </a:lnSpc>
            <a:spcBef>
              <a:spcPct val="0"/>
            </a:spcBef>
            <a:spcAft>
              <a:spcPct val="35000"/>
            </a:spcAft>
            <a:buNone/>
          </a:pPr>
          <a:r>
            <a:rPr lang="en-US" sz="1900" b="1" kern="1200" dirty="0" smtClean="0">
              <a:solidFill>
                <a:srgbClr val="000000">
                  <a:hueOff val="0"/>
                  <a:satOff val="0"/>
                  <a:lumOff val="0"/>
                  <a:alphaOff val="0"/>
                </a:srgbClr>
              </a:solidFill>
              <a:latin typeface="Calibri" panose="020F0502020204030204"/>
              <a:ea typeface="+mn-ea"/>
              <a:cs typeface="+mn-cs"/>
            </a:rPr>
            <a:t>Installing Esp8266 and adding libraries to </a:t>
          </a:r>
          <a:r>
            <a:rPr lang="en-US" sz="1900" b="1" kern="1200" dirty="0" smtClean="0"/>
            <a:t>Arduino Software (IDE</a:t>
          </a:r>
          <a:r>
            <a:rPr lang="ar-IQ" sz="2000" kern="1200" dirty="0" smtClean="0"/>
            <a:t>(</a:t>
          </a:r>
          <a:endParaRPr lang="en-US" sz="2000" kern="1200" dirty="0">
            <a:solidFill>
              <a:srgbClr val="000000">
                <a:hueOff val="0"/>
                <a:satOff val="0"/>
                <a:lumOff val="0"/>
                <a:alphaOff val="0"/>
              </a:srgbClr>
            </a:solidFill>
            <a:latin typeface="Calibri" panose="020F0502020204030204"/>
            <a:ea typeface="+mn-ea"/>
            <a:cs typeface="+mn-cs"/>
          </a:endParaRPr>
        </a:p>
      </dgm:t>
    </dgm:pt>
    <dgm:pt modelId="{3033DF41-4851-4143-93EA-921F50F8558D}" type="parTrans" cxnId="{B2F3DE41-8F7C-4ED0-8FEF-6AE571B1E9DD}">
      <dgm:prSet/>
      <dgm:spPr/>
      <dgm:t>
        <a:bodyPr/>
        <a:lstStyle/>
        <a:p>
          <a:endParaRPr lang="en-US"/>
        </a:p>
      </dgm:t>
    </dgm:pt>
    <dgm:pt modelId="{E6556DE1-79E9-4718-98C1-546401F2ABFB}" type="sibTrans" cxnId="{B2F3DE41-8F7C-4ED0-8FEF-6AE571B1E9DD}">
      <dgm:prSet/>
      <dgm:spPr/>
      <dgm:t>
        <a:bodyPr/>
        <a:lstStyle/>
        <a:p>
          <a:endParaRPr lang="en-US"/>
        </a:p>
      </dgm:t>
    </dgm:pt>
    <dgm:pt modelId="{9B33BB44-2C37-4D00-BEDB-CB0D5C94136A}">
      <dgm:prSet custT="1"/>
      <dgm:spPr>
        <a:solidFill>
          <a:srgbClr val="FFFF00">
            <a:alpha val="90000"/>
          </a:srgbClr>
        </a:solidFill>
      </dgm:spPr>
      <dgm:t>
        <a:bodyPr/>
        <a:lstStyle/>
        <a:p>
          <a:r>
            <a:rPr lang="en-US" sz="2000" b="1" dirty="0"/>
            <a:t>Implementation </a:t>
          </a:r>
          <a:r>
            <a:rPr lang="en-US" sz="2000" b="1" dirty="0" smtClean="0"/>
            <a:t>two-factor authentication protocol </a:t>
          </a:r>
          <a:r>
            <a:rPr lang="en-US" sz="2000" b="1" dirty="0" err="1" smtClean="0"/>
            <a:t>NodeMCU</a:t>
          </a:r>
          <a:endParaRPr lang="en-US" sz="2000" b="1" dirty="0"/>
        </a:p>
      </dgm:t>
    </dgm:pt>
    <dgm:pt modelId="{48BE2C9F-CE6C-4EE7-AC02-E83FE5B3DD78}" type="parTrans" cxnId="{E560B7DD-08AC-4C6A-A53B-88344B433F02}">
      <dgm:prSet/>
      <dgm:spPr/>
      <dgm:t>
        <a:bodyPr/>
        <a:lstStyle/>
        <a:p>
          <a:endParaRPr lang="en-US"/>
        </a:p>
      </dgm:t>
    </dgm:pt>
    <dgm:pt modelId="{DB616B29-ACC2-44A3-B963-AC55EDE55E26}" type="sibTrans" cxnId="{E560B7DD-08AC-4C6A-A53B-88344B433F02}">
      <dgm:prSet/>
      <dgm:spPr/>
      <dgm:t>
        <a:bodyPr/>
        <a:lstStyle/>
        <a:p>
          <a:endParaRPr lang="en-US"/>
        </a:p>
      </dgm:t>
    </dgm:pt>
    <dgm:pt modelId="{F0C8B865-7E68-4DBC-B99C-6C87221CEFBA}">
      <dgm:prSet custT="1"/>
      <dgm:spPr>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t>
        <a:bodyPr spcFirstLastPara="0" vert="horz" wrap="square" lIns="38100" tIns="25400" rIns="38100" bIns="25400" numCol="1" spcCol="1270" anchor="ctr" anchorCtr="0"/>
        <a:lstStyle/>
        <a:p>
          <a:r>
            <a:rPr lang="en-US" sz="2000" b="1" kern="1200" dirty="0"/>
            <a:t>Identify the basic </a:t>
          </a:r>
          <a:r>
            <a:rPr lang="en-US" sz="2000" b="1" kern="1200" dirty="0">
              <a:solidFill>
                <a:srgbClr val="000000">
                  <a:hueOff val="0"/>
                  <a:satOff val="0"/>
                  <a:lumOff val="0"/>
                  <a:alphaOff val="0"/>
                </a:srgbClr>
              </a:solidFill>
              <a:latin typeface="Times New Roman" pitchFamily="18" charset="0"/>
              <a:ea typeface="+mn-ea"/>
              <a:cs typeface="Times New Roman" pitchFamily="18" charset="0"/>
            </a:rPr>
            <a:t>elements</a:t>
          </a:r>
          <a:r>
            <a:rPr lang="en-US" sz="2000" b="1" kern="1200" dirty="0"/>
            <a:t> of communication </a:t>
          </a:r>
          <a:r>
            <a:rPr lang="en-US" sz="2000" b="1" kern="1200" dirty="0" smtClean="0">
              <a:latin typeface="Times New Roman" pitchFamily="18" charset="0"/>
              <a:cs typeface="Times New Roman" pitchFamily="18" charset="0"/>
            </a:rPr>
            <a:t>client and </a:t>
          </a:r>
          <a:r>
            <a:rPr lang="en-US" sz="2000" b="1" kern="1200" dirty="0">
              <a:latin typeface="Times New Roman" pitchFamily="18" charset="0"/>
              <a:cs typeface="Times New Roman" pitchFamily="18" charset="0"/>
            </a:rPr>
            <a:t>server</a:t>
          </a:r>
          <a:endParaRPr lang="en-US" sz="2000" b="1" kern="1200" dirty="0"/>
        </a:p>
      </dgm:t>
    </dgm:pt>
    <dgm:pt modelId="{66E87D01-2794-4EE1-8019-2095B3CAA398}" type="parTrans" cxnId="{DA645A6B-37AF-489B-A9AF-79FC377E4611}">
      <dgm:prSet/>
      <dgm:spPr/>
      <dgm:t>
        <a:bodyPr/>
        <a:lstStyle/>
        <a:p>
          <a:endParaRPr lang="en-US"/>
        </a:p>
      </dgm:t>
    </dgm:pt>
    <dgm:pt modelId="{646DDCA1-0276-487A-A140-B0E276960674}" type="sibTrans" cxnId="{DA645A6B-37AF-489B-A9AF-79FC377E4611}">
      <dgm:prSet/>
      <dgm:spPr/>
      <dgm:t>
        <a:bodyPr/>
        <a:lstStyle/>
        <a:p>
          <a:endParaRPr lang="en-US"/>
        </a:p>
      </dgm:t>
    </dgm:pt>
    <dgm:pt modelId="{4C913F93-622B-478A-BF73-B08045FB4C4F}" type="pres">
      <dgm:prSet presAssocID="{0F6A9DC6-180E-433A-BB1B-65CDE2D58872}" presName="diagram" presStyleCnt="0">
        <dgm:presLayoutVars>
          <dgm:chPref val="1"/>
          <dgm:dir/>
          <dgm:animOne val="branch"/>
          <dgm:animLvl val="lvl"/>
          <dgm:resizeHandles/>
        </dgm:presLayoutVars>
      </dgm:prSet>
      <dgm:spPr/>
      <dgm:t>
        <a:bodyPr/>
        <a:lstStyle/>
        <a:p>
          <a:pPr rtl="1"/>
          <a:endParaRPr lang="ar-SA"/>
        </a:p>
      </dgm:t>
    </dgm:pt>
    <dgm:pt modelId="{256E69E7-C6E1-4523-8E68-4CE99E6847B8}" type="pres">
      <dgm:prSet presAssocID="{6BAED16D-75AE-4949-9AE6-A2776E864D39}" presName="root" presStyleCnt="0"/>
      <dgm:spPr/>
    </dgm:pt>
    <dgm:pt modelId="{8429A82F-DBCB-4855-932A-1FAF82387ABD}" type="pres">
      <dgm:prSet presAssocID="{6BAED16D-75AE-4949-9AE6-A2776E864D39}" presName="rootComposite" presStyleCnt="0"/>
      <dgm:spPr/>
    </dgm:pt>
    <dgm:pt modelId="{EF47BEB9-002A-4924-B8A5-09B3C3DFA558}" type="pres">
      <dgm:prSet presAssocID="{6BAED16D-75AE-4949-9AE6-A2776E864D39}" presName="rootText" presStyleLbl="node1" presStyleIdx="0" presStyleCnt="3" custScaleX="88535" custScaleY="43834" custLinFactX="-4790" custLinFactNeighborX="-100000" custLinFactNeighborY="14712"/>
      <dgm:spPr/>
      <dgm:t>
        <a:bodyPr/>
        <a:lstStyle/>
        <a:p>
          <a:pPr rtl="1"/>
          <a:endParaRPr lang="ar-SA"/>
        </a:p>
      </dgm:t>
    </dgm:pt>
    <dgm:pt modelId="{9C24A692-0F7A-4424-B9D9-2C661400F345}" type="pres">
      <dgm:prSet presAssocID="{6BAED16D-75AE-4949-9AE6-A2776E864D39}" presName="rootConnector" presStyleLbl="node1" presStyleIdx="0" presStyleCnt="3"/>
      <dgm:spPr/>
      <dgm:t>
        <a:bodyPr/>
        <a:lstStyle/>
        <a:p>
          <a:pPr rtl="1"/>
          <a:endParaRPr lang="ar-SA"/>
        </a:p>
      </dgm:t>
    </dgm:pt>
    <dgm:pt modelId="{44CC0BEC-424C-4D17-9E74-DFC5274EABF7}" type="pres">
      <dgm:prSet presAssocID="{6BAED16D-75AE-4949-9AE6-A2776E864D39}" presName="childShape" presStyleCnt="0"/>
      <dgm:spPr/>
    </dgm:pt>
    <dgm:pt modelId="{810DB3B9-414C-4064-9801-E7BC279F5E2E}" type="pres">
      <dgm:prSet presAssocID="{B5C19645-1A62-441B-BBE3-4513B555E530}" presName="Name13" presStyleLbl="parChTrans1D2" presStyleIdx="0" presStyleCnt="7"/>
      <dgm:spPr/>
      <dgm:t>
        <a:bodyPr/>
        <a:lstStyle/>
        <a:p>
          <a:pPr rtl="1"/>
          <a:endParaRPr lang="ar-SA"/>
        </a:p>
      </dgm:t>
    </dgm:pt>
    <dgm:pt modelId="{7BC7C7CE-590D-4AD3-AE10-4FB422895F9F}" type="pres">
      <dgm:prSet presAssocID="{6E26E577-1511-4F49-85C7-075131928593}" presName="childText" presStyleLbl="bgAcc1" presStyleIdx="0" presStyleCnt="7" custScaleX="188702" custScaleY="71945" custLinFactY="25167" custLinFactNeighborX="908" custLinFactNeighborY="100000">
        <dgm:presLayoutVars>
          <dgm:bulletEnabled val="1"/>
        </dgm:presLayoutVars>
      </dgm:prSet>
      <dgm:spPr>
        <a:xfrm>
          <a:off x="366963" y="593165"/>
          <a:ext cx="2834636" cy="977453"/>
        </a:xfrm>
        <a:prstGeom prst="roundRect">
          <a:avLst>
            <a:gd name="adj" fmla="val 10000"/>
          </a:avLst>
        </a:prstGeom>
      </dgm:spPr>
      <dgm:t>
        <a:bodyPr/>
        <a:lstStyle/>
        <a:p>
          <a:pPr rtl="1"/>
          <a:endParaRPr lang="ar-SA"/>
        </a:p>
      </dgm:t>
    </dgm:pt>
    <dgm:pt modelId="{30658F1A-48AE-4DE7-996B-0411F0F39C16}" type="pres">
      <dgm:prSet presAssocID="{66E87D01-2794-4EE1-8019-2095B3CAA398}" presName="Name13" presStyleLbl="parChTrans1D2" presStyleIdx="1" presStyleCnt="7"/>
      <dgm:spPr/>
      <dgm:t>
        <a:bodyPr/>
        <a:lstStyle/>
        <a:p>
          <a:pPr rtl="1"/>
          <a:endParaRPr lang="ar-SA"/>
        </a:p>
      </dgm:t>
    </dgm:pt>
    <dgm:pt modelId="{6BBB846E-4D84-468D-B06F-1FB60CBDC62E}" type="pres">
      <dgm:prSet presAssocID="{F0C8B865-7E68-4DBC-B99C-6C87221CEFBA}" presName="childText" presStyleLbl="bgAcc1" presStyleIdx="1" presStyleCnt="7" custScaleX="232770" custLinFactNeighborX="-6314" custLinFactNeighborY="-93124">
        <dgm:presLayoutVars>
          <dgm:bulletEnabled val="1"/>
        </dgm:presLayoutVars>
      </dgm:prSet>
      <dgm:spPr>
        <a:xfrm>
          <a:off x="332655" y="490838"/>
          <a:ext cx="3836612" cy="904206"/>
        </a:xfrm>
        <a:prstGeom prst="roundRect">
          <a:avLst>
            <a:gd name="adj" fmla="val 10000"/>
          </a:avLst>
        </a:prstGeom>
      </dgm:spPr>
      <dgm:t>
        <a:bodyPr/>
        <a:lstStyle/>
        <a:p>
          <a:pPr rtl="1"/>
          <a:endParaRPr lang="ar-SA"/>
        </a:p>
      </dgm:t>
    </dgm:pt>
    <dgm:pt modelId="{3ABFB057-8FC9-4A2D-942A-ACEB7C705E3A}" type="pres">
      <dgm:prSet presAssocID="{7B2C3A27-34EC-4429-BA9D-0BA40171BF81}" presName="Name13" presStyleLbl="parChTrans1D2" presStyleIdx="2" presStyleCnt="7"/>
      <dgm:spPr/>
      <dgm:t>
        <a:bodyPr/>
        <a:lstStyle/>
        <a:p>
          <a:pPr rtl="1"/>
          <a:endParaRPr lang="ar-SA"/>
        </a:p>
      </dgm:t>
    </dgm:pt>
    <dgm:pt modelId="{563F3348-9C1C-4F20-9486-96832516EDA8}" type="pres">
      <dgm:prSet presAssocID="{DDE8DFF8-3F02-435F-89E3-1C9CF11D8B68}" presName="childText" presStyleLbl="bgAcc1" presStyleIdx="2" presStyleCnt="7" custScaleX="239385" custScaleY="98711" custLinFactNeighborX="-823" custLinFactNeighborY="299">
        <dgm:presLayoutVars>
          <dgm:bulletEnabled val="1"/>
        </dgm:presLayoutVars>
      </dgm:prSet>
      <dgm:spPr>
        <a:xfrm>
          <a:off x="764706" y="2507064"/>
          <a:ext cx="3571542" cy="631135"/>
        </a:xfrm>
        <a:prstGeom prst="roundRect">
          <a:avLst>
            <a:gd name="adj" fmla="val 10000"/>
          </a:avLst>
        </a:prstGeom>
      </dgm:spPr>
      <dgm:t>
        <a:bodyPr/>
        <a:lstStyle/>
        <a:p>
          <a:pPr rtl="1"/>
          <a:endParaRPr lang="ar-SA"/>
        </a:p>
      </dgm:t>
    </dgm:pt>
    <dgm:pt modelId="{CC2E472F-889D-4ABF-9615-2F0A5D596246}" type="pres">
      <dgm:prSet presAssocID="{3033DF41-4851-4143-93EA-921F50F8558D}" presName="Name13" presStyleLbl="parChTrans1D2" presStyleIdx="3" presStyleCnt="7"/>
      <dgm:spPr/>
      <dgm:t>
        <a:bodyPr/>
        <a:lstStyle/>
        <a:p>
          <a:pPr rtl="1"/>
          <a:endParaRPr lang="ar-SA"/>
        </a:p>
      </dgm:t>
    </dgm:pt>
    <dgm:pt modelId="{C2A537D0-857C-447D-A9E2-0A5C43869D70}" type="pres">
      <dgm:prSet presAssocID="{03174CF5-4DE2-479C-B82B-9E8200EDA465}" presName="childText" presStyleLbl="bgAcc1" presStyleIdx="3" presStyleCnt="7" custScaleX="244785" custScaleY="96623" custLinFactNeighborX="-2962" custLinFactNeighborY="5409">
        <dgm:presLayoutVars>
          <dgm:bulletEnabled val="1"/>
        </dgm:presLayoutVars>
      </dgm:prSet>
      <dgm:spPr>
        <a:xfrm>
          <a:off x="334405" y="3326628"/>
          <a:ext cx="3185063" cy="680243"/>
        </a:xfrm>
        <a:prstGeom prst="roundRect">
          <a:avLst>
            <a:gd name="adj" fmla="val 10000"/>
          </a:avLst>
        </a:prstGeom>
      </dgm:spPr>
      <dgm:t>
        <a:bodyPr/>
        <a:lstStyle/>
        <a:p>
          <a:pPr rtl="1"/>
          <a:endParaRPr lang="ar-SA"/>
        </a:p>
      </dgm:t>
    </dgm:pt>
    <dgm:pt modelId="{5286A4E8-002C-40CF-8803-3E4C46318981}" type="pres">
      <dgm:prSet presAssocID="{6D55D4C1-272B-4166-AE45-D5EBBC1C8C78}" presName="root" presStyleCnt="0"/>
      <dgm:spPr/>
    </dgm:pt>
    <dgm:pt modelId="{E40BCA22-D533-4DB1-9D1A-1AA71E9CD4D3}" type="pres">
      <dgm:prSet presAssocID="{6D55D4C1-272B-4166-AE45-D5EBBC1C8C78}" presName="rootComposite" presStyleCnt="0"/>
      <dgm:spPr/>
    </dgm:pt>
    <dgm:pt modelId="{E73CE489-7985-49BA-BAE9-C78896A8F9E4}" type="pres">
      <dgm:prSet presAssocID="{6D55D4C1-272B-4166-AE45-D5EBBC1C8C78}" presName="rootText" presStyleLbl="node1" presStyleIdx="1" presStyleCnt="3" custScaleX="100289" custScaleY="43421" custLinFactNeighborX="-7000" custLinFactNeighborY="16027"/>
      <dgm:spPr/>
      <dgm:t>
        <a:bodyPr/>
        <a:lstStyle/>
        <a:p>
          <a:pPr rtl="1"/>
          <a:endParaRPr lang="ar-SA"/>
        </a:p>
      </dgm:t>
    </dgm:pt>
    <dgm:pt modelId="{207EDF0E-07E6-48A4-A4FE-E462E1EF7BE6}" type="pres">
      <dgm:prSet presAssocID="{6D55D4C1-272B-4166-AE45-D5EBBC1C8C78}" presName="rootConnector" presStyleLbl="node1" presStyleIdx="1" presStyleCnt="3"/>
      <dgm:spPr/>
      <dgm:t>
        <a:bodyPr/>
        <a:lstStyle/>
        <a:p>
          <a:pPr rtl="1"/>
          <a:endParaRPr lang="ar-SA"/>
        </a:p>
      </dgm:t>
    </dgm:pt>
    <dgm:pt modelId="{CFD84457-494C-49A2-978D-1106F9E1CFC1}" type="pres">
      <dgm:prSet presAssocID="{6D55D4C1-272B-4166-AE45-D5EBBC1C8C78}" presName="childShape" presStyleCnt="0"/>
      <dgm:spPr/>
    </dgm:pt>
    <dgm:pt modelId="{83658E01-0DE7-427F-BEF9-32B52B3E2ACB}" type="pres">
      <dgm:prSet presAssocID="{5ED63757-4CEA-4854-9C34-020B26932B6F}" presName="Name13" presStyleLbl="parChTrans1D2" presStyleIdx="4" presStyleCnt="7"/>
      <dgm:spPr/>
      <dgm:t>
        <a:bodyPr/>
        <a:lstStyle/>
        <a:p>
          <a:pPr rtl="1"/>
          <a:endParaRPr lang="ar-SA"/>
        </a:p>
      </dgm:t>
    </dgm:pt>
    <dgm:pt modelId="{C4F467FF-423A-46EE-8F20-8D40C747CE97}" type="pres">
      <dgm:prSet presAssocID="{4F3D3C7F-11E4-4933-BE3C-ED1A86EA8DAA}" presName="childText" presStyleLbl="bgAcc1" presStyleIdx="4" presStyleCnt="7" custScaleX="187834" custScaleY="110422" custLinFactNeighborX="-9907" custLinFactNeighborY="4234">
        <dgm:presLayoutVars>
          <dgm:bulletEnabled val="1"/>
        </dgm:presLayoutVars>
      </dgm:prSet>
      <dgm:spPr>
        <a:xfrm>
          <a:off x="5057892" y="732270"/>
          <a:ext cx="2499269" cy="998442"/>
        </a:xfrm>
        <a:prstGeom prst="roundRect">
          <a:avLst>
            <a:gd name="adj" fmla="val 10000"/>
          </a:avLst>
        </a:prstGeom>
      </dgm:spPr>
      <dgm:t>
        <a:bodyPr/>
        <a:lstStyle/>
        <a:p>
          <a:pPr rtl="1"/>
          <a:endParaRPr lang="ar-SA"/>
        </a:p>
      </dgm:t>
    </dgm:pt>
    <dgm:pt modelId="{E65E7846-AF7A-4CDF-97A8-EA8CA3CD0EC3}" type="pres">
      <dgm:prSet presAssocID="{48BE2C9F-CE6C-4EE7-AC02-E83FE5B3DD78}" presName="Name13" presStyleLbl="parChTrans1D2" presStyleIdx="5" presStyleCnt="7"/>
      <dgm:spPr/>
      <dgm:t>
        <a:bodyPr/>
        <a:lstStyle/>
        <a:p>
          <a:pPr rtl="1"/>
          <a:endParaRPr lang="ar-SA"/>
        </a:p>
      </dgm:t>
    </dgm:pt>
    <dgm:pt modelId="{231A1481-057F-44CD-8CA1-3D4436764744}" type="pres">
      <dgm:prSet presAssocID="{9B33BB44-2C37-4D00-BEDB-CB0D5C94136A}" presName="childText" presStyleLbl="bgAcc1" presStyleIdx="5" presStyleCnt="7" custScaleX="208738" custScaleY="109308" custLinFactNeighborX="-8302" custLinFactNeighborY="38984">
        <dgm:presLayoutVars>
          <dgm:bulletEnabled val="1"/>
        </dgm:presLayoutVars>
      </dgm:prSet>
      <dgm:spPr/>
      <dgm:t>
        <a:bodyPr/>
        <a:lstStyle/>
        <a:p>
          <a:pPr rtl="1"/>
          <a:endParaRPr lang="ar-SA"/>
        </a:p>
      </dgm:t>
    </dgm:pt>
    <dgm:pt modelId="{BD792EBD-DA74-48CD-A599-5F129EB5BB22}" type="pres">
      <dgm:prSet presAssocID="{DA5C59B6-C84A-42EF-BEFE-7A3315995599}" presName="root" presStyleCnt="0"/>
      <dgm:spPr/>
    </dgm:pt>
    <dgm:pt modelId="{8DFA673A-0A24-4769-AA39-9107A1BD9BE6}" type="pres">
      <dgm:prSet presAssocID="{DA5C59B6-C84A-42EF-BEFE-7A3315995599}" presName="rootComposite" presStyleCnt="0"/>
      <dgm:spPr/>
    </dgm:pt>
    <dgm:pt modelId="{53E4311A-44E5-433D-A253-6734CF2A7CF0}" type="pres">
      <dgm:prSet presAssocID="{DA5C59B6-C84A-42EF-BEFE-7A3315995599}" presName="rootText" presStyleLbl="node1" presStyleIdx="2" presStyleCnt="3" custScaleX="102593" custScaleY="37401" custLinFactNeighborX="-9290" custLinFactNeighborY="19224"/>
      <dgm:spPr/>
      <dgm:t>
        <a:bodyPr/>
        <a:lstStyle/>
        <a:p>
          <a:pPr rtl="1"/>
          <a:endParaRPr lang="ar-SA"/>
        </a:p>
      </dgm:t>
    </dgm:pt>
    <dgm:pt modelId="{0DD58902-27A0-4FC7-AD9A-A27FD3635575}" type="pres">
      <dgm:prSet presAssocID="{DA5C59B6-C84A-42EF-BEFE-7A3315995599}" presName="rootConnector" presStyleLbl="node1" presStyleIdx="2" presStyleCnt="3"/>
      <dgm:spPr/>
      <dgm:t>
        <a:bodyPr/>
        <a:lstStyle/>
        <a:p>
          <a:pPr rtl="1"/>
          <a:endParaRPr lang="ar-SA"/>
        </a:p>
      </dgm:t>
    </dgm:pt>
    <dgm:pt modelId="{F41C4DF9-B48D-4186-ACF4-A57CDB8056A5}" type="pres">
      <dgm:prSet presAssocID="{DA5C59B6-C84A-42EF-BEFE-7A3315995599}" presName="childShape" presStyleCnt="0"/>
      <dgm:spPr/>
    </dgm:pt>
    <dgm:pt modelId="{447FD8E3-F344-4E2E-B1DF-B85509F4487E}" type="pres">
      <dgm:prSet presAssocID="{14FCF000-6397-49A9-B3F8-66D720029317}" presName="Name13" presStyleLbl="parChTrans1D2" presStyleIdx="6" presStyleCnt="7"/>
      <dgm:spPr/>
      <dgm:t>
        <a:bodyPr/>
        <a:lstStyle/>
        <a:p>
          <a:pPr rtl="1"/>
          <a:endParaRPr lang="ar-SA"/>
        </a:p>
      </dgm:t>
    </dgm:pt>
    <dgm:pt modelId="{D498107E-2100-4D56-8658-508941FD2E4C}" type="pres">
      <dgm:prSet presAssocID="{33AC3234-6BBC-4A3B-92C8-2A29B2EBC5A4}" presName="childText" presStyleLbl="bgAcc1" presStyleIdx="6" presStyleCnt="7" custScaleX="106334" custScaleY="168092" custLinFactNeighborX="-11381" custLinFactNeighborY="81047">
        <dgm:presLayoutVars>
          <dgm:bulletEnabled val="1"/>
        </dgm:presLayoutVars>
      </dgm:prSet>
      <dgm:spPr>
        <a:xfrm>
          <a:off x="8916748" y="748555"/>
          <a:ext cx="2123553" cy="903401"/>
        </a:xfrm>
        <a:prstGeom prst="roundRect">
          <a:avLst>
            <a:gd name="adj" fmla="val 10000"/>
          </a:avLst>
        </a:prstGeom>
      </dgm:spPr>
      <dgm:t>
        <a:bodyPr/>
        <a:lstStyle/>
        <a:p>
          <a:pPr rtl="1"/>
          <a:endParaRPr lang="ar-SA"/>
        </a:p>
      </dgm:t>
    </dgm:pt>
  </dgm:ptLst>
  <dgm:cxnLst>
    <dgm:cxn modelId="{067F5E82-F64C-4ED2-8C86-277EDF75587C}" type="presOf" srcId="{DDE8DFF8-3F02-435F-89E3-1C9CF11D8B68}" destId="{563F3348-9C1C-4F20-9486-96832516EDA8}" srcOrd="0" destOrd="0" presId="urn:microsoft.com/office/officeart/2005/8/layout/hierarchy3"/>
    <dgm:cxn modelId="{B2F3DE41-8F7C-4ED0-8FEF-6AE571B1E9DD}" srcId="{6BAED16D-75AE-4949-9AE6-A2776E864D39}" destId="{03174CF5-4DE2-479C-B82B-9E8200EDA465}" srcOrd="3" destOrd="0" parTransId="{3033DF41-4851-4143-93EA-921F50F8558D}" sibTransId="{E6556DE1-79E9-4718-98C1-546401F2ABFB}"/>
    <dgm:cxn modelId="{701B43CB-BC78-4497-9ABC-156B496DD652}" type="presOf" srcId="{3033DF41-4851-4143-93EA-921F50F8558D}" destId="{CC2E472F-889D-4ABF-9615-2F0A5D596246}" srcOrd="0" destOrd="0" presId="urn:microsoft.com/office/officeart/2005/8/layout/hierarchy3"/>
    <dgm:cxn modelId="{E560B7DD-08AC-4C6A-A53B-88344B433F02}" srcId="{6D55D4C1-272B-4166-AE45-D5EBBC1C8C78}" destId="{9B33BB44-2C37-4D00-BEDB-CB0D5C94136A}" srcOrd="1" destOrd="0" parTransId="{48BE2C9F-CE6C-4EE7-AC02-E83FE5B3DD78}" sibTransId="{DB616B29-ACC2-44A3-B963-AC55EDE55E26}"/>
    <dgm:cxn modelId="{49D50680-658C-4BBA-9D00-99FAB24EE0CA}" type="presOf" srcId="{03174CF5-4DE2-479C-B82B-9E8200EDA465}" destId="{C2A537D0-857C-447D-A9E2-0A5C43869D70}" srcOrd="0" destOrd="0" presId="urn:microsoft.com/office/officeart/2005/8/layout/hierarchy3"/>
    <dgm:cxn modelId="{77F053F8-F3E4-4F42-A58A-54E8FA5A41D9}" srcId="{6D55D4C1-272B-4166-AE45-D5EBBC1C8C78}" destId="{4F3D3C7F-11E4-4933-BE3C-ED1A86EA8DAA}" srcOrd="0" destOrd="0" parTransId="{5ED63757-4CEA-4854-9C34-020B26932B6F}" sibTransId="{93505754-04FE-496A-B535-5D437BF4F603}"/>
    <dgm:cxn modelId="{192B7507-8654-4751-BB0C-345242791E68}" srcId="{DA5C59B6-C84A-42EF-BEFE-7A3315995599}" destId="{33AC3234-6BBC-4A3B-92C8-2A29B2EBC5A4}" srcOrd="0" destOrd="0" parTransId="{14FCF000-6397-49A9-B3F8-66D720029317}" sibTransId="{E56F4928-F81C-4590-8B8D-4D2AF0C57AA7}"/>
    <dgm:cxn modelId="{6FF5F69C-86D6-4EEA-8D64-363883CBE33E}" srcId="{0F6A9DC6-180E-433A-BB1B-65CDE2D58872}" destId="{6BAED16D-75AE-4949-9AE6-A2776E864D39}" srcOrd="0" destOrd="0" parTransId="{B6F95389-0988-462C-A1DE-C8D85FB9067F}" sibTransId="{CB12B1D9-87AE-4095-98AE-ECE2EA2E4FCC}"/>
    <dgm:cxn modelId="{80DE187B-7EDE-4234-AE1C-8AEBCD46F416}" type="presOf" srcId="{0F6A9DC6-180E-433A-BB1B-65CDE2D58872}" destId="{4C913F93-622B-478A-BF73-B08045FB4C4F}" srcOrd="0" destOrd="0" presId="urn:microsoft.com/office/officeart/2005/8/layout/hierarchy3"/>
    <dgm:cxn modelId="{04CEF393-80A2-4BF8-B84A-B2CBF5B98AFD}" type="presOf" srcId="{6E26E577-1511-4F49-85C7-075131928593}" destId="{7BC7C7CE-590D-4AD3-AE10-4FB422895F9F}" srcOrd="0" destOrd="0" presId="urn:microsoft.com/office/officeart/2005/8/layout/hierarchy3"/>
    <dgm:cxn modelId="{F751D4BB-664C-4ECE-8B9F-FFC717BABF5C}" srcId="{0F6A9DC6-180E-433A-BB1B-65CDE2D58872}" destId="{DA5C59B6-C84A-42EF-BEFE-7A3315995599}" srcOrd="2" destOrd="0" parTransId="{4C970069-CCA9-4B72-8CC6-70FD2B279ED8}" sibTransId="{2D570B79-46D3-41D0-923A-406D25F3B3C3}"/>
    <dgm:cxn modelId="{D2A3F0F7-BC6E-4096-9248-07AC73FA1C92}" type="presOf" srcId="{6BAED16D-75AE-4949-9AE6-A2776E864D39}" destId="{9C24A692-0F7A-4424-B9D9-2C661400F345}" srcOrd="1" destOrd="0" presId="urn:microsoft.com/office/officeart/2005/8/layout/hierarchy3"/>
    <dgm:cxn modelId="{413AAE19-034D-4781-B874-64E7F7C65EA3}" type="presOf" srcId="{66E87D01-2794-4EE1-8019-2095B3CAA398}" destId="{30658F1A-48AE-4DE7-996B-0411F0F39C16}" srcOrd="0" destOrd="0" presId="urn:microsoft.com/office/officeart/2005/8/layout/hierarchy3"/>
    <dgm:cxn modelId="{2DADB265-06BE-4EFE-B476-FB71CCCC1927}" type="presOf" srcId="{B5C19645-1A62-441B-BBE3-4513B555E530}" destId="{810DB3B9-414C-4064-9801-E7BC279F5E2E}" srcOrd="0" destOrd="0" presId="urn:microsoft.com/office/officeart/2005/8/layout/hierarchy3"/>
    <dgm:cxn modelId="{4D2220FF-CBBD-4E6C-8048-6D563CC34459}" type="presOf" srcId="{9B33BB44-2C37-4D00-BEDB-CB0D5C94136A}" destId="{231A1481-057F-44CD-8CA1-3D4436764744}" srcOrd="0" destOrd="0" presId="urn:microsoft.com/office/officeart/2005/8/layout/hierarchy3"/>
    <dgm:cxn modelId="{DA645A6B-37AF-489B-A9AF-79FC377E4611}" srcId="{6BAED16D-75AE-4949-9AE6-A2776E864D39}" destId="{F0C8B865-7E68-4DBC-B99C-6C87221CEFBA}" srcOrd="1" destOrd="0" parTransId="{66E87D01-2794-4EE1-8019-2095B3CAA398}" sibTransId="{646DDCA1-0276-487A-A140-B0E276960674}"/>
    <dgm:cxn modelId="{02E552A9-813F-444C-8894-FBD64F9372D7}" srcId="{0F6A9DC6-180E-433A-BB1B-65CDE2D58872}" destId="{6D55D4C1-272B-4166-AE45-D5EBBC1C8C78}" srcOrd="1" destOrd="0" parTransId="{A5A405F5-7DAC-409E-8E7F-A6126EE10974}" sibTransId="{9A685E18-7F39-4C11-9A9E-B2437D0BD78D}"/>
    <dgm:cxn modelId="{D874E329-2EA0-48F9-B1AA-0CC174A59E68}" type="presOf" srcId="{7B2C3A27-34EC-4429-BA9D-0BA40171BF81}" destId="{3ABFB057-8FC9-4A2D-942A-ACEB7C705E3A}" srcOrd="0" destOrd="0" presId="urn:microsoft.com/office/officeart/2005/8/layout/hierarchy3"/>
    <dgm:cxn modelId="{D4F2D621-316F-4109-8267-5BEB44824C11}" type="presOf" srcId="{48BE2C9F-CE6C-4EE7-AC02-E83FE5B3DD78}" destId="{E65E7846-AF7A-4CDF-97A8-EA8CA3CD0EC3}" srcOrd="0" destOrd="0" presId="urn:microsoft.com/office/officeart/2005/8/layout/hierarchy3"/>
    <dgm:cxn modelId="{52484032-91AD-4685-9ABA-4D190C41BB9E}" type="presOf" srcId="{DA5C59B6-C84A-42EF-BEFE-7A3315995599}" destId="{0DD58902-27A0-4FC7-AD9A-A27FD3635575}" srcOrd="1" destOrd="0" presId="urn:microsoft.com/office/officeart/2005/8/layout/hierarchy3"/>
    <dgm:cxn modelId="{AD808E39-D649-4586-8D10-FC7A23574A28}" type="presOf" srcId="{F0C8B865-7E68-4DBC-B99C-6C87221CEFBA}" destId="{6BBB846E-4D84-468D-B06F-1FB60CBDC62E}" srcOrd="0" destOrd="0" presId="urn:microsoft.com/office/officeart/2005/8/layout/hierarchy3"/>
    <dgm:cxn modelId="{343CEE1B-A281-4C42-B6C8-C2A8C630BF7E}" srcId="{6BAED16D-75AE-4949-9AE6-A2776E864D39}" destId="{6E26E577-1511-4F49-85C7-075131928593}" srcOrd="0" destOrd="0" parTransId="{B5C19645-1A62-441B-BBE3-4513B555E530}" sibTransId="{855366FE-89E2-455D-89A9-419346404EF6}"/>
    <dgm:cxn modelId="{D762A91F-9A3E-4142-82FE-53354288BAF0}" srcId="{6BAED16D-75AE-4949-9AE6-A2776E864D39}" destId="{DDE8DFF8-3F02-435F-89E3-1C9CF11D8B68}" srcOrd="2" destOrd="0" parTransId="{7B2C3A27-34EC-4429-BA9D-0BA40171BF81}" sibTransId="{3D1F92DD-67E0-4FE6-A904-94F2FD4AAF8E}"/>
    <dgm:cxn modelId="{5762F928-EF1F-4F16-8543-FE3274EC78D2}" type="presOf" srcId="{33AC3234-6BBC-4A3B-92C8-2A29B2EBC5A4}" destId="{D498107E-2100-4D56-8658-508941FD2E4C}" srcOrd="0" destOrd="0" presId="urn:microsoft.com/office/officeart/2005/8/layout/hierarchy3"/>
    <dgm:cxn modelId="{0E49871B-6FAC-4A04-96F1-DD7798FFC9C8}" type="presOf" srcId="{DA5C59B6-C84A-42EF-BEFE-7A3315995599}" destId="{53E4311A-44E5-433D-A253-6734CF2A7CF0}" srcOrd="0" destOrd="0" presId="urn:microsoft.com/office/officeart/2005/8/layout/hierarchy3"/>
    <dgm:cxn modelId="{FF6B728C-7FFE-4412-8D15-215A8E5C2E53}" type="presOf" srcId="{6D55D4C1-272B-4166-AE45-D5EBBC1C8C78}" destId="{207EDF0E-07E6-48A4-A4FE-E462E1EF7BE6}" srcOrd="1" destOrd="0" presId="urn:microsoft.com/office/officeart/2005/8/layout/hierarchy3"/>
    <dgm:cxn modelId="{09E48A16-89B5-4B5C-9287-FF9E5CC7BDDF}" type="presOf" srcId="{5ED63757-4CEA-4854-9C34-020B26932B6F}" destId="{83658E01-0DE7-427F-BEF9-32B52B3E2ACB}" srcOrd="0" destOrd="0" presId="urn:microsoft.com/office/officeart/2005/8/layout/hierarchy3"/>
    <dgm:cxn modelId="{A6413A65-8541-4DE0-84A5-6B255A74CFFC}" type="presOf" srcId="{14FCF000-6397-49A9-B3F8-66D720029317}" destId="{447FD8E3-F344-4E2E-B1DF-B85509F4487E}" srcOrd="0" destOrd="0" presId="urn:microsoft.com/office/officeart/2005/8/layout/hierarchy3"/>
    <dgm:cxn modelId="{46FD1798-7B4B-4B69-8828-5A5C7A5B08D7}" type="presOf" srcId="{6D55D4C1-272B-4166-AE45-D5EBBC1C8C78}" destId="{E73CE489-7985-49BA-BAE9-C78896A8F9E4}" srcOrd="0" destOrd="0" presId="urn:microsoft.com/office/officeart/2005/8/layout/hierarchy3"/>
    <dgm:cxn modelId="{B8B77EBA-1AA5-45FB-86DF-5A139E563B3C}" type="presOf" srcId="{4F3D3C7F-11E4-4933-BE3C-ED1A86EA8DAA}" destId="{C4F467FF-423A-46EE-8F20-8D40C747CE97}" srcOrd="0" destOrd="0" presId="urn:microsoft.com/office/officeart/2005/8/layout/hierarchy3"/>
    <dgm:cxn modelId="{9822A0B0-205E-4FE7-AF1B-59854B51C6A1}" type="presOf" srcId="{6BAED16D-75AE-4949-9AE6-A2776E864D39}" destId="{EF47BEB9-002A-4924-B8A5-09B3C3DFA558}" srcOrd="0" destOrd="0" presId="urn:microsoft.com/office/officeart/2005/8/layout/hierarchy3"/>
    <dgm:cxn modelId="{74FFC53F-487F-4670-94FC-14BB0B9FC592}" type="presParOf" srcId="{4C913F93-622B-478A-BF73-B08045FB4C4F}" destId="{256E69E7-C6E1-4523-8E68-4CE99E6847B8}" srcOrd="0" destOrd="0" presId="urn:microsoft.com/office/officeart/2005/8/layout/hierarchy3"/>
    <dgm:cxn modelId="{1C586125-AF77-4FA2-A6C1-728771ECD6C1}" type="presParOf" srcId="{256E69E7-C6E1-4523-8E68-4CE99E6847B8}" destId="{8429A82F-DBCB-4855-932A-1FAF82387ABD}" srcOrd="0" destOrd="0" presId="urn:microsoft.com/office/officeart/2005/8/layout/hierarchy3"/>
    <dgm:cxn modelId="{C6A2CC81-23BD-48AC-8207-B042D8F63214}" type="presParOf" srcId="{8429A82F-DBCB-4855-932A-1FAF82387ABD}" destId="{EF47BEB9-002A-4924-B8A5-09B3C3DFA558}" srcOrd="0" destOrd="0" presId="urn:microsoft.com/office/officeart/2005/8/layout/hierarchy3"/>
    <dgm:cxn modelId="{B92E116F-B18C-448C-A344-043A3DECC9E9}" type="presParOf" srcId="{8429A82F-DBCB-4855-932A-1FAF82387ABD}" destId="{9C24A692-0F7A-4424-B9D9-2C661400F345}" srcOrd="1" destOrd="0" presId="urn:microsoft.com/office/officeart/2005/8/layout/hierarchy3"/>
    <dgm:cxn modelId="{9F71AD12-0F9E-4F27-B943-2CFA14E8DDDB}" type="presParOf" srcId="{256E69E7-C6E1-4523-8E68-4CE99E6847B8}" destId="{44CC0BEC-424C-4D17-9E74-DFC5274EABF7}" srcOrd="1" destOrd="0" presId="urn:microsoft.com/office/officeart/2005/8/layout/hierarchy3"/>
    <dgm:cxn modelId="{7DBC1043-8DD7-4A47-A16B-52C5F49AA54E}" type="presParOf" srcId="{44CC0BEC-424C-4D17-9E74-DFC5274EABF7}" destId="{810DB3B9-414C-4064-9801-E7BC279F5E2E}" srcOrd="0" destOrd="0" presId="urn:microsoft.com/office/officeart/2005/8/layout/hierarchy3"/>
    <dgm:cxn modelId="{D00D378A-BC64-49D8-BB24-6575FC35D99F}" type="presParOf" srcId="{44CC0BEC-424C-4D17-9E74-DFC5274EABF7}" destId="{7BC7C7CE-590D-4AD3-AE10-4FB422895F9F}" srcOrd="1" destOrd="0" presId="urn:microsoft.com/office/officeart/2005/8/layout/hierarchy3"/>
    <dgm:cxn modelId="{38510F19-99B8-4541-9981-4BFE429AEF24}" type="presParOf" srcId="{44CC0BEC-424C-4D17-9E74-DFC5274EABF7}" destId="{30658F1A-48AE-4DE7-996B-0411F0F39C16}" srcOrd="2" destOrd="0" presId="urn:microsoft.com/office/officeart/2005/8/layout/hierarchy3"/>
    <dgm:cxn modelId="{371F3B77-D829-498C-81A0-C8889F96BF49}" type="presParOf" srcId="{44CC0BEC-424C-4D17-9E74-DFC5274EABF7}" destId="{6BBB846E-4D84-468D-B06F-1FB60CBDC62E}" srcOrd="3" destOrd="0" presId="urn:microsoft.com/office/officeart/2005/8/layout/hierarchy3"/>
    <dgm:cxn modelId="{FE2AC2EA-783E-44DD-BB0D-8E6283872623}" type="presParOf" srcId="{44CC0BEC-424C-4D17-9E74-DFC5274EABF7}" destId="{3ABFB057-8FC9-4A2D-942A-ACEB7C705E3A}" srcOrd="4" destOrd="0" presId="urn:microsoft.com/office/officeart/2005/8/layout/hierarchy3"/>
    <dgm:cxn modelId="{9F04FF1F-440C-4C4C-968C-BAE8B5DA57C4}" type="presParOf" srcId="{44CC0BEC-424C-4D17-9E74-DFC5274EABF7}" destId="{563F3348-9C1C-4F20-9486-96832516EDA8}" srcOrd="5" destOrd="0" presId="urn:microsoft.com/office/officeart/2005/8/layout/hierarchy3"/>
    <dgm:cxn modelId="{5AE0391C-3BC0-4B84-943B-C307167A827B}" type="presParOf" srcId="{44CC0BEC-424C-4D17-9E74-DFC5274EABF7}" destId="{CC2E472F-889D-4ABF-9615-2F0A5D596246}" srcOrd="6" destOrd="0" presId="urn:microsoft.com/office/officeart/2005/8/layout/hierarchy3"/>
    <dgm:cxn modelId="{FB782003-0186-49A3-8861-7B835F47F813}" type="presParOf" srcId="{44CC0BEC-424C-4D17-9E74-DFC5274EABF7}" destId="{C2A537D0-857C-447D-A9E2-0A5C43869D70}" srcOrd="7" destOrd="0" presId="urn:microsoft.com/office/officeart/2005/8/layout/hierarchy3"/>
    <dgm:cxn modelId="{D5AE0A7F-5E79-47A1-8800-4E2CDC8A9624}" type="presParOf" srcId="{4C913F93-622B-478A-BF73-B08045FB4C4F}" destId="{5286A4E8-002C-40CF-8803-3E4C46318981}" srcOrd="1" destOrd="0" presId="urn:microsoft.com/office/officeart/2005/8/layout/hierarchy3"/>
    <dgm:cxn modelId="{23431698-DB18-4381-A6E2-34428099F1CE}" type="presParOf" srcId="{5286A4E8-002C-40CF-8803-3E4C46318981}" destId="{E40BCA22-D533-4DB1-9D1A-1AA71E9CD4D3}" srcOrd="0" destOrd="0" presId="urn:microsoft.com/office/officeart/2005/8/layout/hierarchy3"/>
    <dgm:cxn modelId="{2759D5D4-3F9F-46C3-92C4-D96B0994CE27}" type="presParOf" srcId="{E40BCA22-D533-4DB1-9D1A-1AA71E9CD4D3}" destId="{E73CE489-7985-49BA-BAE9-C78896A8F9E4}" srcOrd="0" destOrd="0" presId="urn:microsoft.com/office/officeart/2005/8/layout/hierarchy3"/>
    <dgm:cxn modelId="{9417EE01-35E0-4722-BEAF-1C59C35D5BA4}" type="presParOf" srcId="{E40BCA22-D533-4DB1-9D1A-1AA71E9CD4D3}" destId="{207EDF0E-07E6-48A4-A4FE-E462E1EF7BE6}" srcOrd="1" destOrd="0" presId="urn:microsoft.com/office/officeart/2005/8/layout/hierarchy3"/>
    <dgm:cxn modelId="{E9D54A50-2B04-4716-B3E8-E38013CF2088}" type="presParOf" srcId="{5286A4E8-002C-40CF-8803-3E4C46318981}" destId="{CFD84457-494C-49A2-978D-1106F9E1CFC1}" srcOrd="1" destOrd="0" presId="urn:microsoft.com/office/officeart/2005/8/layout/hierarchy3"/>
    <dgm:cxn modelId="{AD1FDA84-A49C-45A8-B5F3-AF59A12A3866}" type="presParOf" srcId="{CFD84457-494C-49A2-978D-1106F9E1CFC1}" destId="{83658E01-0DE7-427F-BEF9-32B52B3E2ACB}" srcOrd="0" destOrd="0" presId="urn:microsoft.com/office/officeart/2005/8/layout/hierarchy3"/>
    <dgm:cxn modelId="{9CB99A04-2F29-4E27-A046-CB950F78FB57}" type="presParOf" srcId="{CFD84457-494C-49A2-978D-1106F9E1CFC1}" destId="{C4F467FF-423A-46EE-8F20-8D40C747CE97}" srcOrd="1" destOrd="0" presId="urn:microsoft.com/office/officeart/2005/8/layout/hierarchy3"/>
    <dgm:cxn modelId="{D51D5E23-04D1-43E6-8B49-52671642B3BA}" type="presParOf" srcId="{CFD84457-494C-49A2-978D-1106F9E1CFC1}" destId="{E65E7846-AF7A-4CDF-97A8-EA8CA3CD0EC3}" srcOrd="2" destOrd="0" presId="urn:microsoft.com/office/officeart/2005/8/layout/hierarchy3"/>
    <dgm:cxn modelId="{2AFD4480-2D7F-4FAA-8E96-CC5748E8685C}" type="presParOf" srcId="{CFD84457-494C-49A2-978D-1106F9E1CFC1}" destId="{231A1481-057F-44CD-8CA1-3D4436764744}" srcOrd="3" destOrd="0" presId="urn:microsoft.com/office/officeart/2005/8/layout/hierarchy3"/>
    <dgm:cxn modelId="{756B877C-7982-4170-ABEC-766F9140AF2B}" type="presParOf" srcId="{4C913F93-622B-478A-BF73-B08045FB4C4F}" destId="{BD792EBD-DA74-48CD-A599-5F129EB5BB22}" srcOrd="2" destOrd="0" presId="urn:microsoft.com/office/officeart/2005/8/layout/hierarchy3"/>
    <dgm:cxn modelId="{CA584FAF-B4A9-4EBA-884A-E9C04319F167}" type="presParOf" srcId="{BD792EBD-DA74-48CD-A599-5F129EB5BB22}" destId="{8DFA673A-0A24-4769-AA39-9107A1BD9BE6}" srcOrd="0" destOrd="0" presId="urn:microsoft.com/office/officeart/2005/8/layout/hierarchy3"/>
    <dgm:cxn modelId="{7109E599-0C3E-4C53-ADFB-902E38B74FC3}" type="presParOf" srcId="{8DFA673A-0A24-4769-AA39-9107A1BD9BE6}" destId="{53E4311A-44E5-433D-A253-6734CF2A7CF0}" srcOrd="0" destOrd="0" presId="urn:microsoft.com/office/officeart/2005/8/layout/hierarchy3"/>
    <dgm:cxn modelId="{06E180E8-188A-453D-AB15-61C0D24DC389}" type="presParOf" srcId="{8DFA673A-0A24-4769-AA39-9107A1BD9BE6}" destId="{0DD58902-27A0-4FC7-AD9A-A27FD3635575}" srcOrd="1" destOrd="0" presId="urn:microsoft.com/office/officeart/2005/8/layout/hierarchy3"/>
    <dgm:cxn modelId="{BB445F35-C93F-4148-A498-B12B1EB09205}" type="presParOf" srcId="{BD792EBD-DA74-48CD-A599-5F129EB5BB22}" destId="{F41C4DF9-B48D-4186-ACF4-A57CDB8056A5}" srcOrd="1" destOrd="0" presId="urn:microsoft.com/office/officeart/2005/8/layout/hierarchy3"/>
    <dgm:cxn modelId="{225B3646-BBDB-43A6-A5A8-D53E319D9818}" type="presParOf" srcId="{F41C4DF9-B48D-4186-ACF4-A57CDB8056A5}" destId="{447FD8E3-F344-4E2E-B1DF-B85509F4487E}" srcOrd="0" destOrd="0" presId="urn:microsoft.com/office/officeart/2005/8/layout/hierarchy3"/>
    <dgm:cxn modelId="{F6FD823F-C5E8-4CF3-A65B-90B403608BE8}" type="presParOf" srcId="{F41C4DF9-B48D-4186-ACF4-A57CDB8056A5}" destId="{D498107E-2100-4D56-8658-508941FD2E4C}"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C6194-0F68-4D1A-9157-9B46B460331A}">
      <dsp:nvSpPr>
        <dsp:cNvPr id="0" name=""/>
        <dsp:cNvSpPr/>
      </dsp:nvSpPr>
      <dsp:spPr>
        <a:xfrm rot="5400000">
          <a:off x="-190956" y="192936"/>
          <a:ext cx="1273046" cy="891132"/>
        </a:xfrm>
        <a:prstGeom prst="chevron">
          <a:avLst/>
        </a:prstGeom>
        <a:gradFill rotWithShape="0">
          <a:gsLst>
            <a:gs pos="0">
              <a:schemeClr val="accent2">
                <a:alpha val="90000"/>
                <a:hueOff val="0"/>
                <a:satOff val="0"/>
                <a:lumOff val="0"/>
                <a:alphaOff val="0"/>
                <a:shade val="85000"/>
                <a:satMod val="130000"/>
              </a:schemeClr>
            </a:gs>
            <a:gs pos="34000">
              <a:schemeClr val="accent2">
                <a:alpha val="90000"/>
                <a:hueOff val="0"/>
                <a:satOff val="0"/>
                <a:lumOff val="0"/>
                <a:alphaOff val="0"/>
                <a:shade val="87000"/>
                <a:satMod val="125000"/>
              </a:schemeClr>
            </a:gs>
            <a:gs pos="70000">
              <a:schemeClr val="accent2">
                <a:alpha val="90000"/>
                <a:hueOff val="0"/>
                <a:satOff val="0"/>
                <a:lumOff val="0"/>
                <a:alphaOff val="0"/>
                <a:tint val="100000"/>
                <a:shade val="90000"/>
                <a:satMod val="130000"/>
              </a:schemeClr>
            </a:gs>
            <a:gs pos="100000">
              <a:schemeClr val="accent2">
                <a:alpha val="90000"/>
                <a:hueOff val="0"/>
                <a:satOff val="0"/>
                <a:lumOff val="0"/>
                <a:alphaOff val="0"/>
                <a:tint val="100000"/>
                <a:shade val="100000"/>
                <a:satMod val="110000"/>
              </a:schemeClr>
            </a:gs>
          </a:gsLst>
          <a:path path="circle">
            <a:fillToRect l="100000" t="100000" r="100000" b="100000"/>
          </a:path>
        </a:gradFill>
        <a:ln w="12700" cap="flat" cmpd="sng" algn="ctr">
          <a:solidFill>
            <a:schemeClr val="accent2">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effectLst>
                <a:outerShdw blurRad="38100" dist="38100" dir="2700000" algn="tl">
                  <a:srgbClr val="000000">
                    <a:alpha val="43137"/>
                  </a:srgbClr>
                </a:outerShdw>
              </a:effectLst>
              <a:latin typeface="Times New Roman" pitchFamily="18" charset="0"/>
              <a:cs typeface="Times New Roman" pitchFamily="18" charset="0"/>
            </a:rPr>
            <a:t>First</a:t>
          </a:r>
        </a:p>
      </dsp:txBody>
      <dsp:txXfrm rot="-5400000">
        <a:off x="1" y="447545"/>
        <a:ext cx="891132" cy="381914"/>
      </dsp:txXfrm>
    </dsp:sp>
    <dsp:sp modelId="{4676DE62-6391-4631-96BC-F4E97787FDCC}">
      <dsp:nvSpPr>
        <dsp:cNvPr id="0" name=""/>
        <dsp:cNvSpPr/>
      </dsp:nvSpPr>
      <dsp:spPr>
        <a:xfrm rot="5400000">
          <a:off x="4118699" y="-3225588"/>
          <a:ext cx="827480" cy="728261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Tx/>
            <a:buChar char="••"/>
          </a:pPr>
          <a:endParaRPr lang="en-US" sz="2400" b="1" i="0" kern="1200" dirty="0">
            <a:solidFill>
              <a:srgbClr val="C00000"/>
            </a:solidFill>
          </a:endParaRPr>
        </a:p>
        <a:p>
          <a:pPr marL="285750" lvl="1" indent="-285750" algn="l" defTabSz="1244600">
            <a:lnSpc>
              <a:spcPct val="90000"/>
            </a:lnSpc>
            <a:spcBef>
              <a:spcPct val="0"/>
            </a:spcBef>
            <a:spcAft>
              <a:spcPct val="15000"/>
            </a:spcAft>
            <a:buFontTx/>
            <a:buChar char="••"/>
          </a:pPr>
          <a:r>
            <a:rPr lang="en-US" sz="2800" b="1" i="0" kern="1200" dirty="0">
              <a:solidFill>
                <a:srgbClr val="C00000"/>
              </a:solidFill>
              <a:latin typeface="Calibri" panose="020F0502020204030204"/>
              <a:ea typeface="+mn-ea"/>
              <a:cs typeface="+mn-cs"/>
            </a:rPr>
            <a:t>Design a secure end-to-end Two-Factor Authentication Protocol (TFA) system</a:t>
          </a:r>
          <a:endParaRPr lang="en-US" sz="2800" b="1" i="0" kern="1200" dirty="0">
            <a:solidFill>
              <a:srgbClr val="C00000"/>
            </a:solidFill>
          </a:endParaRPr>
        </a:p>
        <a:p>
          <a:pPr marL="285750" lvl="1" indent="-285750" algn="l" defTabSz="1244600">
            <a:lnSpc>
              <a:spcPct val="90000"/>
            </a:lnSpc>
            <a:spcBef>
              <a:spcPct val="0"/>
            </a:spcBef>
            <a:spcAft>
              <a:spcPct val="15000"/>
            </a:spcAft>
            <a:buFontTx/>
            <a:buChar char="••"/>
          </a:pPr>
          <a:endParaRPr lang="en-US" sz="2800" b="1" i="0" kern="1200" dirty="0">
            <a:solidFill>
              <a:srgbClr val="C00000"/>
            </a:solidFill>
            <a:latin typeface="Calibri" panose="020F0502020204030204"/>
            <a:ea typeface="+mn-ea"/>
            <a:cs typeface="+mn-cs"/>
          </a:endParaRPr>
        </a:p>
      </dsp:txBody>
      <dsp:txXfrm rot="-5400000">
        <a:off x="891132" y="42373"/>
        <a:ext cx="7242220" cy="746692"/>
      </dsp:txXfrm>
    </dsp:sp>
    <dsp:sp modelId="{841F175A-7887-408C-9FDC-C0F4BE301E44}">
      <dsp:nvSpPr>
        <dsp:cNvPr id="0" name=""/>
        <dsp:cNvSpPr/>
      </dsp:nvSpPr>
      <dsp:spPr>
        <a:xfrm rot="5400000">
          <a:off x="-190956" y="1266866"/>
          <a:ext cx="1273046" cy="891132"/>
        </a:xfrm>
        <a:prstGeom prst="chevron">
          <a:avLst/>
        </a:prstGeom>
        <a:gradFill rotWithShape="0">
          <a:gsLst>
            <a:gs pos="0">
              <a:schemeClr val="accent2">
                <a:alpha val="90000"/>
                <a:hueOff val="0"/>
                <a:satOff val="0"/>
                <a:lumOff val="0"/>
                <a:alphaOff val="-20000"/>
                <a:shade val="85000"/>
                <a:satMod val="130000"/>
              </a:schemeClr>
            </a:gs>
            <a:gs pos="34000">
              <a:schemeClr val="accent2">
                <a:alpha val="90000"/>
                <a:hueOff val="0"/>
                <a:satOff val="0"/>
                <a:lumOff val="0"/>
                <a:alphaOff val="-20000"/>
                <a:shade val="87000"/>
                <a:satMod val="125000"/>
              </a:schemeClr>
            </a:gs>
            <a:gs pos="70000">
              <a:schemeClr val="accent2">
                <a:alpha val="90000"/>
                <a:hueOff val="0"/>
                <a:satOff val="0"/>
                <a:lumOff val="0"/>
                <a:alphaOff val="-20000"/>
                <a:tint val="100000"/>
                <a:shade val="90000"/>
                <a:satMod val="130000"/>
              </a:schemeClr>
            </a:gs>
            <a:gs pos="100000">
              <a:schemeClr val="accent2">
                <a:alpha val="90000"/>
                <a:hueOff val="0"/>
                <a:satOff val="0"/>
                <a:lumOff val="0"/>
                <a:alphaOff val="-20000"/>
                <a:tint val="100000"/>
                <a:shade val="100000"/>
                <a:satMod val="110000"/>
              </a:schemeClr>
            </a:gs>
          </a:gsLst>
          <a:path path="circle">
            <a:fillToRect l="100000" t="100000" r="100000" b="100000"/>
          </a:path>
        </a:gradFill>
        <a:ln w="12700" cap="flat" cmpd="sng" algn="ctr">
          <a:solidFill>
            <a:schemeClr val="accent2">
              <a:alpha val="90000"/>
              <a:hueOff val="0"/>
              <a:satOff val="0"/>
              <a:lumOff val="0"/>
              <a:alphaOff val="-2000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1" u="none" kern="1200" dirty="0">
              <a:effectLst>
                <a:outerShdw blurRad="38100" dist="38100" dir="2700000" algn="tl">
                  <a:srgbClr val="000000">
                    <a:alpha val="43137"/>
                  </a:srgbClr>
                </a:outerShdw>
              </a:effectLst>
              <a:latin typeface="Times New Roman" pitchFamily="18" charset="0"/>
              <a:cs typeface="Times New Roman" pitchFamily="18" charset="0"/>
            </a:rPr>
            <a:t>Second</a:t>
          </a:r>
        </a:p>
      </dsp:txBody>
      <dsp:txXfrm rot="-5400000">
        <a:off x="1" y="1521475"/>
        <a:ext cx="891132" cy="381914"/>
      </dsp:txXfrm>
    </dsp:sp>
    <dsp:sp modelId="{08C59E3A-2E51-4FE0-A468-CEC6D4F26B8F}">
      <dsp:nvSpPr>
        <dsp:cNvPr id="0" name=""/>
        <dsp:cNvSpPr/>
      </dsp:nvSpPr>
      <dsp:spPr>
        <a:xfrm rot="5400000">
          <a:off x="4118699" y="-2151657"/>
          <a:ext cx="827480" cy="728261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0" kern="1200" dirty="0" smtClean="0">
              <a:solidFill>
                <a:srgbClr val="C00000"/>
              </a:solidFill>
              <a:latin typeface="Calibri" panose="020F0502020204030204"/>
              <a:ea typeface="+mn-ea"/>
              <a:cs typeface="+mn-cs"/>
            </a:rPr>
            <a:t>Implementing a system on two </a:t>
          </a:r>
          <a:r>
            <a:rPr lang="en-US" sz="2800" b="1" i="0" kern="1200" dirty="0" err="1" smtClean="0">
              <a:solidFill>
                <a:srgbClr val="C00000"/>
              </a:solidFill>
              <a:latin typeface="Calibri" panose="020F0502020204030204"/>
              <a:ea typeface="+mn-ea"/>
              <a:cs typeface="+mn-cs"/>
            </a:rPr>
            <a:t>NodeMCU</a:t>
          </a:r>
          <a:r>
            <a:rPr lang="en-US" sz="2800" b="1" i="0" kern="1200" dirty="0" smtClean="0">
              <a:solidFill>
                <a:srgbClr val="C00000"/>
              </a:solidFill>
              <a:latin typeface="Calibri" panose="020F0502020204030204"/>
              <a:ea typeface="+mn-ea"/>
              <a:cs typeface="+mn-cs"/>
            </a:rPr>
            <a:t> Devices</a:t>
          </a:r>
          <a:endParaRPr lang="en-US" sz="2800" b="1" i="0" kern="1200" dirty="0">
            <a:solidFill>
              <a:srgbClr val="C00000"/>
            </a:solidFill>
            <a:latin typeface="Calibri" panose="020F0502020204030204"/>
            <a:ea typeface="+mn-ea"/>
            <a:cs typeface="+mn-cs"/>
          </a:endParaRPr>
        </a:p>
      </dsp:txBody>
      <dsp:txXfrm rot="-5400000">
        <a:off x="891132" y="1116304"/>
        <a:ext cx="7242220" cy="746692"/>
      </dsp:txXfrm>
    </dsp:sp>
    <dsp:sp modelId="{1D605ABD-55DE-40AF-B9F4-50AE73E15F84}">
      <dsp:nvSpPr>
        <dsp:cNvPr id="0" name=""/>
        <dsp:cNvSpPr/>
      </dsp:nvSpPr>
      <dsp:spPr>
        <a:xfrm rot="5400000">
          <a:off x="-190956" y="2340796"/>
          <a:ext cx="1273046" cy="891132"/>
        </a:xfrm>
        <a:prstGeom prst="chevron">
          <a:avLst/>
        </a:prstGeom>
        <a:gradFill rotWithShape="0">
          <a:gsLst>
            <a:gs pos="0">
              <a:schemeClr val="accent2">
                <a:alpha val="90000"/>
                <a:hueOff val="0"/>
                <a:satOff val="0"/>
                <a:lumOff val="0"/>
                <a:alphaOff val="-40000"/>
                <a:shade val="85000"/>
                <a:satMod val="130000"/>
              </a:schemeClr>
            </a:gs>
            <a:gs pos="34000">
              <a:schemeClr val="accent2">
                <a:alpha val="90000"/>
                <a:hueOff val="0"/>
                <a:satOff val="0"/>
                <a:lumOff val="0"/>
                <a:alphaOff val="-40000"/>
                <a:shade val="87000"/>
                <a:satMod val="125000"/>
              </a:schemeClr>
            </a:gs>
            <a:gs pos="70000">
              <a:schemeClr val="accent2">
                <a:alpha val="90000"/>
                <a:hueOff val="0"/>
                <a:satOff val="0"/>
                <a:lumOff val="0"/>
                <a:alphaOff val="-40000"/>
                <a:tint val="100000"/>
                <a:shade val="90000"/>
                <a:satMod val="130000"/>
              </a:schemeClr>
            </a:gs>
            <a:gs pos="100000">
              <a:schemeClr val="accent2">
                <a:alpha val="90000"/>
                <a:hueOff val="0"/>
                <a:satOff val="0"/>
                <a:lumOff val="0"/>
                <a:alphaOff val="-40000"/>
                <a:tint val="100000"/>
                <a:shade val="100000"/>
                <a:satMod val="110000"/>
              </a:schemeClr>
            </a:gs>
          </a:gsLst>
          <a:path path="circle">
            <a:fillToRect l="100000" t="100000" r="100000" b="100000"/>
          </a:path>
        </a:gradFill>
        <a:ln w="12700" cap="flat" cmpd="sng" algn="ctr">
          <a:solidFill>
            <a:schemeClr val="accent2">
              <a:alpha val="90000"/>
              <a:hueOff val="0"/>
              <a:satOff val="0"/>
              <a:lumOff val="0"/>
              <a:alphaOff val="-4000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u="none" kern="1200" dirty="0">
              <a:effectLst>
                <a:outerShdw blurRad="38100" dist="38100" dir="2700000" algn="tl">
                  <a:srgbClr val="000000">
                    <a:alpha val="43137"/>
                  </a:srgbClr>
                </a:outerShdw>
              </a:effectLst>
              <a:latin typeface="Times New Roman" pitchFamily="18" charset="0"/>
              <a:cs typeface="Times New Roman" pitchFamily="18" charset="0"/>
            </a:rPr>
            <a:t>Third</a:t>
          </a:r>
        </a:p>
      </dsp:txBody>
      <dsp:txXfrm rot="-5400000">
        <a:off x="1" y="2595405"/>
        <a:ext cx="891132" cy="381914"/>
      </dsp:txXfrm>
    </dsp:sp>
    <dsp:sp modelId="{3AC7629A-E596-4D79-A02A-00FF8EE1830C}">
      <dsp:nvSpPr>
        <dsp:cNvPr id="0" name=""/>
        <dsp:cNvSpPr/>
      </dsp:nvSpPr>
      <dsp:spPr>
        <a:xfrm rot="5400000">
          <a:off x="4118699" y="-1077727"/>
          <a:ext cx="827480" cy="728261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endParaRPr lang="en-US" sz="2800" b="1" i="0" kern="1200" dirty="0">
            <a:solidFill>
              <a:srgbClr val="C00000"/>
            </a:solidFill>
            <a:latin typeface="Calibri" panose="020F0502020204030204"/>
            <a:ea typeface="+mn-ea"/>
            <a:cs typeface="+mn-cs"/>
          </a:endParaRPr>
        </a:p>
        <a:p>
          <a:pPr marL="285750" lvl="1" indent="-285750" algn="l" defTabSz="1244600">
            <a:lnSpc>
              <a:spcPct val="90000"/>
            </a:lnSpc>
            <a:spcBef>
              <a:spcPct val="0"/>
            </a:spcBef>
            <a:spcAft>
              <a:spcPct val="15000"/>
            </a:spcAft>
            <a:buChar char="••"/>
          </a:pPr>
          <a:r>
            <a:rPr lang="en-US" sz="2800" b="1" i="0" kern="1200" dirty="0">
              <a:solidFill>
                <a:srgbClr val="C00000"/>
              </a:solidFill>
              <a:latin typeface="Calibri" panose="020F0502020204030204"/>
              <a:ea typeface="+mn-ea"/>
              <a:cs typeface="+mn-cs"/>
            </a:rPr>
            <a:t>Addition of optimization to the system </a:t>
          </a:r>
        </a:p>
        <a:p>
          <a:pPr marL="285750" lvl="1" indent="-285750" algn="l" defTabSz="1377950">
            <a:lnSpc>
              <a:spcPct val="90000"/>
            </a:lnSpc>
            <a:spcBef>
              <a:spcPct val="0"/>
            </a:spcBef>
            <a:spcAft>
              <a:spcPct val="15000"/>
            </a:spcAft>
            <a:buChar char="••"/>
          </a:pPr>
          <a:endParaRPr lang="en-US" sz="3100" kern="1200" dirty="0"/>
        </a:p>
      </dsp:txBody>
      <dsp:txXfrm rot="-5400000">
        <a:off x="891132" y="2190234"/>
        <a:ext cx="7242220" cy="746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7BEB9-002A-4924-B8A5-09B3C3DFA558}">
      <dsp:nvSpPr>
        <dsp:cNvPr id="0" name=""/>
        <dsp:cNvSpPr/>
      </dsp:nvSpPr>
      <dsp:spPr>
        <a:xfrm>
          <a:off x="0" y="120196"/>
          <a:ext cx="1420438" cy="351632"/>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a:effectLst>
                <a:outerShdw blurRad="38100" dist="38100" dir="2700000" algn="tl">
                  <a:srgbClr val="000000">
                    <a:alpha val="43137"/>
                  </a:srgbClr>
                </a:outerShdw>
              </a:effectLst>
              <a:latin typeface="Times New Roman" pitchFamily="18" charset="0"/>
              <a:cs typeface="Times New Roman" pitchFamily="18" charset="0"/>
            </a:rPr>
            <a:t>First Stage</a:t>
          </a:r>
        </a:p>
      </dsp:txBody>
      <dsp:txXfrm>
        <a:off x="10299" y="130495"/>
        <a:ext cx="1399840" cy="331034"/>
      </dsp:txXfrm>
    </dsp:sp>
    <dsp:sp modelId="{810DB3B9-414C-4064-9801-E7BC279F5E2E}">
      <dsp:nvSpPr>
        <dsp:cNvPr id="0" name=""/>
        <dsp:cNvSpPr/>
      </dsp:nvSpPr>
      <dsp:spPr>
        <a:xfrm>
          <a:off x="142043" y="471828"/>
          <a:ext cx="498558" cy="1375174"/>
        </a:xfrm>
        <a:custGeom>
          <a:avLst/>
          <a:gdLst/>
          <a:ahLst/>
          <a:cxnLst/>
          <a:rect l="0" t="0" r="0" b="0"/>
          <a:pathLst>
            <a:path>
              <a:moveTo>
                <a:pt x="0" y="0"/>
              </a:moveTo>
              <a:lnTo>
                <a:pt x="0" y="1375174"/>
              </a:lnTo>
              <a:lnTo>
                <a:pt x="498558" y="1375174"/>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BC7C7CE-590D-4AD3-AE10-4FB422895F9F}">
      <dsp:nvSpPr>
        <dsp:cNvPr id="0" name=""/>
        <dsp:cNvSpPr/>
      </dsp:nvSpPr>
      <dsp:spPr>
        <a:xfrm>
          <a:off x="640602" y="1558435"/>
          <a:ext cx="2421998" cy="577135"/>
        </a:xfrm>
        <a:prstGeom prst="roundRect">
          <a:avLst>
            <a:gd name="adj" fmla="val 10000"/>
          </a:avLst>
        </a:prstGeom>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pitchFamily="18" charset="0"/>
              <a:cs typeface="Times New Roman" pitchFamily="18" charset="0"/>
            </a:rPr>
            <a:t>Provide </a:t>
          </a:r>
          <a:r>
            <a:rPr lang="en-US" sz="2000" b="1" kern="1200" dirty="0" err="1" smtClean="0">
              <a:latin typeface="Times New Roman" pitchFamily="18" charset="0"/>
              <a:cs typeface="Times New Roman" pitchFamily="18" charset="0"/>
            </a:rPr>
            <a:t>NodeMCU</a:t>
          </a:r>
          <a:endParaRPr lang="en-US" sz="2800" b="1" kern="1200" dirty="0">
            <a:latin typeface="Times New Roman" pitchFamily="18" charset="0"/>
            <a:cs typeface="Times New Roman" pitchFamily="18" charset="0"/>
          </a:endParaRPr>
        </a:p>
      </dsp:txBody>
      <dsp:txXfrm>
        <a:off x="657506" y="1575339"/>
        <a:ext cx="2388190" cy="543327"/>
      </dsp:txXfrm>
    </dsp:sp>
    <dsp:sp modelId="{30658F1A-48AE-4DE7-996B-0411F0F39C16}">
      <dsp:nvSpPr>
        <dsp:cNvPr id="0" name=""/>
        <dsp:cNvSpPr/>
      </dsp:nvSpPr>
      <dsp:spPr>
        <a:xfrm>
          <a:off x="142043" y="471828"/>
          <a:ext cx="405864" cy="514276"/>
        </a:xfrm>
        <a:custGeom>
          <a:avLst/>
          <a:gdLst/>
          <a:ahLst/>
          <a:cxnLst/>
          <a:rect l="0" t="0" r="0" b="0"/>
          <a:pathLst>
            <a:path>
              <a:moveTo>
                <a:pt x="0" y="0"/>
              </a:moveTo>
              <a:lnTo>
                <a:pt x="0" y="514276"/>
              </a:lnTo>
              <a:lnTo>
                <a:pt x="405864" y="514276"/>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BBB846E-4D84-468D-B06F-1FB60CBDC62E}">
      <dsp:nvSpPr>
        <dsp:cNvPr id="0" name=""/>
        <dsp:cNvSpPr/>
      </dsp:nvSpPr>
      <dsp:spPr>
        <a:xfrm>
          <a:off x="547908" y="585009"/>
          <a:ext cx="2987613" cy="802190"/>
        </a:xfrm>
        <a:prstGeom prst="roundRect">
          <a:avLst>
            <a:gd name="adj" fmla="val 10000"/>
          </a:avLst>
        </a:prstGeom>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a:t>Identify the basic </a:t>
          </a:r>
          <a:r>
            <a:rPr lang="en-US" sz="2000" b="1" kern="1200" dirty="0">
              <a:solidFill>
                <a:srgbClr val="000000">
                  <a:hueOff val="0"/>
                  <a:satOff val="0"/>
                  <a:lumOff val="0"/>
                  <a:alphaOff val="0"/>
                </a:srgbClr>
              </a:solidFill>
              <a:latin typeface="Times New Roman" pitchFamily="18" charset="0"/>
              <a:ea typeface="+mn-ea"/>
              <a:cs typeface="Times New Roman" pitchFamily="18" charset="0"/>
            </a:rPr>
            <a:t>elements</a:t>
          </a:r>
          <a:r>
            <a:rPr lang="en-US" sz="2000" b="1" kern="1200" dirty="0"/>
            <a:t> of communication </a:t>
          </a:r>
          <a:r>
            <a:rPr lang="en-US" sz="2000" b="1" kern="1200" dirty="0" smtClean="0">
              <a:latin typeface="Times New Roman" pitchFamily="18" charset="0"/>
              <a:cs typeface="Times New Roman" pitchFamily="18" charset="0"/>
            </a:rPr>
            <a:t>client and </a:t>
          </a:r>
          <a:r>
            <a:rPr lang="en-US" sz="2000" b="1" kern="1200" dirty="0">
              <a:latin typeface="Times New Roman" pitchFamily="18" charset="0"/>
              <a:cs typeface="Times New Roman" pitchFamily="18" charset="0"/>
            </a:rPr>
            <a:t>server</a:t>
          </a:r>
          <a:endParaRPr lang="en-US" sz="2000" b="1" kern="1200" dirty="0"/>
        </a:p>
      </dsp:txBody>
      <dsp:txXfrm>
        <a:off x="571403" y="608504"/>
        <a:ext cx="2940623" cy="755200"/>
      </dsp:txXfrm>
    </dsp:sp>
    <dsp:sp modelId="{3ABFB057-8FC9-4A2D-942A-ACEB7C705E3A}">
      <dsp:nvSpPr>
        <dsp:cNvPr id="0" name=""/>
        <dsp:cNvSpPr/>
      </dsp:nvSpPr>
      <dsp:spPr>
        <a:xfrm>
          <a:off x="142043" y="471828"/>
          <a:ext cx="476341" cy="2261274"/>
        </a:xfrm>
        <a:custGeom>
          <a:avLst/>
          <a:gdLst/>
          <a:ahLst/>
          <a:cxnLst/>
          <a:rect l="0" t="0" r="0" b="0"/>
          <a:pathLst>
            <a:path>
              <a:moveTo>
                <a:pt x="0" y="0"/>
              </a:moveTo>
              <a:lnTo>
                <a:pt x="0" y="2261274"/>
              </a:lnTo>
              <a:lnTo>
                <a:pt x="476341" y="2261274"/>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63F3348-9C1C-4F20-9486-96832516EDA8}">
      <dsp:nvSpPr>
        <dsp:cNvPr id="0" name=""/>
        <dsp:cNvSpPr/>
      </dsp:nvSpPr>
      <dsp:spPr>
        <a:xfrm>
          <a:off x="618385" y="2337178"/>
          <a:ext cx="3072517" cy="791850"/>
        </a:xfrm>
        <a:prstGeom prst="roundRect">
          <a:avLst>
            <a:gd name="adj" fmla="val 10000"/>
          </a:avLst>
        </a:prstGeom>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smtClean="0"/>
            <a:t>Install a program Arduino Software (IDE</a:t>
          </a:r>
          <a:r>
            <a:rPr lang="ar-IQ" sz="2000" b="1" kern="1200" dirty="0" smtClean="0"/>
            <a:t>(</a:t>
          </a:r>
          <a:endParaRPr lang="en-US" sz="2000" b="1" kern="1200" dirty="0">
            <a:solidFill>
              <a:schemeClr val="tx1"/>
            </a:solidFill>
          </a:endParaRPr>
        </a:p>
      </dsp:txBody>
      <dsp:txXfrm>
        <a:off x="641577" y="2360370"/>
        <a:ext cx="3026133" cy="745466"/>
      </dsp:txXfrm>
    </dsp:sp>
    <dsp:sp modelId="{CC2E472F-889D-4ABF-9615-2F0A5D596246}">
      <dsp:nvSpPr>
        <dsp:cNvPr id="0" name=""/>
        <dsp:cNvSpPr/>
      </dsp:nvSpPr>
      <dsp:spPr>
        <a:xfrm>
          <a:off x="142043" y="471828"/>
          <a:ext cx="448887" cy="3245076"/>
        </a:xfrm>
        <a:custGeom>
          <a:avLst/>
          <a:gdLst/>
          <a:ahLst/>
          <a:cxnLst/>
          <a:rect l="0" t="0" r="0" b="0"/>
          <a:pathLst>
            <a:path>
              <a:moveTo>
                <a:pt x="0" y="0"/>
              </a:moveTo>
              <a:lnTo>
                <a:pt x="0" y="3245076"/>
              </a:lnTo>
              <a:lnTo>
                <a:pt x="448887" y="3245076"/>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2A537D0-857C-447D-A9E2-0A5C43869D70}">
      <dsp:nvSpPr>
        <dsp:cNvPr id="0" name=""/>
        <dsp:cNvSpPr/>
      </dsp:nvSpPr>
      <dsp:spPr>
        <a:xfrm>
          <a:off x="590931" y="3329355"/>
          <a:ext cx="3141826" cy="775100"/>
        </a:xfrm>
        <a:prstGeom prst="roundRect">
          <a:avLst>
            <a:gd name="adj" fmla="val 10000"/>
          </a:avLst>
        </a:prstGeom>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1900" b="1" kern="1200" dirty="0" smtClean="0">
              <a:solidFill>
                <a:srgbClr val="000000">
                  <a:hueOff val="0"/>
                  <a:satOff val="0"/>
                  <a:lumOff val="0"/>
                  <a:alphaOff val="0"/>
                </a:srgbClr>
              </a:solidFill>
              <a:latin typeface="Calibri" panose="020F0502020204030204"/>
              <a:ea typeface="+mn-ea"/>
              <a:cs typeface="+mn-cs"/>
            </a:rPr>
            <a:t>Installing Esp8266 and adding libraries to </a:t>
          </a:r>
          <a:r>
            <a:rPr lang="en-US" sz="1900" b="1" kern="1200" dirty="0" smtClean="0"/>
            <a:t>Arduino Software (IDE</a:t>
          </a:r>
          <a:r>
            <a:rPr lang="ar-IQ" sz="2000" kern="1200" dirty="0" smtClean="0"/>
            <a:t>(</a:t>
          </a:r>
          <a:endParaRPr lang="en-US" sz="2000" kern="1200" dirty="0">
            <a:solidFill>
              <a:srgbClr val="000000">
                <a:hueOff val="0"/>
                <a:satOff val="0"/>
                <a:lumOff val="0"/>
                <a:alphaOff val="0"/>
              </a:srgbClr>
            </a:solidFill>
            <a:latin typeface="Calibri" panose="020F0502020204030204"/>
            <a:ea typeface="+mn-ea"/>
            <a:cs typeface="+mn-cs"/>
          </a:endParaRPr>
        </a:p>
      </dsp:txBody>
      <dsp:txXfrm>
        <a:off x="613633" y="3352057"/>
        <a:ext cx="3096422" cy="729696"/>
      </dsp:txXfrm>
    </dsp:sp>
    <dsp:sp modelId="{E73CE489-7985-49BA-BAE9-C78896A8F9E4}">
      <dsp:nvSpPr>
        <dsp:cNvPr id="0" name=""/>
        <dsp:cNvSpPr/>
      </dsp:nvSpPr>
      <dsp:spPr>
        <a:xfrm>
          <a:off x="3668450" y="130745"/>
          <a:ext cx="1609017" cy="348319"/>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u="none" kern="1200" dirty="0">
              <a:effectLst>
                <a:outerShdw blurRad="38100" dist="38100" dir="2700000" algn="tl">
                  <a:srgbClr val="000000">
                    <a:alpha val="43137"/>
                  </a:srgbClr>
                </a:outerShdw>
              </a:effectLst>
              <a:latin typeface="Times New Roman" pitchFamily="18" charset="0"/>
              <a:cs typeface="Times New Roman" pitchFamily="18" charset="0"/>
            </a:rPr>
            <a:t>Second Stage</a:t>
          </a:r>
        </a:p>
      </dsp:txBody>
      <dsp:txXfrm>
        <a:off x="3678652" y="140947"/>
        <a:ext cx="1588613" cy="327915"/>
      </dsp:txXfrm>
    </dsp:sp>
    <dsp:sp modelId="{83658E01-0DE7-427F-BEF9-32B52B3E2ACB}">
      <dsp:nvSpPr>
        <dsp:cNvPr id="0" name=""/>
        <dsp:cNvSpPr/>
      </dsp:nvSpPr>
      <dsp:spPr>
        <a:xfrm>
          <a:off x="3829352" y="479064"/>
          <a:ext cx="146051" cy="548842"/>
        </a:xfrm>
        <a:custGeom>
          <a:avLst/>
          <a:gdLst/>
          <a:ahLst/>
          <a:cxnLst/>
          <a:rect l="0" t="0" r="0" b="0"/>
          <a:pathLst>
            <a:path>
              <a:moveTo>
                <a:pt x="0" y="0"/>
              </a:moveTo>
              <a:lnTo>
                <a:pt x="0" y="548842"/>
              </a:lnTo>
              <a:lnTo>
                <a:pt x="146051" y="548842"/>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4F467FF-423A-46EE-8F20-8D40C747CE97}">
      <dsp:nvSpPr>
        <dsp:cNvPr id="0" name=""/>
        <dsp:cNvSpPr/>
      </dsp:nvSpPr>
      <dsp:spPr>
        <a:xfrm>
          <a:off x="3975404" y="585009"/>
          <a:ext cx="2410857" cy="885794"/>
        </a:xfrm>
        <a:prstGeom prst="roundRect">
          <a:avLst>
            <a:gd name="adj" fmla="val 10000"/>
          </a:avLst>
        </a:prstGeom>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smtClean="0">
              <a:effectLst/>
              <a:latin typeface="Times New Roman"/>
            </a:rPr>
            <a:t>Using C language to implement a prototype of the TFA</a:t>
          </a:r>
          <a:endParaRPr lang="en-US" sz="2000" b="1" kern="1200" dirty="0">
            <a:effectLst/>
            <a:latin typeface="Times New Roman"/>
            <a:ea typeface="Calibri"/>
          </a:endParaRPr>
        </a:p>
      </dsp:txBody>
      <dsp:txXfrm>
        <a:off x="4001348" y="610953"/>
        <a:ext cx="2358969" cy="833906"/>
      </dsp:txXfrm>
    </dsp:sp>
    <dsp:sp modelId="{E65E7846-AF7A-4CDF-97A8-EA8CA3CD0EC3}">
      <dsp:nvSpPr>
        <dsp:cNvPr id="0" name=""/>
        <dsp:cNvSpPr/>
      </dsp:nvSpPr>
      <dsp:spPr>
        <a:xfrm>
          <a:off x="3829352" y="479064"/>
          <a:ext cx="166651" cy="1909477"/>
        </a:xfrm>
        <a:custGeom>
          <a:avLst/>
          <a:gdLst/>
          <a:ahLst/>
          <a:cxnLst/>
          <a:rect l="0" t="0" r="0" b="0"/>
          <a:pathLst>
            <a:path>
              <a:moveTo>
                <a:pt x="0" y="0"/>
              </a:moveTo>
              <a:lnTo>
                <a:pt x="0" y="1909477"/>
              </a:lnTo>
              <a:lnTo>
                <a:pt x="166651" y="1909477"/>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31A1481-057F-44CD-8CA1-3D4436764744}">
      <dsp:nvSpPr>
        <dsp:cNvPr id="0" name=""/>
        <dsp:cNvSpPr/>
      </dsp:nvSpPr>
      <dsp:spPr>
        <a:xfrm>
          <a:off x="3996004" y="1950113"/>
          <a:ext cx="2679161" cy="876858"/>
        </a:xfrm>
        <a:prstGeom prst="roundRect">
          <a:avLst>
            <a:gd name="adj" fmla="val 10000"/>
          </a:avLst>
        </a:prstGeom>
        <a:solidFill>
          <a:srgbClr val="FFFF00">
            <a:alpha val="90000"/>
          </a:srgbClr>
        </a:solidFill>
        <a:ln w="12700"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a:t>Implementation </a:t>
          </a:r>
          <a:r>
            <a:rPr lang="en-US" sz="2000" b="1" kern="1200" dirty="0" smtClean="0"/>
            <a:t>two-factor authentication protocol </a:t>
          </a:r>
          <a:r>
            <a:rPr lang="en-US" sz="2000" b="1" kern="1200" dirty="0" err="1" smtClean="0"/>
            <a:t>NodeMCU</a:t>
          </a:r>
          <a:endParaRPr lang="en-US" sz="2000" b="1" kern="1200" dirty="0"/>
        </a:p>
      </dsp:txBody>
      <dsp:txXfrm>
        <a:off x="4021686" y="1975795"/>
        <a:ext cx="2627797" cy="825494"/>
      </dsp:txXfrm>
    </dsp:sp>
    <dsp:sp modelId="{53E4311A-44E5-433D-A253-6734CF2A7CF0}">
      <dsp:nvSpPr>
        <dsp:cNvPr id="0" name=""/>
        <dsp:cNvSpPr/>
      </dsp:nvSpPr>
      <dsp:spPr>
        <a:xfrm>
          <a:off x="6704574" y="156391"/>
          <a:ext cx="1645982" cy="30002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effectLst/>
              <a:latin typeface="Times New Roman"/>
              <a:ea typeface="Calibri"/>
            </a:rPr>
            <a:t>Three stage</a:t>
          </a:r>
        </a:p>
      </dsp:txBody>
      <dsp:txXfrm>
        <a:off x="6713361" y="165178"/>
        <a:ext cx="1628408" cy="282453"/>
      </dsp:txXfrm>
    </dsp:sp>
    <dsp:sp modelId="{447FD8E3-F344-4E2E-B1DF-B85509F4487E}">
      <dsp:nvSpPr>
        <dsp:cNvPr id="0" name=""/>
        <dsp:cNvSpPr/>
      </dsp:nvSpPr>
      <dsp:spPr>
        <a:xfrm>
          <a:off x="6869172" y="456418"/>
          <a:ext cx="167569" cy="1370694"/>
        </a:xfrm>
        <a:custGeom>
          <a:avLst/>
          <a:gdLst/>
          <a:ahLst/>
          <a:cxnLst/>
          <a:rect l="0" t="0" r="0" b="0"/>
          <a:pathLst>
            <a:path>
              <a:moveTo>
                <a:pt x="0" y="0"/>
              </a:moveTo>
              <a:lnTo>
                <a:pt x="0" y="1370694"/>
              </a:lnTo>
              <a:lnTo>
                <a:pt x="167569" y="1370694"/>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498107E-2100-4D56-8658-508941FD2E4C}">
      <dsp:nvSpPr>
        <dsp:cNvPr id="0" name=""/>
        <dsp:cNvSpPr/>
      </dsp:nvSpPr>
      <dsp:spPr>
        <a:xfrm>
          <a:off x="7036741" y="1152904"/>
          <a:ext cx="1364801" cy="1348417"/>
        </a:xfrm>
        <a:prstGeom prst="roundRect">
          <a:avLst>
            <a:gd name="adj" fmla="val 10000"/>
          </a:avLst>
        </a:prstGeom>
        <a:solidFill>
          <a:srgbClr val="FFFF00">
            <a:alpha val="90000"/>
          </a:srgbClr>
        </a:solidFill>
        <a:ln w="12700" cap="flat" cmpd="sng" algn="ctr">
          <a:solidFill>
            <a:srgbClr val="BD582C">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a:t>Addition of optimization to the system </a:t>
          </a:r>
          <a:endParaRPr lang="en-US" sz="2400" b="1" kern="1200" dirty="0"/>
        </a:p>
      </dsp:txBody>
      <dsp:txXfrm>
        <a:off x="7076235" y="1192398"/>
        <a:ext cx="1285813" cy="12694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85D47430-1FA3-4A70-A36A-1439D1C0ABDA}" type="datetimeFigureOut">
              <a:rPr lang="en-US" smtClean="0"/>
              <a:t>6/3/2021</a:t>
            </a:fld>
            <a:endParaRPr lang="en-US"/>
          </a:p>
        </p:txBody>
      </p:sp>
      <p:sp>
        <p:nvSpPr>
          <p:cNvPr id="4" name="عنصر نائب لصورة الشريحة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A3734A1E-11BA-4439-8D12-4467A0B32174}" type="slidenum">
              <a:rPr lang="en-US" smtClean="0"/>
              <a:t>‹#›</a:t>
            </a:fld>
            <a:endParaRPr lang="en-US"/>
          </a:p>
        </p:txBody>
      </p:sp>
    </p:spTree>
    <p:extLst>
      <p:ext uri="{BB962C8B-B14F-4D97-AF65-F5344CB8AC3E}">
        <p14:creationId xmlns:p14="http://schemas.microsoft.com/office/powerpoint/2010/main" val="3843693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نظام الاتصال هو نموذج نظام يصف تبادل الاتصالات بين محطتين وجهاز إرسال وجهاز استقبال. الإشارات أو المعلومات تمر من المصدر إلى الوجهة عبر قناة. بناءً على البنية التحتية المادية ، هناك نوعان من أنظمة الاتصال:</a:t>
            </a:r>
          </a:p>
          <a:p>
            <a:r>
              <a:rPr lang="ar-SA" dirty="0"/>
              <a:t>  أنظمة اتصالات الخط</a:t>
            </a:r>
          </a:p>
          <a:p>
            <a:r>
              <a:rPr lang="ar-SA" dirty="0"/>
              <a:t>أنظمة الاتصالات اللاسلكية</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4</a:t>
            </a:fld>
            <a:endParaRPr lang="en-US"/>
          </a:p>
        </p:txBody>
      </p:sp>
    </p:spTree>
    <p:extLst>
      <p:ext uri="{BB962C8B-B14F-4D97-AF65-F5344CB8AC3E}">
        <p14:creationId xmlns:p14="http://schemas.microsoft.com/office/powerpoint/2010/main" val="2824130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تحقق من بروتوكول المصادقة الثنائية باستخدام أداة </a:t>
            </a:r>
            <a:r>
              <a:rPr lang="en-US" dirty="0"/>
              <a:t>CPN ، </a:t>
            </a:r>
            <a:r>
              <a:rPr lang="ar-SA" dirty="0"/>
              <a:t>وهي أداة للتحقق من البروتوكول تقوم بفحص مصداقية واستقرار البروتوكول باستخدام شبكات بتري الملونة.</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16</a:t>
            </a:fld>
            <a:endParaRPr lang="en-US"/>
          </a:p>
        </p:txBody>
      </p:sp>
    </p:spTree>
    <p:extLst>
      <p:ext uri="{BB962C8B-B14F-4D97-AF65-F5344CB8AC3E}">
        <p14:creationId xmlns:p14="http://schemas.microsoft.com/office/powerpoint/2010/main" val="4032856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تحقق من بروتوكول المصادقة الثنائية باستخدام أداة </a:t>
            </a:r>
            <a:r>
              <a:rPr lang="en-US" dirty="0"/>
              <a:t>CPN ، </a:t>
            </a:r>
            <a:r>
              <a:rPr lang="ar-SA" dirty="0"/>
              <a:t>وهي أداة للتحقق من البروتوكول تقوم بفحص مصداقية واستقرار البروتوكول باستخدام شبكات بتري الملونة.</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17</a:t>
            </a:fld>
            <a:endParaRPr lang="en-US"/>
          </a:p>
        </p:txBody>
      </p:sp>
    </p:spTree>
    <p:extLst>
      <p:ext uri="{BB962C8B-B14F-4D97-AF65-F5344CB8AC3E}">
        <p14:creationId xmlns:p14="http://schemas.microsoft.com/office/powerpoint/2010/main" val="671876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تحقق من بروتوكول المصادقة الثنائية باستخدام أداة </a:t>
            </a:r>
            <a:r>
              <a:rPr lang="en-US" dirty="0"/>
              <a:t>CPN ، </a:t>
            </a:r>
            <a:r>
              <a:rPr lang="ar-SA" dirty="0"/>
              <a:t>وهي أداة للتحقق من البروتوكول تقوم بفحص مصداقية واستقرار البروتوكول باستخدام شبكات بتري الملونة.</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18</a:t>
            </a:fld>
            <a:endParaRPr lang="en-US"/>
          </a:p>
        </p:txBody>
      </p:sp>
    </p:spTree>
    <p:extLst>
      <p:ext uri="{BB962C8B-B14F-4D97-AF65-F5344CB8AC3E}">
        <p14:creationId xmlns:p14="http://schemas.microsoft.com/office/powerpoint/2010/main" val="3838137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تحقق من بروتوكول المصادقة الثنائية باستخدام أداة </a:t>
            </a:r>
            <a:r>
              <a:rPr lang="en-US" dirty="0"/>
              <a:t>CPN ، </a:t>
            </a:r>
            <a:r>
              <a:rPr lang="ar-SA" dirty="0"/>
              <a:t>وهي أداة للتحقق من البروتوكول تقوم بفحص مصداقية واستقرار البروتوكول باستخدام شبكات بتري الملونة.</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19</a:t>
            </a:fld>
            <a:endParaRPr lang="en-US"/>
          </a:p>
        </p:txBody>
      </p:sp>
    </p:spTree>
    <p:extLst>
      <p:ext uri="{BB962C8B-B14F-4D97-AF65-F5344CB8AC3E}">
        <p14:creationId xmlns:p14="http://schemas.microsoft.com/office/powerpoint/2010/main" val="7234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الاتصال الآمن هو عندما يتواصل كيانان ولا يرغبان في أن يستمع طرف ثالث إليهما. لذلك يحتاجان إلى التواصل بطريقة غير قابلة للتنصت أو الاعتراض.</a:t>
            </a:r>
          </a:p>
          <a:p>
            <a:endParaRPr lang="ar-SA" dirty="0"/>
          </a:p>
          <a:p>
            <a:r>
              <a:rPr lang="ar-SA" dirty="0"/>
              <a:t>العديد من الاتصالات التي تتم عبر مسافات طويلة وتتوسطها التكنولوجيا ، وزيادة الوعي بأهمية قضايا الاعتراض والتكنولوجيا وحلولها الوسطية هي في قلب هذا النقاش</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5</a:t>
            </a:fld>
            <a:endParaRPr lang="en-US"/>
          </a:p>
        </p:txBody>
      </p:sp>
    </p:spTree>
    <p:extLst>
      <p:ext uri="{BB962C8B-B14F-4D97-AF65-F5344CB8AC3E}">
        <p14:creationId xmlns:p14="http://schemas.microsoft.com/office/powerpoint/2010/main" val="286496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إنترنت الأشياء هو مصطلح ظهر مؤخرًا ، يشير إلى الجيل الجديد من الإنترنت (الشبكة) الذي يسمح بالتفاهم بين الأجهزة المترابطة مع بعضها البعض (عبر بروتوكول الإنترنت). تشتمل هذه الأجهزة على أدوات وأجهزة استشعار وأدوات ذكاء اصطناعي متنوعة ، من بين أشياء أخرى. يتجاوز هذا التعريف المفهوم التقليدي المتمثل في أن الأشخاص يتواصلون مع أجهزة الكمبيوتر والهواتف الذكية عبر شبكة عالمية واحدة ومن خلال بروتوكول الإنترنت التقليدي المعروف. ما يميز إنترنت الأشياء أنه يسمح للشخص بالتحرر من مكان ما ، بمعنى أنه يمكن للشخص التحكم في الأدوات دون الحاجة إلى التواجد في مكان معين للتعامل مع جهاز معين</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7</a:t>
            </a:fld>
            <a:endParaRPr lang="en-US"/>
          </a:p>
        </p:txBody>
      </p:sp>
    </p:spTree>
    <p:extLst>
      <p:ext uri="{BB962C8B-B14F-4D97-AF65-F5344CB8AC3E}">
        <p14:creationId xmlns:p14="http://schemas.microsoft.com/office/powerpoint/2010/main" val="376409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يعد الأمان في إنترنت الأشياء مجالًا جديدًا ومعقدًا. يعرض هذا القسم المشاكل والتحديات الرئيسية المتعلقة بالأمن</a:t>
            </a:r>
            <a:endParaRPr lang="en-US" dirty="0"/>
          </a:p>
          <a:p>
            <a:r>
              <a:rPr lang="ar-SA" dirty="0"/>
              <a:t>ومن اهم المشاكل التي تواجهنا هي </a:t>
            </a:r>
          </a:p>
          <a:p>
            <a:endParaRPr lang="ar-SA" dirty="0"/>
          </a:p>
          <a:p>
            <a:r>
              <a:rPr lang="ar-SA" b="1" dirty="0"/>
              <a:t>عدم التجانس </a:t>
            </a:r>
          </a:p>
          <a:p>
            <a:r>
              <a:rPr lang="ar-SA" b="1" dirty="0"/>
              <a:t>وعي المستخدم النهائي</a:t>
            </a:r>
          </a:p>
          <a:p>
            <a:r>
              <a:rPr lang="ar-SA" b="1" dirty="0"/>
              <a:t>الدفــــــاع</a:t>
            </a:r>
            <a:endParaRPr lang="en-US" b="1"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9</a:t>
            </a:fld>
            <a:endParaRPr lang="en-US"/>
          </a:p>
        </p:txBody>
      </p:sp>
    </p:spTree>
    <p:extLst>
      <p:ext uri="{BB962C8B-B14F-4D97-AF65-F5344CB8AC3E}">
        <p14:creationId xmlns:p14="http://schemas.microsoft.com/office/powerpoint/2010/main" val="41710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1" dirty="0"/>
              <a:t>الافتقار  للأمان والخصوصية في أنظمة انترنت الأشياء </a:t>
            </a:r>
          </a:p>
          <a:p>
            <a:endParaRPr lang="en-US" b="1" dirty="0">
              <a:solidFill>
                <a:srgbClr val="C00000"/>
              </a:solidFill>
            </a:endParaRPr>
          </a:p>
          <a:p>
            <a:r>
              <a:rPr lang="ar-SA" b="1" dirty="0">
                <a:solidFill>
                  <a:srgbClr val="C00000"/>
                </a:solidFill>
              </a:rPr>
              <a:t>عدم التجانس</a:t>
            </a:r>
            <a:r>
              <a:rPr lang="ar-SA" dirty="0"/>
              <a:t>: يتألف الجزء الداخلي من الأشياء من عدد كبير من الأجهزة التي تختلف ببروتوكولات الاتصال بين الأجهزة ، بدءًا من </a:t>
            </a:r>
            <a:r>
              <a:rPr lang="en-US" dirty="0" err="1"/>
              <a:t>WiFi</a:t>
            </a:r>
            <a:r>
              <a:rPr lang="en-US" dirty="0"/>
              <a:t> </a:t>
            </a:r>
            <a:r>
              <a:rPr lang="ar-SA" dirty="0"/>
              <a:t>و </a:t>
            </a:r>
            <a:r>
              <a:rPr lang="en-US" dirty="0"/>
              <a:t>Bluetooth </a:t>
            </a:r>
            <a:r>
              <a:rPr lang="ar-SA" dirty="0"/>
              <a:t>إلى </a:t>
            </a:r>
            <a:r>
              <a:rPr lang="en-US" dirty="0"/>
              <a:t>Zigbee </a:t>
            </a:r>
            <a:r>
              <a:rPr lang="ar-SA" dirty="0"/>
              <a:t>و </a:t>
            </a:r>
            <a:r>
              <a:rPr lang="en-US" dirty="0"/>
              <a:t>Z-Wave </a:t>
            </a:r>
            <a:r>
              <a:rPr lang="ar-SA" dirty="0"/>
              <a:t>وغيرها الكثير.</a:t>
            </a:r>
          </a:p>
          <a:p>
            <a:endParaRPr lang="ar-SA" dirty="0"/>
          </a:p>
          <a:p>
            <a:r>
              <a:rPr lang="ar-SA" b="1" dirty="0">
                <a:solidFill>
                  <a:srgbClr val="C00000"/>
                </a:solidFill>
              </a:rPr>
              <a:t>وعي المستخدم</a:t>
            </a:r>
            <a:r>
              <a:rPr lang="ar-SA" dirty="0"/>
              <a:t>: الجمهور المستهدف للمنزل الذكي هو الشخص العادي. هذه المجموعة المستهدفة لديها وعي قليل بشكل عام بمخاطر التكنولوجيا وكيفية ضمان بقاء أجهزتها دون مساومة</a:t>
            </a:r>
          </a:p>
          <a:p>
            <a:endParaRPr lang="ar-SA" dirty="0"/>
          </a:p>
          <a:p>
            <a:r>
              <a:rPr lang="ar-SA" b="1" dirty="0"/>
              <a:t>الدفاع</a:t>
            </a:r>
            <a:r>
              <a:rPr lang="ar-SA" dirty="0"/>
              <a:t>: يعد وضع آليات الدفاع أمرًا مزعجًا في المنازل الذكية لأننا نريد تأمين الشبكة ليس فقط من التهديدات الخارجية ولكن التهديدات الداخلية أيضًا</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10</a:t>
            </a:fld>
            <a:endParaRPr lang="en-US"/>
          </a:p>
        </p:txBody>
      </p:sp>
    </p:spTree>
    <p:extLst>
      <p:ext uri="{BB962C8B-B14F-4D97-AF65-F5344CB8AC3E}">
        <p14:creationId xmlns:p14="http://schemas.microsoft.com/office/powerpoint/2010/main" val="48055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1" dirty="0"/>
              <a:t>تصميم وتنفيذ نظام أمان في بيئة إنترنت الأشياء بتكلفة منخفضة ونقل سريع للبيانات وكفاءة عالية حيث يعتمد على المصادقة من طرف الى طرف وليس حماية القناة الناقلة باستخدام لغة برمجة </a:t>
            </a:r>
            <a:r>
              <a:rPr lang="en-US" b="1" dirty="0"/>
              <a:t>Python.</a:t>
            </a:r>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11</a:t>
            </a:fld>
            <a:endParaRPr lang="en-US"/>
          </a:p>
        </p:txBody>
      </p:sp>
    </p:spTree>
    <p:extLst>
      <p:ext uri="{BB962C8B-B14F-4D97-AF65-F5344CB8AC3E}">
        <p14:creationId xmlns:p14="http://schemas.microsoft.com/office/powerpoint/2010/main" val="269646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تصميم نظام بروتوكول المصادقة الثنائية (</a:t>
            </a:r>
            <a:r>
              <a:rPr lang="en-US" dirty="0"/>
              <a:t>TFA) </a:t>
            </a:r>
            <a:r>
              <a:rPr lang="ar-SA" dirty="0"/>
              <a:t>الآمن من طرف إلى طرف</a:t>
            </a:r>
          </a:p>
          <a:p>
            <a:r>
              <a:rPr lang="ar-SA" dirty="0"/>
              <a:t>تنفيذ نظام يعمل على جميع تطبيقات انترنت الأشياء</a:t>
            </a:r>
          </a:p>
          <a:p>
            <a:r>
              <a:rPr lang="ar-SA" dirty="0"/>
              <a:t>تحسين أداء النظام</a:t>
            </a:r>
            <a:endParaRPr lang="en-US" dirty="0"/>
          </a:p>
          <a:p>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12</a:t>
            </a:fld>
            <a:endParaRPr lang="en-US"/>
          </a:p>
        </p:txBody>
      </p:sp>
    </p:spTree>
    <p:extLst>
      <p:ext uri="{BB962C8B-B14F-4D97-AF65-F5344CB8AC3E}">
        <p14:creationId xmlns:p14="http://schemas.microsoft.com/office/powerpoint/2010/main" val="29083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يقترح بروتوكول مصادقة ثنائي يستخدم وظائف غير قابلة للاستنساخ ماديًا وخصائص الإشارة اللاسلكية من جهاز إنترنت الأشياء</a:t>
            </a:r>
            <a:endParaRPr lang="en-US" dirty="0"/>
          </a:p>
          <a:p>
            <a:endParaRPr lang="en-US" dirty="0"/>
          </a:p>
          <a:p>
            <a:r>
              <a:rPr lang="ar-SA" dirty="0"/>
              <a:t>يمكن أن يوفر البروتوكول المقترح الأمن المادي من خلال وظيفة غير قابلة للاستنساخ ماديًا (</a:t>
            </a:r>
            <a:r>
              <a:rPr lang="en-US" dirty="0"/>
              <a:t>PUF) ، </a:t>
            </a:r>
            <a:r>
              <a:rPr lang="ar-SA" dirty="0"/>
              <a:t>ولا يتطلب أي مرحلة إضافية لتحديث أزواج التحدي والاستجابة (</a:t>
            </a:r>
            <a:r>
              <a:rPr lang="en-US" dirty="0"/>
              <a:t>CRPs) ، </a:t>
            </a:r>
            <a:r>
              <a:rPr lang="ar-SA" dirty="0"/>
              <a:t>وتخزين </a:t>
            </a:r>
            <a:r>
              <a:rPr lang="en-US" dirty="0"/>
              <a:t>CRP </a:t>
            </a:r>
            <a:r>
              <a:rPr lang="ar-SA" dirty="0"/>
              <a:t>واحد لكل مستشعر</a:t>
            </a:r>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13</a:t>
            </a:fld>
            <a:endParaRPr lang="en-US"/>
          </a:p>
        </p:txBody>
      </p:sp>
    </p:spTree>
    <p:extLst>
      <p:ext uri="{BB962C8B-B14F-4D97-AF65-F5344CB8AC3E}">
        <p14:creationId xmlns:p14="http://schemas.microsoft.com/office/powerpoint/2010/main" val="59890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اقترح مصادقة عامة ثنائية العامل على البروتوكول يمكن تطبيقها على أي أنظمة إنترنت الأشياء التي تتطلب تعزيزًا للأمان وتأهيل المصادقة. هذا البروتوكول قادر على حل مشكلات الأمان الموجودة في أنظمة إنترنت الأشياء الحالية. يستفيد من المصادقة الثانوية "الوسيط" كعامل ثانٍ في عملية المصادقة ، مثل أن المستخدم أو الجهاز لن يضطر فقط إلى المصادقة في الوسيط ، ولكن أيضًا المصادقة في الخادم قبل أن يتمكن من الحصول على حق الوصول امتياز على النظام. من خلال اعتماد هذه التقنية ، فإن نظام إنترنت الأشياء سوف يكون آمنًا من طرف إلى طرف.</a:t>
            </a:r>
          </a:p>
          <a:p>
            <a:endParaRPr lang="en-US" dirty="0"/>
          </a:p>
        </p:txBody>
      </p:sp>
      <p:sp>
        <p:nvSpPr>
          <p:cNvPr id="4" name="عنصر نائب لرقم الشريحة 3"/>
          <p:cNvSpPr>
            <a:spLocks noGrp="1"/>
          </p:cNvSpPr>
          <p:nvPr>
            <p:ph type="sldNum" sz="quarter" idx="5"/>
          </p:nvPr>
        </p:nvSpPr>
        <p:spPr/>
        <p:txBody>
          <a:bodyPr/>
          <a:lstStyle/>
          <a:p>
            <a:fld id="{A3734A1E-11BA-4439-8D12-4467A0B32174}" type="slidenum">
              <a:rPr lang="en-US" smtClean="0"/>
              <a:t>14</a:t>
            </a:fld>
            <a:endParaRPr lang="en-US"/>
          </a:p>
        </p:txBody>
      </p:sp>
    </p:spTree>
    <p:extLst>
      <p:ext uri="{BB962C8B-B14F-4D97-AF65-F5344CB8AC3E}">
        <p14:creationId xmlns:p14="http://schemas.microsoft.com/office/powerpoint/2010/main" val="89879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108646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45813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818419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107927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3083523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2245858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297641935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مقارنة">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ar-SA"/>
              <a:t>انقر لتحرير أنماط نص الشكل الرئيسي</a:t>
            </a:r>
          </a:p>
        </p:txBody>
      </p:sp>
      <p:sp>
        <p:nvSpPr>
          <p:cNvPr id="4" name="Content Placeholder 3"/>
          <p:cNvSpPr>
            <a:spLocks noGrp="1"/>
          </p:cNvSpPr>
          <p:nvPr>
            <p:ph sz="half" idx="2"/>
          </p:nvPr>
        </p:nvSpPr>
        <p:spPr>
          <a:xfrm>
            <a:off x="633845" y="2507551"/>
            <a:ext cx="3867150" cy="368052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4629150" y="2507551"/>
            <a:ext cx="3886201" cy="368052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Date Placeholder 6"/>
          <p:cNvSpPr>
            <a:spLocks noGrp="1"/>
          </p:cNvSpPr>
          <p:nvPr>
            <p:ph type="dt" sz="half" idx="10"/>
          </p:nvPr>
        </p:nvSpPr>
        <p:spPr/>
        <p:txBody>
          <a:bodyPr/>
          <a:lstStyle/>
          <a:p>
            <a:fld id="{30CF98FF-CA3B-4FFB-977F-108D817FD8DF}" type="datetimeFigureOut">
              <a:rPr lang="ar-IQ" smtClean="0"/>
              <a:t>23/10/1442</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7AFF3864-222E-4300-97BD-76574D61BE5E}" type="slidenum">
              <a:rPr lang="ar-IQ" smtClean="0"/>
              <a:t>‹#›</a:t>
            </a:fld>
            <a:endParaRPr lang="ar-IQ"/>
          </a:p>
        </p:txBody>
      </p:sp>
      <p:sp>
        <p:nvSpPr>
          <p:cNvPr id="10" name="Title 9"/>
          <p:cNvSpPr>
            <a:spLocks noGrp="1"/>
          </p:cNvSpPr>
          <p:nvPr>
            <p:ph type="title"/>
          </p:nvPr>
        </p:nvSpPr>
        <p:spPr/>
        <p:txBody>
          <a:bodyPr/>
          <a:lstStyle/>
          <a:p>
            <a:r>
              <a:rPr lang="ar-SA"/>
              <a:t>انقر لتحرير نمط عنوان الشكل الرئيسي</a:t>
            </a:r>
            <a:endParaRPr lang="en-US" dirty="0"/>
          </a:p>
        </p:txBody>
      </p:sp>
    </p:spTree>
    <p:extLst>
      <p:ext uri="{BB962C8B-B14F-4D97-AF65-F5344CB8AC3E}">
        <p14:creationId xmlns:p14="http://schemas.microsoft.com/office/powerpoint/2010/main" val="100130223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عنوان فقط">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CF98FF-CA3B-4FFB-977F-108D817FD8DF}" type="datetimeFigureOut">
              <a:rPr lang="ar-IQ" smtClean="0"/>
              <a:t>23/10/1442</a:t>
            </a:fld>
            <a:endParaRPr lang="ar-IQ"/>
          </a:p>
        </p:txBody>
      </p:sp>
      <p:sp>
        <p:nvSpPr>
          <p:cNvPr id="4" name="Footer Placeholder 3"/>
          <p:cNvSpPr>
            <a:spLocks noGrp="1"/>
          </p:cNvSpPr>
          <p:nvPr>
            <p:ph type="ftr" sz="quarter" idx="11"/>
          </p:nvPr>
        </p:nvSpPr>
        <p:spPr/>
        <p:txBody>
          <a:bodyPr/>
          <a:lstStyle/>
          <a:p>
            <a:endParaRPr lang="ar-IQ"/>
          </a:p>
        </p:txBody>
      </p:sp>
      <p:sp>
        <p:nvSpPr>
          <p:cNvPr id="5" name="Slide Number Placeholder 4"/>
          <p:cNvSpPr>
            <a:spLocks noGrp="1"/>
          </p:cNvSpPr>
          <p:nvPr>
            <p:ph type="sldNum" sz="quarter" idx="12"/>
          </p:nvPr>
        </p:nvSpPr>
        <p:spPr/>
        <p:txBody>
          <a:bodyPr/>
          <a:lstStyle/>
          <a:p>
            <a:fld id="{7AFF3864-222E-4300-97BD-76574D61BE5E}" type="slidenum">
              <a:rPr lang="ar-IQ" smtClean="0"/>
              <a:t>‹#›</a:t>
            </a:fld>
            <a:endParaRPr lang="ar-IQ"/>
          </a:p>
        </p:txBody>
      </p:sp>
      <p:sp>
        <p:nvSpPr>
          <p:cNvPr id="6" name="Title 5"/>
          <p:cNvSpPr>
            <a:spLocks noGrp="1"/>
          </p:cNvSpPr>
          <p:nvPr>
            <p:ph type="title"/>
          </p:nvPr>
        </p:nvSpPr>
        <p:spPr/>
        <p:txBody>
          <a:bodyPr/>
          <a:lstStyle/>
          <a:p>
            <a:r>
              <a:rPr lang="ar-SA"/>
              <a:t>انقر لتحرير نمط عنوان الشكل الرئيسي</a:t>
            </a:r>
            <a:endParaRPr lang="en-US"/>
          </a:p>
        </p:txBody>
      </p:sp>
    </p:spTree>
    <p:extLst>
      <p:ext uri="{BB962C8B-B14F-4D97-AF65-F5344CB8AC3E}">
        <p14:creationId xmlns:p14="http://schemas.microsoft.com/office/powerpoint/2010/main" val="2159359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F98FF-CA3B-4FFB-977F-108D817FD8DF}" type="datetimeFigureOut">
              <a:rPr lang="ar-IQ" smtClean="0"/>
              <a:t>23/10/1442</a:t>
            </a:fld>
            <a:endParaRPr lang="ar-IQ"/>
          </a:p>
        </p:txBody>
      </p:sp>
      <p:sp>
        <p:nvSpPr>
          <p:cNvPr id="3" name="Footer Placeholder 2"/>
          <p:cNvSpPr>
            <a:spLocks noGrp="1"/>
          </p:cNvSpPr>
          <p:nvPr>
            <p:ph type="ftr" sz="quarter" idx="11"/>
          </p:nvPr>
        </p:nvSpPr>
        <p:spPr/>
        <p:txBody>
          <a:bodyPr/>
          <a:lstStyle/>
          <a:p>
            <a:endParaRPr lang="ar-IQ"/>
          </a:p>
        </p:txBody>
      </p:sp>
      <p:sp>
        <p:nvSpPr>
          <p:cNvPr id="4" name="Slide Number Placeholder 3"/>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2162906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41583378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844119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ar-SA"/>
              <a:t>انقر لتحرير نمط عنوان الشكل الرئيسي</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3552207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643617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1693087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741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277293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027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660856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22960" y="2582334"/>
            <a:ext cx="3703320" cy="32867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4663440" y="2582334"/>
            <a:ext cx="3703320" cy="32867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0CF98FF-CA3B-4FFB-977F-108D817FD8DF}" type="datetimeFigureOut">
              <a:rPr lang="ar-IQ" smtClean="0"/>
              <a:t>23/10/1442</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918874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30CF98FF-CA3B-4FFB-977F-108D817FD8DF}" type="datetimeFigureOut">
              <a:rPr lang="ar-IQ" smtClean="0"/>
              <a:t>23/10/1442</a:t>
            </a:fld>
            <a:endParaRPr lang="ar-IQ"/>
          </a:p>
        </p:txBody>
      </p:sp>
      <p:sp>
        <p:nvSpPr>
          <p:cNvPr id="4" name="Footer Placeholder 3"/>
          <p:cNvSpPr>
            <a:spLocks noGrp="1"/>
          </p:cNvSpPr>
          <p:nvPr>
            <p:ph type="ftr" sz="quarter" idx="11"/>
          </p:nvPr>
        </p:nvSpPr>
        <p:spPr/>
        <p:txBody>
          <a:bodyPr/>
          <a:lstStyle/>
          <a:p>
            <a:endParaRPr lang="ar-IQ"/>
          </a:p>
        </p:txBody>
      </p:sp>
      <p:sp>
        <p:nvSpPr>
          <p:cNvPr id="5" name="Slide Number Placeholder 4"/>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23216765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CF98FF-CA3B-4FFB-977F-108D817FD8DF}" type="datetimeFigureOut">
              <a:rPr lang="ar-IQ" smtClean="0"/>
              <a:t>23/10/1442</a:t>
            </a:fld>
            <a:endParaRPr lang="ar-IQ"/>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IQ"/>
          </a:p>
        </p:txBody>
      </p:sp>
      <p:sp>
        <p:nvSpPr>
          <p:cNvPr id="9" name="Slide Number Placeholder 8"/>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72794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20047921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ar-IQ"/>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FF3864-222E-4300-97BD-76574D61BE5E}" type="slidenum">
              <a:rPr lang="ar-IQ" smtClean="0"/>
              <a:t>‹#›</a:t>
            </a:fld>
            <a:endParaRPr lang="ar-IQ"/>
          </a:p>
        </p:txBody>
      </p:sp>
    </p:spTree>
    <p:extLst>
      <p:ext uri="{BB962C8B-B14F-4D97-AF65-F5344CB8AC3E}">
        <p14:creationId xmlns:p14="http://schemas.microsoft.com/office/powerpoint/2010/main" val="376952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427523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3747225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0CF98FF-CA3B-4FFB-977F-108D817FD8DF}" type="datetimeFigureOut">
              <a:rPr lang="ar-IQ" smtClean="0"/>
              <a:t>23/10/1442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354139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385689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مقارنة">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ar-SA"/>
              <a:t>انقر لتحرير أنماط نص الشكل الرئيسي</a:t>
            </a:r>
          </a:p>
        </p:txBody>
      </p:sp>
      <p:sp>
        <p:nvSpPr>
          <p:cNvPr id="4" name="Content Placeholder 3"/>
          <p:cNvSpPr>
            <a:spLocks noGrp="1"/>
          </p:cNvSpPr>
          <p:nvPr>
            <p:ph sz="half" idx="2"/>
          </p:nvPr>
        </p:nvSpPr>
        <p:spPr>
          <a:xfrm>
            <a:off x="633845" y="2507551"/>
            <a:ext cx="3867150" cy="368052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4629150" y="2507551"/>
            <a:ext cx="3886201" cy="368052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Date Placeholder 6"/>
          <p:cNvSpPr>
            <a:spLocks noGrp="1"/>
          </p:cNvSpPr>
          <p:nvPr>
            <p:ph type="dt" sz="half" idx="10"/>
          </p:nvPr>
        </p:nvSpPr>
        <p:spPr/>
        <p:txBody>
          <a:bodyPr/>
          <a:lstStyle/>
          <a:p>
            <a:fld id="{30CF98FF-CA3B-4FFB-977F-108D817FD8DF}" type="datetimeFigureOut">
              <a:rPr lang="ar-IQ" smtClean="0"/>
              <a:t>23/10/1442</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7AFF3864-222E-4300-97BD-76574D61BE5E}" type="slidenum">
              <a:rPr lang="ar-IQ" smtClean="0"/>
              <a:t>‹#›</a:t>
            </a:fld>
            <a:endParaRPr lang="ar-IQ"/>
          </a:p>
        </p:txBody>
      </p:sp>
      <p:sp>
        <p:nvSpPr>
          <p:cNvPr id="10" name="Title 9"/>
          <p:cNvSpPr>
            <a:spLocks noGrp="1"/>
          </p:cNvSpPr>
          <p:nvPr>
            <p:ph type="title"/>
          </p:nvPr>
        </p:nvSpPr>
        <p:spPr/>
        <p:txBody>
          <a:bodyPr/>
          <a:lstStyle/>
          <a:p>
            <a:r>
              <a:rPr lang="ar-SA"/>
              <a:t>انقر لتحرير نمط عنوان الشكل الرئيسي</a:t>
            </a:r>
            <a:endParaRPr lang="en-US" dirty="0"/>
          </a:p>
        </p:txBody>
      </p:sp>
    </p:spTree>
    <p:extLst>
      <p:ext uri="{BB962C8B-B14F-4D97-AF65-F5344CB8AC3E}">
        <p14:creationId xmlns:p14="http://schemas.microsoft.com/office/powerpoint/2010/main" val="53864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عنوان فقط">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CF98FF-CA3B-4FFB-977F-108D817FD8DF}" type="datetimeFigureOut">
              <a:rPr lang="ar-IQ" smtClean="0"/>
              <a:t>23/10/1442</a:t>
            </a:fld>
            <a:endParaRPr lang="ar-IQ"/>
          </a:p>
        </p:txBody>
      </p:sp>
      <p:sp>
        <p:nvSpPr>
          <p:cNvPr id="4" name="Footer Placeholder 3"/>
          <p:cNvSpPr>
            <a:spLocks noGrp="1"/>
          </p:cNvSpPr>
          <p:nvPr>
            <p:ph type="ftr" sz="quarter" idx="11"/>
          </p:nvPr>
        </p:nvSpPr>
        <p:spPr/>
        <p:txBody>
          <a:bodyPr/>
          <a:lstStyle/>
          <a:p>
            <a:endParaRPr lang="ar-IQ"/>
          </a:p>
        </p:txBody>
      </p:sp>
      <p:sp>
        <p:nvSpPr>
          <p:cNvPr id="5" name="Slide Number Placeholder 4"/>
          <p:cNvSpPr>
            <a:spLocks noGrp="1"/>
          </p:cNvSpPr>
          <p:nvPr>
            <p:ph type="sldNum" sz="quarter" idx="12"/>
          </p:nvPr>
        </p:nvSpPr>
        <p:spPr/>
        <p:txBody>
          <a:bodyPr/>
          <a:lstStyle/>
          <a:p>
            <a:fld id="{7AFF3864-222E-4300-97BD-76574D61BE5E}" type="slidenum">
              <a:rPr lang="ar-IQ" smtClean="0"/>
              <a:t>‹#›</a:t>
            </a:fld>
            <a:endParaRPr lang="ar-IQ"/>
          </a:p>
        </p:txBody>
      </p:sp>
      <p:sp>
        <p:nvSpPr>
          <p:cNvPr id="6" name="Title 5"/>
          <p:cNvSpPr>
            <a:spLocks noGrp="1"/>
          </p:cNvSpPr>
          <p:nvPr>
            <p:ph type="title"/>
          </p:nvPr>
        </p:nvSpPr>
        <p:spPr/>
        <p:txBody>
          <a:bodyPr/>
          <a:lstStyle/>
          <a:p>
            <a:r>
              <a:rPr lang="ar-SA"/>
              <a:t>انقر لتحرير نمط عنوان الشكل الرئيسي</a:t>
            </a:r>
            <a:endParaRPr lang="en-US"/>
          </a:p>
        </p:txBody>
      </p:sp>
    </p:spTree>
    <p:extLst>
      <p:ext uri="{BB962C8B-B14F-4D97-AF65-F5344CB8AC3E}">
        <p14:creationId xmlns:p14="http://schemas.microsoft.com/office/powerpoint/2010/main" val="283404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F98FF-CA3B-4FFB-977F-108D817FD8DF}" type="datetimeFigureOut">
              <a:rPr lang="ar-IQ" smtClean="0"/>
              <a:t>23/10/1442</a:t>
            </a:fld>
            <a:endParaRPr lang="ar-IQ"/>
          </a:p>
        </p:txBody>
      </p:sp>
      <p:sp>
        <p:nvSpPr>
          <p:cNvPr id="3" name="Footer Placeholder 2"/>
          <p:cNvSpPr>
            <a:spLocks noGrp="1"/>
          </p:cNvSpPr>
          <p:nvPr>
            <p:ph type="ftr" sz="quarter" idx="11"/>
          </p:nvPr>
        </p:nvSpPr>
        <p:spPr/>
        <p:txBody>
          <a:bodyPr/>
          <a:lstStyle/>
          <a:p>
            <a:endParaRPr lang="ar-IQ"/>
          </a:p>
        </p:txBody>
      </p:sp>
      <p:sp>
        <p:nvSpPr>
          <p:cNvPr id="4" name="Slide Number Placeholder 3"/>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130171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8701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ar-SA"/>
              <a:t>انقر لتحرير نمط عنوان الشكل الرئيسي</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0CF98FF-CA3B-4FFB-977F-108D817FD8DF}" type="datetimeFigureOut">
              <a:rPr lang="ar-IQ" smtClean="0"/>
              <a:t>23/10/1442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7AFF3864-222E-4300-97BD-76574D61BE5E}" type="slidenum">
              <a:rPr lang="ar-IQ" smtClean="0"/>
              <a:t>‹#›</a:t>
            </a:fld>
            <a:endParaRPr lang="ar-IQ"/>
          </a:p>
        </p:txBody>
      </p:sp>
    </p:spTree>
    <p:extLst>
      <p:ext uri="{BB962C8B-B14F-4D97-AF65-F5344CB8AC3E}">
        <p14:creationId xmlns:p14="http://schemas.microsoft.com/office/powerpoint/2010/main" val="136538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30CF98FF-CA3B-4FFB-977F-108D817FD8DF}" type="datetimeFigureOut">
              <a:rPr lang="ar-IQ" smtClean="0"/>
              <a:t>23/10/1442</a:t>
            </a:fld>
            <a:endParaRPr lang="ar-IQ"/>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ar-IQ"/>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AFF3864-222E-4300-97BD-76574D61BE5E}" type="slidenum">
              <a:rPr lang="ar-IQ" smtClean="0"/>
              <a:t>‹#›</a:t>
            </a:fld>
            <a:endParaRPr lang="ar-IQ"/>
          </a:p>
        </p:txBody>
      </p:sp>
    </p:spTree>
    <p:extLst>
      <p:ext uri="{BB962C8B-B14F-4D97-AF65-F5344CB8AC3E}">
        <p14:creationId xmlns:p14="http://schemas.microsoft.com/office/powerpoint/2010/main" val="4218738677"/>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30CF98FF-CA3B-4FFB-977F-108D817FD8DF}" type="datetimeFigureOut">
              <a:rPr lang="ar-IQ" smtClean="0"/>
              <a:t>23/10/1442</a:t>
            </a:fld>
            <a:endParaRPr lang="ar-IQ"/>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ar-IQ"/>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AFF3864-222E-4300-97BD-76574D61BE5E}" type="slidenum">
              <a:rPr lang="ar-IQ" smtClean="0"/>
              <a:t>‹#›</a:t>
            </a:fld>
            <a:endParaRPr lang="ar-IQ"/>
          </a:p>
        </p:txBody>
      </p:sp>
    </p:spTree>
    <p:extLst>
      <p:ext uri="{BB962C8B-B14F-4D97-AF65-F5344CB8AC3E}">
        <p14:creationId xmlns:p14="http://schemas.microsoft.com/office/powerpoint/2010/main" val="1123511142"/>
      </p:ext>
    </p:extLst>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0CF98FF-CA3B-4FFB-977F-108D817FD8DF}" type="datetimeFigureOut">
              <a:rPr lang="ar-IQ" smtClean="0"/>
              <a:t>23/10/1442</a:t>
            </a:fld>
            <a:endParaRPr lang="ar-IQ"/>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IQ"/>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AFF3864-222E-4300-97BD-76574D61BE5E}" type="slidenum">
              <a:rPr lang="ar-IQ" smtClean="0"/>
              <a:t>‹#›</a:t>
            </a:fld>
            <a:endParaRPr lang="ar-IQ"/>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127805"/>
      </p:ext>
    </p:extLst>
  </p:cSld>
  <p:clrMap bg1="lt1" tx1="dk1" bg2="lt2" tx2="dk2" accent1="accent1" accent2="accent2" accent3="accent3" accent4="accent4" accent5="accent5" accent6="accent6" hlink="hlink" folHlink="folHlink"/>
  <p:sldLayoutIdLst>
    <p:sldLayoutId id="2147484698" r:id="rId1"/>
    <p:sldLayoutId id="2147484699" r:id="rId2"/>
    <p:sldLayoutId id="2147484700" r:id="rId3"/>
    <p:sldLayoutId id="2147484701" r:id="rId4"/>
    <p:sldLayoutId id="2147484702" r:id="rId5"/>
    <p:sldLayoutId id="2147484703" r:id="rId6"/>
    <p:sldLayoutId id="2147484704" r:id="rId7"/>
    <p:sldLayoutId id="2147484705" r:id="rId8"/>
    <p:sldLayoutId id="2147484706" r:id="rId9"/>
    <p:sldLayoutId id="2147484707" r:id="rId10"/>
    <p:sldLayoutId id="21474847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535148"/>
            <a:ext cx="9036496" cy="2325900"/>
          </a:xfrm>
        </p:spPr>
        <p:txBody>
          <a:bodyPr>
            <a:noAutofit/>
          </a:bodyPr>
          <a:lstStyle/>
          <a:p>
            <a:pPr lvl="0" algn="ctr" rtl="0">
              <a:spcBef>
                <a:spcPts val="0"/>
              </a:spcBef>
            </a:pPr>
            <a:r>
              <a:rPr lang="en-US" sz="4400" b="1" dirty="0">
                <a:solidFill>
                  <a:srgbClr val="C00000"/>
                </a:solidFill>
                <a:effectLst>
                  <a:outerShdw blurRad="38100" dist="38100" dir="2700000" algn="tl">
                    <a:srgbClr val="000000">
                      <a:alpha val="43137"/>
                    </a:srgbClr>
                  </a:outerShdw>
                </a:effectLst>
                <a:latin typeface="Cambria"/>
                <a:ea typeface="Calibri"/>
                <a:cs typeface="Times New Roman"/>
              </a:rPr>
              <a:t>Secure Mechanism applied to communication system</a:t>
            </a:r>
            <a:endParaRPr lang="ar-IQ" sz="4400" b="1" dirty="0">
              <a:solidFill>
                <a:srgbClr val="C00000"/>
              </a:solidFill>
              <a:effectLst>
                <a:outerShdw blurRad="38100" dist="38100" dir="2700000" algn="tl">
                  <a:srgbClr val="000000">
                    <a:alpha val="43137"/>
                  </a:srgbClr>
                </a:outerShdw>
              </a:effectLst>
              <a:cs typeface="+mn-cs"/>
            </a:endParaRPr>
          </a:p>
        </p:txBody>
      </p:sp>
      <p:sp>
        <p:nvSpPr>
          <p:cNvPr id="4" name="Rectangle 2">
            <a:extLst>
              <a:ext uri="{FF2B5EF4-FFF2-40B4-BE49-F238E27FC236}">
                <a16:creationId xmlns:a16="http://schemas.microsoft.com/office/drawing/2014/main" id="{B4376E9F-E5EC-4B64-AF14-138FEDC40E7E}"/>
              </a:ext>
            </a:extLst>
          </p:cNvPr>
          <p:cNvSpPr/>
          <p:nvPr/>
        </p:nvSpPr>
        <p:spPr>
          <a:xfrm>
            <a:off x="2107915" y="287522"/>
            <a:ext cx="4928169" cy="1477328"/>
          </a:xfrm>
          <a:prstGeom prst="rect">
            <a:avLst/>
          </a:prstGeom>
        </p:spPr>
        <p:txBody>
          <a:bodyPr wrap="square">
            <a:spAutoFit/>
          </a:bodyPr>
          <a:lstStyle/>
          <a:p>
            <a:pPr algn="ctr"/>
            <a:r>
              <a:rPr lang="en-US" b="1" dirty="0">
                <a:solidFill>
                  <a:srgbClr val="000000"/>
                </a:solidFill>
                <a:latin typeface="Times New Roman" pitchFamily="18" charset="0"/>
                <a:cs typeface="Times New Roman" pitchFamily="18" charset="0"/>
              </a:rPr>
              <a:t>Republic of Iraq </a:t>
            </a:r>
          </a:p>
          <a:p>
            <a:pPr algn="ctr"/>
            <a:r>
              <a:rPr lang="en-US" b="1" dirty="0">
                <a:solidFill>
                  <a:srgbClr val="000000"/>
                </a:solidFill>
                <a:latin typeface="Times New Roman" pitchFamily="18" charset="0"/>
                <a:cs typeface="Times New Roman" pitchFamily="18" charset="0"/>
              </a:rPr>
              <a:t>Ministry of Higher Education and </a:t>
            </a:r>
          </a:p>
          <a:p>
            <a:pPr algn="ctr"/>
            <a:r>
              <a:rPr lang="en-US" b="1" dirty="0">
                <a:solidFill>
                  <a:srgbClr val="000000"/>
                </a:solidFill>
                <a:latin typeface="Times New Roman" pitchFamily="18" charset="0"/>
                <a:cs typeface="Times New Roman" pitchFamily="18" charset="0"/>
              </a:rPr>
              <a:t>Scientific Research </a:t>
            </a:r>
          </a:p>
          <a:p>
            <a:pPr algn="ctr"/>
            <a:r>
              <a:rPr lang="en-US" b="1" dirty="0">
                <a:solidFill>
                  <a:srgbClr val="000000"/>
                </a:solidFill>
                <a:latin typeface="Times New Roman" pitchFamily="18" charset="0"/>
                <a:cs typeface="Times New Roman" pitchFamily="18" charset="0"/>
              </a:rPr>
              <a:t>University of Technology</a:t>
            </a:r>
          </a:p>
          <a:p>
            <a:pPr algn="ctr"/>
            <a:r>
              <a:rPr lang="en-US" b="1" dirty="0">
                <a:solidFill>
                  <a:srgbClr val="000000"/>
                </a:solidFill>
                <a:latin typeface="Times New Roman" pitchFamily="18" charset="0"/>
                <a:cs typeface="Times New Roman" pitchFamily="18" charset="0"/>
              </a:rPr>
              <a:t>Control and Systems Engineering Department </a:t>
            </a:r>
          </a:p>
        </p:txBody>
      </p:sp>
      <p:pic>
        <p:nvPicPr>
          <p:cNvPr id="5" name="Picture 10" descr="http://uotechnology.edu.iq/images/">
            <a:extLst>
              <a:ext uri="{FF2B5EF4-FFF2-40B4-BE49-F238E27FC236}">
                <a16:creationId xmlns:a16="http://schemas.microsoft.com/office/drawing/2014/main" id="{76E7D935-15BF-4E16-A93C-BC09A49CD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98" y="215118"/>
            <a:ext cx="1245729" cy="14220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 name="Picture 11" descr="C:\Users\ZainControl\Desktop\logo.jpg">
            <a:extLst>
              <a:ext uri="{FF2B5EF4-FFF2-40B4-BE49-F238E27FC236}">
                <a16:creationId xmlns:a16="http://schemas.microsoft.com/office/drawing/2014/main" id="{4CAFDA43-1C7D-4FB7-BF24-1AA3145D68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278" y="242054"/>
            <a:ext cx="1390529" cy="13681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2" name="Rectangle 4">
            <a:extLst>
              <a:ext uri="{FF2B5EF4-FFF2-40B4-BE49-F238E27FC236}">
                <a16:creationId xmlns:a16="http://schemas.microsoft.com/office/drawing/2014/main" id="{CD15029F-80E7-4D76-B7E2-0687E1DA715A}"/>
              </a:ext>
            </a:extLst>
          </p:cNvPr>
          <p:cNvSpPr/>
          <p:nvPr/>
        </p:nvSpPr>
        <p:spPr>
          <a:xfrm>
            <a:off x="4924636" y="4656457"/>
            <a:ext cx="3939722" cy="136228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A20000"/>
                </a:solidFill>
                <a:effectLst>
                  <a:outerShdw blurRad="38100" dist="38100" dir="2700000" algn="tl">
                    <a:srgbClr val="000000">
                      <a:alpha val="43137"/>
                    </a:srgbClr>
                  </a:outerShdw>
                </a:effectLst>
              </a:rPr>
              <a:t>Marwan A. Hussein</a:t>
            </a:r>
          </a:p>
          <a:p>
            <a:pPr algn="ctr"/>
            <a:r>
              <a:rPr lang="en-US" b="1" dirty="0">
                <a:solidFill>
                  <a:srgbClr val="A20000"/>
                </a:solidFill>
                <a:effectLst>
                  <a:outerShdw blurRad="38100" dist="38100" dir="2700000" algn="tl">
                    <a:srgbClr val="000000">
                      <a:alpha val="43137"/>
                    </a:srgbClr>
                  </a:outerShdw>
                </a:effectLst>
              </a:rPr>
              <a:t>Student</a:t>
            </a:r>
          </a:p>
          <a:p>
            <a:pPr algn="ctr"/>
            <a:r>
              <a:rPr lang="en-US" b="1" dirty="0">
                <a:solidFill>
                  <a:srgbClr val="A20000"/>
                </a:solidFill>
                <a:effectLst>
                  <a:outerShdw blurRad="38100" dist="38100" dir="2700000" algn="tl">
                    <a:srgbClr val="000000">
                      <a:alpha val="43137"/>
                    </a:srgbClr>
                  </a:outerShdw>
                </a:effectLst>
              </a:rPr>
              <a:t>Control And Systems Department, University of Technology –Iraq </a:t>
            </a:r>
            <a:endParaRPr lang="ar-IQ" b="1" dirty="0">
              <a:solidFill>
                <a:srgbClr val="A20000"/>
              </a:solidFill>
              <a:effectLst>
                <a:outerShdw blurRad="38100" dist="38100" dir="2700000" algn="tl">
                  <a:srgbClr val="000000">
                    <a:alpha val="43137"/>
                  </a:srgbClr>
                </a:outerShdw>
              </a:effectLst>
            </a:endParaRPr>
          </a:p>
          <a:p>
            <a:pPr algn="ctr"/>
            <a:r>
              <a:rPr lang="en-US" b="1" dirty="0">
                <a:solidFill>
                  <a:srgbClr val="A20000"/>
                </a:solidFill>
                <a:effectLst>
                  <a:outerShdw blurRad="38100" dist="38100" dir="2700000" algn="tl">
                    <a:srgbClr val="000000">
                      <a:alpha val="43137"/>
                    </a:srgbClr>
                  </a:outerShdw>
                </a:effectLst>
              </a:rPr>
              <a:t>Baghdad</a:t>
            </a:r>
          </a:p>
        </p:txBody>
      </p:sp>
      <p:sp>
        <p:nvSpPr>
          <p:cNvPr id="13" name="Rectangle 5">
            <a:extLst>
              <a:ext uri="{FF2B5EF4-FFF2-40B4-BE49-F238E27FC236}">
                <a16:creationId xmlns:a16="http://schemas.microsoft.com/office/drawing/2014/main" id="{6B17EE22-2B6D-4639-B199-A1EAEE458930}"/>
              </a:ext>
            </a:extLst>
          </p:cNvPr>
          <p:cNvSpPr/>
          <p:nvPr/>
        </p:nvSpPr>
        <p:spPr>
          <a:xfrm>
            <a:off x="607743" y="4641708"/>
            <a:ext cx="3611622" cy="136228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A20000"/>
                </a:solidFill>
                <a:effectLst>
                  <a:outerShdw blurRad="38100" dist="38100" dir="2700000" algn="tl">
                    <a:srgbClr val="000000">
                      <a:alpha val="43137"/>
                    </a:srgbClr>
                  </a:outerShdw>
                </a:effectLst>
              </a:rPr>
              <a:t>Assistant </a:t>
            </a:r>
            <a:r>
              <a:rPr lang="en-US" b="1" dirty="0">
                <a:ln w="0"/>
                <a:solidFill>
                  <a:srgbClr val="A20000"/>
                </a:solidFill>
                <a:effectLst>
                  <a:outerShdw blurRad="38100" dist="38100" dir="2700000" algn="tl" rotWithShape="0">
                    <a:srgbClr val="000000">
                      <a:alpha val="43137"/>
                    </a:srgbClr>
                  </a:outerShdw>
                </a:effectLst>
              </a:rPr>
              <a:t>Dr. </a:t>
            </a:r>
            <a:r>
              <a:rPr lang="en-US" b="1" dirty="0" err="1">
                <a:ln w="0"/>
                <a:solidFill>
                  <a:srgbClr val="A20000"/>
                </a:solidFill>
                <a:effectLst>
                  <a:outerShdw blurRad="38100" dist="38100" dir="2700000" algn="tl" rotWithShape="0">
                    <a:srgbClr val="000000">
                      <a:alpha val="43137"/>
                    </a:srgbClr>
                  </a:outerShdw>
                </a:effectLst>
              </a:rPr>
              <a:t>Ekhlas</a:t>
            </a:r>
            <a:r>
              <a:rPr lang="en-US" b="1" dirty="0">
                <a:ln w="0"/>
                <a:solidFill>
                  <a:srgbClr val="A20000"/>
                </a:solidFill>
                <a:effectLst>
                  <a:outerShdw blurRad="38100" dist="38100" dir="2700000" algn="tl" rotWithShape="0">
                    <a:srgbClr val="000000">
                      <a:alpha val="43137"/>
                    </a:srgbClr>
                  </a:outerShdw>
                </a:effectLst>
              </a:rPr>
              <a:t> </a:t>
            </a:r>
            <a:r>
              <a:rPr lang="en-US" b="1" dirty="0" err="1">
                <a:ln w="0"/>
                <a:solidFill>
                  <a:srgbClr val="A20000"/>
                </a:solidFill>
                <a:effectLst>
                  <a:outerShdw blurRad="38100" dist="38100" dir="2700000" algn="tl" rotWithShape="0">
                    <a:srgbClr val="000000">
                      <a:alpha val="43137"/>
                    </a:srgbClr>
                  </a:outerShdw>
                </a:effectLst>
              </a:rPr>
              <a:t>K.Hamza</a:t>
            </a:r>
            <a:endParaRPr lang="ar-IQ" b="1" dirty="0">
              <a:ln w="0"/>
              <a:solidFill>
                <a:srgbClr val="A20000"/>
              </a:solidFill>
              <a:effectLst>
                <a:outerShdw blurRad="38100" dist="38100" dir="2700000" algn="tl" rotWithShape="0">
                  <a:srgbClr val="000000">
                    <a:alpha val="43137"/>
                  </a:srgbClr>
                </a:outerShdw>
              </a:effectLst>
            </a:endParaRPr>
          </a:p>
          <a:p>
            <a:pPr algn="ctr"/>
            <a:r>
              <a:rPr lang="en-US" b="1" dirty="0">
                <a:ln w="0"/>
                <a:solidFill>
                  <a:srgbClr val="A20000"/>
                </a:solidFill>
                <a:effectLst>
                  <a:outerShdw blurRad="38100" dist="38100" dir="2700000" algn="tl" rotWithShape="0">
                    <a:srgbClr val="000000">
                      <a:alpha val="43137"/>
                    </a:srgbClr>
                  </a:outerShdw>
                </a:effectLst>
              </a:rPr>
              <a:t>Supervisor</a:t>
            </a:r>
            <a:endParaRPr lang="ar-IQ" b="1" dirty="0">
              <a:ln w="0"/>
              <a:solidFill>
                <a:srgbClr val="A20000"/>
              </a:solidFill>
              <a:effectLst>
                <a:outerShdw blurRad="38100" dist="38100" dir="2700000" algn="tl" rotWithShape="0">
                  <a:srgbClr val="000000">
                    <a:alpha val="43137"/>
                  </a:srgbClr>
                </a:outerShdw>
              </a:effectLst>
            </a:endParaRPr>
          </a:p>
          <a:p>
            <a:pPr algn="ctr"/>
            <a:r>
              <a:rPr lang="en-US" b="1" dirty="0">
                <a:ln w="0"/>
                <a:solidFill>
                  <a:srgbClr val="A20000"/>
                </a:solidFill>
                <a:effectLst>
                  <a:outerShdw blurRad="38100" dist="38100" dir="2700000" algn="tl" rotWithShape="0">
                    <a:srgbClr val="000000">
                      <a:alpha val="43137"/>
                    </a:srgbClr>
                  </a:outerShdw>
                </a:effectLst>
              </a:rPr>
              <a:t>Control And Systems Department,</a:t>
            </a:r>
          </a:p>
          <a:p>
            <a:pPr algn="ctr"/>
            <a:r>
              <a:rPr lang="en-US" b="1" dirty="0">
                <a:ln w="0"/>
                <a:solidFill>
                  <a:srgbClr val="A20000"/>
                </a:solidFill>
                <a:effectLst>
                  <a:outerShdw blurRad="38100" dist="38100" dir="2700000" algn="tl" rotWithShape="0">
                    <a:srgbClr val="000000">
                      <a:alpha val="43137"/>
                    </a:srgbClr>
                  </a:outerShdw>
                </a:effectLst>
              </a:rPr>
              <a:t> University of Technology –Iraq Baghdad</a:t>
            </a:r>
            <a:endParaRPr lang="en-US" b="1" dirty="0">
              <a:solidFill>
                <a:srgbClr val="A20000"/>
              </a:solidFill>
              <a:effectLst>
                <a:outerShdw blurRad="38100" dist="38100" dir="2700000" algn="tl" rotWithShape="0">
                  <a:srgbClr val="000000">
                    <a:alpha val="43137"/>
                  </a:srgbClr>
                </a:outerShdw>
              </a:effectLst>
            </a:endParaRPr>
          </a:p>
        </p:txBody>
      </p:sp>
    </p:spTree>
    <p:extLst>
      <p:ext uri="{BB962C8B-B14F-4D97-AF65-F5344CB8AC3E}">
        <p14:creationId xmlns:p14="http://schemas.microsoft.com/office/powerpoint/2010/main" val="1119585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764704"/>
            <a:ext cx="7920880" cy="5040560"/>
          </a:xfrm>
        </p:spPr>
        <p:txBody>
          <a:bodyPr>
            <a:normAutofit fontScale="85000" lnSpcReduction="20000"/>
          </a:bodyPr>
          <a:lstStyle/>
          <a:p>
            <a:pPr marL="0" indent="0" algn="just">
              <a:buNone/>
            </a:pPr>
            <a:r>
              <a:rPr lang="en-US" sz="5400" dirty="0">
                <a:solidFill>
                  <a:srgbClr val="C00000"/>
                </a:solidFill>
                <a:latin typeface="Cooper Black" panose="0208090404030B020404" pitchFamily="18" charset="0"/>
                <a:ea typeface="+mj-ea"/>
                <a:cs typeface="+mj-cs"/>
              </a:rPr>
              <a:t>Problem description</a:t>
            </a:r>
          </a:p>
          <a:p>
            <a:pPr marL="0" indent="0" algn="just">
              <a:buNone/>
            </a:pPr>
            <a:endParaRPr lang="en-US" sz="200" dirty="0">
              <a:solidFill>
                <a:srgbClr val="C00000"/>
              </a:solidFill>
              <a:latin typeface="Cooper Black" panose="0208090404030B020404" pitchFamily="18" charset="0"/>
              <a:ea typeface="+mj-ea"/>
              <a:cs typeface="+mj-cs"/>
            </a:endParaRPr>
          </a:p>
          <a:p>
            <a:pPr marL="0" indent="0" algn="just">
              <a:buNone/>
            </a:pPr>
            <a:endParaRPr lang="en-US" sz="2600" dirty="0">
              <a:solidFill>
                <a:schemeClr val="tx1"/>
              </a:solidFill>
            </a:endParaRPr>
          </a:p>
          <a:p>
            <a:pPr algn="just">
              <a:lnSpc>
                <a:spcPct val="170000"/>
              </a:lnSpc>
              <a:buFont typeface="Wingdings" pitchFamily="2" charset="2"/>
              <a:buChar char="Ø"/>
            </a:pPr>
            <a:r>
              <a:rPr lang="en-US" sz="2900" b="1" dirty="0">
                <a:solidFill>
                  <a:srgbClr val="C00000"/>
                </a:solidFill>
              </a:rPr>
              <a:t>Lack of security and privacy protection for existing IoT systems</a:t>
            </a:r>
          </a:p>
          <a:p>
            <a:pPr algn="just">
              <a:lnSpc>
                <a:spcPct val="170000"/>
              </a:lnSpc>
              <a:buFont typeface="Wingdings" pitchFamily="2" charset="2"/>
              <a:buChar char="Ø"/>
            </a:pPr>
            <a:r>
              <a:rPr lang="en-US" sz="2900" b="1" dirty="0">
                <a:solidFill>
                  <a:srgbClr val="C00000"/>
                </a:solidFill>
              </a:rPr>
              <a:t>Heterogeneity</a:t>
            </a:r>
            <a:endParaRPr lang="en-US" sz="2900" b="1" dirty="0">
              <a:solidFill>
                <a:schemeClr val="tx1"/>
              </a:solidFill>
            </a:endParaRPr>
          </a:p>
          <a:p>
            <a:pPr algn="just">
              <a:lnSpc>
                <a:spcPct val="170000"/>
              </a:lnSpc>
              <a:buFont typeface="Wingdings" pitchFamily="2" charset="2"/>
              <a:buChar char="Ø"/>
            </a:pPr>
            <a:r>
              <a:rPr lang="en-US" sz="2900" b="1" dirty="0">
                <a:solidFill>
                  <a:srgbClr val="C00000"/>
                </a:solidFill>
              </a:rPr>
              <a:t>User awareness</a:t>
            </a:r>
            <a:endParaRPr lang="en-US" sz="2900" b="1" dirty="0">
              <a:solidFill>
                <a:schemeClr val="tx1"/>
              </a:solidFill>
            </a:endParaRPr>
          </a:p>
          <a:p>
            <a:pPr algn="just">
              <a:lnSpc>
                <a:spcPct val="170000"/>
              </a:lnSpc>
              <a:buFont typeface="Wingdings" pitchFamily="2" charset="2"/>
              <a:buChar char="Ø"/>
            </a:pPr>
            <a:r>
              <a:rPr lang="en-US" sz="2900" b="1" dirty="0">
                <a:solidFill>
                  <a:srgbClr val="C00000"/>
                </a:solidFill>
              </a:rPr>
              <a:t>Position of defense</a:t>
            </a:r>
            <a:endParaRPr lang="ar-IQ" sz="2900" b="1" dirty="0">
              <a:solidFill>
                <a:schemeClr val="tx1"/>
              </a:solidFill>
            </a:endParaRPr>
          </a:p>
        </p:txBody>
      </p:sp>
    </p:spTree>
    <p:extLst>
      <p:ext uri="{BB962C8B-B14F-4D97-AF65-F5344CB8AC3E}">
        <p14:creationId xmlns:p14="http://schemas.microsoft.com/office/powerpoint/2010/main" val="284449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صورة 5">
            <a:extLst>
              <a:ext uri="{FF2B5EF4-FFF2-40B4-BE49-F238E27FC236}">
                <a16:creationId xmlns:a16="http://schemas.microsoft.com/office/drawing/2014/main" id="{FD49E381-F847-4F91-BAC1-8695A2A6F475}"/>
              </a:ext>
            </a:extLst>
          </p:cNvPr>
          <p:cNvPicPr>
            <a:picLocks noChangeAspect="1"/>
          </p:cNvPicPr>
          <p:nvPr/>
        </p:nvPicPr>
        <p:blipFill rotWithShape="1">
          <a:blip r:embed="rId3">
            <a:extLst>
              <a:ext uri="{28A0092B-C50C-407E-A947-70E740481C1C}">
                <a14:useLocalDpi xmlns:a14="http://schemas.microsoft.com/office/drawing/2010/main" val="0"/>
              </a:ext>
            </a:extLst>
          </a:blip>
          <a:srcRect l="2995" t="21764" r="2439" b="21318"/>
          <a:stretch/>
        </p:blipFill>
        <p:spPr>
          <a:xfrm>
            <a:off x="737324" y="404664"/>
            <a:ext cx="8136904" cy="2448272"/>
          </a:xfrm>
          <a:prstGeom prst="rect">
            <a:avLst/>
          </a:prstGeom>
        </p:spPr>
      </p:pic>
      <p:pic>
        <p:nvPicPr>
          <p:cNvPr id="8" name="صورة 7">
            <a:extLst>
              <a:ext uri="{FF2B5EF4-FFF2-40B4-BE49-F238E27FC236}">
                <a16:creationId xmlns:a16="http://schemas.microsoft.com/office/drawing/2014/main" id="{DF06B2E1-3622-414A-B2B8-FC36B70C0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2438239"/>
            <a:ext cx="4500000" cy="4500000"/>
          </a:xfrm>
          <a:prstGeom prst="rect">
            <a:avLst/>
          </a:prstGeom>
        </p:spPr>
      </p:pic>
    </p:spTree>
    <p:extLst>
      <p:ext uri="{BB962C8B-B14F-4D97-AF65-F5344CB8AC3E}">
        <p14:creationId xmlns:p14="http://schemas.microsoft.com/office/powerpoint/2010/main" val="3028040986"/>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5">
            <a:extLst>
              <a:ext uri="{FF2B5EF4-FFF2-40B4-BE49-F238E27FC236}">
                <a16:creationId xmlns:a16="http://schemas.microsoft.com/office/drawing/2014/main" id="{D0D33BF2-3FAD-46AA-84AC-D3454921C99D}"/>
              </a:ext>
            </a:extLst>
          </p:cNvPr>
          <p:cNvGraphicFramePr/>
          <p:nvPr>
            <p:extLst>
              <p:ext uri="{D42A27DB-BD31-4B8C-83A1-F6EECF244321}">
                <p14:modId xmlns:p14="http://schemas.microsoft.com/office/powerpoint/2010/main" val="469459121"/>
              </p:ext>
            </p:extLst>
          </p:nvPr>
        </p:nvGraphicFramePr>
        <p:xfrm>
          <a:off x="251521" y="1988840"/>
          <a:ext cx="8173747" cy="342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4">
            <a:extLst>
              <a:ext uri="{FF2B5EF4-FFF2-40B4-BE49-F238E27FC236}">
                <a16:creationId xmlns:a16="http://schemas.microsoft.com/office/drawing/2014/main" id="{D192B9AA-AA6D-4088-802C-2928F3CACC8C}"/>
              </a:ext>
            </a:extLst>
          </p:cNvPr>
          <p:cNvSpPr/>
          <p:nvPr/>
        </p:nvSpPr>
        <p:spPr>
          <a:xfrm>
            <a:off x="467544" y="815194"/>
            <a:ext cx="7957724"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Times New Roman" pitchFamily="18" charset="0"/>
                <a:cs typeface="Times New Roman" pitchFamily="18" charset="0"/>
              </a:rPr>
              <a:t>Research Objectives</a:t>
            </a:r>
            <a:endParaRPr lang="en-US" sz="3200" dirty="0"/>
          </a:p>
        </p:txBody>
      </p:sp>
    </p:spTree>
    <p:extLst>
      <p:ext uri="{BB962C8B-B14F-4D97-AF65-F5344CB8AC3E}">
        <p14:creationId xmlns:p14="http://schemas.microsoft.com/office/powerpoint/2010/main" val="28485408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956" y="5877272"/>
            <a:ext cx="7483475" cy="658812"/>
          </a:xfrm>
        </p:spPr>
        <p:txBody>
          <a:bodyPr>
            <a:normAutofit fontScale="90000"/>
          </a:bodyPr>
          <a:lstStyle/>
          <a:p>
            <a:pPr rtl="0"/>
            <a:r>
              <a:rPr lang="en-US" sz="4900" b="1" dirty="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RELATED WORK</a:t>
            </a:r>
            <a:endParaRPr lang="ar-IQ" sz="4900" b="1" dirty="0">
              <a:solidFill>
                <a:schemeClr val="tx1"/>
              </a:solidFill>
              <a:effectLst>
                <a:outerShdw blurRad="38100" dist="38100" dir="2700000" algn="tl">
                  <a:srgbClr val="000000">
                    <a:alpha val="43137"/>
                  </a:srgbClr>
                </a:outerShdw>
              </a:effectLst>
              <a:latin typeface="Aharoni" panose="02010803020104030203" pitchFamily="2" charset="-79"/>
            </a:endParaRPr>
          </a:p>
        </p:txBody>
      </p:sp>
      <p:graphicFrame>
        <p:nvGraphicFramePr>
          <p:cNvPr id="3" name="Table 2"/>
          <p:cNvGraphicFramePr>
            <a:graphicFrameLocks noGrp="1"/>
          </p:cNvGraphicFramePr>
          <p:nvPr>
            <p:extLst>
              <p:ext uri="{D42A27DB-BD31-4B8C-83A1-F6EECF244321}">
                <p14:modId xmlns:p14="http://schemas.microsoft.com/office/powerpoint/2010/main" val="3643949289"/>
              </p:ext>
            </p:extLst>
          </p:nvPr>
        </p:nvGraphicFramePr>
        <p:xfrm>
          <a:off x="107503" y="116632"/>
          <a:ext cx="8928993" cy="5436854"/>
        </p:xfrm>
        <a:graphic>
          <a:graphicData uri="http://schemas.openxmlformats.org/drawingml/2006/table">
            <a:tbl>
              <a:tblPr firstRow="1" firstCol="1" bandRow="1"/>
              <a:tblGrid>
                <a:gridCol w="2051886">
                  <a:extLst>
                    <a:ext uri="{9D8B030D-6E8A-4147-A177-3AD203B41FA5}">
                      <a16:colId xmlns:a16="http://schemas.microsoft.com/office/drawing/2014/main" val="20000"/>
                    </a:ext>
                  </a:extLst>
                </a:gridCol>
                <a:gridCol w="972451">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3528392">
                  <a:extLst>
                    <a:ext uri="{9D8B030D-6E8A-4147-A177-3AD203B41FA5}">
                      <a16:colId xmlns:a16="http://schemas.microsoft.com/office/drawing/2014/main" val="3607196894"/>
                    </a:ext>
                  </a:extLst>
                </a:gridCol>
              </a:tblGrid>
              <a:tr h="1152128">
                <a:tc>
                  <a:txBody>
                    <a:bodyPr/>
                    <a:lstStyle/>
                    <a:p>
                      <a:pPr algn="ctr" rtl="0">
                        <a:lnSpc>
                          <a:spcPct val="115000"/>
                        </a:lnSpc>
                        <a:spcAft>
                          <a:spcPts val="0"/>
                        </a:spcAft>
                      </a:pPr>
                      <a:r>
                        <a:rPr lang="en-US" sz="2400" b="1" dirty="0">
                          <a:solidFill>
                            <a:srgbClr val="FFFFFF"/>
                          </a:solidFill>
                          <a:effectLst>
                            <a:outerShdw blurRad="38100" dist="38100" dir="2700000" algn="tl">
                              <a:srgbClr val="000000">
                                <a:alpha val="43137"/>
                              </a:srgbClr>
                            </a:outerShdw>
                          </a:effectLst>
                          <a:latin typeface="Times New Roman" pitchFamily="18" charset="0"/>
                          <a:ea typeface="Calibri"/>
                          <a:cs typeface="Times New Roman" pitchFamily="18" charset="0"/>
                        </a:rPr>
                        <a:t> Authors names</a:t>
                      </a:r>
                      <a:endParaRPr lang="en-US" sz="2400" b="1"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0504D"/>
                    </a:solidFill>
                  </a:tcPr>
                </a:tc>
                <a:tc>
                  <a:txBody>
                    <a:bodyPr/>
                    <a:lstStyle/>
                    <a:p>
                      <a:pPr algn="ctr" rtl="0">
                        <a:lnSpc>
                          <a:spcPct val="115000"/>
                        </a:lnSpc>
                        <a:spcAft>
                          <a:spcPts val="0"/>
                        </a:spcAft>
                      </a:pPr>
                      <a:r>
                        <a:rPr lang="en-US" sz="2400" b="1" dirty="0">
                          <a:solidFill>
                            <a:srgbClr val="FFFFFF"/>
                          </a:solidFill>
                          <a:effectLst>
                            <a:outerShdw blurRad="38100" dist="38100" dir="2700000" algn="tl">
                              <a:srgbClr val="000000">
                                <a:alpha val="43137"/>
                              </a:srgbClr>
                            </a:outerShdw>
                          </a:effectLst>
                          <a:latin typeface="Times New Roman" pitchFamily="18" charset="0"/>
                          <a:ea typeface="Calibri"/>
                          <a:cs typeface="Times New Roman" pitchFamily="18" charset="0"/>
                        </a:rPr>
                        <a:t> Year</a:t>
                      </a:r>
                      <a:endParaRPr lang="en-US" sz="2400" b="1" dirty="0">
                        <a:effectLst>
                          <a:outerShdw blurRad="38100" dist="38100" dir="2700000" algn="tl">
                            <a:srgbClr val="000000">
                              <a:alpha val="43137"/>
                            </a:srgbClr>
                          </a:outerShdw>
                        </a:effectLst>
                        <a:latin typeface="Times New Roman" pitchFamily="18" charset="0"/>
                        <a:ea typeface="Calibri"/>
                        <a:cs typeface="Times New Roman"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0504D"/>
                    </a:solidFill>
                  </a:tcPr>
                </a:tc>
                <a:tc>
                  <a:txBody>
                    <a:bodyPr/>
                    <a:lstStyle/>
                    <a:p>
                      <a:pPr algn="ctr" rtl="0">
                        <a:lnSpc>
                          <a:spcPct val="115000"/>
                        </a:lnSpc>
                        <a:spcAft>
                          <a:spcPts val="0"/>
                        </a:spcAft>
                      </a:pPr>
                      <a:r>
                        <a:rPr lang="en-US" sz="2400" b="1" kern="1200" dirty="0">
                          <a:solidFill>
                            <a:srgbClr val="FFFFFF"/>
                          </a:solidFill>
                          <a:effectLst>
                            <a:outerShdw blurRad="38100" dist="38100" dir="2700000" algn="tl">
                              <a:srgbClr val="000000">
                                <a:alpha val="43137"/>
                              </a:srgbClr>
                            </a:outerShdw>
                          </a:effectLst>
                          <a:latin typeface="Times New Roman" pitchFamily="18" charset="0"/>
                          <a:ea typeface="Calibri"/>
                          <a:cs typeface="Times New Roman" pitchFamily="18" charset="0"/>
                        </a:rPr>
                        <a:t> Paper name</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0504D"/>
                    </a:solidFill>
                  </a:tcPr>
                </a:tc>
                <a:tc>
                  <a:txBody>
                    <a:bodyPr/>
                    <a:lstStyle/>
                    <a:p>
                      <a:pPr algn="ctr" rtl="0">
                        <a:lnSpc>
                          <a:spcPct val="115000"/>
                        </a:lnSpc>
                        <a:spcAft>
                          <a:spcPts val="0"/>
                        </a:spcAft>
                      </a:pPr>
                      <a:r>
                        <a:rPr lang="en-US" sz="2400" b="1" kern="1200" dirty="0">
                          <a:solidFill>
                            <a:srgbClr val="FFFFFF"/>
                          </a:solidFill>
                          <a:effectLst>
                            <a:outerShdw blurRad="38100" dist="38100" dir="2700000" algn="tl">
                              <a:srgbClr val="000000">
                                <a:alpha val="43137"/>
                              </a:srgbClr>
                            </a:outerShdw>
                          </a:effectLst>
                          <a:latin typeface="Times New Roman" pitchFamily="18" charset="0"/>
                          <a:ea typeface="Calibri"/>
                          <a:cs typeface="Times New Roman" pitchFamily="18" charset="0"/>
                        </a:rPr>
                        <a:t>Description</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1012196">
                <a:tc>
                  <a:txBody>
                    <a:bodyPr/>
                    <a:lstStyle/>
                    <a:p>
                      <a:pPr marL="0" marR="0" algn="ctr">
                        <a:lnSpc>
                          <a:spcPct val="107000"/>
                        </a:lnSpc>
                        <a:spcBef>
                          <a:spcPts val="0"/>
                        </a:spcBef>
                        <a:spcAft>
                          <a:spcPts val="0"/>
                        </a:spcAft>
                      </a:pPr>
                      <a:endParaRPr lang="en-US" sz="1800" b="1" kern="1200" dirty="0">
                        <a:solidFill>
                          <a:schemeClr val="tx1"/>
                        </a:solidFill>
                        <a:effectLst/>
                        <a:latin typeface="+mn-lt"/>
                        <a:ea typeface="+mn-ea"/>
                        <a:cs typeface="+mn-cs"/>
                      </a:endParaRPr>
                    </a:p>
                    <a:p>
                      <a:pPr marL="0" marR="0" algn="ctr">
                        <a:lnSpc>
                          <a:spcPct val="107000"/>
                        </a:lnSpc>
                        <a:spcBef>
                          <a:spcPts val="0"/>
                        </a:spcBef>
                        <a:spcAft>
                          <a:spcPts val="0"/>
                        </a:spcAft>
                      </a:pPr>
                      <a:r>
                        <a:rPr lang="en-US" sz="1800" b="1" kern="1200" dirty="0">
                          <a:solidFill>
                            <a:schemeClr val="tx1"/>
                          </a:solidFill>
                          <a:effectLst/>
                          <a:latin typeface="+mn-lt"/>
                          <a:ea typeface="+mn-ea"/>
                          <a:cs typeface="+mn-cs"/>
                        </a:rPr>
                        <a:t>Aman, Muhammad Naveed</a:t>
                      </a:r>
                    </a:p>
                    <a:p>
                      <a:pPr marL="0" marR="0" algn="ctr">
                        <a:lnSpc>
                          <a:spcPct val="107000"/>
                        </a:lnSpc>
                        <a:spcBef>
                          <a:spcPts val="0"/>
                        </a:spcBef>
                        <a:spcAft>
                          <a:spcPts val="0"/>
                        </a:spcAft>
                      </a:pPr>
                      <a:r>
                        <a:rPr lang="en-US" sz="1800" b="1" kern="1200" dirty="0">
                          <a:solidFill>
                            <a:schemeClr val="tx1"/>
                          </a:solidFill>
                          <a:effectLst/>
                          <a:latin typeface="+mn-lt"/>
                          <a:ea typeface="+mn-ea"/>
                          <a:cs typeface="+mn-cs"/>
                        </a:rPr>
                        <a:t>Basheer, Mohamed Haroon</a:t>
                      </a:r>
                    </a:p>
                    <a:p>
                      <a:pPr marL="0" marR="0" algn="ctr">
                        <a:lnSpc>
                          <a:spcPct val="107000"/>
                        </a:lnSpc>
                        <a:spcBef>
                          <a:spcPts val="0"/>
                        </a:spcBef>
                        <a:spcAft>
                          <a:spcPts val="0"/>
                        </a:spcAft>
                      </a:pPr>
                      <a:r>
                        <a:rPr lang="en-US" sz="1800" b="1" kern="1200" dirty="0" err="1">
                          <a:solidFill>
                            <a:schemeClr val="tx1"/>
                          </a:solidFill>
                          <a:effectLst/>
                          <a:latin typeface="+mn-lt"/>
                          <a:ea typeface="+mn-ea"/>
                          <a:cs typeface="+mn-cs"/>
                        </a:rPr>
                        <a:t>Sikdar</a:t>
                      </a:r>
                      <a:r>
                        <a:rPr lang="en-US" sz="1800" b="1" kern="1200" dirty="0">
                          <a:solidFill>
                            <a:schemeClr val="tx1"/>
                          </a:solidFill>
                          <a:effectLst/>
                          <a:latin typeface="+mn-lt"/>
                          <a:ea typeface="+mn-ea"/>
                          <a:cs typeface="+mn-cs"/>
                        </a:rPr>
                        <a:t>, </a:t>
                      </a:r>
                      <a:r>
                        <a:rPr lang="en-US" sz="1800" b="1" kern="1200" dirty="0" err="1">
                          <a:solidFill>
                            <a:schemeClr val="tx1"/>
                          </a:solidFill>
                          <a:effectLst/>
                          <a:latin typeface="+mn-lt"/>
                          <a:ea typeface="+mn-ea"/>
                          <a:cs typeface="+mn-cs"/>
                        </a:rPr>
                        <a:t>Biplab</a:t>
                      </a:r>
                      <a:endParaRPr lang="en-US" sz="1800" b="1" kern="1200" dirty="0">
                        <a:solidFill>
                          <a:schemeClr val="tx1"/>
                        </a:solidFill>
                        <a:effectLst/>
                        <a:latin typeface="+mn-lt"/>
                        <a:ea typeface="+mn-ea"/>
                        <a:cs typeface="+mn-cs"/>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a:lnSpc>
                          <a:spcPct val="115000"/>
                        </a:lnSpc>
                        <a:spcAft>
                          <a:spcPts val="0"/>
                        </a:spcAft>
                      </a:pPr>
                      <a:r>
                        <a:rPr lang="en-US" sz="1700" b="1" dirty="0">
                          <a:effectLst/>
                          <a:latin typeface="Times New Roman" pitchFamily="18" charset="0"/>
                          <a:ea typeface="Calibri"/>
                          <a:cs typeface="Times New Roman" pitchFamily="18" charset="0"/>
                        </a:rPr>
                        <a:t>2018</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a:lnSpc>
                          <a:spcPct val="115000"/>
                        </a:lnSpc>
                        <a:spcAft>
                          <a:spcPts val="0"/>
                        </a:spcAft>
                      </a:pPr>
                      <a:r>
                        <a:rPr lang="en-US" sz="1800" b="1" kern="1200" dirty="0">
                          <a:solidFill>
                            <a:schemeClr val="tx1"/>
                          </a:solidFill>
                          <a:effectLst/>
                          <a:latin typeface="+mn-lt"/>
                          <a:ea typeface="+mn-ea"/>
                          <a:cs typeface="+mn-cs"/>
                        </a:rPr>
                        <a:t>Two-Factor Authentication for IoT with Location Information</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a:lnSpc>
                          <a:spcPct val="115000"/>
                        </a:lnSpc>
                        <a:spcAft>
                          <a:spcPts val="0"/>
                        </a:spcAft>
                      </a:pPr>
                      <a:r>
                        <a:rPr lang="en-US" sz="1800" b="1" kern="1200" dirty="0">
                          <a:solidFill>
                            <a:schemeClr val="tx1"/>
                          </a:solidFill>
                          <a:effectLst/>
                          <a:latin typeface="+mn-lt"/>
                          <a:ea typeface="+mn-ea"/>
                          <a:cs typeface="+mn-cs"/>
                        </a:rPr>
                        <a:t>Proposes a two-factor authentication protocol using physically unclonable functions and the characteristics of the wireless signal from an IoT device</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0977">
                <a:tc>
                  <a:txBody>
                    <a:bodyPr/>
                    <a:lstStyle/>
                    <a:p>
                      <a:pPr marL="0" marR="0">
                        <a:lnSpc>
                          <a:spcPct val="107000"/>
                        </a:lnSpc>
                        <a:spcBef>
                          <a:spcPts val="0"/>
                        </a:spcBef>
                        <a:spcAft>
                          <a:spcPts val="0"/>
                        </a:spcAft>
                      </a:pPr>
                      <a:endParaRPr lang="en-US" sz="1800" b="1" kern="1200" dirty="0">
                        <a:solidFill>
                          <a:schemeClr val="tx1"/>
                        </a:solidFill>
                        <a:effectLst/>
                        <a:latin typeface="+mn-lt"/>
                        <a:ea typeface="+mn-ea"/>
                        <a:cs typeface="+mn-cs"/>
                      </a:endParaRPr>
                    </a:p>
                    <a:p>
                      <a:pPr marL="0" marR="0">
                        <a:lnSpc>
                          <a:spcPct val="107000"/>
                        </a:lnSpc>
                        <a:spcBef>
                          <a:spcPts val="0"/>
                        </a:spcBef>
                        <a:spcAft>
                          <a:spcPts val="0"/>
                        </a:spcAft>
                      </a:pPr>
                      <a:endParaRPr lang="en-US" sz="1800" b="1" kern="1200" dirty="0">
                        <a:solidFill>
                          <a:schemeClr val="tx1"/>
                        </a:solidFill>
                        <a:effectLst/>
                        <a:latin typeface="+mn-lt"/>
                        <a:ea typeface="+mn-ea"/>
                        <a:cs typeface="+mn-cs"/>
                      </a:endParaRPr>
                    </a:p>
                    <a:p>
                      <a:pPr marL="0" marR="0">
                        <a:lnSpc>
                          <a:spcPct val="107000"/>
                        </a:lnSpc>
                        <a:spcBef>
                          <a:spcPts val="0"/>
                        </a:spcBef>
                        <a:spcAft>
                          <a:spcPts val="0"/>
                        </a:spcAft>
                      </a:pPr>
                      <a:endParaRPr lang="en-US" sz="1800" b="1" kern="1200" dirty="0">
                        <a:solidFill>
                          <a:schemeClr val="tx1"/>
                        </a:solidFill>
                        <a:effectLst/>
                        <a:latin typeface="+mn-lt"/>
                        <a:ea typeface="+mn-ea"/>
                        <a:cs typeface="+mn-cs"/>
                      </a:endParaRPr>
                    </a:p>
                    <a:p>
                      <a:pPr marL="0" marR="0">
                        <a:lnSpc>
                          <a:spcPct val="107000"/>
                        </a:lnSpc>
                        <a:spcBef>
                          <a:spcPts val="0"/>
                        </a:spcBef>
                        <a:spcAft>
                          <a:spcPts val="0"/>
                        </a:spcAft>
                      </a:pPr>
                      <a:endParaRPr lang="en-US" sz="1800" b="1" kern="1200" dirty="0">
                        <a:solidFill>
                          <a:schemeClr val="tx1"/>
                        </a:solidFill>
                        <a:effectLst/>
                        <a:latin typeface="+mn-lt"/>
                        <a:ea typeface="+mn-ea"/>
                        <a:cs typeface="+mn-cs"/>
                      </a:endParaRPr>
                    </a:p>
                    <a:p>
                      <a:pPr marL="0" marR="0">
                        <a:lnSpc>
                          <a:spcPct val="107000"/>
                        </a:lnSpc>
                        <a:spcBef>
                          <a:spcPts val="0"/>
                        </a:spcBef>
                        <a:spcAft>
                          <a:spcPts val="0"/>
                        </a:spcAft>
                      </a:pPr>
                      <a:r>
                        <a:rPr lang="nl-NL" sz="1800" b="1" kern="1200" dirty="0">
                          <a:solidFill>
                            <a:schemeClr val="tx1"/>
                          </a:solidFill>
                          <a:effectLst/>
                          <a:latin typeface="+mn-lt"/>
                          <a:ea typeface="+mn-ea"/>
                          <a:cs typeface="+mn-cs"/>
                        </a:rPr>
                        <a:t>Liu, Zhenhua</a:t>
                      </a:r>
                    </a:p>
                    <a:p>
                      <a:pPr marL="0" marR="0">
                        <a:lnSpc>
                          <a:spcPct val="107000"/>
                        </a:lnSpc>
                        <a:spcBef>
                          <a:spcPts val="0"/>
                        </a:spcBef>
                        <a:spcAft>
                          <a:spcPts val="0"/>
                        </a:spcAft>
                      </a:pPr>
                      <a:r>
                        <a:rPr lang="nl-NL" sz="1800" b="1" kern="1200" dirty="0">
                          <a:solidFill>
                            <a:schemeClr val="tx1"/>
                          </a:solidFill>
                          <a:effectLst/>
                          <a:latin typeface="+mn-lt"/>
                          <a:ea typeface="+mn-ea"/>
                          <a:cs typeface="+mn-cs"/>
                        </a:rPr>
                        <a:t>Guo, Changbo</a:t>
                      </a:r>
                    </a:p>
                    <a:p>
                      <a:pPr marL="0" marR="0">
                        <a:lnSpc>
                          <a:spcPct val="107000"/>
                        </a:lnSpc>
                        <a:spcBef>
                          <a:spcPts val="0"/>
                        </a:spcBef>
                        <a:spcAft>
                          <a:spcPts val="0"/>
                        </a:spcAft>
                      </a:pPr>
                      <a:r>
                        <a:rPr lang="nl-NL" sz="1800" b="1" kern="1200" dirty="0">
                          <a:solidFill>
                            <a:schemeClr val="tx1"/>
                          </a:solidFill>
                          <a:effectLst/>
                          <a:latin typeface="+mn-lt"/>
                          <a:ea typeface="+mn-ea"/>
                          <a:cs typeface="+mn-cs"/>
                        </a:rPr>
                        <a:t>Wang, Baocang</a:t>
                      </a:r>
                      <a:endParaRPr lang="en-US" sz="1800" b="1" kern="1200" dirty="0">
                        <a:solidFill>
                          <a:schemeClr val="tx1"/>
                        </a:solidFill>
                        <a:effectLst/>
                        <a:latin typeface="+mn-lt"/>
                        <a:ea typeface="+mn-ea"/>
                        <a:cs typeface="+mn-cs"/>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a:lnSpc>
                          <a:spcPct val="115000"/>
                        </a:lnSpc>
                        <a:spcAft>
                          <a:spcPts val="0"/>
                        </a:spcAft>
                      </a:pPr>
                      <a:r>
                        <a:rPr lang="en-US" sz="1800" b="1" kern="1200" dirty="0">
                          <a:solidFill>
                            <a:schemeClr val="tx1"/>
                          </a:solidFill>
                          <a:effectLst/>
                          <a:latin typeface="+mn-lt"/>
                          <a:ea typeface="+mn-ea"/>
                          <a:cs typeface="+mn-cs"/>
                        </a:rPr>
                        <a:t>2020</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a:lnSpc>
                          <a:spcPct val="115000"/>
                        </a:lnSpc>
                        <a:spcAft>
                          <a:spcPts val="0"/>
                        </a:spcAft>
                      </a:pPr>
                      <a:r>
                        <a:rPr lang="en-US" sz="1800" b="1" kern="1200" dirty="0">
                          <a:solidFill>
                            <a:schemeClr val="tx1"/>
                          </a:solidFill>
                          <a:effectLst/>
                          <a:latin typeface="+mn-lt"/>
                          <a:ea typeface="+mn-ea"/>
                          <a:cs typeface="+mn-cs"/>
                        </a:rPr>
                        <a:t>A Physically Secure, Lightweight Three-Factor and</a:t>
                      </a:r>
                      <a:br>
                        <a:rPr lang="en-US" sz="1800" b="1" kern="1200" dirty="0">
                          <a:solidFill>
                            <a:schemeClr val="tx1"/>
                          </a:solidFill>
                          <a:effectLst/>
                          <a:latin typeface="+mn-lt"/>
                          <a:ea typeface="+mn-ea"/>
                          <a:cs typeface="+mn-cs"/>
                        </a:rPr>
                      </a:br>
                      <a:r>
                        <a:rPr lang="en-US" sz="1800" b="1" kern="1200" dirty="0">
                          <a:solidFill>
                            <a:schemeClr val="tx1"/>
                          </a:solidFill>
                          <a:effectLst/>
                          <a:latin typeface="+mn-lt"/>
                          <a:ea typeface="+mn-ea"/>
                          <a:cs typeface="+mn-cs"/>
                        </a:rPr>
                        <a:t>Anonymous User Authentication Protocol for IoT</a:t>
                      </a:r>
                      <a:br>
                        <a:rPr lang="en-US" sz="1800" b="1" kern="1200" dirty="0">
                          <a:solidFill>
                            <a:schemeClr val="tx1"/>
                          </a:solidFill>
                          <a:effectLst/>
                          <a:latin typeface="+mn-lt"/>
                          <a:ea typeface="+mn-ea"/>
                          <a:cs typeface="+mn-cs"/>
                        </a:rPr>
                      </a:br>
                      <a:r>
                        <a:rPr lang="en-US" sz="1800" b="1" kern="1200" dirty="0">
                          <a:solidFill>
                            <a:schemeClr val="tx1"/>
                          </a:solidFill>
                          <a:effectLst/>
                          <a:latin typeface="+mn-lt"/>
                          <a:ea typeface="+mn-ea"/>
                          <a:cs typeface="+mn-cs"/>
                        </a:rPr>
                        <a:t/>
                      </a:r>
                      <a:br>
                        <a:rPr lang="en-US" sz="1800" b="1" kern="1200" dirty="0">
                          <a:solidFill>
                            <a:schemeClr val="tx1"/>
                          </a:solidFill>
                          <a:effectLst/>
                          <a:latin typeface="+mn-lt"/>
                          <a:ea typeface="+mn-ea"/>
                          <a:cs typeface="+mn-cs"/>
                        </a:rPr>
                      </a:br>
                      <a:endParaRPr lang="en-US" sz="1800" b="1" kern="1200" dirty="0">
                        <a:solidFill>
                          <a:schemeClr val="tx1"/>
                        </a:solidFill>
                        <a:effectLst/>
                        <a:latin typeface="+mn-lt"/>
                        <a:ea typeface="+mn-ea"/>
                        <a:cs typeface="+mn-cs"/>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a:lnSpc>
                          <a:spcPct val="115000"/>
                        </a:lnSpc>
                        <a:spcAft>
                          <a:spcPts val="0"/>
                        </a:spcAft>
                      </a:pPr>
                      <a:r>
                        <a:rPr lang="en-US" sz="1800" b="1" kern="1200" dirty="0">
                          <a:solidFill>
                            <a:schemeClr val="tx1"/>
                          </a:solidFill>
                          <a:effectLst/>
                          <a:latin typeface="+mn-lt"/>
                          <a:ea typeface="+mn-ea"/>
                          <a:cs typeface="+mn-cs"/>
                        </a:rPr>
                        <a:t>The proposed protocol can provide the physical security through physically unclonable function (PUF), require no additional phase to update challenge-response pairs (CRPs), and store a single CRP for each sensor. </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1838823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a:extLst>
              <a:ext uri="{FF2B5EF4-FFF2-40B4-BE49-F238E27FC236}">
                <a16:creationId xmlns:a16="http://schemas.microsoft.com/office/drawing/2014/main" id="{58DBF4C0-1D8B-46A4-BB82-9018962889D0}"/>
              </a:ext>
            </a:extLst>
          </p:cNvPr>
          <p:cNvSpPr/>
          <p:nvPr/>
        </p:nvSpPr>
        <p:spPr>
          <a:xfrm>
            <a:off x="521296" y="692696"/>
            <a:ext cx="8208912"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Times New Roman" pitchFamily="18" charset="0"/>
                <a:cs typeface="Times New Roman" pitchFamily="18" charset="0"/>
              </a:rPr>
              <a:t>Research Methodology</a:t>
            </a:r>
            <a:endParaRPr lang="ar-IQ"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Diagram 9">
            <a:extLst>
              <a:ext uri="{FF2B5EF4-FFF2-40B4-BE49-F238E27FC236}">
                <a16:creationId xmlns:a16="http://schemas.microsoft.com/office/drawing/2014/main" id="{0A7865CD-DC0A-4888-B623-2F1AF0D6AC40}"/>
              </a:ext>
            </a:extLst>
          </p:cNvPr>
          <p:cNvGraphicFramePr/>
          <p:nvPr>
            <p:extLst>
              <p:ext uri="{D42A27DB-BD31-4B8C-83A1-F6EECF244321}">
                <p14:modId xmlns:p14="http://schemas.microsoft.com/office/powerpoint/2010/main" val="3983340922"/>
              </p:ext>
            </p:extLst>
          </p:nvPr>
        </p:nvGraphicFramePr>
        <p:xfrm>
          <a:off x="125760" y="1844824"/>
          <a:ext cx="8892480"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47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3364"/>
            <a:ext cx="8202488" cy="1822512"/>
          </a:xfrm>
        </p:spPr>
        <p:txBody>
          <a:bodyPr>
            <a:normAutofit/>
          </a:bodyPr>
          <a:lstStyle/>
          <a:p>
            <a:pPr marL="0" lvl="0" indent="0" algn="just">
              <a:lnSpc>
                <a:spcPct val="150000"/>
              </a:lnSpc>
              <a:buClr>
                <a:srgbClr val="AD0101"/>
              </a:buClr>
              <a:buNone/>
            </a:pPr>
            <a:r>
              <a:rPr lang="en-US" b="1" dirty="0">
                <a:effectLst/>
              </a:rPr>
              <a:t>Apply Generic Two Factor Authentication Protocol (TFA) that can be applied to any IoT systems that require enhanced security and authentication eligibility.</a:t>
            </a:r>
          </a:p>
          <a:p>
            <a:pPr marL="457200" lvl="0" indent="-457200" algn="just">
              <a:buClr>
                <a:srgbClr val="AD0101"/>
              </a:buClr>
              <a:buAutoNum type="arabicPeriod"/>
            </a:pPr>
            <a:endParaRPr lang="en-US" dirty="0">
              <a:effectLst/>
            </a:endParaRPr>
          </a:p>
          <a:p>
            <a:pPr marL="0" lvl="0" indent="0" algn="just">
              <a:buClr>
                <a:srgbClr val="AD0101"/>
              </a:buClr>
              <a:buNone/>
            </a:pPr>
            <a:endParaRPr lang="en-US" dirty="0">
              <a:effectLst/>
            </a:endParaRPr>
          </a:p>
          <a:p>
            <a:pPr marL="0" lvl="0" indent="0" algn="just">
              <a:buClr>
                <a:srgbClr val="AD0101"/>
              </a:buClr>
              <a:buNone/>
            </a:pPr>
            <a:endParaRPr lang="en-US" dirty="0">
              <a:effectLst/>
            </a:endParaRPr>
          </a:p>
          <a:p>
            <a:pPr marL="457200" lvl="0" indent="-457200" algn="just">
              <a:buClr>
                <a:srgbClr val="AD0101"/>
              </a:buClr>
              <a:buAutoNum type="arabicPeriod"/>
            </a:pPr>
            <a:endParaRPr lang="en-US" dirty="0">
              <a:effectLst/>
            </a:endParaRPr>
          </a:p>
          <a:p>
            <a:pPr marL="457200" lvl="0" indent="-457200" algn="just">
              <a:buClr>
                <a:srgbClr val="AD0101"/>
              </a:buClr>
              <a:buAutoNum type="arabicPeriod"/>
            </a:pPr>
            <a:endParaRPr lang="en-US" dirty="0">
              <a:effectLst/>
            </a:endParaRPr>
          </a:p>
          <a:p>
            <a:pPr marL="0" lvl="0" indent="0" algn="just">
              <a:buClr>
                <a:srgbClr val="AD0101"/>
              </a:buClr>
              <a:buNone/>
            </a:pPr>
            <a:endParaRPr lang="en-US" dirty="0">
              <a:effectLst/>
            </a:endParaRPr>
          </a:p>
          <a:p>
            <a:pPr marL="457200" lvl="0" indent="-457200" algn="just">
              <a:buClr>
                <a:srgbClr val="AD0101"/>
              </a:buClr>
              <a:buAutoNum type="arabicPeriod"/>
            </a:pPr>
            <a:endParaRPr lang="en-US" dirty="0">
              <a:effectLst/>
            </a:endParaRPr>
          </a:p>
          <a:p>
            <a:pPr marL="457200" lvl="0" indent="-457200" algn="just">
              <a:buClr>
                <a:srgbClr val="AD0101"/>
              </a:buClr>
              <a:buAutoNum type="arabicPeriod"/>
            </a:pPr>
            <a:endParaRPr lang="ar-IQ" dirty="0">
              <a:solidFill>
                <a:schemeClr val="tx1"/>
              </a:solidFill>
            </a:endParaRPr>
          </a:p>
        </p:txBody>
      </p:sp>
    </p:spTree>
    <p:extLst>
      <p:ext uri="{BB962C8B-B14F-4D97-AF65-F5344CB8AC3E}">
        <p14:creationId xmlns:p14="http://schemas.microsoft.com/office/powerpoint/2010/main" val="9671860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1560" y="357144"/>
            <a:ext cx="8208962" cy="719138"/>
          </a:xfrm>
        </p:spPr>
        <p:txBody>
          <a:bodyPr>
            <a:normAutofit/>
          </a:bodyPr>
          <a:lstStyle/>
          <a:p>
            <a:r>
              <a:rPr lang="en-US" sz="2800" dirty="0">
                <a:solidFill>
                  <a:srgbClr val="C00000"/>
                </a:solidFill>
                <a:effectLst>
                  <a:outerShdw blurRad="38100" dist="38100" dir="2700000" algn="tl">
                    <a:srgbClr val="000000">
                      <a:alpha val="43137"/>
                    </a:srgbClr>
                  </a:outerShdw>
                </a:effectLst>
              </a:rPr>
              <a:t>Install the Arduino Software (IDE) on Windows PCs</a:t>
            </a:r>
          </a:p>
        </p:txBody>
      </p:sp>
      <p:sp>
        <p:nvSpPr>
          <p:cNvPr id="4" name="مستطيل 3"/>
          <p:cNvSpPr/>
          <p:nvPr/>
        </p:nvSpPr>
        <p:spPr>
          <a:xfrm>
            <a:off x="395536" y="1268413"/>
            <a:ext cx="6480720" cy="646331"/>
          </a:xfrm>
          <a:prstGeom prst="rect">
            <a:avLst/>
          </a:prstGeom>
        </p:spPr>
        <p:txBody>
          <a:bodyPr wrap="square">
            <a:spAutoFit/>
          </a:bodyPr>
          <a:lstStyle/>
          <a:p>
            <a:r>
              <a:rPr lang="en-US" dirty="0" smtClean="0">
                <a:solidFill>
                  <a:srgbClr val="E67E22"/>
                </a:solidFill>
                <a:latin typeface="typoninesans regular 18"/>
              </a:rPr>
              <a:t>1. Download </a:t>
            </a:r>
            <a:r>
              <a:rPr lang="en-US" dirty="0">
                <a:solidFill>
                  <a:srgbClr val="E67E22"/>
                </a:solidFill>
                <a:latin typeface="typoninesans regular 18"/>
              </a:rPr>
              <a:t>the Arduino Software (IDE</a:t>
            </a:r>
            <a:r>
              <a:rPr lang="en-US" dirty="0" smtClean="0">
                <a:solidFill>
                  <a:srgbClr val="E67E22"/>
                </a:solidFill>
                <a:latin typeface="typoninesans regular 18"/>
              </a:rPr>
              <a:t>) from the URL</a:t>
            </a:r>
          </a:p>
          <a:p>
            <a:r>
              <a:rPr lang="en-US" dirty="0" smtClean="0">
                <a:solidFill>
                  <a:srgbClr val="002060"/>
                </a:solidFill>
                <a:latin typeface="typoninesans regular 18"/>
              </a:rPr>
              <a:t>    https</a:t>
            </a:r>
            <a:r>
              <a:rPr lang="en-US" dirty="0">
                <a:solidFill>
                  <a:srgbClr val="002060"/>
                </a:solidFill>
                <a:latin typeface="typoninesans regular 18"/>
              </a:rPr>
              <a:t>://www.arduino.cc/en/software</a:t>
            </a:r>
            <a:endParaRPr lang="en-US" b="0" i="0" dirty="0">
              <a:solidFill>
                <a:srgbClr val="002060"/>
              </a:solidFill>
              <a:effectLst/>
              <a:latin typeface="typoninesans regular 18"/>
            </a:endParaRPr>
          </a:p>
        </p:txBody>
      </p:sp>
      <p:pic>
        <p:nvPicPr>
          <p:cNvPr id="6" name="صورة 5"/>
          <p:cNvPicPr>
            <a:picLocks noChangeAspect="1"/>
          </p:cNvPicPr>
          <p:nvPr/>
        </p:nvPicPr>
        <p:blipFill rotWithShape="1">
          <a:blip r:embed="rId3"/>
          <a:srcRect l="15495" t="12797" r="16987" b="16283"/>
          <a:stretch/>
        </p:blipFill>
        <p:spPr>
          <a:xfrm>
            <a:off x="971600" y="2204863"/>
            <a:ext cx="6912768" cy="4082407"/>
          </a:xfrm>
          <a:prstGeom prst="rect">
            <a:avLst/>
          </a:prstGeom>
        </p:spPr>
      </p:pic>
    </p:spTree>
    <p:extLst>
      <p:ext uri="{BB962C8B-B14F-4D97-AF65-F5344CB8AC3E}">
        <p14:creationId xmlns:p14="http://schemas.microsoft.com/office/powerpoint/2010/main" val="7991544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8027" y="332656"/>
            <a:ext cx="8208962" cy="719138"/>
          </a:xfrm>
        </p:spPr>
        <p:txBody>
          <a:bodyPr>
            <a:normAutofit/>
          </a:bodyPr>
          <a:lstStyle/>
          <a:p>
            <a:r>
              <a:rPr lang="en-US" sz="2800" dirty="0">
                <a:solidFill>
                  <a:srgbClr val="C00000"/>
                </a:solidFill>
                <a:effectLst>
                  <a:outerShdw blurRad="38100" dist="38100" dir="2700000" algn="tl">
                    <a:srgbClr val="000000">
                      <a:alpha val="43137"/>
                    </a:srgbClr>
                  </a:outerShdw>
                </a:effectLst>
              </a:rPr>
              <a:t>Install the Arduino Software (IDE) on Windows PCs</a:t>
            </a:r>
          </a:p>
        </p:txBody>
      </p:sp>
      <p:sp>
        <p:nvSpPr>
          <p:cNvPr id="4" name="مستطيل 3"/>
          <p:cNvSpPr/>
          <p:nvPr/>
        </p:nvSpPr>
        <p:spPr>
          <a:xfrm>
            <a:off x="395536" y="1268413"/>
            <a:ext cx="7920880" cy="369332"/>
          </a:xfrm>
          <a:prstGeom prst="rect">
            <a:avLst/>
          </a:prstGeom>
        </p:spPr>
        <p:txBody>
          <a:bodyPr wrap="square">
            <a:spAutoFit/>
          </a:bodyPr>
          <a:lstStyle/>
          <a:p>
            <a:r>
              <a:rPr lang="en-US" dirty="0">
                <a:solidFill>
                  <a:srgbClr val="E67E22"/>
                </a:solidFill>
                <a:latin typeface="typoninesans regular 18"/>
              </a:rPr>
              <a:t>2</a:t>
            </a:r>
            <a:r>
              <a:rPr lang="en-US" dirty="0" smtClean="0">
                <a:solidFill>
                  <a:srgbClr val="E67E22"/>
                </a:solidFill>
                <a:latin typeface="typoninesans regular 18"/>
              </a:rPr>
              <a:t>.</a:t>
            </a:r>
            <a:r>
              <a:rPr lang="en-US" dirty="0">
                <a:solidFill>
                  <a:srgbClr val="E67E22"/>
                </a:solidFill>
                <a:latin typeface="typoninesans regular 18"/>
              </a:rPr>
              <a:t> Choose the </a:t>
            </a:r>
            <a:r>
              <a:rPr lang="en-US" dirty="0" smtClean="0">
                <a:solidFill>
                  <a:srgbClr val="E67E22"/>
                </a:solidFill>
                <a:latin typeface="typoninesans regular 18"/>
              </a:rPr>
              <a:t>components .</a:t>
            </a:r>
            <a:endParaRPr lang="en-US" dirty="0">
              <a:solidFill>
                <a:srgbClr val="E67E22"/>
              </a:solidFill>
              <a:latin typeface="typoninesans regular 18"/>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740" y="2408363"/>
            <a:ext cx="5377564" cy="3718130"/>
          </a:xfrm>
          <a:prstGeom prst="rect">
            <a:avLst/>
          </a:prstGeom>
        </p:spPr>
      </p:pic>
    </p:spTree>
    <p:extLst>
      <p:ext uri="{BB962C8B-B14F-4D97-AF65-F5344CB8AC3E}">
        <p14:creationId xmlns:p14="http://schemas.microsoft.com/office/powerpoint/2010/main" val="9028804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8027" y="332656"/>
            <a:ext cx="8208962" cy="719138"/>
          </a:xfrm>
        </p:spPr>
        <p:txBody>
          <a:bodyPr>
            <a:normAutofit/>
          </a:bodyPr>
          <a:lstStyle/>
          <a:p>
            <a:r>
              <a:rPr lang="en-US" sz="2800" dirty="0">
                <a:solidFill>
                  <a:srgbClr val="C00000"/>
                </a:solidFill>
                <a:effectLst>
                  <a:outerShdw blurRad="38100" dist="38100" dir="2700000" algn="tl">
                    <a:srgbClr val="000000">
                      <a:alpha val="43137"/>
                    </a:srgbClr>
                  </a:outerShdw>
                </a:effectLst>
              </a:rPr>
              <a:t>Install the Arduino Software (IDE) on Windows PCs</a:t>
            </a:r>
          </a:p>
        </p:txBody>
      </p:sp>
      <p:sp>
        <p:nvSpPr>
          <p:cNvPr id="4" name="مستطيل 3"/>
          <p:cNvSpPr/>
          <p:nvPr/>
        </p:nvSpPr>
        <p:spPr>
          <a:xfrm>
            <a:off x="395536" y="1268413"/>
            <a:ext cx="7920880" cy="369332"/>
          </a:xfrm>
          <a:prstGeom prst="rect">
            <a:avLst/>
          </a:prstGeom>
        </p:spPr>
        <p:txBody>
          <a:bodyPr wrap="square">
            <a:spAutoFit/>
          </a:bodyPr>
          <a:lstStyle/>
          <a:p>
            <a:r>
              <a:rPr lang="en-US" dirty="0" smtClean="0">
                <a:solidFill>
                  <a:srgbClr val="E67E22"/>
                </a:solidFill>
                <a:latin typeface="typoninesans regular 18"/>
              </a:rPr>
              <a:t>3.</a:t>
            </a:r>
            <a:r>
              <a:rPr lang="en-US" dirty="0" smtClean="0"/>
              <a:t> </a:t>
            </a:r>
            <a:r>
              <a:rPr lang="en-US" dirty="0">
                <a:solidFill>
                  <a:srgbClr val="E67E22"/>
                </a:solidFill>
                <a:latin typeface="typoninesans regular 18"/>
              </a:rPr>
              <a:t>Choose </a:t>
            </a:r>
            <a:r>
              <a:rPr lang="en-US" dirty="0">
                <a:solidFill>
                  <a:srgbClr val="E67E22"/>
                </a:solidFill>
                <a:latin typeface="typoninesans regular 18"/>
              </a:rPr>
              <a:t>the installation directory (we suggest to keep the default one)</a:t>
            </a:r>
            <a:r>
              <a:rPr lang="en-US" dirty="0">
                <a:solidFill>
                  <a:srgbClr val="E67E22"/>
                </a:solidFill>
                <a:latin typeface="typoninesans regular 18"/>
              </a:rPr>
              <a:t>.</a:t>
            </a:r>
            <a:endParaRPr lang="en-US" dirty="0">
              <a:solidFill>
                <a:srgbClr val="E67E22"/>
              </a:solidFill>
              <a:latin typeface="typoninesans regular 18"/>
            </a:endParaRPr>
          </a:p>
        </p:txBody>
      </p:sp>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462" y="1971471"/>
            <a:ext cx="5837826" cy="4144721"/>
          </a:xfrm>
          <a:prstGeom prst="rect">
            <a:avLst/>
          </a:prstGeom>
        </p:spPr>
      </p:pic>
    </p:spTree>
    <p:extLst>
      <p:ext uri="{BB962C8B-B14F-4D97-AF65-F5344CB8AC3E}">
        <p14:creationId xmlns:p14="http://schemas.microsoft.com/office/powerpoint/2010/main" val="21157917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8027" y="332656"/>
            <a:ext cx="8208962" cy="719138"/>
          </a:xfrm>
        </p:spPr>
        <p:txBody>
          <a:bodyPr>
            <a:normAutofit/>
          </a:bodyPr>
          <a:lstStyle/>
          <a:p>
            <a:r>
              <a:rPr lang="en-US" sz="2800" b="1" dirty="0">
                <a:solidFill>
                  <a:srgbClr val="C00000"/>
                </a:solidFill>
                <a:effectLst>
                  <a:outerShdw blurRad="38100" dist="38100" dir="2700000" algn="tl">
                    <a:srgbClr val="000000">
                      <a:alpha val="43137"/>
                    </a:srgbClr>
                  </a:outerShdw>
                </a:effectLst>
              </a:rPr>
              <a:t>Install the Arduino Software (IDE) on Windows PCs</a:t>
            </a:r>
          </a:p>
        </p:txBody>
      </p:sp>
      <p:sp>
        <p:nvSpPr>
          <p:cNvPr id="4" name="مستطيل 3"/>
          <p:cNvSpPr/>
          <p:nvPr/>
        </p:nvSpPr>
        <p:spPr>
          <a:xfrm>
            <a:off x="418027" y="1051794"/>
            <a:ext cx="8136904" cy="646331"/>
          </a:xfrm>
          <a:prstGeom prst="rect">
            <a:avLst/>
          </a:prstGeom>
        </p:spPr>
        <p:txBody>
          <a:bodyPr wrap="square">
            <a:spAutoFit/>
          </a:bodyPr>
          <a:lstStyle/>
          <a:p>
            <a:r>
              <a:rPr lang="en-US" dirty="0" smtClean="0">
                <a:solidFill>
                  <a:srgbClr val="E67E22"/>
                </a:solidFill>
                <a:latin typeface="typoninesans regular 18"/>
              </a:rPr>
              <a:t>4.</a:t>
            </a:r>
            <a:r>
              <a:rPr lang="en-US" dirty="0" smtClean="0"/>
              <a:t> </a:t>
            </a:r>
            <a:r>
              <a:rPr lang="en-US" dirty="0">
                <a:solidFill>
                  <a:srgbClr val="E67E22"/>
                </a:solidFill>
                <a:latin typeface="typoninesans regular 18"/>
              </a:rPr>
              <a:t>The process will extract and install all the required files to execute </a:t>
            </a:r>
            <a:r>
              <a:rPr lang="en-US" dirty="0" smtClean="0">
                <a:solidFill>
                  <a:srgbClr val="E67E22"/>
                </a:solidFill>
                <a:latin typeface="typoninesans regular 18"/>
              </a:rPr>
              <a:t> </a:t>
            </a:r>
          </a:p>
          <a:p>
            <a:r>
              <a:rPr lang="en-US" dirty="0">
                <a:solidFill>
                  <a:srgbClr val="E67E22"/>
                </a:solidFill>
                <a:latin typeface="typoninesans regular 18"/>
              </a:rPr>
              <a:t> </a:t>
            </a:r>
            <a:r>
              <a:rPr lang="en-US" dirty="0" smtClean="0">
                <a:solidFill>
                  <a:srgbClr val="E67E22"/>
                </a:solidFill>
                <a:latin typeface="typoninesans regular 18"/>
              </a:rPr>
              <a:t>    properly </a:t>
            </a:r>
            <a:r>
              <a:rPr lang="en-US" dirty="0">
                <a:solidFill>
                  <a:srgbClr val="E67E22"/>
                </a:solidFill>
                <a:latin typeface="typoninesans regular 18"/>
              </a:rPr>
              <a:t>the Arduino Software (IDE)</a:t>
            </a:r>
            <a:r>
              <a:rPr lang="en-US" dirty="0">
                <a:solidFill>
                  <a:srgbClr val="E67E22"/>
                </a:solidFill>
                <a:latin typeface="typoninesans regular 18"/>
              </a:rPr>
              <a:t>.</a:t>
            </a:r>
            <a:endParaRPr lang="en-US" dirty="0">
              <a:solidFill>
                <a:srgbClr val="E67E22"/>
              </a:solidFill>
              <a:latin typeface="typoninesans regular 18"/>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920621"/>
            <a:ext cx="6118311" cy="4285637"/>
          </a:xfrm>
          <a:prstGeom prst="rect">
            <a:avLst/>
          </a:prstGeom>
        </p:spPr>
      </p:pic>
    </p:spTree>
    <p:extLst>
      <p:ext uri="{BB962C8B-B14F-4D97-AF65-F5344CB8AC3E}">
        <p14:creationId xmlns:p14="http://schemas.microsoft.com/office/powerpoint/2010/main" val="24677200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733256"/>
            <a:ext cx="7481888" cy="942975"/>
          </a:xfrm>
        </p:spPr>
        <p:txBody>
          <a:bodyPr/>
          <a:lstStyle/>
          <a:p>
            <a:pPr rtl="0"/>
            <a:r>
              <a:rPr lang="en-US" sz="4400" b="1" dirty="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Outline</a:t>
            </a:r>
            <a:endParaRPr lang="ar-IQ" sz="4400" b="1" dirty="0">
              <a:solidFill>
                <a:schemeClr val="tx1"/>
              </a:solidFill>
              <a:effectLst>
                <a:outerShdw blurRad="38100" dist="38100" dir="2700000" algn="tl">
                  <a:srgbClr val="000000">
                    <a:alpha val="43137"/>
                  </a:srgbClr>
                </a:outerShdw>
              </a:effectLst>
              <a:latin typeface="Aharoni" panose="02010803020104030203" pitchFamily="2" charset="-79"/>
            </a:endParaRPr>
          </a:p>
        </p:txBody>
      </p:sp>
      <p:sp>
        <p:nvSpPr>
          <p:cNvPr id="6" name="Rectangle 5">
            <a:extLst>
              <a:ext uri="{FF2B5EF4-FFF2-40B4-BE49-F238E27FC236}">
                <a16:creationId xmlns:a16="http://schemas.microsoft.com/office/drawing/2014/main" id="{77D74E37-5689-4BBB-A82C-739CE7104C92}"/>
              </a:ext>
            </a:extLst>
          </p:cNvPr>
          <p:cNvSpPr/>
          <p:nvPr/>
        </p:nvSpPr>
        <p:spPr>
          <a:xfrm>
            <a:off x="827584" y="194305"/>
            <a:ext cx="7191319" cy="5847755"/>
          </a:xfrm>
          <a:prstGeom prst="rect">
            <a:avLst/>
          </a:prstGeom>
        </p:spPr>
        <p:txBody>
          <a:bodyPr wrap="square">
            <a:spAutoFit/>
          </a:bodyPr>
          <a:lstStyle/>
          <a:p>
            <a:pPr marL="457200" indent="-457200" algn="just">
              <a:lnSpc>
                <a:spcPct val="250000"/>
              </a:lnSpc>
              <a:buFont typeface="Wingdings" panose="05000000000000000000" pitchFamily="2" charset="2"/>
              <a:buChar char="Ø"/>
            </a:pPr>
            <a:r>
              <a:rPr lang="en-US" sz="2800" b="1" dirty="0">
                <a:solidFill>
                  <a:srgbClr val="A20000"/>
                </a:solidFill>
                <a:latin typeface="Times New Roman" pitchFamily="18" charset="0"/>
                <a:cs typeface="Times New Roman" pitchFamily="18" charset="0"/>
              </a:rPr>
              <a:t>Background</a:t>
            </a:r>
          </a:p>
          <a:p>
            <a:pPr marL="457200" indent="-457200" algn="just">
              <a:lnSpc>
                <a:spcPct val="250000"/>
              </a:lnSpc>
              <a:buFont typeface="Wingdings" panose="05000000000000000000" pitchFamily="2" charset="2"/>
              <a:buChar char="Ø"/>
            </a:pPr>
            <a:r>
              <a:rPr lang="en-US" sz="2800" b="1" dirty="0">
                <a:solidFill>
                  <a:srgbClr val="A20000"/>
                </a:solidFill>
                <a:latin typeface="Times New Roman" pitchFamily="18" charset="0"/>
                <a:cs typeface="Times New Roman" pitchFamily="18" charset="0"/>
              </a:rPr>
              <a:t>Research Problem Statement.</a:t>
            </a:r>
          </a:p>
          <a:p>
            <a:pPr marL="457200" indent="-457200" algn="just">
              <a:lnSpc>
                <a:spcPct val="250000"/>
              </a:lnSpc>
              <a:buFont typeface="Wingdings" panose="05000000000000000000" pitchFamily="2" charset="2"/>
              <a:buChar char="Ø"/>
            </a:pPr>
            <a:r>
              <a:rPr lang="en-US" sz="2800" b="1" dirty="0">
                <a:solidFill>
                  <a:srgbClr val="A20000"/>
                </a:solidFill>
                <a:latin typeface="Times New Roman" pitchFamily="18" charset="0"/>
                <a:cs typeface="Times New Roman" pitchFamily="18" charset="0"/>
              </a:rPr>
              <a:t>Research objectives.</a:t>
            </a:r>
            <a:endParaRPr lang="ar-IQ" sz="2800" b="1" dirty="0">
              <a:solidFill>
                <a:srgbClr val="A20000"/>
              </a:solidFill>
              <a:latin typeface="Times New Roman" pitchFamily="18" charset="0"/>
              <a:cs typeface="Times New Roman" pitchFamily="18" charset="0"/>
            </a:endParaRPr>
          </a:p>
          <a:p>
            <a:pPr marL="457200" indent="-457200" algn="just">
              <a:lnSpc>
                <a:spcPct val="250000"/>
              </a:lnSpc>
              <a:buFont typeface="Wingdings" panose="05000000000000000000" pitchFamily="2" charset="2"/>
              <a:buChar char="Ø"/>
            </a:pPr>
            <a:r>
              <a:rPr lang="en-US" sz="2800" b="1" dirty="0">
                <a:solidFill>
                  <a:srgbClr val="A20000"/>
                </a:solidFill>
                <a:latin typeface="Times New Roman" pitchFamily="18" charset="0"/>
                <a:cs typeface="Times New Roman" pitchFamily="18" charset="0"/>
              </a:rPr>
              <a:t>Research Methodology</a:t>
            </a:r>
            <a:r>
              <a:rPr lang="ar-IQ" sz="2800" b="1" dirty="0">
                <a:solidFill>
                  <a:srgbClr val="A20000"/>
                </a:solidFill>
                <a:latin typeface="Times New Roman" pitchFamily="18" charset="0"/>
                <a:cs typeface="Times New Roman" pitchFamily="18" charset="0"/>
              </a:rPr>
              <a:t>.</a:t>
            </a:r>
          </a:p>
          <a:p>
            <a:pPr marL="457200" indent="-457200" algn="just">
              <a:lnSpc>
                <a:spcPct val="250000"/>
              </a:lnSpc>
              <a:buFont typeface="Wingdings" panose="05000000000000000000" pitchFamily="2" charset="2"/>
              <a:buChar char="Ø"/>
            </a:pPr>
            <a:r>
              <a:rPr lang="en-US" sz="2800" b="1" dirty="0">
                <a:solidFill>
                  <a:srgbClr val="A20000"/>
                </a:solidFill>
                <a:latin typeface="Times New Roman" pitchFamily="18" charset="0"/>
                <a:cs typeface="Times New Roman" pitchFamily="18" charset="0"/>
              </a:rPr>
              <a:t>Next Steps</a:t>
            </a:r>
            <a:r>
              <a:rPr lang="ar-IQ" sz="2800" b="1" dirty="0">
                <a:solidFill>
                  <a:srgbClr val="A20000"/>
                </a:solidFill>
                <a:latin typeface="Times New Roman" pitchFamily="18" charset="0"/>
                <a:cs typeface="Times New Roman" pitchFamily="18" charset="0"/>
              </a:rPr>
              <a:t>.</a:t>
            </a:r>
            <a:r>
              <a:rPr lang="en-US" sz="2800" b="1" dirty="0">
                <a:solidFill>
                  <a:srgbClr val="A20000"/>
                </a:solidFill>
                <a:latin typeface="Times New Roman" pitchFamily="18" charset="0"/>
                <a:cs typeface="Times New Roman" pitchFamily="18" charset="0"/>
              </a:rPr>
              <a:t> </a:t>
            </a: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43506757"/>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51520" y="332656"/>
            <a:ext cx="7128792" cy="1015663"/>
          </a:xfrm>
          <a:prstGeom prst="rect">
            <a:avLst/>
          </a:prstGeom>
        </p:spPr>
        <p:txBody>
          <a:bodyPr wrap="square">
            <a:spAutoFit/>
          </a:bodyPr>
          <a:lstStyle/>
          <a:p>
            <a:r>
              <a:rPr lang="en-US" sz="2400" b="1" dirty="0">
                <a:solidFill>
                  <a:srgbClr val="C00000"/>
                </a:solidFill>
                <a:latin typeface="myriad-pro"/>
              </a:rPr>
              <a:t>Firstly open the Arduino IDE</a:t>
            </a:r>
            <a:r>
              <a:rPr lang="en-US" sz="2400" b="1" dirty="0">
                <a:solidFill>
                  <a:srgbClr val="C00000"/>
                </a:solidFill>
              </a:rPr>
              <a:t/>
            </a:r>
            <a:br>
              <a:rPr lang="en-US" sz="2400" b="1" dirty="0">
                <a:solidFill>
                  <a:srgbClr val="C00000"/>
                </a:solidFill>
              </a:rPr>
            </a:br>
            <a:r>
              <a:rPr lang="en-US" dirty="0"/>
              <a:t/>
            </a:r>
            <a:br>
              <a:rPr lang="en-US" dirty="0"/>
            </a:br>
            <a:r>
              <a:rPr lang="en-US" dirty="0">
                <a:solidFill>
                  <a:srgbClr val="555555"/>
                </a:solidFill>
                <a:latin typeface="myriad-pro"/>
              </a:rPr>
              <a:t>Go to files and click on the preference in the Arduino IDE</a:t>
            </a:r>
            <a:endParaRPr lang="en-US" dirty="0"/>
          </a:p>
        </p:txBody>
      </p:sp>
      <p:pic>
        <p:nvPicPr>
          <p:cNvPr id="3" name="صورة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 y="1411491"/>
            <a:ext cx="6568207" cy="4279696"/>
          </a:xfrm>
          <a:prstGeom prst="rect">
            <a:avLst/>
          </a:prstGeom>
        </p:spPr>
      </p:pic>
    </p:spTree>
    <p:extLst>
      <p:ext uri="{BB962C8B-B14F-4D97-AF65-F5344CB8AC3E}">
        <p14:creationId xmlns:p14="http://schemas.microsoft.com/office/powerpoint/2010/main" val="23659871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51520" y="332656"/>
            <a:ext cx="8424936" cy="1015663"/>
          </a:xfrm>
          <a:prstGeom prst="rect">
            <a:avLst/>
          </a:prstGeom>
        </p:spPr>
        <p:txBody>
          <a:bodyPr wrap="square">
            <a:spAutoFit/>
          </a:bodyPr>
          <a:lstStyle/>
          <a:p>
            <a:r>
              <a:rPr lang="en-US" sz="2000" b="1" dirty="0" smtClean="0">
                <a:solidFill>
                  <a:srgbClr val="C00000"/>
                </a:solidFill>
              </a:rPr>
              <a:t>2.Enter</a:t>
            </a:r>
            <a:r>
              <a:rPr lang="en-US" sz="2000" b="1" dirty="0">
                <a:solidFill>
                  <a:srgbClr val="C00000"/>
                </a:solidFill>
              </a:rPr>
              <a:t> http://arduino.esp8266.com/stable/package_esp8266com_index.json </a:t>
            </a:r>
            <a:r>
              <a:rPr lang="en-US" sz="2000" dirty="0"/>
              <a:t>into the “Additional Boards Manager URLs” field as shown in the figure below. Then, click the “OK” button:</a:t>
            </a:r>
            <a:endParaRPr lang="en-US" sz="2000" dirty="0"/>
          </a:p>
        </p:txBody>
      </p:sp>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20" y="1484784"/>
            <a:ext cx="6850648" cy="4680520"/>
          </a:xfrm>
          <a:prstGeom prst="rect">
            <a:avLst/>
          </a:prstGeom>
        </p:spPr>
      </p:pic>
    </p:spTree>
    <p:extLst>
      <p:ext uri="{BB962C8B-B14F-4D97-AF65-F5344CB8AC3E}">
        <p14:creationId xmlns:p14="http://schemas.microsoft.com/office/powerpoint/2010/main" val="40975773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51520" y="332656"/>
            <a:ext cx="7128792" cy="369332"/>
          </a:xfrm>
          <a:prstGeom prst="rect">
            <a:avLst/>
          </a:prstGeom>
        </p:spPr>
        <p:txBody>
          <a:bodyPr wrap="square">
            <a:spAutoFit/>
          </a:bodyPr>
          <a:lstStyle/>
          <a:p>
            <a:r>
              <a:rPr lang="en-US" dirty="0" smtClean="0"/>
              <a:t>3. Open </a:t>
            </a:r>
            <a:r>
              <a:rPr lang="en-US" dirty="0"/>
              <a:t>the Boards Manager. Go to </a:t>
            </a:r>
            <a:r>
              <a:rPr lang="en-US" b="1" dirty="0"/>
              <a:t>Tools</a:t>
            </a:r>
            <a:r>
              <a:rPr lang="en-US" dirty="0"/>
              <a:t> &gt; </a:t>
            </a:r>
            <a:r>
              <a:rPr lang="en-US" b="1" dirty="0"/>
              <a:t>Board</a:t>
            </a:r>
            <a:r>
              <a:rPr lang="en-US" dirty="0"/>
              <a:t> &gt; </a:t>
            </a:r>
            <a:r>
              <a:rPr lang="en-US" b="1" dirty="0"/>
              <a:t>Boards Manager…</a:t>
            </a:r>
            <a:endParaRPr lang="en-US" dirty="0"/>
          </a:p>
        </p:txBody>
      </p:sp>
      <p:pic>
        <p:nvPicPr>
          <p:cNvPr id="3" name="صورة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48" y="1484784"/>
            <a:ext cx="8196696" cy="4104456"/>
          </a:xfrm>
          <a:prstGeom prst="rect">
            <a:avLst/>
          </a:prstGeom>
        </p:spPr>
      </p:pic>
    </p:spTree>
    <p:extLst>
      <p:ext uri="{BB962C8B-B14F-4D97-AF65-F5344CB8AC3E}">
        <p14:creationId xmlns:p14="http://schemas.microsoft.com/office/powerpoint/2010/main" val="5927584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51520" y="404664"/>
            <a:ext cx="8208912" cy="707886"/>
          </a:xfrm>
          <a:prstGeom prst="rect">
            <a:avLst/>
          </a:prstGeom>
        </p:spPr>
        <p:txBody>
          <a:bodyPr wrap="square">
            <a:spAutoFit/>
          </a:bodyPr>
          <a:lstStyle/>
          <a:p>
            <a:r>
              <a:rPr lang="en-US" sz="2000" dirty="0" smtClean="0">
                <a:solidFill>
                  <a:srgbClr val="C00000"/>
                </a:solidFill>
              </a:rPr>
              <a:t>4. Search </a:t>
            </a:r>
            <a:r>
              <a:rPr lang="en-US" sz="2000" dirty="0">
                <a:solidFill>
                  <a:srgbClr val="C00000"/>
                </a:solidFill>
              </a:rPr>
              <a:t>for </a:t>
            </a:r>
            <a:r>
              <a:rPr lang="en-US" sz="2000" b="1" dirty="0">
                <a:solidFill>
                  <a:srgbClr val="C00000"/>
                </a:solidFill>
              </a:rPr>
              <a:t>ESP8266</a:t>
            </a:r>
            <a:r>
              <a:rPr lang="en-US" sz="2000" dirty="0">
                <a:solidFill>
                  <a:srgbClr val="C00000"/>
                </a:solidFill>
              </a:rPr>
              <a:t> and press install button for the “</a:t>
            </a:r>
            <a:r>
              <a:rPr lang="en-US" sz="2000" b="1" dirty="0">
                <a:solidFill>
                  <a:srgbClr val="C00000"/>
                </a:solidFill>
              </a:rPr>
              <a:t>ESP8266 by ESP8266 Community</a:t>
            </a:r>
            <a:endParaRPr lang="en-US" sz="2000" dirty="0">
              <a:solidFill>
                <a:srgbClr val="C00000"/>
              </a:solidFill>
            </a:endParaRPr>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556792"/>
            <a:ext cx="8376636" cy="4076844"/>
          </a:xfrm>
          <a:prstGeom prst="rect">
            <a:avLst/>
          </a:prstGeom>
        </p:spPr>
      </p:pic>
    </p:spTree>
    <p:extLst>
      <p:ext uri="{BB962C8B-B14F-4D97-AF65-F5344CB8AC3E}">
        <p14:creationId xmlns:p14="http://schemas.microsoft.com/office/powerpoint/2010/main" val="3938204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51520" y="404664"/>
            <a:ext cx="8208912" cy="461665"/>
          </a:xfrm>
          <a:prstGeom prst="rect">
            <a:avLst/>
          </a:prstGeom>
        </p:spPr>
        <p:txBody>
          <a:bodyPr wrap="square">
            <a:spAutoFit/>
          </a:bodyPr>
          <a:lstStyle/>
          <a:p>
            <a:r>
              <a:rPr lang="en-US" sz="2400" b="1" dirty="0" smtClean="0">
                <a:solidFill>
                  <a:srgbClr val="C00000"/>
                </a:solidFill>
              </a:rPr>
              <a:t>5.</a:t>
            </a:r>
            <a:r>
              <a:rPr lang="en-US" sz="2000" b="1" dirty="0">
                <a:solidFill>
                  <a:srgbClr val="C00000"/>
                </a:solidFill>
              </a:rPr>
              <a:t> Choose Your </a:t>
            </a:r>
            <a:r>
              <a:rPr lang="en-US" sz="2000" b="1" dirty="0" smtClean="0">
                <a:solidFill>
                  <a:srgbClr val="C00000"/>
                </a:solidFill>
              </a:rPr>
              <a:t>Board</a:t>
            </a:r>
            <a:endParaRPr lang="en-US" sz="2400" b="1" dirty="0">
              <a:solidFill>
                <a:srgbClr val="C00000"/>
              </a:solidFill>
            </a:endParaRPr>
          </a:p>
        </p:txBody>
      </p:sp>
      <p:pic>
        <p:nvPicPr>
          <p:cNvPr id="3" name="صورة 2"/>
          <p:cNvPicPr>
            <a:picLocks noChangeAspect="1"/>
          </p:cNvPicPr>
          <p:nvPr/>
        </p:nvPicPr>
        <p:blipFill rotWithShape="1">
          <a:blip r:embed="rId2">
            <a:extLst>
              <a:ext uri="{28A0092B-C50C-407E-A947-70E740481C1C}">
                <a14:useLocalDpi xmlns:a14="http://schemas.microsoft.com/office/drawing/2010/main" val="0"/>
              </a:ext>
            </a:extLst>
          </a:blip>
          <a:srcRect b="21651"/>
          <a:stretch/>
        </p:blipFill>
        <p:spPr>
          <a:xfrm>
            <a:off x="2964364" y="936104"/>
            <a:ext cx="5352052" cy="5373216"/>
          </a:xfrm>
          <a:prstGeom prst="rect">
            <a:avLst/>
          </a:prstGeom>
        </p:spPr>
      </p:pic>
    </p:spTree>
    <p:extLst>
      <p:ext uri="{BB962C8B-B14F-4D97-AF65-F5344CB8AC3E}">
        <p14:creationId xmlns:p14="http://schemas.microsoft.com/office/powerpoint/2010/main" val="24371403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51520" y="404664"/>
            <a:ext cx="8208912" cy="400110"/>
          </a:xfrm>
          <a:prstGeom prst="rect">
            <a:avLst/>
          </a:prstGeom>
        </p:spPr>
        <p:txBody>
          <a:bodyPr wrap="square">
            <a:spAutoFit/>
          </a:bodyPr>
          <a:lstStyle/>
          <a:p>
            <a:r>
              <a:rPr lang="en-US" sz="2000" dirty="0" smtClean="0">
                <a:solidFill>
                  <a:srgbClr val="C00000"/>
                </a:solidFill>
              </a:rPr>
              <a:t>6. </a:t>
            </a:r>
            <a:r>
              <a:rPr lang="en-US" sz="2000" dirty="0">
                <a:solidFill>
                  <a:srgbClr val="C00000"/>
                </a:solidFill>
              </a:rPr>
              <a:t>You also need to select the Port:</a:t>
            </a:r>
            <a:endParaRPr lang="en-US" sz="2400" dirty="0">
              <a:solidFill>
                <a:srgbClr val="C00000"/>
              </a:solidFill>
            </a:endParaRPr>
          </a:p>
        </p:txBody>
      </p:sp>
      <p:pic>
        <p:nvPicPr>
          <p:cNvPr id="3" name="صورة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980728"/>
            <a:ext cx="5564849" cy="5292304"/>
          </a:xfrm>
          <a:prstGeom prst="rect">
            <a:avLst/>
          </a:prstGeom>
        </p:spPr>
      </p:pic>
    </p:spTree>
    <p:extLst>
      <p:ext uri="{BB962C8B-B14F-4D97-AF65-F5344CB8AC3E}">
        <p14:creationId xmlns:p14="http://schemas.microsoft.com/office/powerpoint/2010/main" val="32911420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E4465C0F-9599-4B0F-90AA-C4CE3FEF7FAC}"/>
              </a:ext>
            </a:extLst>
          </p:cNvPr>
          <p:cNvSpPr/>
          <p:nvPr/>
        </p:nvSpPr>
        <p:spPr>
          <a:xfrm>
            <a:off x="539552" y="476672"/>
            <a:ext cx="3960440" cy="954107"/>
          </a:xfrm>
          <a:prstGeom prst="rect">
            <a:avLst/>
          </a:prstGeom>
        </p:spPr>
        <p:txBody>
          <a:bodyPr wrap="square">
            <a:spAutoFit/>
          </a:bodyPr>
          <a:lstStyle/>
          <a:p>
            <a:r>
              <a:rPr lang="en-US" sz="28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NodeMCU</a:t>
            </a:r>
            <a:r>
              <a:rPr lang="en-US" sz="28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ESP8266</a:t>
            </a:r>
            <a:r>
              <a:rPr lang="en-US" sz="2800" dirty="0">
                <a:solidFill>
                  <a:srgbClr val="C00000"/>
                </a:solidFill>
                <a:latin typeface="Skia-Regular"/>
              </a:rPr>
              <a:t/>
            </a:r>
            <a:br>
              <a:rPr lang="en-US" sz="2800" dirty="0">
                <a:solidFill>
                  <a:srgbClr val="C00000"/>
                </a:solidFill>
                <a:latin typeface="Skia-Regular"/>
              </a:rPr>
            </a:br>
            <a:endParaRPr lang="ar-IQ" sz="2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 name="صورة 1"/>
          <p:cNvPicPr>
            <a:picLocks noChangeAspect="1"/>
          </p:cNvPicPr>
          <p:nvPr/>
        </p:nvPicPr>
        <p:blipFill rotWithShape="1">
          <a:blip r:embed="rId2">
            <a:extLst>
              <a:ext uri="{28A0092B-C50C-407E-A947-70E740481C1C}">
                <a14:useLocalDpi xmlns:a14="http://schemas.microsoft.com/office/drawing/2010/main" val="0"/>
              </a:ext>
            </a:extLst>
          </a:blip>
          <a:srcRect l="8253" r="8034"/>
          <a:stretch/>
        </p:blipFill>
        <p:spPr>
          <a:xfrm>
            <a:off x="3707904" y="1000964"/>
            <a:ext cx="5112568" cy="4691350"/>
          </a:xfrm>
          <a:prstGeom prst="rect">
            <a:avLst/>
          </a:prstGeom>
        </p:spPr>
      </p:pic>
      <p:sp>
        <p:nvSpPr>
          <p:cNvPr id="5" name="مستطيل 4"/>
          <p:cNvSpPr/>
          <p:nvPr/>
        </p:nvSpPr>
        <p:spPr>
          <a:xfrm>
            <a:off x="179512" y="1319476"/>
            <a:ext cx="3456384" cy="4619854"/>
          </a:xfrm>
          <a:prstGeom prst="rect">
            <a:avLst/>
          </a:prstGeom>
        </p:spPr>
        <p:txBody>
          <a:bodyPr wrap="square">
            <a:spAutoFit/>
          </a:bodyPr>
          <a:lstStyle/>
          <a:p>
            <a:pPr>
              <a:lnSpc>
                <a:spcPct val="150000"/>
              </a:lnSpc>
            </a:pPr>
            <a:r>
              <a:rPr lang="en-US" b="1" dirty="0" err="1"/>
              <a:t>NodeMCU</a:t>
            </a:r>
            <a:r>
              <a:rPr lang="en-US" b="1" dirty="0"/>
              <a:t> is an open source firmware for which open source prototyping board designs are available. </a:t>
            </a:r>
            <a:endParaRPr lang="en-US" b="1" dirty="0" smtClean="0"/>
          </a:p>
          <a:p>
            <a:pPr>
              <a:lnSpc>
                <a:spcPct val="150000"/>
              </a:lnSpc>
            </a:pPr>
            <a:r>
              <a:rPr lang="en-US" b="1" dirty="0" smtClean="0"/>
              <a:t>The </a:t>
            </a:r>
            <a:r>
              <a:rPr lang="en-US" b="1" dirty="0"/>
              <a:t>name "</a:t>
            </a:r>
            <a:r>
              <a:rPr lang="en-US" b="1" dirty="0" err="1"/>
              <a:t>NodeMCU</a:t>
            </a:r>
            <a:r>
              <a:rPr lang="en-US" b="1" dirty="0"/>
              <a:t>" combines "node" and "MCU" (micro-controller unit</a:t>
            </a:r>
            <a:r>
              <a:rPr lang="en-US" b="1" dirty="0" smtClean="0"/>
              <a:t>). </a:t>
            </a:r>
          </a:p>
          <a:p>
            <a:pPr>
              <a:lnSpc>
                <a:spcPct val="150000"/>
              </a:lnSpc>
            </a:pPr>
            <a:r>
              <a:rPr lang="en-US" b="1" dirty="0" smtClean="0"/>
              <a:t>The </a:t>
            </a:r>
            <a:r>
              <a:rPr lang="en-US" b="1" dirty="0"/>
              <a:t>term "</a:t>
            </a:r>
            <a:r>
              <a:rPr lang="en-US" b="1" dirty="0" err="1"/>
              <a:t>NodeMCU</a:t>
            </a:r>
            <a:r>
              <a:rPr lang="en-US" b="1" dirty="0"/>
              <a:t>" strictly speaking refers to the firmware rather than the associated development </a:t>
            </a:r>
            <a:r>
              <a:rPr lang="en-US" b="1" dirty="0" smtClean="0"/>
              <a:t>kits.</a:t>
            </a:r>
            <a:endParaRPr lang="en-US" b="1" dirty="0"/>
          </a:p>
        </p:txBody>
      </p:sp>
    </p:spTree>
    <p:extLst>
      <p:ext uri="{BB962C8B-B14F-4D97-AF65-F5344CB8AC3E}">
        <p14:creationId xmlns:p14="http://schemas.microsoft.com/office/powerpoint/2010/main" val="882682632"/>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80853" y="476672"/>
            <a:ext cx="4572000" cy="523220"/>
          </a:xfrm>
          <a:prstGeom prst="rect">
            <a:avLst/>
          </a:prstGeom>
        </p:spPr>
        <p:txBody>
          <a:bodyPr>
            <a:spAutoFit/>
          </a:bodyPr>
          <a:lstStyle/>
          <a:p>
            <a:r>
              <a:rPr lang="en-US" sz="2800" b="1"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NodeMCU</a:t>
            </a:r>
            <a:r>
              <a:rPr lang="en-US" sz="2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ESP8266</a:t>
            </a:r>
            <a:endParaRPr lang="en-US" sz="2800" dirty="0">
              <a:solidFill>
                <a:srgbClr val="C00000"/>
              </a:solidFill>
            </a:endParaRPr>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225103" y="1713781"/>
            <a:ext cx="5991225" cy="3228975"/>
          </a:xfrm>
          <a:prstGeom prst="rect">
            <a:avLst/>
          </a:prstGeom>
        </p:spPr>
      </p:pic>
      <p:sp>
        <p:nvSpPr>
          <p:cNvPr id="6" name="مستطيل 5"/>
          <p:cNvSpPr/>
          <p:nvPr/>
        </p:nvSpPr>
        <p:spPr>
          <a:xfrm>
            <a:off x="380853" y="1389225"/>
            <a:ext cx="5199259" cy="5497018"/>
          </a:xfrm>
          <a:prstGeom prst="rect">
            <a:avLst/>
          </a:prstGeom>
        </p:spPr>
        <p:txBody>
          <a:bodyPr wrap="square">
            <a:spAutoFit/>
          </a:bodyPr>
          <a:lstStyle/>
          <a:p>
            <a:pPr>
              <a:lnSpc>
                <a:spcPct val="150000"/>
              </a:lnSpc>
            </a:pPr>
            <a:r>
              <a:rPr lang="en-US" sz="2000" b="1" dirty="0" smtClean="0">
                <a:solidFill>
                  <a:srgbClr val="FF0000"/>
                </a:solidFill>
                <a:effectLst>
                  <a:outerShdw blurRad="38100" dist="38100" dir="2700000" algn="tl">
                    <a:srgbClr val="000000">
                      <a:alpha val="43137"/>
                    </a:srgbClr>
                  </a:outerShdw>
                </a:effectLst>
                <a:latin typeface="Calibri-Bold"/>
              </a:rPr>
              <a:t>FEATURES</a:t>
            </a:r>
          </a:p>
          <a:p>
            <a:pPr marL="342900" indent="-342900">
              <a:lnSpc>
                <a:spcPct val="150000"/>
              </a:lnSpc>
              <a:buFont typeface="Wingdings" panose="05000000000000000000" pitchFamily="2" charset="2"/>
              <a:buChar char="§"/>
            </a:pP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Wi-Fi </a:t>
            </a: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Module – ESP-12E module similar to</a:t>
            </a:r>
            <a:b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b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ESP-12 module but with 6 extra </a:t>
            </a: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GPIOs.</a:t>
            </a:r>
          </a:p>
          <a:p>
            <a:pPr marL="342900" indent="-342900">
              <a:lnSpc>
                <a:spcPct val="150000"/>
              </a:lnSpc>
              <a:buFont typeface="Wingdings" panose="05000000000000000000" pitchFamily="2" charset="2"/>
              <a:buChar char="§"/>
            </a:pP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USB </a:t>
            </a: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 micro USB port for power,</a:t>
            </a:r>
            <a:b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b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programming and </a:t>
            </a: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debugging</a:t>
            </a:r>
          </a:p>
          <a:p>
            <a:pPr marL="342900" indent="-342900">
              <a:lnSpc>
                <a:spcPct val="150000"/>
              </a:lnSpc>
              <a:buFont typeface="Wingdings" panose="05000000000000000000" pitchFamily="2" charset="2"/>
              <a:buChar char="§"/>
            </a:pP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Headers </a:t>
            </a: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 2x 2.54mm 15-pin header with</a:t>
            </a:r>
            <a:b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b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access to GPIOs, SPI, UART, ADC, and power</a:t>
            </a:r>
            <a:b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br>
            <a:r>
              <a:rPr lang="en-US" b="1" dirty="0" err="1">
                <a:solidFill>
                  <a:srgbClr val="002060"/>
                </a:solidFill>
                <a:effectLst>
                  <a:outerShdw blurRad="38100" dist="38100" dir="2700000" algn="tl">
                    <a:srgbClr val="000000">
                      <a:alpha val="43137"/>
                    </a:srgbClr>
                  </a:outerShdw>
                </a:effectLst>
                <a:latin typeface="Adobe Caslon Pro" panose="0205050205050A020403" pitchFamily="18" charset="0"/>
              </a:rPr>
              <a:t>pinsMisc</a:t>
            </a: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 – Reset and Flash </a:t>
            </a: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buttons</a:t>
            </a:r>
          </a:p>
          <a:p>
            <a:pPr marL="342900" indent="-342900">
              <a:lnSpc>
                <a:spcPct val="150000"/>
              </a:lnSpc>
              <a:buFont typeface="Wingdings" panose="05000000000000000000" pitchFamily="2" charset="2"/>
              <a:buChar char="§"/>
            </a:pP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Power </a:t>
            </a: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 5V via micro USB </a:t>
            </a: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port</a:t>
            </a:r>
          </a:p>
          <a:p>
            <a:pPr marL="342900" indent="-342900">
              <a:lnSpc>
                <a:spcPct val="150000"/>
              </a:lnSpc>
              <a:buFont typeface="Wingdings" panose="05000000000000000000" pitchFamily="2" charset="2"/>
              <a:buChar char="§"/>
            </a:pPr>
            <a:r>
              <a:rPr lang="fr-FR"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Dimensions </a:t>
            </a:r>
            <a:r>
              <a:rPr lang="fr-FR" b="1" dirty="0">
                <a:solidFill>
                  <a:srgbClr val="002060"/>
                </a:solidFill>
                <a:effectLst>
                  <a:outerShdw blurRad="38100" dist="38100" dir="2700000" algn="tl">
                    <a:srgbClr val="000000">
                      <a:alpha val="43137"/>
                    </a:srgbClr>
                  </a:outerShdw>
                </a:effectLst>
                <a:latin typeface="Adobe Caslon Pro" panose="0205050205050A020403" pitchFamily="18" charset="0"/>
              </a:rPr>
              <a:t>– 49 x 24.5 x 13mm</a:t>
            </a:r>
            <a:br>
              <a:rPr lang="fr-FR" b="1" dirty="0">
                <a:solidFill>
                  <a:srgbClr val="002060"/>
                </a:solidFill>
                <a:effectLst>
                  <a:outerShdw blurRad="38100" dist="38100" dir="2700000" algn="tl">
                    <a:srgbClr val="000000">
                      <a:alpha val="43137"/>
                    </a:srgbClr>
                  </a:outerShdw>
                </a:effectLst>
                <a:latin typeface="Adobe Caslon Pro" panose="0205050205050A020403" pitchFamily="18" charset="0"/>
              </a:rPr>
            </a:br>
            <a:r>
              <a:rPr lang="fr-FR" dirty="0"/>
              <a:t/>
            </a:r>
            <a:br>
              <a:rPr lang="fr-FR" dirty="0"/>
            </a:br>
            <a:r>
              <a:rPr lang="en-US" dirty="0">
                <a:solidFill>
                  <a:srgbClr val="FF0000"/>
                </a:solidFill>
                <a:latin typeface="ArialMT"/>
              </a:rPr>
              <a:t/>
            </a:r>
            <a:br>
              <a:rPr lang="en-US" dirty="0">
                <a:solidFill>
                  <a:srgbClr val="FF0000"/>
                </a:solidFill>
                <a:latin typeface="ArialMT"/>
              </a:rPr>
            </a:br>
            <a:endParaRPr lang="en-US" dirty="0">
              <a:solidFill>
                <a:srgbClr val="FF0000"/>
              </a:solidFill>
            </a:endParaRPr>
          </a:p>
        </p:txBody>
      </p:sp>
    </p:spTree>
    <p:extLst>
      <p:ext uri="{BB962C8B-B14F-4D97-AF65-F5344CB8AC3E}">
        <p14:creationId xmlns:p14="http://schemas.microsoft.com/office/powerpoint/2010/main" val="1713860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79512" y="272621"/>
            <a:ext cx="8367611" cy="3012363"/>
          </a:xfrm>
          <a:prstGeom prst="rect">
            <a:avLst/>
          </a:prstGeom>
        </p:spPr>
        <p:txBody>
          <a:bodyPr wrap="square">
            <a:spAutoFit/>
          </a:bodyPr>
          <a:lstStyle/>
          <a:p>
            <a:pPr>
              <a:lnSpc>
                <a:spcPct val="150000"/>
              </a:lnSpc>
            </a:pPr>
            <a:r>
              <a:rPr lang="en-US" sz="2000" dirty="0" smtClean="0">
                <a:solidFill>
                  <a:srgbClr val="FF0000"/>
                </a:solidFill>
                <a:effectLst>
                  <a:outerShdw blurRad="38100" dist="38100" dir="2700000" algn="tl">
                    <a:srgbClr val="000000">
                      <a:alpha val="43137"/>
                    </a:srgbClr>
                  </a:outerShdw>
                </a:effectLst>
                <a:latin typeface="Calibri-Bold"/>
              </a:rPr>
              <a:t>Connect </a:t>
            </a:r>
            <a:r>
              <a:rPr lang="en-US" sz="2000" dirty="0">
                <a:solidFill>
                  <a:srgbClr val="FF0000"/>
                </a:solidFill>
                <a:effectLst>
                  <a:outerShdw blurRad="38100" dist="38100" dir="2700000" algn="tl">
                    <a:srgbClr val="000000">
                      <a:alpha val="43137"/>
                    </a:srgbClr>
                  </a:outerShdw>
                </a:effectLst>
                <a:latin typeface="Calibri-Bold"/>
              </a:rPr>
              <a:t>Things EASY</a:t>
            </a:r>
            <a:br>
              <a:rPr lang="en-US" sz="2000" dirty="0">
                <a:solidFill>
                  <a:srgbClr val="FF0000"/>
                </a:solidFill>
                <a:effectLst>
                  <a:outerShdw blurRad="38100" dist="38100" dir="2700000" algn="tl">
                    <a:srgbClr val="000000">
                      <a:alpha val="43137"/>
                    </a:srgbClr>
                  </a:outerShdw>
                </a:effectLst>
                <a:latin typeface="Calibri-Bold"/>
              </a:rPr>
            </a:br>
            <a:r>
              <a:rPr lang="en-US" dirty="0" smtClean="0">
                <a:solidFill>
                  <a:srgbClr val="002060"/>
                </a:solidFill>
                <a:effectLst>
                  <a:outerShdw blurRad="38100" dist="38100" dir="2700000" algn="tl">
                    <a:srgbClr val="000000">
                      <a:alpha val="43137"/>
                    </a:srgbClr>
                  </a:outerShdw>
                </a:effectLst>
                <a:latin typeface="Adobe Caslon Pro" panose="0205050205050A020403" pitchFamily="18" charset="0"/>
              </a:rPr>
              <a:t>The </a:t>
            </a:r>
            <a:r>
              <a:rPr lang="en-US" dirty="0" err="1">
                <a:solidFill>
                  <a:srgbClr val="002060"/>
                </a:solidFill>
                <a:effectLst>
                  <a:outerShdw blurRad="38100" dist="38100" dir="2700000" algn="tl">
                    <a:srgbClr val="000000">
                      <a:alpha val="43137"/>
                    </a:srgbClr>
                  </a:outerShdw>
                </a:effectLst>
                <a:latin typeface="Adobe Caslon Pro" panose="0205050205050A020403" pitchFamily="18" charset="0"/>
              </a:rPr>
              <a:t>NodeMCU</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 is a development board featuring the popular ESP8266 </a:t>
            </a:r>
            <a:r>
              <a:rPr lang="en-US" dirty="0" err="1">
                <a:solidFill>
                  <a:srgbClr val="002060"/>
                </a:solidFill>
                <a:effectLst>
                  <a:outerShdw blurRad="38100" dist="38100" dir="2700000" algn="tl">
                    <a:srgbClr val="000000">
                      <a:alpha val="43137"/>
                    </a:srgbClr>
                  </a:outerShdw>
                </a:effectLst>
                <a:latin typeface="Adobe Caslon Pro" panose="0205050205050A020403" pitchFamily="18" charset="0"/>
              </a:rPr>
              <a:t>WiFi</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 chip. </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As it turns </a:t>
            </a:r>
            <a:r>
              <a:rPr lang="en-US" dirty="0" smtClean="0">
                <a:solidFill>
                  <a:srgbClr val="002060"/>
                </a:solidFill>
                <a:effectLst>
                  <a:outerShdw blurRad="38100" dist="38100" dir="2700000" algn="tl">
                    <a:srgbClr val="000000">
                      <a:alpha val="43137"/>
                    </a:srgbClr>
                  </a:outerShdw>
                </a:effectLst>
                <a:latin typeface="Adobe Caslon Pro" panose="0205050205050A020403" pitchFamily="18" charset="0"/>
              </a:rPr>
              <a:t>out, you </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can program the ESP8266 just like any other microcontroller. Its obvious advantage over </a:t>
            </a:r>
            <a:r>
              <a:rPr lang="en-US" dirty="0" smtClean="0">
                <a:solidFill>
                  <a:srgbClr val="002060"/>
                </a:solidFill>
                <a:effectLst>
                  <a:outerShdw blurRad="38100" dist="38100" dir="2700000" algn="tl">
                    <a:srgbClr val="000000">
                      <a:alpha val="43137"/>
                    </a:srgbClr>
                  </a:outerShdw>
                </a:effectLst>
                <a:latin typeface="Adobe Caslon Pro" panose="0205050205050A020403" pitchFamily="18" charset="0"/>
              </a:rPr>
              <a:t>the Arduino </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or PIC is that it can readily connect to the Internet via </a:t>
            </a:r>
            <a:r>
              <a:rPr lang="en-US" dirty="0" err="1">
                <a:solidFill>
                  <a:srgbClr val="002060"/>
                </a:solidFill>
                <a:effectLst>
                  <a:outerShdw blurRad="38100" dist="38100" dir="2700000" algn="tl">
                    <a:srgbClr val="000000">
                      <a:alpha val="43137"/>
                    </a:srgbClr>
                  </a:outerShdw>
                </a:effectLst>
                <a:latin typeface="Adobe Caslon Pro" panose="0205050205050A020403" pitchFamily="18" charset="0"/>
              </a:rPr>
              <a:t>WiFi</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 </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However, the </a:t>
            </a:r>
            <a:r>
              <a:rPr lang="en-US" dirty="0" smtClean="0">
                <a:solidFill>
                  <a:srgbClr val="002060"/>
                </a:solidFill>
                <a:effectLst>
                  <a:outerShdw blurRad="38100" dist="38100" dir="2700000" algn="tl">
                    <a:srgbClr val="000000">
                      <a:alpha val="43137"/>
                    </a:srgbClr>
                  </a:outerShdw>
                </a:effectLst>
                <a:latin typeface="Adobe Caslon Pro" panose="0205050205050A020403" pitchFamily="18" charset="0"/>
              </a:rPr>
              <a:t>ESP8266 breakout </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board has limited pins although the chip itself has a lot of output ports. The </a:t>
            </a:r>
            <a:r>
              <a:rPr lang="en-US" dirty="0" err="1" smtClean="0">
                <a:solidFill>
                  <a:srgbClr val="002060"/>
                </a:solidFill>
                <a:effectLst>
                  <a:outerShdw blurRad="38100" dist="38100" dir="2700000" algn="tl">
                    <a:srgbClr val="000000">
                      <a:alpha val="43137"/>
                    </a:srgbClr>
                  </a:outerShdw>
                </a:effectLst>
                <a:latin typeface="Adobe Caslon Pro" panose="0205050205050A020403" pitchFamily="18" charset="0"/>
              </a:rPr>
              <a:t>NodeMCU</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 </a:t>
            </a:r>
            <a:r>
              <a:rPr lang="en-US" dirty="0" smtClean="0">
                <a:solidFill>
                  <a:srgbClr val="002060"/>
                </a:solidFill>
                <a:effectLst>
                  <a:outerShdw blurRad="38100" dist="38100" dir="2700000" algn="tl">
                    <a:srgbClr val="000000">
                      <a:alpha val="43137"/>
                    </a:srgbClr>
                  </a:outerShdw>
                </a:effectLst>
                <a:latin typeface="Adobe Caslon Pro" panose="0205050205050A020403" pitchFamily="18" charset="0"/>
              </a:rPr>
              <a:t>solves </a:t>
            </a:r>
            <a:r>
              <a:rPr lang="en-US" dirty="0">
                <a:solidFill>
                  <a:srgbClr val="002060"/>
                </a:solidFill>
                <a:effectLst>
                  <a:outerShdw blurRad="38100" dist="38100" dir="2700000" algn="tl">
                    <a:srgbClr val="000000">
                      <a:alpha val="43137"/>
                    </a:srgbClr>
                  </a:outerShdw>
                </a:effectLst>
                <a:latin typeface="Adobe Caslon Pro" panose="0205050205050A020403" pitchFamily="18" charset="0"/>
              </a:rPr>
              <a:t>this problem by featuring 10 GPIO pins each capable of using PWM, I2C and 1 </a:t>
            </a:r>
            <a:r>
              <a:rPr lang="en-US" dirty="0" smtClean="0">
                <a:solidFill>
                  <a:srgbClr val="002060"/>
                </a:solidFill>
                <a:effectLst>
                  <a:outerShdw blurRad="38100" dist="38100" dir="2700000" algn="tl">
                    <a:srgbClr val="000000">
                      <a:alpha val="43137"/>
                    </a:srgbClr>
                  </a:outerShdw>
                </a:effectLst>
                <a:latin typeface="Adobe Caslon Pro" panose="0205050205050A020403" pitchFamily="18" charset="0"/>
              </a:rPr>
              <a:t>–wire interface.</a:t>
            </a:r>
            <a:endParaRPr lang="en-US" dirty="0">
              <a:solidFill>
                <a:srgbClr val="FF0000"/>
              </a:solidFill>
            </a:endParaRPr>
          </a:p>
        </p:txBody>
      </p:sp>
      <p:pic>
        <p:nvPicPr>
          <p:cNvPr id="3" name="صورة 2"/>
          <p:cNvPicPr>
            <a:picLocks noChangeAspect="1"/>
          </p:cNvPicPr>
          <p:nvPr/>
        </p:nvPicPr>
        <p:blipFill rotWithShape="1">
          <a:blip r:embed="rId2"/>
          <a:srcRect l="10012" t="32776" r="38696" b="26704"/>
          <a:stretch/>
        </p:blipFill>
        <p:spPr>
          <a:xfrm>
            <a:off x="1302977" y="3573016"/>
            <a:ext cx="6120680" cy="2592289"/>
          </a:xfrm>
          <a:prstGeom prst="rect">
            <a:avLst/>
          </a:prstGeom>
        </p:spPr>
      </p:pic>
    </p:spTree>
    <p:extLst>
      <p:ext uri="{BB962C8B-B14F-4D97-AF65-F5344CB8AC3E}">
        <p14:creationId xmlns:p14="http://schemas.microsoft.com/office/powerpoint/2010/main" val="4021633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39552" y="548680"/>
            <a:ext cx="6912768" cy="400110"/>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Time-based </a:t>
            </a:r>
            <a:r>
              <a:rPr lang="en-US" sz="2000" b="1" cap="all" dirty="0">
                <a:solidFill>
                  <a:srgbClr val="C00000"/>
                </a:solidFill>
                <a:effectLst>
                  <a:outerShdw blurRad="38100" dist="38100" dir="2700000" algn="tl">
                    <a:srgbClr val="000000">
                      <a:alpha val="43137"/>
                    </a:srgbClr>
                  </a:outerShdw>
                </a:effectLst>
                <a:latin typeface="proxima-nova-n8"/>
              </a:rPr>
              <a:t>One-time Password (TOTP) </a:t>
            </a:r>
          </a:p>
        </p:txBody>
      </p:sp>
      <p:sp>
        <p:nvSpPr>
          <p:cNvPr id="3" name="مستطيل 2"/>
          <p:cNvSpPr/>
          <p:nvPr/>
        </p:nvSpPr>
        <p:spPr>
          <a:xfrm>
            <a:off x="395536" y="1412776"/>
            <a:ext cx="8136904" cy="3000821"/>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Time-based One-time Password (TOTP) is a computer algorithm that generates a one-time password (OTP) which uses the current time as a source of uniqueness. An extension of the HMAC-based One-time Password algorithm (HOTP), it has been adopted as Internet Engineering Task Force (IETF) standard RFC 6238.[1]</a:t>
            </a:r>
          </a:p>
          <a:p>
            <a:pPr marL="342900" indent="-342900">
              <a:lnSpc>
                <a:spcPct val="150000"/>
              </a:lnSpc>
              <a:buFont typeface="Wingdings" panose="05000000000000000000" pitchFamily="2" charset="2"/>
              <a:buChar char="§"/>
            </a:pPr>
            <a:endParaRPr lang="en-US" b="1" dirty="0">
              <a:solidFill>
                <a:srgbClr val="002060"/>
              </a:solidFill>
              <a:effectLst>
                <a:outerShdw blurRad="38100" dist="38100" dir="2700000" algn="tl">
                  <a:srgbClr val="000000">
                    <a:alpha val="43137"/>
                  </a:srgbClr>
                </a:outerShdw>
              </a:effectLst>
              <a:latin typeface="Adobe Caslon Pro" panose="0205050205050A020403" pitchFamily="18" charset="0"/>
            </a:endParaRPr>
          </a:p>
          <a:p>
            <a:pPr marL="342900" indent="-342900">
              <a:lnSpc>
                <a:spcPct val="150000"/>
              </a:lnSpc>
              <a:buFont typeface="Wingdings" panose="05000000000000000000" pitchFamily="2" charset="2"/>
              <a:buChar char="§"/>
            </a:pP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TOTP is the cornerstone of Initiative for Open Authentication (OATH), and is used in a number of two-factor authentication (2FA) systems.</a:t>
            </a:r>
          </a:p>
        </p:txBody>
      </p:sp>
    </p:spTree>
    <p:extLst>
      <p:ext uri="{BB962C8B-B14F-4D97-AF65-F5344CB8AC3E}">
        <p14:creationId xmlns:p14="http://schemas.microsoft.com/office/powerpoint/2010/main" val="400899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003A08-9FCC-4F90-A907-C17FBA63D05A}"/>
              </a:ext>
            </a:extLst>
          </p:cNvPr>
          <p:cNvSpPr/>
          <p:nvPr/>
        </p:nvSpPr>
        <p:spPr>
          <a:xfrm>
            <a:off x="206693" y="3530591"/>
            <a:ext cx="3285187" cy="703819"/>
          </a:xfrm>
          <a:prstGeom prst="rect">
            <a:avLst/>
          </a:prstGeom>
          <a:solidFill>
            <a:schemeClr val="accent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a:t>Design and Implementation </a:t>
            </a:r>
          </a:p>
        </p:txBody>
      </p:sp>
      <p:sp>
        <p:nvSpPr>
          <p:cNvPr id="6" name="Rectangle 8">
            <a:extLst>
              <a:ext uri="{FF2B5EF4-FFF2-40B4-BE49-F238E27FC236}">
                <a16:creationId xmlns:a16="http://schemas.microsoft.com/office/drawing/2014/main" id="{C1E010EB-4EB8-4F2F-AB58-FA1591EB36BD}"/>
              </a:ext>
            </a:extLst>
          </p:cNvPr>
          <p:cNvSpPr/>
          <p:nvPr/>
        </p:nvSpPr>
        <p:spPr>
          <a:xfrm>
            <a:off x="3851920" y="3553310"/>
            <a:ext cx="3321264" cy="700805"/>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t>Communication system (</a:t>
            </a:r>
            <a:r>
              <a:rPr lang="en-US" sz="2000" b="1" dirty="0">
                <a:solidFill>
                  <a:srgbClr val="C00000"/>
                </a:solidFill>
                <a:effectLst>
                  <a:outerShdw blurRad="38100" dist="38100" dir="2700000" algn="tl">
                    <a:srgbClr val="000000">
                      <a:alpha val="43137"/>
                    </a:srgbClr>
                  </a:outerShdw>
                </a:effectLst>
              </a:rPr>
              <a:t>IoT</a:t>
            </a:r>
            <a:r>
              <a:rPr lang="en-US" sz="2000" b="1" dirty="0"/>
              <a:t>) </a:t>
            </a:r>
          </a:p>
        </p:txBody>
      </p:sp>
      <p:sp>
        <p:nvSpPr>
          <p:cNvPr id="7" name="Rectangle 10">
            <a:extLst>
              <a:ext uri="{FF2B5EF4-FFF2-40B4-BE49-F238E27FC236}">
                <a16:creationId xmlns:a16="http://schemas.microsoft.com/office/drawing/2014/main" id="{2F4524B9-BC47-4A6B-9617-4F798EB14A62}"/>
              </a:ext>
            </a:extLst>
          </p:cNvPr>
          <p:cNvSpPr/>
          <p:nvPr/>
        </p:nvSpPr>
        <p:spPr>
          <a:xfrm>
            <a:off x="3447642" y="3678621"/>
            <a:ext cx="404278" cy="400110"/>
          </a:xfrm>
          <a:prstGeom prst="rect">
            <a:avLst/>
          </a:prstGeom>
        </p:spPr>
        <p:txBody>
          <a:bodyPr wrap="none">
            <a:spAutoFit/>
          </a:bodyPr>
          <a:lstStyle/>
          <a:p>
            <a:pPr algn="ctr"/>
            <a:r>
              <a:rPr lang="en-US" sz="2000" b="1" dirty="0">
                <a:solidFill>
                  <a:schemeClr val="dk1"/>
                </a:solidFill>
              </a:rPr>
              <a:t>of</a:t>
            </a:r>
          </a:p>
        </p:txBody>
      </p:sp>
      <p:sp>
        <p:nvSpPr>
          <p:cNvPr id="8" name="TextBox 11">
            <a:extLst>
              <a:ext uri="{FF2B5EF4-FFF2-40B4-BE49-F238E27FC236}">
                <a16:creationId xmlns:a16="http://schemas.microsoft.com/office/drawing/2014/main" id="{10958CA2-B86B-4EF1-9F2E-B2738135B2E3}"/>
              </a:ext>
            </a:extLst>
          </p:cNvPr>
          <p:cNvSpPr txBox="1"/>
          <p:nvPr/>
        </p:nvSpPr>
        <p:spPr>
          <a:xfrm>
            <a:off x="146281" y="2262823"/>
            <a:ext cx="1872208" cy="307777"/>
          </a:xfrm>
          <a:prstGeom prst="rect">
            <a:avLst/>
          </a:prstGeom>
          <a:noFill/>
        </p:spPr>
        <p:txBody>
          <a:bodyPr wrap="square" rtlCol="0">
            <a:spAutoFit/>
          </a:bodyPr>
          <a:lstStyle/>
          <a:p>
            <a:pPr algn="ctr" rtl="0"/>
            <a:r>
              <a:rPr lang="en-US" sz="1400" b="1" dirty="0">
                <a:effectLst>
                  <a:innerShdw blurRad="63500" dist="50800" dir="16200000">
                    <a:prstClr val="black">
                      <a:alpha val="50000"/>
                    </a:prstClr>
                  </a:innerShdw>
                </a:effectLst>
                <a:latin typeface="Times New Roman" pitchFamily="18" charset="0"/>
                <a:cs typeface="Times New Roman" pitchFamily="18" charset="0"/>
              </a:rPr>
              <a:t>Research Objective</a:t>
            </a:r>
          </a:p>
        </p:txBody>
      </p:sp>
      <p:sp>
        <p:nvSpPr>
          <p:cNvPr id="10" name="TextBox 13">
            <a:extLst>
              <a:ext uri="{FF2B5EF4-FFF2-40B4-BE49-F238E27FC236}">
                <a16:creationId xmlns:a16="http://schemas.microsoft.com/office/drawing/2014/main" id="{9D4F36DF-B5F5-4F3D-80BE-EE182F5E5026}"/>
              </a:ext>
            </a:extLst>
          </p:cNvPr>
          <p:cNvSpPr txBox="1"/>
          <p:nvPr/>
        </p:nvSpPr>
        <p:spPr>
          <a:xfrm>
            <a:off x="3331590" y="2122237"/>
            <a:ext cx="2579702" cy="307777"/>
          </a:xfrm>
          <a:prstGeom prst="rect">
            <a:avLst/>
          </a:prstGeom>
          <a:noFill/>
        </p:spPr>
        <p:txBody>
          <a:bodyPr wrap="square" rtlCol="0">
            <a:spAutoFit/>
          </a:bodyPr>
          <a:lstStyle/>
          <a:p>
            <a:pPr algn="ctr"/>
            <a:r>
              <a:rPr lang="en-US" sz="1400" b="1" dirty="0">
                <a:effectLst>
                  <a:innerShdw blurRad="63500" dist="50800" dir="16200000">
                    <a:prstClr val="black">
                      <a:alpha val="50000"/>
                    </a:prstClr>
                  </a:innerShdw>
                </a:effectLst>
                <a:latin typeface="Times New Roman" pitchFamily="18" charset="0"/>
                <a:cs typeface="Times New Roman" pitchFamily="18" charset="0"/>
              </a:rPr>
              <a:t>Research Environment</a:t>
            </a:r>
          </a:p>
        </p:txBody>
      </p:sp>
      <p:sp>
        <p:nvSpPr>
          <p:cNvPr id="12" name="Rectangle 16">
            <a:extLst>
              <a:ext uri="{FF2B5EF4-FFF2-40B4-BE49-F238E27FC236}">
                <a16:creationId xmlns:a16="http://schemas.microsoft.com/office/drawing/2014/main" id="{1843B014-7E71-4500-BADF-CE0C2BFBBC27}"/>
              </a:ext>
            </a:extLst>
          </p:cNvPr>
          <p:cNvSpPr/>
          <p:nvPr/>
        </p:nvSpPr>
        <p:spPr>
          <a:xfrm>
            <a:off x="7308304" y="3573016"/>
            <a:ext cx="1629003" cy="681100"/>
          </a:xfrm>
          <a:prstGeom prst="rect">
            <a:avLst/>
          </a:prstGeom>
          <a:solidFill>
            <a:srgbClr val="FFC000"/>
          </a:solid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a:solidFill>
                  <a:schemeClr val="dk1"/>
                </a:solidFill>
              </a:rPr>
              <a:t>Secure Technology</a:t>
            </a:r>
          </a:p>
        </p:txBody>
      </p:sp>
      <p:sp>
        <p:nvSpPr>
          <p:cNvPr id="13" name="Rectangle 17">
            <a:extLst>
              <a:ext uri="{FF2B5EF4-FFF2-40B4-BE49-F238E27FC236}">
                <a16:creationId xmlns:a16="http://schemas.microsoft.com/office/drawing/2014/main" id="{30C77CF7-1C0C-478E-80DE-00E4BDBC632C}"/>
              </a:ext>
            </a:extLst>
          </p:cNvPr>
          <p:cNvSpPr/>
          <p:nvPr/>
        </p:nvSpPr>
        <p:spPr>
          <a:xfrm>
            <a:off x="6399920" y="2130287"/>
            <a:ext cx="2455993" cy="307777"/>
          </a:xfrm>
          <a:prstGeom prst="rect">
            <a:avLst/>
          </a:prstGeom>
        </p:spPr>
        <p:txBody>
          <a:bodyPr wrap="none">
            <a:spAutoFit/>
          </a:bodyPr>
          <a:lstStyle/>
          <a:p>
            <a:pPr algn="ctr"/>
            <a:r>
              <a:rPr lang="en-US" sz="1400" b="1" dirty="0">
                <a:effectLst>
                  <a:innerShdw blurRad="63500" dist="50800" dir="16200000">
                    <a:prstClr val="black">
                      <a:alpha val="50000"/>
                    </a:prstClr>
                  </a:innerShdw>
                </a:effectLst>
                <a:latin typeface="Times New Roman" pitchFamily="18" charset="0"/>
                <a:cs typeface="Times New Roman" pitchFamily="18" charset="0"/>
              </a:rPr>
              <a:t>Research Problem Statement </a:t>
            </a:r>
          </a:p>
        </p:txBody>
      </p:sp>
      <p:sp>
        <p:nvSpPr>
          <p:cNvPr id="15" name="Rectangle 20">
            <a:extLst>
              <a:ext uri="{FF2B5EF4-FFF2-40B4-BE49-F238E27FC236}">
                <a16:creationId xmlns:a16="http://schemas.microsoft.com/office/drawing/2014/main" id="{84B5C0AB-7F6E-4794-9FA3-95A71B833378}"/>
              </a:ext>
            </a:extLst>
          </p:cNvPr>
          <p:cNvSpPr/>
          <p:nvPr/>
        </p:nvSpPr>
        <p:spPr>
          <a:xfrm>
            <a:off x="3331590" y="4536945"/>
            <a:ext cx="4264746" cy="714107"/>
          </a:xfrm>
          <a:prstGeom prst="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latin typeface="Times New Roman"/>
                <a:ea typeface="Calibri"/>
                <a:cs typeface="Arial"/>
              </a:rPr>
              <a:t>C Language and </a:t>
            </a:r>
            <a:r>
              <a:rPr lang="en-US" sz="2000" b="1" dirty="0" err="1" smtClean="0">
                <a:latin typeface="Times New Roman"/>
                <a:ea typeface="Calibri"/>
                <a:cs typeface="Arial"/>
              </a:rPr>
              <a:t>NodeMCU</a:t>
            </a:r>
            <a:r>
              <a:rPr lang="en-US" sz="2000" b="1" dirty="0" smtClean="0">
                <a:latin typeface="Times New Roman"/>
                <a:ea typeface="Calibri"/>
                <a:cs typeface="Arial"/>
              </a:rPr>
              <a:t> </a:t>
            </a:r>
            <a:endParaRPr lang="en-US" sz="2000" b="1" dirty="0"/>
          </a:p>
        </p:txBody>
      </p:sp>
      <p:sp>
        <p:nvSpPr>
          <p:cNvPr id="16" name="Rectangle 3">
            <a:extLst>
              <a:ext uri="{FF2B5EF4-FFF2-40B4-BE49-F238E27FC236}">
                <a16:creationId xmlns:a16="http://schemas.microsoft.com/office/drawing/2014/main" id="{256E2ED2-BB5A-41B7-9840-18AB65F9C012}"/>
              </a:ext>
            </a:extLst>
          </p:cNvPr>
          <p:cNvSpPr/>
          <p:nvPr/>
        </p:nvSpPr>
        <p:spPr>
          <a:xfrm>
            <a:off x="2121002" y="4693943"/>
            <a:ext cx="1210588" cy="400110"/>
          </a:xfrm>
          <a:prstGeom prst="rect">
            <a:avLst/>
          </a:prstGeom>
        </p:spPr>
        <p:txBody>
          <a:bodyPr wrap="none">
            <a:spAutoFit/>
          </a:bodyPr>
          <a:lstStyle/>
          <a:p>
            <a:r>
              <a:rPr lang="en-US" sz="2000" b="1" dirty="0">
                <a:solidFill>
                  <a:schemeClr val="dk1"/>
                </a:solidFill>
              </a:rPr>
              <a:t>based on </a:t>
            </a:r>
          </a:p>
        </p:txBody>
      </p:sp>
      <p:sp>
        <p:nvSpPr>
          <p:cNvPr id="17" name="TextBox 21">
            <a:extLst>
              <a:ext uri="{FF2B5EF4-FFF2-40B4-BE49-F238E27FC236}">
                <a16:creationId xmlns:a16="http://schemas.microsoft.com/office/drawing/2014/main" id="{5B6C965B-F274-473E-9760-8881296023B7}"/>
              </a:ext>
            </a:extLst>
          </p:cNvPr>
          <p:cNvSpPr txBox="1"/>
          <p:nvPr/>
        </p:nvSpPr>
        <p:spPr>
          <a:xfrm>
            <a:off x="7271792" y="5777149"/>
            <a:ext cx="1872208" cy="307777"/>
          </a:xfrm>
          <a:prstGeom prst="rect">
            <a:avLst/>
          </a:prstGeom>
          <a:noFill/>
        </p:spPr>
        <p:txBody>
          <a:bodyPr wrap="square" rtlCol="0">
            <a:spAutoFit/>
          </a:bodyPr>
          <a:lstStyle/>
          <a:p>
            <a:pPr algn="ctr" rtl="0"/>
            <a:r>
              <a:rPr lang="en-US" sz="1400" b="1" dirty="0">
                <a:effectLst>
                  <a:outerShdw blurRad="38100" dist="38100" dir="2700000" algn="tl">
                    <a:srgbClr val="000000">
                      <a:alpha val="43137"/>
                    </a:srgbClr>
                  </a:outerShdw>
                </a:effectLst>
                <a:latin typeface="Times New Roman" pitchFamily="18" charset="0"/>
                <a:cs typeface="Times New Roman" pitchFamily="18" charset="0"/>
              </a:rPr>
              <a:t>Research Tool</a:t>
            </a:r>
          </a:p>
        </p:txBody>
      </p:sp>
      <p:cxnSp>
        <p:nvCxnSpPr>
          <p:cNvPr id="18" name="Straight Arrow Connector 22">
            <a:extLst>
              <a:ext uri="{FF2B5EF4-FFF2-40B4-BE49-F238E27FC236}">
                <a16:creationId xmlns:a16="http://schemas.microsoft.com/office/drawing/2014/main" id="{62A93DD6-C977-4072-A03E-A5AA5E6BB064}"/>
              </a:ext>
            </a:extLst>
          </p:cNvPr>
          <p:cNvCxnSpPr>
            <a:cxnSpLocks/>
          </p:cNvCxnSpPr>
          <p:nvPr/>
        </p:nvCxnSpPr>
        <p:spPr>
          <a:xfrm flipH="1" flipV="1">
            <a:off x="6854112" y="5326941"/>
            <a:ext cx="908384" cy="453292"/>
          </a:xfrm>
          <a:prstGeom prst="straightConnector1">
            <a:avLst/>
          </a:prstGeom>
          <a:ln w="38100">
            <a:tailEnd type="arrow"/>
          </a:ln>
          <a:effectLst>
            <a:outerShdw blurRad="50800" dist="38100" dir="13500000" algn="b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47" name="مستطيل 46">
            <a:extLst>
              <a:ext uri="{FF2B5EF4-FFF2-40B4-BE49-F238E27FC236}">
                <a16:creationId xmlns:a16="http://schemas.microsoft.com/office/drawing/2014/main" id="{F01485B8-25F2-4B66-B3D4-31319BD59909}"/>
              </a:ext>
            </a:extLst>
          </p:cNvPr>
          <p:cNvSpPr/>
          <p:nvPr/>
        </p:nvSpPr>
        <p:spPr>
          <a:xfrm>
            <a:off x="706310" y="764703"/>
            <a:ext cx="3721674" cy="769441"/>
          </a:xfrm>
          <a:prstGeom prst="rect">
            <a:avLst/>
          </a:prstGeom>
        </p:spPr>
        <p:txBody>
          <a:bodyPr wrap="square">
            <a:spAutoFit/>
          </a:bodyPr>
          <a:lstStyle/>
          <a:p>
            <a:r>
              <a:rPr lang="en-US" sz="44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Background</a:t>
            </a:r>
            <a:endParaRPr lang="en-US" dirty="0">
              <a:solidFill>
                <a:srgbClr val="AC0000"/>
              </a:solidFill>
              <a:effectLst>
                <a:outerShdw blurRad="38100" dist="38100" dir="2700000" algn="tl">
                  <a:srgbClr val="000000">
                    <a:alpha val="43137"/>
                  </a:srgbClr>
                </a:outerShdw>
              </a:effectLst>
            </a:endParaRPr>
          </a:p>
        </p:txBody>
      </p:sp>
      <p:cxnSp>
        <p:nvCxnSpPr>
          <p:cNvPr id="52" name="Straight Arrow Connector 19">
            <a:extLst>
              <a:ext uri="{FF2B5EF4-FFF2-40B4-BE49-F238E27FC236}">
                <a16:creationId xmlns:a16="http://schemas.microsoft.com/office/drawing/2014/main" id="{63BADCBA-01DF-44CB-9E88-518AA63FF8CC}"/>
              </a:ext>
            </a:extLst>
          </p:cNvPr>
          <p:cNvCxnSpPr>
            <a:cxnSpLocks/>
          </p:cNvCxnSpPr>
          <p:nvPr/>
        </p:nvCxnSpPr>
        <p:spPr>
          <a:xfrm>
            <a:off x="4621441" y="2646320"/>
            <a:ext cx="465715" cy="690684"/>
          </a:xfrm>
          <a:prstGeom prst="straightConnector1">
            <a:avLst/>
          </a:prstGeom>
          <a:ln w="38100">
            <a:tailEnd type="arrow"/>
          </a:ln>
          <a:effectLst>
            <a:outerShdw blurRad="50800" dist="38100" dir="13500000" algn="b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53" name="Straight Arrow Connector 19">
            <a:extLst>
              <a:ext uri="{FF2B5EF4-FFF2-40B4-BE49-F238E27FC236}">
                <a16:creationId xmlns:a16="http://schemas.microsoft.com/office/drawing/2014/main" id="{6E136291-132E-4E1A-9EB3-F76BCD81919C}"/>
              </a:ext>
            </a:extLst>
          </p:cNvPr>
          <p:cNvCxnSpPr>
            <a:cxnSpLocks/>
          </p:cNvCxnSpPr>
          <p:nvPr/>
        </p:nvCxnSpPr>
        <p:spPr>
          <a:xfrm>
            <a:off x="1107909" y="2634721"/>
            <a:ext cx="465715" cy="690684"/>
          </a:xfrm>
          <a:prstGeom prst="straightConnector1">
            <a:avLst/>
          </a:prstGeom>
          <a:ln w="38100">
            <a:tailEnd type="arrow"/>
          </a:ln>
          <a:effectLst>
            <a:outerShdw blurRad="50800" dist="38100" dir="13500000" algn="b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54" name="Straight Arrow Connector 19">
            <a:extLst>
              <a:ext uri="{FF2B5EF4-FFF2-40B4-BE49-F238E27FC236}">
                <a16:creationId xmlns:a16="http://schemas.microsoft.com/office/drawing/2014/main" id="{510E063B-F376-45ED-A44C-F0AD6C5B88CA}"/>
              </a:ext>
            </a:extLst>
          </p:cNvPr>
          <p:cNvCxnSpPr>
            <a:cxnSpLocks/>
          </p:cNvCxnSpPr>
          <p:nvPr/>
        </p:nvCxnSpPr>
        <p:spPr>
          <a:xfrm>
            <a:off x="7809480" y="2658903"/>
            <a:ext cx="465715" cy="690684"/>
          </a:xfrm>
          <a:prstGeom prst="straightConnector1">
            <a:avLst/>
          </a:prstGeom>
          <a:ln w="38100">
            <a:tailEnd type="arrow"/>
          </a:ln>
          <a:effectLst>
            <a:outerShdw blurRad="50800" dist="38100" dir="13500000" algn="b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195705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323528" y="1124744"/>
            <a:ext cx="5134498" cy="5078313"/>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what </a:t>
            </a: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is TOTP authentication</a:t>
            </a: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                                            </a:t>
            </a: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An uncomplicated answer is — it’s a 2-factor verification method that uses the time as a variable. Let’s expand on this a bit and unravel how TOTP authentication actually operates.</a:t>
            </a:r>
          </a:p>
          <a:p>
            <a:pPr marL="342900" indent="-342900" algn="justLow">
              <a:lnSpc>
                <a:spcPct val="150000"/>
              </a:lnSpc>
              <a:buFont typeface="Wingdings" panose="05000000000000000000" pitchFamily="2" charset="2"/>
              <a:buChar char="§"/>
            </a:pPr>
            <a:endParaRPr lang="en-US" sz="1100" b="1" dirty="0" smtClean="0">
              <a:solidFill>
                <a:srgbClr val="002060"/>
              </a:solidFill>
              <a:effectLst>
                <a:outerShdw blurRad="38100" dist="38100" dir="2700000" algn="tl">
                  <a:srgbClr val="000000">
                    <a:alpha val="43137"/>
                  </a:srgbClr>
                </a:outerShdw>
              </a:effectLst>
              <a:latin typeface="Adobe Caslon Pro" panose="0205050205050A020403" pitchFamily="18" charset="0"/>
            </a:endParaRPr>
          </a:p>
          <a:p>
            <a:pPr marL="342900" indent="-342900" algn="justLow">
              <a:lnSpc>
                <a:spcPct val="150000"/>
              </a:lnSpc>
              <a:buFont typeface="Wingdings" panose="05000000000000000000" pitchFamily="2" charset="2"/>
              <a:buChar char="§"/>
            </a:pPr>
            <a:r>
              <a:rPr lang="en-US" b="1" dirty="0" smtClean="0">
                <a:solidFill>
                  <a:srgbClr val="002060"/>
                </a:solidFill>
                <a:effectLst>
                  <a:outerShdw blurRad="38100" dist="38100" dir="2700000" algn="tl">
                    <a:srgbClr val="000000">
                      <a:alpha val="43137"/>
                    </a:srgbClr>
                  </a:outerShdw>
                </a:effectLst>
                <a:latin typeface="Adobe Caslon Pro" panose="0205050205050A020403" pitchFamily="18" charset="0"/>
              </a:rPr>
              <a:t>TOTP </a:t>
            </a:r>
            <a:r>
              <a:rPr lang="en-US" b="1" dirty="0">
                <a:solidFill>
                  <a:srgbClr val="002060"/>
                </a:solidFill>
                <a:effectLst>
                  <a:outerShdw blurRad="38100" dist="38100" dir="2700000" algn="tl">
                    <a:srgbClr val="000000">
                      <a:alpha val="43137"/>
                    </a:srgbClr>
                  </a:outerShdw>
                </a:effectLst>
                <a:latin typeface="Adobe Caslon Pro" panose="0205050205050A020403" pitchFamily="18" charset="0"/>
              </a:rPr>
              <a:t>algorithm (RFC 6238) implies that an OTP is a product of two parameters encrypted together. These are a common value, which is a shared secret key, or seed; and a variable, in this case – the running time. These parameters are encrypted with a hash function..</a:t>
            </a:r>
            <a:endParaRPr lang="en-US" b="1" dirty="0">
              <a:solidFill>
                <a:srgbClr val="002060"/>
              </a:solidFill>
              <a:effectLst>
                <a:outerShdw blurRad="38100" dist="38100" dir="2700000" algn="tl">
                  <a:srgbClr val="000000">
                    <a:alpha val="43137"/>
                  </a:srgbClr>
                </a:outerShdw>
              </a:effectLst>
              <a:latin typeface="Adobe Caslon Pro" panose="0205050205050A020403" pitchFamily="18" charset="0"/>
            </a:endParaRPr>
          </a:p>
        </p:txBody>
      </p:sp>
      <p:sp>
        <p:nvSpPr>
          <p:cNvPr id="2" name="مستطيل 1"/>
          <p:cNvSpPr/>
          <p:nvPr/>
        </p:nvSpPr>
        <p:spPr>
          <a:xfrm>
            <a:off x="539552" y="548680"/>
            <a:ext cx="6912768" cy="400110"/>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TOTP algorithm</a:t>
            </a:r>
          </a:p>
        </p:txBody>
      </p:sp>
      <p:pic>
        <p:nvPicPr>
          <p:cNvPr id="4" name="صورة 3"/>
          <p:cNvPicPr>
            <a:picLocks noChangeAspect="1"/>
          </p:cNvPicPr>
          <p:nvPr/>
        </p:nvPicPr>
        <p:blipFill rotWithShape="1">
          <a:blip r:embed="rId2">
            <a:extLst>
              <a:ext uri="{28A0092B-C50C-407E-A947-70E740481C1C}">
                <a14:useLocalDpi xmlns:a14="http://schemas.microsoft.com/office/drawing/2010/main" val="0"/>
              </a:ext>
            </a:extLst>
          </a:blip>
          <a:srcRect l="18598" r="22087"/>
          <a:stretch/>
        </p:blipFill>
        <p:spPr>
          <a:xfrm>
            <a:off x="5364088" y="948790"/>
            <a:ext cx="3618157" cy="3171503"/>
          </a:xfrm>
          <a:prstGeom prst="rect">
            <a:avLst/>
          </a:prstGeom>
        </p:spPr>
      </p:pic>
    </p:spTree>
    <p:extLst>
      <p:ext uri="{BB962C8B-B14F-4D97-AF65-F5344CB8AC3E}">
        <p14:creationId xmlns:p14="http://schemas.microsoft.com/office/powerpoint/2010/main" val="130941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467544" y="1412776"/>
            <a:ext cx="8064896" cy="4801314"/>
          </a:xfrm>
          <a:prstGeom prst="rect">
            <a:avLst/>
          </a:prstGeom>
        </p:spPr>
        <p:txBody>
          <a:bodyPr wrap="square">
            <a:spAutoFit/>
          </a:bodyPr>
          <a:lstStyle/>
          <a:p>
            <a:r>
              <a:rPr lang="en-US" dirty="0" smtClean="0">
                <a:solidFill>
                  <a:srgbClr val="FF0000"/>
                </a:solidFill>
              </a:rPr>
              <a:t>IP </a:t>
            </a:r>
            <a:r>
              <a:rPr lang="en-US" dirty="0">
                <a:solidFill>
                  <a:srgbClr val="FF0000"/>
                </a:solidFill>
              </a:rPr>
              <a:t>address:	192.168.1.1</a:t>
            </a:r>
          </a:p>
          <a:p>
            <a:r>
              <a:rPr lang="en-US" dirty="0">
                <a:solidFill>
                  <a:srgbClr val="FF0000"/>
                </a:solidFill>
              </a:rPr>
              <a:t>HTTP server started</a:t>
            </a:r>
          </a:p>
          <a:p>
            <a:r>
              <a:rPr lang="en-US" dirty="0" smtClean="0"/>
              <a:t>*******</a:t>
            </a:r>
            <a:r>
              <a:rPr lang="en-US" dirty="0"/>
              <a:t>Login Request!*******</a:t>
            </a:r>
          </a:p>
          <a:p>
            <a:r>
              <a:rPr lang="en-US" dirty="0">
                <a:solidFill>
                  <a:srgbClr val="0070C0"/>
                </a:solidFill>
              </a:rPr>
              <a:t>Body received: {"username":"admin","password":"password123","Token":"wfsnmyto-n47b-6bhc-7fam-4ltzatyixcmyg5"}</a:t>
            </a:r>
          </a:p>
          <a:p>
            <a:r>
              <a:rPr lang="en-US" dirty="0">
                <a:solidFill>
                  <a:srgbClr val="0070C0"/>
                </a:solidFill>
              </a:rPr>
              <a:t>Initial Token validated | Sending API Key</a:t>
            </a:r>
          </a:p>
          <a:p>
            <a:r>
              <a:rPr lang="en-US" dirty="0">
                <a:solidFill>
                  <a:srgbClr val="0070C0"/>
                </a:solidFill>
              </a:rPr>
              <a:t>Here is your random string: yyu0agfi-rygv-3xru-bf30-cbjvhxj3wcwo46</a:t>
            </a:r>
          </a:p>
          <a:p>
            <a:r>
              <a:rPr lang="en-US" dirty="0" err="1">
                <a:solidFill>
                  <a:srgbClr val="0070C0"/>
                </a:solidFill>
              </a:rPr>
              <a:t>previousKeyCreationTime</a:t>
            </a:r>
            <a:r>
              <a:rPr lang="en-US" dirty="0">
                <a:solidFill>
                  <a:srgbClr val="0070C0"/>
                </a:solidFill>
              </a:rPr>
              <a:t>:  21449</a:t>
            </a:r>
          </a:p>
          <a:p>
            <a:r>
              <a:rPr lang="en-US" dirty="0" smtClean="0"/>
              <a:t>*******</a:t>
            </a:r>
            <a:r>
              <a:rPr lang="en-US" dirty="0"/>
              <a:t>Data Receive!*******</a:t>
            </a:r>
          </a:p>
          <a:p>
            <a:r>
              <a:rPr lang="en-US" dirty="0">
                <a:solidFill>
                  <a:srgbClr val="FF0000"/>
                </a:solidFill>
              </a:rPr>
              <a:t>Last </a:t>
            </a:r>
            <a:r>
              <a:rPr lang="en-US" dirty="0" err="1">
                <a:solidFill>
                  <a:srgbClr val="FF0000"/>
                </a:solidFill>
              </a:rPr>
              <a:t>ApiKey</a:t>
            </a:r>
            <a:r>
              <a:rPr lang="en-US" dirty="0">
                <a:solidFill>
                  <a:srgbClr val="FF0000"/>
                </a:solidFill>
              </a:rPr>
              <a:t> Valid till:  101419</a:t>
            </a:r>
          </a:p>
          <a:p>
            <a:r>
              <a:rPr lang="en-US" dirty="0">
                <a:solidFill>
                  <a:srgbClr val="FF0000"/>
                </a:solidFill>
              </a:rPr>
              <a:t>Body received: {"ApiKey":"yyu0agfi-rygv-3xru-bf30-cbjvhxj3wcwo46","data":"25"}</a:t>
            </a:r>
          </a:p>
          <a:p>
            <a:r>
              <a:rPr lang="en-US" dirty="0" err="1">
                <a:solidFill>
                  <a:srgbClr val="FF0000"/>
                </a:solidFill>
              </a:rPr>
              <a:t>ApiKey</a:t>
            </a:r>
            <a:r>
              <a:rPr lang="en-US" dirty="0">
                <a:solidFill>
                  <a:srgbClr val="FF0000"/>
                </a:solidFill>
              </a:rPr>
              <a:t> validated | Saving your data!</a:t>
            </a:r>
          </a:p>
          <a:p>
            <a:r>
              <a:rPr lang="en-US" dirty="0" smtClean="0"/>
              <a:t>*******</a:t>
            </a:r>
            <a:r>
              <a:rPr lang="en-US" dirty="0"/>
              <a:t>Data Receive!*******</a:t>
            </a:r>
          </a:p>
          <a:p>
            <a:r>
              <a:rPr lang="en-US" dirty="0">
                <a:solidFill>
                  <a:srgbClr val="0070C0"/>
                </a:solidFill>
              </a:rPr>
              <a:t>Last </a:t>
            </a:r>
            <a:r>
              <a:rPr lang="en-US" dirty="0" err="1">
                <a:solidFill>
                  <a:srgbClr val="0070C0"/>
                </a:solidFill>
              </a:rPr>
              <a:t>ApiKey</a:t>
            </a:r>
            <a:r>
              <a:rPr lang="en-US" dirty="0">
                <a:solidFill>
                  <a:srgbClr val="0070C0"/>
                </a:solidFill>
              </a:rPr>
              <a:t> Valid till:  81419</a:t>
            </a:r>
          </a:p>
          <a:p>
            <a:r>
              <a:rPr lang="en-US" dirty="0">
                <a:solidFill>
                  <a:srgbClr val="0070C0"/>
                </a:solidFill>
              </a:rPr>
              <a:t>Body received: {"ApiKey":"yyu0agfi-rygv-3xru-bf30-cbjvhxj3wcwo46","data":"21"}</a:t>
            </a:r>
          </a:p>
          <a:p>
            <a:r>
              <a:rPr lang="en-US" dirty="0" err="1">
                <a:solidFill>
                  <a:srgbClr val="0070C0"/>
                </a:solidFill>
              </a:rPr>
              <a:t>ApiKey</a:t>
            </a:r>
            <a:r>
              <a:rPr lang="en-US" dirty="0">
                <a:solidFill>
                  <a:srgbClr val="0070C0"/>
                </a:solidFill>
              </a:rPr>
              <a:t> validated | Saving your data!</a:t>
            </a:r>
          </a:p>
        </p:txBody>
      </p:sp>
      <p:sp>
        <p:nvSpPr>
          <p:cNvPr id="6" name="مستطيل 5"/>
          <p:cNvSpPr/>
          <p:nvPr/>
        </p:nvSpPr>
        <p:spPr>
          <a:xfrm>
            <a:off x="467544" y="404664"/>
            <a:ext cx="6912768" cy="1015663"/>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2FA coding</a:t>
            </a:r>
          </a:p>
          <a:p>
            <a:pPr fontAlgn="base"/>
            <a:endParaRPr lang="en-US" sz="2000" b="1" cap="all" dirty="0" smtClean="0">
              <a:solidFill>
                <a:srgbClr val="C00000"/>
              </a:solidFill>
              <a:effectLst>
                <a:outerShdw blurRad="38100" dist="38100" dir="2700000" algn="tl">
                  <a:srgbClr val="000000">
                    <a:alpha val="43137"/>
                  </a:srgbClr>
                </a:outerShdw>
              </a:effectLst>
              <a:latin typeface="proxima-nova-n8"/>
            </a:endParaRPr>
          </a:p>
          <a:p>
            <a:pPr fontAlgn="base"/>
            <a:r>
              <a:rPr lang="en-US" sz="2000" b="1" cap="all" dirty="0" smtClean="0">
                <a:solidFill>
                  <a:srgbClr val="7030A0"/>
                </a:solidFill>
                <a:effectLst>
                  <a:outerShdw blurRad="38100" dist="38100" dir="2700000" algn="tl">
                    <a:srgbClr val="000000">
                      <a:alpha val="43137"/>
                    </a:srgbClr>
                  </a:outerShdw>
                </a:effectLst>
                <a:latin typeface="proxima-nova-n8"/>
              </a:rPr>
              <a:t>1.Server</a:t>
            </a:r>
          </a:p>
        </p:txBody>
      </p:sp>
    </p:spTree>
    <p:extLst>
      <p:ext uri="{BB962C8B-B14F-4D97-AF65-F5344CB8AC3E}">
        <p14:creationId xmlns:p14="http://schemas.microsoft.com/office/powerpoint/2010/main" val="2382252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462739" y="1700808"/>
            <a:ext cx="8064896" cy="4524315"/>
          </a:xfrm>
          <a:prstGeom prst="rect">
            <a:avLst/>
          </a:prstGeom>
        </p:spPr>
        <p:txBody>
          <a:bodyPr wrap="square">
            <a:spAutoFit/>
          </a:bodyPr>
          <a:lstStyle/>
          <a:p>
            <a:r>
              <a:rPr lang="en-US" dirty="0">
                <a:solidFill>
                  <a:srgbClr val="FF0000"/>
                </a:solidFill>
              </a:rPr>
              <a:t>Connected to </a:t>
            </a:r>
            <a:r>
              <a:rPr lang="en-US" dirty="0" err="1">
                <a:solidFill>
                  <a:srgbClr val="FF0000"/>
                </a:solidFill>
              </a:rPr>
              <a:t>WiFi</a:t>
            </a:r>
            <a:endParaRPr lang="en-US" dirty="0">
              <a:solidFill>
                <a:srgbClr val="FF0000"/>
              </a:solidFill>
            </a:endParaRPr>
          </a:p>
          <a:p>
            <a:r>
              <a:rPr lang="en-US" dirty="0" smtClean="0">
                <a:solidFill>
                  <a:srgbClr val="FF0000"/>
                </a:solidFill>
              </a:rPr>
              <a:t>*******</a:t>
            </a:r>
            <a:r>
              <a:rPr lang="en-US" dirty="0">
                <a:solidFill>
                  <a:srgbClr val="FF0000"/>
                </a:solidFill>
              </a:rPr>
              <a:t>Inside Loop*******</a:t>
            </a:r>
          </a:p>
          <a:p>
            <a:r>
              <a:rPr lang="en-US" dirty="0">
                <a:solidFill>
                  <a:srgbClr val="0070C0"/>
                </a:solidFill>
              </a:rPr>
              <a:t>Trying to login!</a:t>
            </a:r>
          </a:p>
          <a:p>
            <a:r>
              <a:rPr lang="en-US" dirty="0">
                <a:solidFill>
                  <a:srgbClr val="0070C0"/>
                </a:solidFill>
              </a:rPr>
              <a:t>HTTP Response code: 202</a:t>
            </a:r>
          </a:p>
          <a:p>
            <a:r>
              <a:rPr lang="en-US" dirty="0">
                <a:solidFill>
                  <a:srgbClr val="0070C0"/>
                </a:solidFill>
              </a:rPr>
              <a:t>{"ApiKey":"yyu0agfi-rygv-3xru-bf30-cbjvhxj3wcwo46"}</a:t>
            </a:r>
          </a:p>
          <a:p>
            <a:r>
              <a:rPr lang="en-US" dirty="0">
                <a:solidFill>
                  <a:srgbClr val="0070C0"/>
                </a:solidFill>
              </a:rPr>
              <a:t>Accepted</a:t>
            </a:r>
          </a:p>
          <a:p>
            <a:r>
              <a:rPr lang="en-US" dirty="0" smtClean="0">
                <a:solidFill>
                  <a:srgbClr val="FF0000"/>
                </a:solidFill>
              </a:rPr>
              <a:t>*******</a:t>
            </a:r>
            <a:r>
              <a:rPr lang="en-US" dirty="0">
                <a:solidFill>
                  <a:srgbClr val="FF0000"/>
                </a:solidFill>
              </a:rPr>
              <a:t>Inside Loop*******</a:t>
            </a:r>
          </a:p>
          <a:p>
            <a:r>
              <a:rPr lang="en-US" dirty="0">
                <a:solidFill>
                  <a:srgbClr val="FF0000"/>
                </a:solidFill>
              </a:rPr>
              <a:t>Sending Data!</a:t>
            </a:r>
          </a:p>
          <a:p>
            <a:r>
              <a:rPr lang="en-US" dirty="0">
                <a:solidFill>
                  <a:srgbClr val="FF0000"/>
                </a:solidFill>
              </a:rPr>
              <a:t>HTTP Response code: 201</a:t>
            </a:r>
          </a:p>
          <a:p>
            <a:r>
              <a:rPr lang="en-US" dirty="0">
                <a:solidFill>
                  <a:srgbClr val="FF0000"/>
                </a:solidFill>
              </a:rPr>
              <a:t>{"</a:t>
            </a:r>
            <a:r>
              <a:rPr lang="en-US" dirty="0" err="1">
                <a:solidFill>
                  <a:srgbClr val="FF0000"/>
                </a:solidFill>
              </a:rPr>
              <a:t>Status":"Data</a:t>
            </a:r>
            <a:r>
              <a:rPr lang="en-US" dirty="0">
                <a:solidFill>
                  <a:srgbClr val="FF0000"/>
                </a:solidFill>
              </a:rPr>
              <a:t> Received!"}</a:t>
            </a:r>
          </a:p>
          <a:p>
            <a:r>
              <a:rPr lang="en-US" dirty="0">
                <a:solidFill>
                  <a:srgbClr val="FF0000"/>
                </a:solidFill>
              </a:rPr>
              <a:t>Created</a:t>
            </a:r>
          </a:p>
          <a:p>
            <a:r>
              <a:rPr lang="en-US" dirty="0" smtClean="0">
                <a:solidFill>
                  <a:srgbClr val="FF0000"/>
                </a:solidFill>
              </a:rPr>
              <a:t>*******</a:t>
            </a:r>
            <a:r>
              <a:rPr lang="en-US" dirty="0">
                <a:solidFill>
                  <a:srgbClr val="FF0000"/>
                </a:solidFill>
              </a:rPr>
              <a:t>Inside Loop*******</a:t>
            </a:r>
          </a:p>
          <a:p>
            <a:r>
              <a:rPr lang="en-US" dirty="0">
                <a:solidFill>
                  <a:srgbClr val="0070C0"/>
                </a:solidFill>
              </a:rPr>
              <a:t>Sending Data!</a:t>
            </a:r>
          </a:p>
          <a:p>
            <a:r>
              <a:rPr lang="en-US" dirty="0">
                <a:solidFill>
                  <a:srgbClr val="0070C0"/>
                </a:solidFill>
              </a:rPr>
              <a:t>HTTP Response code: 201</a:t>
            </a:r>
          </a:p>
          <a:p>
            <a:r>
              <a:rPr lang="en-US" dirty="0">
                <a:solidFill>
                  <a:srgbClr val="0070C0"/>
                </a:solidFill>
              </a:rPr>
              <a:t>{"</a:t>
            </a:r>
            <a:r>
              <a:rPr lang="en-US" dirty="0" err="1">
                <a:solidFill>
                  <a:srgbClr val="0070C0"/>
                </a:solidFill>
              </a:rPr>
              <a:t>Status":"Data</a:t>
            </a:r>
            <a:r>
              <a:rPr lang="en-US" dirty="0">
                <a:solidFill>
                  <a:srgbClr val="0070C0"/>
                </a:solidFill>
              </a:rPr>
              <a:t> Received!"}</a:t>
            </a:r>
          </a:p>
          <a:p>
            <a:r>
              <a:rPr lang="en-US" dirty="0" smtClean="0">
                <a:solidFill>
                  <a:srgbClr val="0070C0"/>
                </a:solidFill>
              </a:rPr>
              <a:t>Created</a:t>
            </a:r>
            <a:endParaRPr lang="en-US" dirty="0">
              <a:solidFill>
                <a:srgbClr val="0070C0"/>
              </a:solidFill>
            </a:endParaRPr>
          </a:p>
        </p:txBody>
      </p:sp>
      <p:sp>
        <p:nvSpPr>
          <p:cNvPr id="6" name="مستطيل 5"/>
          <p:cNvSpPr/>
          <p:nvPr/>
        </p:nvSpPr>
        <p:spPr>
          <a:xfrm>
            <a:off x="467544" y="404664"/>
            <a:ext cx="6912768" cy="1015663"/>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2FA coding</a:t>
            </a:r>
          </a:p>
          <a:p>
            <a:pPr fontAlgn="base"/>
            <a:endParaRPr lang="en-US" sz="2000" b="1" cap="all" dirty="0" smtClean="0">
              <a:solidFill>
                <a:srgbClr val="C00000"/>
              </a:solidFill>
              <a:effectLst>
                <a:outerShdw blurRad="38100" dist="38100" dir="2700000" algn="tl">
                  <a:srgbClr val="000000">
                    <a:alpha val="43137"/>
                  </a:srgbClr>
                </a:outerShdw>
              </a:effectLst>
              <a:latin typeface="proxima-nova-n8"/>
            </a:endParaRPr>
          </a:p>
          <a:p>
            <a:pPr fontAlgn="base"/>
            <a:r>
              <a:rPr lang="en-US" sz="2000" b="1" cap="all" dirty="0" smtClean="0">
                <a:solidFill>
                  <a:srgbClr val="7030A0"/>
                </a:solidFill>
                <a:effectLst>
                  <a:outerShdw blurRad="38100" dist="38100" dir="2700000" algn="tl">
                    <a:srgbClr val="000000">
                      <a:alpha val="43137"/>
                    </a:srgbClr>
                  </a:outerShdw>
                </a:effectLst>
                <a:latin typeface="proxima-nova-n8"/>
              </a:rPr>
              <a:t>2.Client</a:t>
            </a:r>
          </a:p>
        </p:txBody>
      </p:sp>
    </p:spTree>
    <p:extLst>
      <p:ext uri="{BB962C8B-B14F-4D97-AF65-F5344CB8AC3E}">
        <p14:creationId xmlns:p14="http://schemas.microsoft.com/office/powerpoint/2010/main" val="1482744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467544" y="404664"/>
            <a:ext cx="6912768" cy="707886"/>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2FA coding / case</a:t>
            </a:r>
          </a:p>
          <a:p>
            <a:pPr fontAlgn="base"/>
            <a:endParaRPr lang="en-US" sz="2000" b="1" cap="all" dirty="0" smtClean="0">
              <a:solidFill>
                <a:srgbClr val="C00000"/>
              </a:solidFill>
              <a:effectLst>
                <a:outerShdw blurRad="38100" dist="38100" dir="2700000" algn="tl">
                  <a:srgbClr val="000000">
                    <a:alpha val="43137"/>
                  </a:srgbClr>
                </a:outerShdw>
              </a:effectLst>
              <a:latin typeface="proxima-nova-n8"/>
            </a:endParaRPr>
          </a:p>
        </p:txBody>
      </p:sp>
      <p:pic>
        <p:nvPicPr>
          <p:cNvPr id="2" name="صورة 1"/>
          <p:cNvPicPr>
            <a:picLocks noChangeAspect="1"/>
          </p:cNvPicPr>
          <p:nvPr/>
        </p:nvPicPr>
        <p:blipFill rotWithShape="1">
          <a:blip r:embed="rId2"/>
          <a:srcRect l="2428" r="51443" b="35226"/>
          <a:stretch/>
        </p:blipFill>
        <p:spPr>
          <a:xfrm>
            <a:off x="467544" y="1137024"/>
            <a:ext cx="6111079" cy="4824535"/>
          </a:xfrm>
          <a:prstGeom prst="rect">
            <a:avLst/>
          </a:prstGeom>
        </p:spPr>
      </p:pic>
    </p:spTree>
    <p:extLst>
      <p:ext uri="{BB962C8B-B14F-4D97-AF65-F5344CB8AC3E}">
        <p14:creationId xmlns:p14="http://schemas.microsoft.com/office/powerpoint/2010/main" val="1176106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467544" y="404664"/>
            <a:ext cx="6912768" cy="707886"/>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2FA coding / case</a:t>
            </a:r>
          </a:p>
          <a:p>
            <a:pPr fontAlgn="base"/>
            <a:endParaRPr lang="en-US" sz="2000" b="1" cap="all" dirty="0" smtClean="0">
              <a:solidFill>
                <a:srgbClr val="C00000"/>
              </a:solidFill>
              <a:effectLst>
                <a:outerShdw blurRad="38100" dist="38100" dir="2700000" algn="tl">
                  <a:srgbClr val="000000">
                    <a:alpha val="43137"/>
                  </a:srgbClr>
                </a:outerShdw>
              </a:effectLst>
              <a:latin typeface="proxima-nova-n8"/>
            </a:endParaRPr>
          </a:p>
        </p:txBody>
      </p:sp>
      <p:pic>
        <p:nvPicPr>
          <p:cNvPr id="3" name="صورة 2"/>
          <p:cNvPicPr>
            <a:picLocks noChangeAspect="1"/>
          </p:cNvPicPr>
          <p:nvPr/>
        </p:nvPicPr>
        <p:blipFill rotWithShape="1">
          <a:blip r:embed="rId2"/>
          <a:srcRect l="4405" r="51550" b="35879"/>
          <a:stretch/>
        </p:blipFill>
        <p:spPr>
          <a:xfrm>
            <a:off x="791580" y="1112550"/>
            <a:ext cx="6264696" cy="5127581"/>
          </a:xfrm>
          <a:prstGeom prst="rect">
            <a:avLst/>
          </a:prstGeom>
        </p:spPr>
      </p:pic>
    </p:spTree>
    <p:extLst>
      <p:ext uri="{BB962C8B-B14F-4D97-AF65-F5344CB8AC3E}">
        <p14:creationId xmlns:p14="http://schemas.microsoft.com/office/powerpoint/2010/main" val="3141164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467544" y="404664"/>
            <a:ext cx="6912768" cy="707886"/>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2FA coding / case</a:t>
            </a:r>
          </a:p>
          <a:p>
            <a:pPr fontAlgn="base"/>
            <a:endParaRPr lang="en-US" sz="2000" b="1" cap="all" dirty="0" smtClean="0">
              <a:solidFill>
                <a:srgbClr val="C00000"/>
              </a:solidFill>
              <a:effectLst>
                <a:outerShdw blurRad="38100" dist="38100" dir="2700000" algn="tl">
                  <a:srgbClr val="000000">
                    <a:alpha val="43137"/>
                  </a:srgbClr>
                </a:outerShdw>
              </a:effectLst>
              <a:latin typeface="proxima-nova-n8"/>
            </a:endParaRPr>
          </a:p>
        </p:txBody>
      </p:sp>
      <p:pic>
        <p:nvPicPr>
          <p:cNvPr id="2" name="صورة 1"/>
          <p:cNvPicPr>
            <a:picLocks noChangeAspect="1"/>
          </p:cNvPicPr>
          <p:nvPr/>
        </p:nvPicPr>
        <p:blipFill rotWithShape="1">
          <a:blip r:embed="rId2"/>
          <a:srcRect l="4286" r="51139" b="35965"/>
          <a:stretch/>
        </p:blipFill>
        <p:spPr>
          <a:xfrm>
            <a:off x="683567" y="1112550"/>
            <a:ext cx="6344943" cy="5124762"/>
          </a:xfrm>
          <a:prstGeom prst="rect">
            <a:avLst/>
          </a:prstGeom>
        </p:spPr>
      </p:pic>
    </p:spTree>
    <p:extLst>
      <p:ext uri="{BB962C8B-B14F-4D97-AF65-F5344CB8AC3E}">
        <p14:creationId xmlns:p14="http://schemas.microsoft.com/office/powerpoint/2010/main" val="3509449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467544" y="404664"/>
            <a:ext cx="6912768" cy="707886"/>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2FA coding / case</a:t>
            </a:r>
          </a:p>
          <a:p>
            <a:pPr fontAlgn="base"/>
            <a:endParaRPr lang="en-US" sz="2000" b="1" cap="all" dirty="0" smtClean="0">
              <a:solidFill>
                <a:srgbClr val="C00000"/>
              </a:solidFill>
              <a:effectLst>
                <a:outerShdw blurRad="38100" dist="38100" dir="2700000" algn="tl">
                  <a:srgbClr val="000000">
                    <a:alpha val="43137"/>
                  </a:srgbClr>
                </a:outerShdw>
              </a:effectLst>
              <a:latin typeface="proxima-nova-n8"/>
            </a:endParaRPr>
          </a:p>
        </p:txBody>
      </p:sp>
      <p:pic>
        <p:nvPicPr>
          <p:cNvPr id="3" name="صورة 2"/>
          <p:cNvPicPr>
            <a:picLocks noChangeAspect="1"/>
          </p:cNvPicPr>
          <p:nvPr/>
        </p:nvPicPr>
        <p:blipFill rotWithShape="1">
          <a:blip r:embed="rId2"/>
          <a:srcRect l="4310" r="59479" b="34354"/>
          <a:stretch/>
        </p:blipFill>
        <p:spPr>
          <a:xfrm>
            <a:off x="1439652" y="980728"/>
            <a:ext cx="5148572" cy="5247608"/>
          </a:xfrm>
          <a:prstGeom prst="rect">
            <a:avLst/>
          </a:prstGeom>
        </p:spPr>
      </p:pic>
    </p:spTree>
    <p:extLst>
      <p:ext uri="{BB962C8B-B14F-4D97-AF65-F5344CB8AC3E}">
        <p14:creationId xmlns:p14="http://schemas.microsoft.com/office/powerpoint/2010/main" val="366509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467544" y="404664"/>
            <a:ext cx="6912768" cy="707886"/>
          </a:xfrm>
          <a:prstGeom prst="rect">
            <a:avLst/>
          </a:prstGeom>
        </p:spPr>
        <p:txBody>
          <a:bodyPr wrap="square">
            <a:spAutoFit/>
          </a:bodyPr>
          <a:lstStyle/>
          <a:p>
            <a:pPr fontAlgn="base"/>
            <a:r>
              <a:rPr lang="en-US" sz="2000" b="1" cap="all" dirty="0" smtClean="0">
                <a:solidFill>
                  <a:srgbClr val="C00000"/>
                </a:solidFill>
                <a:effectLst>
                  <a:outerShdw blurRad="38100" dist="38100" dir="2700000" algn="tl">
                    <a:srgbClr val="000000">
                      <a:alpha val="43137"/>
                    </a:srgbClr>
                  </a:outerShdw>
                </a:effectLst>
                <a:latin typeface="proxima-nova-n8"/>
              </a:rPr>
              <a:t>2FA coding / case</a:t>
            </a:r>
          </a:p>
          <a:p>
            <a:pPr fontAlgn="base"/>
            <a:endParaRPr lang="en-US" sz="2000" b="1" cap="all" dirty="0" smtClean="0">
              <a:solidFill>
                <a:srgbClr val="C00000"/>
              </a:solidFill>
              <a:effectLst>
                <a:outerShdw blurRad="38100" dist="38100" dir="2700000" algn="tl">
                  <a:srgbClr val="000000">
                    <a:alpha val="43137"/>
                  </a:srgbClr>
                </a:outerShdw>
              </a:effectLst>
              <a:latin typeface="proxima-nova-n8"/>
            </a:endParaRPr>
          </a:p>
        </p:txBody>
      </p:sp>
      <p:pic>
        <p:nvPicPr>
          <p:cNvPr id="2" name="صورة 1"/>
          <p:cNvPicPr>
            <a:picLocks noChangeAspect="1"/>
          </p:cNvPicPr>
          <p:nvPr/>
        </p:nvPicPr>
        <p:blipFill rotWithShape="1">
          <a:blip r:embed="rId2"/>
          <a:srcRect l="3874" r="59453" b="33184"/>
          <a:stretch/>
        </p:blipFill>
        <p:spPr>
          <a:xfrm>
            <a:off x="1835696" y="980728"/>
            <a:ext cx="5112568" cy="5237117"/>
          </a:xfrm>
          <a:prstGeom prst="rect">
            <a:avLst/>
          </a:prstGeom>
        </p:spPr>
      </p:pic>
    </p:spTree>
    <p:extLst>
      <p:ext uri="{BB962C8B-B14F-4D97-AF65-F5344CB8AC3E}">
        <p14:creationId xmlns:p14="http://schemas.microsoft.com/office/powerpoint/2010/main" val="766741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7">
            <a:extLst>
              <a:ext uri="{FF2B5EF4-FFF2-40B4-BE49-F238E27FC236}">
                <a16:creationId xmlns:a16="http://schemas.microsoft.com/office/drawing/2014/main" id="{C70DE1DD-F242-4398-8DBC-5F8248FE5CE7}"/>
              </a:ext>
            </a:extLst>
          </p:cNvPr>
          <p:cNvSpPr/>
          <p:nvPr/>
        </p:nvSpPr>
        <p:spPr>
          <a:xfrm>
            <a:off x="395536" y="2780928"/>
            <a:ext cx="8136904" cy="17281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rgbClr val="C00000"/>
                </a:solidFill>
                <a:effectLst>
                  <a:outerShdw blurRad="38100" dist="19050" dir="2700000" algn="tl" rotWithShape="0">
                    <a:schemeClr val="dk1">
                      <a:alpha val="40000"/>
                    </a:schemeClr>
                  </a:outerShdw>
                </a:effectLst>
              </a:rPr>
              <a:t>Addition optimization to the system</a:t>
            </a:r>
            <a:endParaRPr lang="en-US" sz="4400" b="1" dirty="0">
              <a:solidFill>
                <a:srgbClr val="C00000"/>
              </a:solidFill>
            </a:endParaRPr>
          </a:p>
        </p:txBody>
      </p:sp>
      <p:sp>
        <p:nvSpPr>
          <p:cNvPr id="4" name="Rectangle 4">
            <a:extLst>
              <a:ext uri="{FF2B5EF4-FFF2-40B4-BE49-F238E27FC236}">
                <a16:creationId xmlns:a16="http://schemas.microsoft.com/office/drawing/2014/main" id="{E4465C0F-9599-4B0F-90AA-C4CE3FEF7FAC}"/>
              </a:ext>
            </a:extLst>
          </p:cNvPr>
          <p:cNvSpPr/>
          <p:nvPr/>
        </p:nvSpPr>
        <p:spPr>
          <a:xfrm>
            <a:off x="1143000" y="1201068"/>
            <a:ext cx="9993770" cy="523220"/>
          </a:xfrm>
          <a:prstGeom prst="rect">
            <a:avLst/>
          </a:prstGeom>
        </p:spPr>
        <p:txBody>
          <a:bodyPr wrap="square">
            <a:spAutoFit/>
          </a:bodyPr>
          <a:lstStyle/>
          <a:p>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Next Step</a:t>
            </a:r>
            <a:endParaRPr lang="ar-IQ"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45011056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2641476"/>
            <a:ext cx="7645400" cy="157504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ctr"/>
            <a:r>
              <a:rPr lang="en-US" sz="16600" b="1" dirty="0">
                <a:solidFill>
                  <a:srgbClr val="920000"/>
                </a:solidFill>
                <a:latin typeface="French Script MT" pitchFamily="66" charset="0"/>
              </a:rPr>
              <a:t>Thank you</a:t>
            </a:r>
            <a:endParaRPr lang="ar-IQ" sz="16600" b="1" dirty="0">
              <a:solidFill>
                <a:srgbClr val="920000"/>
              </a:solidFill>
              <a:latin typeface="French Script MT" pitchFamily="66" charset="0"/>
            </a:endParaRPr>
          </a:p>
        </p:txBody>
      </p:sp>
    </p:spTree>
    <p:extLst>
      <p:ext uri="{BB962C8B-B14F-4D97-AF65-F5344CB8AC3E}">
        <p14:creationId xmlns:p14="http://schemas.microsoft.com/office/powerpoint/2010/main" val="10058687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08720"/>
            <a:ext cx="6589199" cy="792088"/>
          </a:xfrm>
        </p:spPr>
        <p:txBody>
          <a:bodyPr>
            <a:normAutofit/>
          </a:bodyPr>
          <a:lstStyle/>
          <a:p>
            <a:r>
              <a:rPr lang="en-US" sz="4500" dirty="0">
                <a:solidFill>
                  <a:srgbClr val="C00000"/>
                </a:solidFill>
                <a:latin typeface="Cooper Black" panose="0208090404030B020404" pitchFamily="18" charset="0"/>
              </a:rPr>
              <a:t>Communication</a:t>
            </a:r>
            <a:endParaRPr lang="ar-IQ" sz="4500" dirty="0">
              <a:solidFill>
                <a:srgbClr val="C00000"/>
              </a:solidFill>
              <a:latin typeface="Cooper Black" panose="0208090404030B020404" pitchFamily="18" charset="0"/>
            </a:endParaRPr>
          </a:p>
        </p:txBody>
      </p:sp>
      <p:sp>
        <p:nvSpPr>
          <p:cNvPr id="3" name="Content Placeholder 2"/>
          <p:cNvSpPr>
            <a:spLocks noGrp="1"/>
          </p:cNvSpPr>
          <p:nvPr>
            <p:ph idx="1"/>
          </p:nvPr>
        </p:nvSpPr>
        <p:spPr>
          <a:xfrm>
            <a:off x="755576" y="1916832"/>
            <a:ext cx="7848872" cy="3384376"/>
          </a:xfrm>
        </p:spPr>
        <p:txBody>
          <a:bodyPr>
            <a:normAutofit fontScale="92500" lnSpcReduction="10000"/>
          </a:bodyPr>
          <a:lstStyle/>
          <a:p>
            <a:pPr>
              <a:lnSpc>
                <a:spcPct val="150000"/>
              </a:lnSpc>
            </a:pPr>
            <a:r>
              <a:rPr lang="en-US" b="1" dirty="0"/>
              <a:t>The communication system is a system model that describes a communication exchange between two stations, transmitter, and receiver. Signals or information passes from source to destination through a channel. Based on physical infrastructure there are two types of communication systems:</a:t>
            </a:r>
          </a:p>
          <a:p>
            <a:pPr algn="just">
              <a:lnSpc>
                <a:spcPct val="150000"/>
              </a:lnSpc>
            </a:pPr>
            <a:r>
              <a:rPr lang="en-US" b="1" dirty="0"/>
              <a:t> Line communication systems </a:t>
            </a:r>
          </a:p>
          <a:p>
            <a:pPr algn="just">
              <a:lnSpc>
                <a:spcPct val="150000"/>
              </a:lnSpc>
            </a:pPr>
            <a:r>
              <a:rPr lang="en-US" b="1" dirty="0"/>
              <a:t>Radio communication systems</a:t>
            </a:r>
          </a:p>
        </p:txBody>
      </p:sp>
    </p:spTree>
    <p:extLst>
      <p:ext uri="{BB962C8B-B14F-4D97-AF65-F5344CB8AC3E}">
        <p14:creationId xmlns:p14="http://schemas.microsoft.com/office/powerpoint/2010/main" val="3117916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28" y="260648"/>
            <a:ext cx="7543800" cy="1450757"/>
          </a:xfrm>
        </p:spPr>
        <p:txBody>
          <a:bodyPr/>
          <a:lstStyle/>
          <a:p>
            <a:r>
              <a:rPr lang="en-US" sz="4500" dirty="0">
                <a:solidFill>
                  <a:srgbClr val="C00000"/>
                </a:solidFill>
                <a:latin typeface="Cooper Black" panose="0208090404030B020404" pitchFamily="18" charset="0"/>
              </a:rPr>
              <a:t>Secure Communication</a:t>
            </a:r>
            <a:endParaRPr lang="ar-IQ" sz="4500" dirty="0">
              <a:solidFill>
                <a:srgbClr val="C00000"/>
              </a:solidFill>
              <a:latin typeface="Cooper Black" panose="0208090404030B020404" pitchFamily="18" charset="0"/>
            </a:endParaRPr>
          </a:p>
        </p:txBody>
      </p:sp>
      <p:sp>
        <p:nvSpPr>
          <p:cNvPr id="3" name="Content Placeholder 2"/>
          <p:cNvSpPr>
            <a:spLocks noGrp="1"/>
          </p:cNvSpPr>
          <p:nvPr>
            <p:ph idx="1"/>
          </p:nvPr>
        </p:nvSpPr>
        <p:spPr>
          <a:xfrm>
            <a:off x="823085" y="1988840"/>
            <a:ext cx="6914728" cy="3777622"/>
          </a:xfrm>
        </p:spPr>
        <p:txBody>
          <a:bodyPr>
            <a:normAutofit/>
          </a:bodyPr>
          <a:lstStyle/>
          <a:p>
            <a:pPr algn="just"/>
            <a:r>
              <a:rPr lang="en-US" dirty="0"/>
              <a:t>secure communication is when two entities are communicating and do not want a third party to listen in. For that they need to communicate in a way not susceptible to eavesdropping or interception. </a:t>
            </a:r>
          </a:p>
          <a:p>
            <a:endParaRPr lang="en-US" dirty="0"/>
          </a:p>
          <a:p>
            <a:pPr algn="just"/>
            <a:r>
              <a:rPr lang="en-US" dirty="0"/>
              <a:t>many communications taking place over long distance and mediated by technology, and increasing awareness of the importance of interception issues, technology and its compromise are at the heart of this debate</a:t>
            </a:r>
            <a:endParaRPr lang="ar-IQ" dirty="0"/>
          </a:p>
        </p:txBody>
      </p:sp>
    </p:spTree>
    <p:extLst>
      <p:ext uri="{BB962C8B-B14F-4D97-AF65-F5344CB8AC3E}">
        <p14:creationId xmlns:p14="http://schemas.microsoft.com/office/powerpoint/2010/main" val="1471402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D2CCAF89-A59B-42B9-B19C-D895099CD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16784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35" y="433846"/>
            <a:ext cx="7797662" cy="1151965"/>
          </a:xfrm>
        </p:spPr>
        <p:txBody>
          <a:bodyPr/>
          <a:lstStyle/>
          <a:p>
            <a:r>
              <a:rPr lang="en-US" b="1" dirty="0">
                <a:solidFill>
                  <a:srgbClr val="C00000"/>
                </a:solidFill>
                <a:effectLst>
                  <a:outerShdw blurRad="38100" dist="38100" dir="2700000" algn="tl">
                    <a:srgbClr val="000000">
                      <a:alpha val="43137"/>
                    </a:srgbClr>
                  </a:outerShdw>
                </a:effectLst>
              </a:rPr>
              <a:t>Internet of Things (IoT)</a:t>
            </a:r>
            <a:endParaRPr lang="ar-IQ"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6035" y="2204864"/>
            <a:ext cx="7797662" cy="3744416"/>
          </a:xfrm>
        </p:spPr>
        <p:txBody>
          <a:bodyPr>
            <a:normAutofit/>
          </a:bodyPr>
          <a:lstStyle/>
          <a:p>
            <a:pPr algn="just"/>
            <a:r>
              <a:rPr lang="en-US" dirty="0"/>
              <a:t>The Internet of Things is a term that has emerged recently, referring to the new generation of the Internet (the network) that allows understanding between devices interconnected with each other (via the Internet Protocol). These devices include tools, sensors, and various artificial intelligence tools, among others. This definition goes beyond the traditional concept that people communicate with computers and smartphones over a single global network and through the well-known traditional Internet Protocol. What distinguishes the Internet of Things is that it allows a person to be free from a place, meaning that a person can control the tools without the need to be in a specific place to deal with a specific device</a:t>
            </a:r>
            <a:endParaRPr lang="ar-IQ" dirty="0"/>
          </a:p>
        </p:txBody>
      </p:sp>
    </p:spTree>
    <p:extLst>
      <p:ext uri="{BB962C8B-B14F-4D97-AF65-F5344CB8AC3E}">
        <p14:creationId xmlns:p14="http://schemas.microsoft.com/office/powerpoint/2010/main" val="327625362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C40EF169-E93F-43BA-8357-A3EDC615DFAD}"/>
              </a:ext>
            </a:extLst>
          </p:cNvPr>
          <p:cNvPicPr>
            <a:picLocks noChangeAspect="1"/>
          </p:cNvPicPr>
          <p:nvPr/>
        </p:nvPicPr>
        <p:blipFill rotWithShape="1">
          <a:blip r:embed="rId2">
            <a:extLst>
              <a:ext uri="{28A0092B-C50C-407E-A947-70E740481C1C}">
                <a14:useLocalDpi xmlns:a14="http://schemas.microsoft.com/office/drawing/2010/main" val="0"/>
              </a:ext>
            </a:extLst>
          </a:blip>
          <a:srcRect t="14779"/>
          <a:stretch/>
        </p:blipFill>
        <p:spPr>
          <a:xfrm>
            <a:off x="0" y="0"/>
            <a:ext cx="9144000" cy="5661248"/>
          </a:xfrm>
          <a:prstGeom prst="rect">
            <a:avLst/>
          </a:prstGeom>
        </p:spPr>
      </p:pic>
      <p:sp>
        <p:nvSpPr>
          <p:cNvPr id="6" name="Title 1">
            <a:extLst>
              <a:ext uri="{FF2B5EF4-FFF2-40B4-BE49-F238E27FC236}">
                <a16:creationId xmlns:a16="http://schemas.microsoft.com/office/drawing/2014/main" id="{A37F863F-4245-44CA-8508-0600FCF3688C}"/>
              </a:ext>
            </a:extLst>
          </p:cNvPr>
          <p:cNvSpPr txBox="1">
            <a:spLocks/>
          </p:cNvSpPr>
          <p:nvPr/>
        </p:nvSpPr>
        <p:spPr>
          <a:xfrm>
            <a:off x="971600" y="5661248"/>
            <a:ext cx="7482408" cy="9430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920000"/>
                </a:solidFill>
              </a:rPr>
              <a:t>IoT Applications and Use Cases</a:t>
            </a:r>
            <a:endParaRPr lang="ar-IQ" dirty="0">
              <a:solidFill>
                <a:srgbClr val="920000"/>
              </a:solidFill>
            </a:endParaRPr>
          </a:p>
        </p:txBody>
      </p:sp>
    </p:spTree>
    <p:extLst>
      <p:ext uri="{BB962C8B-B14F-4D97-AF65-F5344CB8AC3E}">
        <p14:creationId xmlns:p14="http://schemas.microsoft.com/office/powerpoint/2010/main" val="31845155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5DCE9386-1B3B-4250-AFF9-0D506C424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7029400"/>
          </a:xfrm>
          <a:prstGeom prst="rect">
            <a:avLst/>
          </a:prstGeom>
        </p:spPr>
      </p:pic>
      <p:sp>
        <p:nvSpPr>
          <p:cNvPr id="2" name="Title 1"/>
          <p:cNvSpPr>
            <a:spLocks noGrp="1"/>
          </p:cNvSpPr>
          <p:nvPr>
            <p:ph type="title"/>
          </p:nvPr>
        </p:nvSpPr>
        <p:spPr>
          <a:xfrm>
            <a:off x="-1116632" y="4437112"/>
            <a:ext cx="7488832" cy="1143000"/>
          </a:xfrm>
        </p:spPr>
        <p:txBody>
          <a:bodyPr>
            <a:normAutofit/>
          </a:bodyPr>
          <a:lstStyle/>
          <a:p>
            <a:pPr algn="ctr"/>
            <a:r>
              <a:rPr lang="en-US" sz="6000" b="1" dirty="0">
                <a:solidFill>
                  <a:srgbClr val="C00000"/>
                </a:solidFill>
                <a:latin typeface="Cooper Black" panose="0208090404030B020404" pitchFamily="18" charset="0"/>
              </a:rPr>
              <a:t>The Problem</a:t>
            </a:r>
            <a:endParaRPr lang="ar-IQ" b="1" dirty="0">
              <a:solidFill>
                <a:srgbClr val="C00000"/>
              </a:solidFill>
              <a:latin typeface="Cooper Black" panose="0208090404030B020404" pitchFamily="18" charset="0"/>
            </a:endParaRPr>
          </a:p>
        </p:txBody>
      </p:sp>
    </p:spTree>
    <p:extLst>
      <p:ext uri="{BB962C8B-B14F-4D97-AF65-F5344CB8AC3E}">
        <p14:creationId xmlns:p14="http://schemas.microsoft.com/office/powerpoint/2010/main" val="57268646"/>
      </p:ext>
    </p:extLst>
  </p:cSld>
  <p:clrMapOvr>
    <a:masterClrMapping/>
  </p:clrMapOvr>
  <mc:AlternateContent xmlns:mc="http://schemas.openxmlformats.org/markup-compatibility/2006" xmlns:p14="http://schemas.microsoft.com/office/powerpoint/2010/main">
    <mc:Choice Requires="p14">
      <p:transition spd="slow" p14:dur="2000">
        <p14:glitter dir="r"/>
      </p:transition>
    </mc:Choice>
    <mc:Fallback xmlns="">
      <p:transition spd="slow">
        <p:fade/>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أثر رجعي">
  <a:themeElements>
    <a:clrScheme name="أثر رجعي">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أثر رجع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ثر رجعي">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TM02900720[[fn=تكامل]]</Template>
  <TotalTime>20992</TotalTime>
  <Words>1694</Words>
  <Application>Microsoft Office PowerPoint</Application>
  <PresentationFormat>عرض على الشاشة (4:3)</PresentationFormat>
  <Paragraphs>223</Paragraphs>
  <Slides>39</Slides>
  <Notes>13</Notes>
  <HiddenSlides>0</HiddenSlides>
  <MMClips>0</MMClips>
  <ScaleCrop>false</ScaleCrop>
  <HeadingPairs>
    <vt:vector size="6" baseType="variant">
      <vt:variant>
        <vt:lpstr>الخطوط المستخدمة</vt:lpstr>
      </vt:variant>
      <vt:variant>
        <vt:i4>17</vt:i4>
      </vt:variant>
      <vt:variant>
        <vt:lpstr>نسق</vt:lpstr>
      </vt:variant>
      <vt:variant>
        <vt:i4>3</vt:i4>
      </vt:variant>
      <vt:variant>
        <vt:lpstr>عناوين الشرائح</vt:lpstr>
      </vt:variant>
      <vt:variant>
        <vt:i4>39</vt:i4>
      </vt:variant>
    </vt:vector>
  </HeadingPairs>
  <TitlesOfParts>
    <vt:vector size="59" baseType="lpstr">
      <vt:lpstr>Adobe Caslon Pro</vt:lpstr>
      <vt:lpstr>Aharoni</vt:lpstr>
      <vt:lpstr>Arial</vt:lpstr>
      <vt:lpstr>ArialMT</vt:lpstr>
      <vt:lpstr>Calibri</vt:lpstr>
      <vt:lpstr>Calibri Light</vt:lpstr>
      <vt:lpstr>Calibri-Bold</vt:lpstr>
      <vt:lpstr>Cambria</vt:lpstr>
      <vt:lpstr>Cooper Black</vt:lpstr>
      <vt:lpstr>French Script MT</vt:lpstr>
      <vt:lpstr>myriad-pro</vt:lpstr>
      <vt:lpstr>proxima-nova-n8</vt:lpstr>
      <vt:lpstr>Skia-Regular</vt:lpstr>
      <vt:lpstr>Times New Roman</vt:lpstr>
      <vt:lpstr>typoninesans regular 18</vt:lpstr>
      <vt:lpstr>Wingdings</vt:lpstr>
      <vt:lpstr>Wingdings 2</vt:lpstr>
      <vt:lpstr>HDOfficeLightV0</vt:lpstr>
      <vt:lpstr>1_HDOfficeLightV0</vt:lpstr>
      <vt:lpstr>أثر رجعي</vt:lpstr>
      <vt:lpstr>Secure Mechanism applied to communication system</vt:lpstr>
      <vt:lpstr>Outline</vt:lpstr>
      <vt:lpstr>عرض تقديمي في PowerPoint</vt:lpstr>
      <vt:lpstr>Communication</vt:lpstr>
      <vt:lpstr>Secure Communication</vt:lpstr>
      <vt:lpstr>عرض تقديمي في PowerPoint</vt:lpstr>
      <vt:lpstr>Internet of Things (IoT)</vt:lpstr>
      <vt:lpstr>عرض تقديمي في PowerPoint</vt:lpstr>
      <vt:lpstr>The Problem</vt:lpstr>
      <vt:lpstr>عرض تقديمي في PowerPoint</vt:lpstr>
      <vt:lpstr>عرض تقديمي في PowerPoint</vt:lpstr>
      <vt:lpstr>عرض تقديمي في PowerPoint</vt:lpstr>
      <vt:lpstr>RELATED WORK</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Thank you</vt:lpstr>
    </vt:vector>
  </TitlesOfParts>
  <Company>فراس الصعيو</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Marwan</cp:lastModifiedBy>
  <cp:revision>193</cp:revision>
  <dcterms:created xsi:type="dcterms:W3CDTF">2017-04-16T13:11:45Z</dcterms:created>
  <dcterms:modified xsi:type="dcterms:W3CDTF">2021-06-05T06:55:55Z</dcterms:modified>
</cp:coreProperties>
</file>