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sldIdLst>
    <p:sldId id="279" r:id="rId2"/>
    <p:sldId id="257" r:id="rId3"/>
    <p:sldId id="261" r:id="rId4"/>
    <p:sldId id="262" r:id="rId5"/>
    <p:sldId id="263" r:id="rId6"/>
    <p:sldId id="270" r:id="rId7"/>
    <p:sldId id="264" r:id="rId8"/>
    <p:sldId id="272" r:id="rId9"/>
    <p:sldId id="265" r:id="rId10"/>
    <p:sldId id="271" r:id="rId11"/>
    <p:sldId id="266" r:id="rId12"/>
    <p:sldId id="267" r:id="rId13"/>
    <p:sldId id="268" r:id="rId14"/>
    <p:sldId id="269" r:id="rId15"/>
    <p:sldId id="280"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843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0668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9514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5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1234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1495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686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431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76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487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4/26/2019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67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409548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Smart Wireless controlled Pick-N-Place Line Following Robot</a:t>
            </a:r>
            <a:endParaRPr lang="en-US" sz="4800" dirty="0"/>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pPr marL="0" indent="0">
              <a:buNone/>
            </a:pPr>
            <a:r>
              <a:rPr lang="en-US" dirty="0"/>
              <a:t>                                                                         </a:t>
            </a:r>
          </a:p>
          <a:p>
            <a:pPr marL="0" indent="0">
              <a:buNone/>
            </a:pPr>
            <a:r>
              <a:rPr lang="en-US" dirty="0"/>
              <a:t>                                                                    PREPARED BY:</a:t>
            </a:r>
          </a:p>
          <a:p>
            <a:pPr marL="0" indent="0">
              <a:buNone/>
            </a:pPr>
            <a:r>
              <a:rPr lang="en-IN" dirty="0"/>
              <a:t>						Arpit Shrivastava (T150393199)</a:t>
            </a:r>
          </a:p>
          <a:p>
            <a:pPr marL="0" indent="0">
              <a:buNone/>
            </a:pPr>
            <a:r>
              <a:rPr lang="en-IN" dirty="0"/>
              <a:t>						Durgesh Vitore     (T150393219)</a:t>
            </a:r>
          </a:p>
          <a:p>
            <a:pPr marL="0" indent="0">
              <a:buNone/>
            </a:pPr>
            <a:r>
              <a:rPr lang="en-IN" dirty="0"/>
              <a:t>						Tejas Shinde         (T150393196)</a:t>
            </a:r>
          </a:p>
        </p:txBody>
      </p:sp>
    </p:spTree>
    <p:extLst>
      <p:ext uri="{BB962C8B-B14F-4D97-AF65-F5344CB8AC3E}">
        <p14:creationId xmlns:p14="http://schemas.microsoft.com/office/powerpoint/2010/main" val="2651779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MICROCONTROLLER- ATMEGA 328P PU</a:t>
            </a:r>
          </a:p>
        </p:txBody>
      </p:sp>
      <p:sp>
        <p:nvSpPr>
          <p:cNvPr id="3" name="Content Placeholder 2"/>
          <p:cNvSpPr>
            <a:spLocks noGrp="1"/>
          </p:cNvSpPr>
          <p:nvPr>
            <p:ph idx="1"/>
          </p:nvPr>
        </p:nvSpPr>
        <p:spPr/>
        <p:txBody>
          <a:bodyPr/>
          <a:lstStyle/>
          <a:p>
            <a:pPr marL="0" indent="0">
              <a:buNone/>
            </a:pPr>
            <a:r>
              <a:rPr lang="en-US" dirty="0"/>
              <a:t>    Features:</a:t>
            </a:r>
          </a:p>
          <a:p>
            <a:pPr>
              <a:buFont typeface="Wingdings" panose="05000000000000000000" pitchFamily="2" charset="2"/>
              <a:buChar char="§"/>
            </a:pPr>
            <a:r>
              <a:rPr lang="en-US" dirty="0"/>
              <a:t>28 pin package</a:t>
            </a:r>
          </a:p>
          <a:p>
            <a:pPr>
              <a:buFont typeface="Wingdings" panose="05000000000000000000" pitchFamily="2" charset="2"/>
              <a:buChar char="§"/>
            </a:pPr>
            <a:r>
              <a:rPr lang="en-US" dirty="0"/>
              <a:t>14 digital input output</a:t>
            </a:r>
          </a:p>
          <a:p>
            <a:pPr marL="0" indent="0">
              <a:buNone/>
            </a:pPr>
            <a:r>
              <a:rPr lang="en-US" dirty="0"/>
              <a:t>      pins</a:t>
            </a:r>
          </a:p>
          <a:p>
            <a:pPr>
              <a:buFont typeface="Wingdings" panose="05000000000000000000" pitchFamily="2" charset="2"/>
              <a:buChar char="§"/>
            </a:pPr>
            <a:r>
              <a:rPr lang="en-US" dirty="0"/>
              <a:t>6 analog input output</a:t>
            </a:r>
          </a:p>
          <a:p>
            <a:pPr marL="0" indent="0">
              <a:buNone/>
            </a:pPr>
            <a:r>
              <a:rPr lang="en-US" dirty="0"/>
              <a:t>     pins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394" y="2231711"/>
            <a:ext cx="5656218" cy="3581399"/>
          </a:xfrm>
          <a:prstGeom prst="rect">
            <a:avLst/>
          </a:prstGeom>
        </p:spPr>
      </p:pic>
    </p:spTree>
    <p:extLst>
      <p:ext uri="{BB962C8B-B14F-4D97-AF65-F5344CB8AC3E}">
        <p14:creationId xmlns:p14="http://schemas.microsoft.com/office/powerpoint/2010/main" val="3276244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MOTOR DRIVER (L298N)</a:t>
            </a:r>
          </a:p>
        </p:txBody>
      </p:sp>
      <p:sp>
        <p:nvSpPr>
          <p:cNvPr id="3" name="Content Placeholder 2"/>
          <p:cNvSpPr>
            <a:spLocks noGrp="1"/>
          </p:cNvSpPr>
          <p:nvPr>
            <p:ph idx="1"/>
          </p:nvPr>
        </p:nvSpPr>
        <p:spPr>
          <a:xfrm>
            <a:off x="1069848" y="2304417"/>
            <a:ext cx="10058400" cy="4050792"/>
          </a:xfrm>
        </p:spPr>
        <p:txBody>
          <a:bodyPr>
            <a:normAutofit/>
          </a:bodyPr>
          <a:lstStyle/>
          <a:p>
            <a:pPr>
              <a:buFont typeface="Wingdings" panose="05000000000000000000" pitchFamily="2" charset="2"/>
              <a:buChar char="§"/>
            </a:pPr>
            <a:r>
              <a:rPr lang="en-US" sz="2400" dirty="0"/>
              <a:t>Provides an interface between microcontroller and the high current, high voltage motor.</a:t>
            </a:r>
          </a:p>
          <a:p>
            <a:pPr marL="0" indent="0">
              <a:buNone/>
            </a:pPr>
            <a:endParaRPr lang="en-US" sz="2400" dirty="0"/>
          </a:p>
          <a:p>
            <a:pPr>
              <a:buFont typeface="Wingdings" panose="05000000000000000000" pitchFamily="2" charset="2"/>
              <a:buChar char="§"/>
            </a:pPr>
            <a:r>
              <a:rPr lang="en-US" sz="2400" dirty="0"/>
              <a:t>Motor is an electromechanical device which converts electrical energy into mechanical energy.</a:t>
            </a:r>
          </a:p>
          <a:p>
            <a:pPr marL="0" indent="0">
              <a:buNone/>
            </a:pPr>
            <a:endParaRPr lang="en-US" sz="2400" dirty="0"/>
          </a:p>
          <a:p>
            <a:pPr>
              <a:buFont typeface="Wingdings" panose="05000000000000000000" pitchFamily="2" charset="2"/>
              <a:buChar char="§"/>
            </a:pPr>
            <a:r>
              <a:rPr lang="en-US" sz="2400" dirty="0"/>
              <a:t>In this application, WRF-530TC-12560 DC motor is used.</a:t>
            </a:r>
          </a:p>
        </p:txBody>
      </p:sp>
    </p:spTree>
    <p:extLst>
      <p:ext uri="{BB962C8B-B14F-4D97-AF65-F5344CB8AC3E}">
        <p14:creationId xmlns:p14="http://schemas.microsoft.com/office/powerpoint/2010/main" val="275316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SERVO MOTOR</a:t>
            </a:r>
          </a:p>
        </p:txBody>
      </p:sp>
      <p:sp>
        <p:nvSpPr>
          <p:cNvPr id="3" name="Content Placeholder 2"/>
          <p:cNvSpPr>
            <a:spLocks noGrp="1"/>
          </p:cNvSpPr>
          <p:nvPr>
            <p:ph idx="1"/>
          </p:nvPr>
        </p:nvSpPr>
        <p:spPr>
          <a:xfrm>
            <a:off x="838200" y="2027237"/>
            <a:ext cx="10515600" cy="4351338"/>
          </a:xfrm>
        </p:spPr>
        <p:txBody>
          <a:bodyPr>
            <a:normAutofit/>
          </a:bodyPr>
          <a:lstStyle/>
          <a:p>
            <a:pPr>
              <a:lnSpc>
                <a:spcPct val="150000"/>
              </a:lnSpc>
              <a:buFont typeface="Wingdings" panose="05000000000000000000" pitchFamily="2" charset="2"/>
              <a:buChar char="§"/>
            </a:pPr>
            <a:r>
              <a:rPr lang="en-US" sz="2400" dirty="0"/>
              <a:t>Servo Motor is used to Control the motion of 	arm</a:t>
            </a:r>
          </a:p>
          <a:p>
            <a:pPr marL="0" indent="0">
              <a:lnSpc>
                <a:spcPct val="150000"/>
              </a:lnSpc>
              <a:buNone/>
            </a:pPr>
            <a:r>
              <a:rPr lang="en-US" sz="2400" dirty="0"/>
              <a:t>  in precise 1° steps.</a:t>
            </a:r>
          </a:p>
          <a:p>
            <a:pPr>
              <a:lnSpc>
                <a:spcPct val="150000"/>
              </a:lnSpc>
            </a:pPr>
            <a:r>
              <a:rPr lang="en-US" sz="2400" dirty="0"/>
              <a:t>MG995 can turn between 0 ° to 180 ° when</a:t>
            </a:r>
          </a:p>
          <a:p>
            <a:pPr marL="0" indent="0">
              <a:lnSpc>
                <a:spcPct val="150000"/>
              </a:lnSpc>
              <a:buNone/>
            </a:pPr>
            <a:r>
              <a:rPr lang="en-US" sz="2400" dirty="0"/>
              <a:t>   </a:t>
            </a:r>
            <a:r>
              <a:rPr lang="en-US" sz="2200" dirty="0"/>
              <a:t>provided a signal between 1 - 2ms of 20ms Time Period.</a:t>
            </a:r>
          </a:p>
          <a:p>
            <a:pPr>
              <a:lnSpc>
                <a:spcPct val="150000"/>
              </a:lnSpc>
            </a:pPr>
            <a:r>
              <a:rPr lang="en-US" sz="2200" dirty="0"/>
              <a:t>MG995 have </a:t>
            </a:r>
            <a:r>
              <a:rPr lang="en-IN" dirty="0"/>
              <a:t>Stall </a:t>
            </a:r>
            <a:r>
              <a:rPr lang="en-IN" dirty="0" err="1"/>
              <a:t>torque:of</a:t>
            </a:r>
            <a:r>
              <a:rPr lang="en-IN" dirty="0"/>
              <a:t> 8.5 kgf·cm at 4.8 V and 10 kgf·cm at 6 V. </a:t>
            </a:r>
            <a:endParaRPr lang="en-US" sz="2200" dirty="0"/>
          </a:p>
          <a:p>
            <a:pPr marL="274320" lvl="1" indent="0">
              <a:buNone/>
            </a:pPr>
            <a:endParaRPr lang="en-US" sz="2200" dirty="0"/>
          </a:p>
        </p:txBody>
      </p:sp>
      <p:pic>
        <p:nvPicPr>
          <p:cNvPr id="5" name="Picture 4" descr="Image result for mg 995">
            <a:extLst>
              <a:ext uri="{FF2B5EF4-FFF2-40B4-BE49-F238E27FC236}">
                <a16:creationId xmlns:a16="http://schemas.microsoft.com/office/drawing/2014/main" id="{961C33AE-EBD2-4BEF-8F99-CA74AAB0256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3541" y="625474"/>
            <a:ext cx="2803525" cy="2634561"/>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830409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Battery source (18650 cells)</a:t>
            </a:r>
          </a:p>
        </p:txBody>
      </p:sp>
      <p:sp>
        <p:nvSpPr>
          <p:cNvPr id="3" name="Content Placeholder 2"/>
          <p:cNvSpPr>
            <a:spLocks noGrp="1"/>
          </p:cNvSpPr>
          <p:nvPr>
            <p:ph idx="1"/>
          </p:nvPr>
        </p:nvSpPr>
        <p:spPr/>
        <p:txBody>
          <a:bodyPr>
            <a:normAutofit/>
          </a:bodyPr>
          <a:lstStyle/>
          <a:p>
            <a:pPr>
              <a:lnSpc>
                <a:spcPct val="150000"/>
              </a:lnSpc>
            </a:pPr>
            <a:r>
              <a:rPr lang="en-IN" dirty="0"/>
              <a:t>Lithium ion batteries have high energy density </a:t>
            </a:r>
          </a:p>
          <a:p>
            <a:pPr marL="0" indent="0">
              <a:lnSpc>
                <a:spcPct val="150000"/>
              </a:lnSpc>
              <a:buNone/>
            </a:pPr>
            <a:r>
              <a:rPr lang="en-IN" dirty="0"/>
              <a:t>   and cost less than lithium polymer. </a:t>
            </a:r>
          </a:p>
          <a:p>
            <a:pPr>
              <a:lnSpc>
                <a:spcPct val="150000"/>
              </a:lnSpc>
            </a:pPr>
            <a:r>
              <a:rPr lang="en-IN" dirty="0"/>
              <a:t>As Lithium-ion batteries are rechargeable batteries </a:t>
            </a:r>
          </a:p>
          <a:p>
            <a:pPr marL="0" indent="0">
              <a:lnSpc>
                <a:spcPct val="150000"/>
              </a:lnSpc>
              <a:buNone/>
            </a:pPr>
            <a:r>
              <a:rPr lang="en-IN" dirty="0"/>
              <a:t>   and portable </a:t>
            </a:r>
          </a:p>
          <a:p>
            <a:pPr>
              <a:lnSpc>
                <a:spcPct val="150000"/>
              </a:lnSpc>
            </a:pPr>
            <a:r>
              <a:rPr lang="en-IN" dirty="0"/>
              <a:t>One cell will provide nearly 6Amperes of current. </a:t>
            </a:r>
          </a:p>
          <a:p>
            <a:pPr>
              <a:lnSpc>
                <a:spcPct val="150000"/>
              </a:lnSpc>
            </a:pPr>
            <a:r>
              <a:rPr lang="en-IN" dirty="0"/>
              <a:t>We are using 3 cells in series (3s) configuration. </a:t>
            </a:r>
            <a:endParaRPr lang="en-US" sz="2400" dirty="0"/>
          </a:p>
        </p:txBody>
      </p:sp>
      <p:pic>
        <p:nvPicPr>
          <p:cNvPr id="7" name="Picture 6">
            <a:extLst>
              <a:ext uri="{FF2B5EF4-FFF2-40B4-BE49-F238E27FC236}">
                <a16:creationId xmlns:a16="http://schemas.microsoft.com/office/drawing/2014/main" id="{36A35BCC-8115-4754-8A98-8FE9DFE15660}"/>
              </a:ext>
            </a:extLst>
          </p:cNvPr>
          <p:cNvPicPr>
            <a:picLocks noChangeAspect="1"/>
          </p:cNvPicPr>
          <p:nvPr/>
        </p:nvPicPr>
        <p:blipFill>
          <a:blip r:embed="rId2"/>
          <a:stretch>
            <a:fillRect/>
          </a:stretch>
        </p:blipFill>
        <p:spPr>
          <a:xfrm>
            <a:off x="7409855" y="2366988"/>
            <a:ext cx="3807644" cy="3559632"/>
          </a:xfrm>
          <a:prstGeom prst="rect">
            <a:avLst/>
          </a:prstGeom>
          <a:ln>
            <a:solidFill>
              <a:schemeClr val="tx1"/>
            </a:solidFill>
          </a:ln>
        </p:spPr>
      </p:pic>
    </p:spTree>
    <p:extLst>
      <p:ext uri="{BB962C8B-B14F-4D97-AF65-F5344CB8AC3E}">
        <p14:creationId xmlns:p14="http://schemas.microsoft.com/office/powerpoint/2010/main" val="1421821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p>
        </p:txBody>
      </p:sp>
      <p:sp>
        <p:nvSpPr>
          <p:cNvPr id="3" name="Content Placeholder 2"/>
          <p:cNvSpPr>
            <a:spLocks noGrp="1"/>
          </p:cNvSpPr>
          <p:nvPr>
            <p:ph idx="1"/>
          </p:nvPr>
        </p:nvSpPr>
        <p:spPr/>
        <p:txBody>
          <a:bodyPr>
            <a:normAutofit lnSpcReduction="10000"/>
          </a:bodyPr>
          <a:lstStyle/>
          <a:p>
            <a:pPr lvl="0">
              <a:lnSpc>
                <a:spcPct val="150000"/>
              </a:lnSpc>
              <a:buFont typeface="Wingdings" panose="05000000000000000000" pitchFamily="2" charset="2"/>
              <a:buChar char="§"/>
            </a:pPr>
            <a:r>
              <a:rPr lang="en-US" dirty="0"/>
              <a:t>The BOT is on its home position initially.</a:t>
            </a:r>
          </a:p>
          <a:p>
            <a:pPr lvl="0">
              <a:lnSpc>
                <a:spcPct val="150000"/>
              </a:lnSpc>
              <a:buFont typeface="Wingdings" panose="05000000000000000000" pitchFamily="2" charset="2"/>
              <a:buChar char="§"/>
            </a:pPr>
            <a:r>
              <a:rPr lang="en-US" dirty="0"/>
              <a:t>User connects to Bluetooth and sets the Source and Destination targets.</a:t>
            </a:r>
          </a:p>
          <a:p>
            <a:pPr lvl="0">
              <a:lnSpc>
                <a:spcPct val="150000"/>
              </a:lnSpc>
              <a:buFont typeface="Wingdings" panose="05000000000000000000" pitchFamily="2" charset="2"/>
              <a:buChar char="§"/>
            </a:pPr>
            <a:r>
              <a:rPr lang="en-US" dirty="0"/>
              <a:t>If the received targets were correct the Bot acknowledges.</a:t>
            </a:r>
          </a:p>
          <a:p>
            <a:pPr lvl="0">
              <a:lnSpc>
                <a:spcPct val="150000"/>
              </a:lnSpc>
              <a:buFont typeface="Wingdings" panose="05000000000000000000" pitchFamily="2" charset="2"/>
              <a:buChar char="§"/>
            </a:pPr>
            <a:r>
              <a:rPr lang="en-US" dirty="0"/>
              <a:t>Bot reaches the Source target and detects the objects triggers the servo motor which controls the arm mechanism, picking up the object.</a:t>
            </a:r>
          </a:p>
          <a:p>
            <a:pPr lvl="0">
              <a:lnSpc>
                <a:spcPct val="150000"/>
              </a:lnSpc>
              <a:buFont typeface="Wingdings" panose="05000000000000000000" pitchFamily="2" charset="2"/>
              <a:buChar char="§"/>
            </a:pPr>
            <a:r>
              <a:rPr lang="en-US" dirty="0"/>
              <a:t>Bot takes a U-turn and reaches the Destination places/releases the object.</a:t>
            </a:r>
          </a:p>
          <a:p>
            <a:pPr lvl="0">
              <a:lnSpc>
                <a:spcPct val="150000"/>
              </a:lnSpc>
              <a:buFont typeface="Wingdings" panose="05000000000000000000" pitchFamily="2" charset="2"/>
              <a:buChar char="§"/>
            </a:pPr>
            <a:r>
              <a:rPr lang="en-US" dirty="0"/>
              <a:t>And then finally acknowledges the User that the Job is completed.</a:t>
            </a:r>
          </a:p>
          <a:p>
            <a:pPr lvl="0">
              <a:buFont typeface="Wingdings" panose="05000000000000000000" pitchFamily="2" charset="2"/>
              <a:buChar char="§"/>
            </a:pPr>
            <a:endParaRPr lang="en-US" dirty="0"/>
          </a:p>
          <a:p>
            <a:pPr lvl="0">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862527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783772" y="691537"/>
            <a:ext cx="6443204"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POWER BUDGET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Approximate power Budget:   16.95 W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F3143C1D-9E10-45E3-9D8C-ECAC094575A4}"/>
              </a:ext>
            </a:extLst>
          </p:cNvPr>
          <p:cNvGraphicFramePr>
            <a:graphicFrameLocks noGrp="1"/>
          </p:cNvGraphicFramePr>
          <p:nvPr>
            <p:extLst>
              <p:ext uri="{D42A27DB-BD31-4B8C-83A1-F6EECF244321}">
                <p14:modId xmlns:p14="http://schemas.microsoft.com/office/powerpoint/2010/main" val="90037989"/>
              </p:ext>
            </p:extLst>
          </p:nvPr>
        </p:nvGraphicFramePr>
        <p:xfrm>
          <a:off x="1194874" y="1814370"/>
          <a:ext cx="8127999" cy="3073949"/>
        </p:xfrm>
        <a:graphic>
          <a:graphicData uri="http://schemas.openxmlformats.org/drawingml/2006/table">
            <a:tbl>
              <a:tblPr firstRow="1" bandRow="1">
                <a:tableStyleId>{5C22544A-7EE6-4342-B048-85BDC9FD1C3A}</a:tableStyleId>
              </a:tblPr>
              <a:tblGrid>
                <a:gridCol w="2256664">
                  <a:extLst>
                    <a:ext uri="{9D8B030D-6E8A-4147-A177-3AD203B41FA5}">
                      <a16:colId xmlns:a16="http://schemas.microsoft.com/office/drawing/2014/main" val="2314851962"/>
                    </a:ext>
                  </a:extLst>
                </a:gridCol>
                <a:gridCol w="3773510">
                  <a:extLst>
                    <a:ext uri="{9D8B030D-6E8A-4147-A177-3AD203B41FA5}">
                      <a16:colId xmlns:a16="http://schemas.microsoft.com/office/drawing/2014/main" val="3845567955"/>
                    </a:ext>
                  </a:extLst>
                </a:gridCol>
                <a:gridCol w="2097825">
                  <a:extLst>
                    <a:ext uri="{9D8B030D-6E8A-4147-A177-3AD203B41FA5}">
                      <a16:colId xmlns:a16="http://schemas.microsoft.com/office/drawing/2014/main" val="3219957016"/>
                    </a:ext>
                  </a:extLst>
                </a:gridCol>
              </a:tblGrid>
              <a:tr h="478069">
                <a:tc>
                  <a:txBody>
                    <a:bodyPr/>
                    <a:lstStyle/>
                    <a:p>
                      <a:pPr algn="ctr"/>
                      <a:r>
                        <a:rPr lang="en-US" dirty="0"/>
                        <a:t>Component</a:t>
                      </a:r>
                    </a:p>
                  </a:txBody>
                  <a:tcPr/>
                </a:tc>
                <a:tc>
                  <a:txBody>
                    <a:bodyPr/>
                    <a:lstStyle/>
                    <a:p>
                      <a:pPr algn="ctr"/>
                      <a:r>
                        <a:rPr lang="en-US" dirty="0"/>
                        <a:t>Power calculation</a:t>
                      </a:r>
                    </a:p>
                  </a:txBody>
                  <a:tcPr/>
                </a:tc>
                <a:tc>
                  <a:txBody>
                    <a:bodyPr/>
                    <a:lstStyle/>
                    <a:p>
                      <a:pPr algn="ctr"/>
                      <a:r>
                        <a:rPr lang="en-US" dirty="0"/>
                        <a:t>Total Power</a:t>
                      </a:r>
                    </a:p>
                  </a:txBody>
                  <a:tcPr/>
                </a:tc>
                <a:extLst>
                  <a:ext uri="{0D108BD9-81ED-4DB2-BD59-A6C34878D82A}">
                    <a16:rowId xmlns:a16="http://schemas.microsoft.com/office/drawing/2014/main" val="175175438"/>
                  </a:ext>
                </a:extLst>
              </a:tr>
              <a:tr h="370840">
                <a:tc>
                  <a:txBody>
                    <a:bodyPr/>
                    <a:lstStyle/>
                    <a:p>
                      <a:pPr marL="0" marR="0">
                        <a:lnSpc>
                          <a:spcPct val="107000"/>
                        </a:lnSpc>
                        <a:spcBef>
                          <a:spcPts val="0"/>
                        </a:spcBef>
                        <a:spcAft>
                          <a:spcPts val="800"/>
                        </a:spcAft>
                      </a:pPr>
                      <a:r>
                        <a:rPr lang="en-US" sz="1800" b="0" dirty="0" err="1">
                          <a:effectLst/>
                          <a:latin typeface="+mn-lt"/>
                          <a:ea typeface="Calibri" panose="020F0502020204030204" pitchFamily="34" charset="0"/>
                          <a:cs typeface="Times New Roman" panose="02020603050405020304" pitchFamily="18" charset="0"/>
                        </a:rPr>
                        <a:t>Atmega</a:t>
                      </a:r>
                      <a:r>
                        <a:rPr lang="en-US" sz="1800" b="0" dirty="0">
                          <a:effectLst/>
                          <a:latin typeface="+mn-lt"/>
                          <a:ea typeface="Calibri" panose="020F0502020204030204" pitchFamily="34" charset="0"/>
                          <a:cs typeface="Times New Roman" panose="02020603050405020304" pitchFamily="18" charset="0"/>
                        </a:rPr>
                        <a:t> 328P-PU</a:t>
                      </a:r>
                    </a:p>
                  </a:txBody>
                  <a:tcPr/>
                </a:tc>
                <a:tc>
                  <a:txBody>
                    <a:bodyPr/>
                    <a:lstStyle/>
                    <a:p>
                      <a:pPr marL="0" marR="0">
                        <a:lnSpc>
                          <a:spcPct val="107000"/>
                        </a:lnSpc>
                        <a:spcBef>
                          <a:spcPts val="0"/>
                        </a:spcBef>
                        <a:spcAft>
                          <a:spcPts val="800"/>
                        </a:spcAft>
                      </a:pPr>
                      <a:r>
                        <a:rPr lang="en-US" sz="1800" dirty="0">
                          <a:effectLst/>
                          <a:latin typeface="+mn-lt"/>
                          <a:ea typeface="Calibri" panose="020F0502020204030204" pitchFamily="34" charset="0"/>
                          <a:cs typeface="Times New Roman" panose="02020603050405020304" pitchFamily="18" charset="0"/>
                        </a:rPr>
                        <a:t> (5V*200mA all active mode)</a:t>
                      </a:r>
                    </a:p>
                  </a:txBody>
                  <a:tcPr/>
                </a:tc>
                <a:tc>
                  <a:txBody>
                    <a:bodyPr/>
                    <a:lstStyle/>
                    <a:p>
                      <a:r>
                        <a:rPr lang="en-US" sz="1800" dirty="0">
                          <a:effectLst/>
                          <a:latin typeface="+mn-lt"/>
                          <a:ea typeface="Calibri" panose="020F0502020204030204" pitchFamily="34" charset="0"/>
                          <a:cs typeface="Times New Roman" panose="02020603050405020304" pitchFamily="18" charset="0"/>
                        </a:rPr>
                        <a:t>1W</a:t>
                      </a:r>
                      <a:endParaRPr lang="en-US" dirty="0"/>
                    </a:p>
                  </a:txBody>
                  <a:tcPr/>
                </a:tc>
                <a:extLst>
                  <a:ext uri="{0D108BD9-81ED-4DB2-BD59-A6C34878D82A}">
                    <a16:rowId xmlns:a16="http://schemas.microsoft.com/office/drawing/2014/main" val="3808456250"/>
                  </a:ext>
                </a:extLst>
              </a:tr>
              <a:tr h="370840">
                <a:tc>
                  <a:txBody>
                    <a:bodyPr/>
                    <a:lstStyle/>
                    <a:p>
                      <a:pPr marL="0" marR="0">
                        <a:lnSpc>
                          <a:spcPct val="107000"/>
                        </a:lnSpc>
                        <a:spcBef>
                          <a:spcPts val="0"/>
                        </a:spcBef>
                        <a:spcAft>
                          <a:spcPts val="800"/>
                        </a:spcAft>
                      </a:pPr>
                      <a:r>
                        <a:rPr lang="en-US" sz="1800" dirty="0">
                          <a:effectLst/>
                          <a:latin typeface="+mn-lt"/>
                          <a:ea typeface="Calibri" panose="020F0502020204030204" pitchFamily="34" charset="0"/>
                          <a:cs typeface="Times New Roman" panose="02020603050405020304" pitchFamily="18" charset="0"/>
                        </a:rPr>
                        <a:t>L298N</a:t>
                      </a:r>
                    </a:p>
                  </a:txBody>
                  <a:tcPr/>
                </a:tc>
                <a:tc>
                  <a:txBody>
                    <a:bodyPr/>
                    <a:lstStyle/>
                    <a:p>
                      <a:pPr marL="0" marR="0">
                        <a:lnSpc>
                          <a:spcPct val="107000"/>
                        </a:lnSpc>
                        <a:spcBef>
                          <a:spcPts val="0"/>
                        </a:spcBef>
                        <a:spcAft>
                          <a:spcPts val="800"/>
                        </a:spcAft>
                      </a:pPr>
                      <a:r>
                        <a:rPr lang="en-US" sz="1800" dirty="0">
                          <a:effectLst/>
                          <a:latin typeface="+mn-lt"/>
                          <a:ea typeface="Calibri" panose="020F0502020204030204" pitchFamily="34" charset="0"/>
                          <a:cs typeface="Times New Roman" panose="02020603050405020304" pitchFamily="18" charset="0"/>
                        </a:rPr>
                        <a:t>(5V*35mA)</a:t>
                      </a:r>
                    </a:p>
                  </a:txBody>
                  <a:tcPr/>
                </a:tc>
                <a:tc>
                  <a:txBody>
                    <a:bodyPr/>
                    <a:lstStyle/>
                    <a:p>
                      <a:r>
                        <a:rPr lang="en-US" sz="1800" dirty="0">
                          <a:effectLst/>
                          <a:latin typeface="+mn-lt"/>
                          <a:ea typeface="Calibri" panose="020F0502020204030204" pitchFamily="34" charset="0"/>
                          <a:cs typeface="Times New Roman" panose="02020603050405020304" pitchFamily="18" charset="0"/>
                        </a:rPr>
                        <a:t>0.175W</a:t>
                      </a:r>
                      <a:endParaRPr lang="en-US" dirty="0"/>
                    </a:p>
                  </a:txBody>
                  <a:tcPr/>
                </a:tc>
                <a:extLst>
                  <a:ext uri="{0D108BD9-81ED-4DB2-BD59-A6C34878D82A}">
                    <a16:rowId xmlns:a16="http://schemas.microsoft.com/office/drawing/2014/main" val="866487388"/>
                  </a:ext>
                </a:extLst>
              </a:tr>
              <a:tr h="370840">
                <a:tc>
                  <a:txBody>
                    <a:bodyPr/>
                    <a:lstStyle/>
                    <a:p>
                      <a:pPr marL="0" marR="0">
                        <a:lnSpc>
                          <a:spcPct val="107000"/>
                        </a:lnSpc>
                        <a:spcBef>
                          <a:spcPts val="0"/>
                        </a:spcBef>
                        <a:spcAft>
                          <a:spcPts val="800"/>
                        </a:spcAft>
                      </a:pPr>
                      <a:r>
                        <a:rPr lang="en-US" sz="1800" dirty="0">
                          <a:effectLst/>
                          <a:latin typeface="+mn-lt"/>
                          <a:ea typeface="Calibri" panose="020F0502020204030204" pitchFamily="34" charset="0"/>
                          <a:cs typeface="Times New Roman" panose="02020603050405020304" pitchFamily="18" charset="0"/>
                        </a:rPr>
                        <a:t>Motor(2)</a:t>
                      </a:r>
                    </a:p>
                  </a:txBody>
                  <a:tcPr/>
                </a:tc>
                <a:tc>
                  <a:txBody>
                    <a:bodyPr/>
                    <a:lstStyle/>
                    <a:p>
                      <a:pPr marL="0" marR="0">
                        <a:lnSpc>
                          <a:spcPct val="107000"/>
                        </a:lnSpc>
                        <a:spcBef>
                          <a:spcPts val="0"/>
                        </a:spcBef>
                        <a:spcAft>
                          <a:spcPts val="800"/>
                        </a:spcAft>
                      </a:pPr>
                      <a:r>
                        <a:rPr lang="en-US" sz="1800" dirty="0">
                          <a:effectLst/>
                          <a:latin typeface="+mn-lt"/>
                          <a:ea typeface="Calibri" panose="020F0502020204030204" pitchFamily="34" charset="0"/>
                          <a:cs typeface="Times New Roman" panose="02020603050405020304" pitchFamily="18" charset="0"/>
                        </a:rPr>
                        <a:t>(12V*200mA*2 at max </a:t>
                      </a:r>
                      <a:r>
                        <a:rPr lang="en-US" sz="1800" dirty="0" err="1">
                          <a:effectLst/>
                          <a:latin typeface="+mn-lt"/>
                          <a:ea typeface="Calibri" panose="020F0502020204030204" pitchFamily="34" charset="0"/>
                          <a:cs typeface="Times New Roman" panose="02020603050405020304" pitchFamily="18" charset="0"/>
                        </a:rPr>
                        <a:t>efiiciency</a:t>
                      </a:r>
                      <a:r>
                        <a:rPr lang="en-US" sz="1800" dirty="0">
                          <a:effectLst/>
                          <a:latin typeface="+mn-lt"/>
                          <a:ea typeface="Calibri" panose="020F0502020204030204" pitchFamily="34" charset="0"/>
                          <a:cs typeface="Times New Roman" panose="02020603050405020304" pitchFamily="18" charset="0"/>
                        </a:rPr>
                        <a:t> )</a:t>
                      </a:r>
                    </a:p>
                  </a:txBody>
                  <a:tcPr/>
                </a:tc>
                <a:tc>
                  <a:txBody>
                    <a:bodyPr/>
                    <a:lstStyle/>
                    <a:p>
                      <a:r>
                        <a:rPr lang="en-US" dirty="0"/>
                        <a:t>4.8W</a:t>
                      </a:r>
                    </a:p>
                  </a:txBody>
                  <a:tcPr/>
                </a:tc>
                <a:extLst>
                  <a:ext uri="{0D108BD9-81ED-4DB2-BD59-A6C34878D82A}">
                    <a16:rowId xmlns:a16="http://schemas.microsoft.com/office/drawing/2014/main" val="3031762523"/>
                  </a:ext>
                </a:extLst>
              </a:tr>
              <a:tr h="370840">
                <a:tc>
                  <a:txBody>
                    <a:bodyPr/>
                    <a:lstStyle/>
                    <a:p>
                      <a:pPr marL="0" marR="0">
                        <a:lnSpc>
                          <a:spcPct val="107000"/>
                        </a:lnSpc>
                        <a:spcBef>
                          <a:spcPts val="0"/>
                        </a:spcBef>
                        <a:spcAft>
                          <a:spcPts val="800"/>
                        </a:spcAft>
                      </a:pPr>
                      <a:r>
                        <a:rPr lang="en-US" sz="1800" dirty="0">
                          <a:effectLst/>
                          <a:latin typeface="+mn-lt"/>
                          <a:ea typeface="Calibri" panose="020F0502020204030204" pitchFamily="34" charset="0"/>
                          <a:cs typeface="Times New Roman" panose="02020603050405020304" pitchFamily="18" charset="0"/>
                        </a:rPr>
                        <a:t>Line Sensor Array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(5V*160mA)</a:t>
                      </a:r>
                    </a:p>
                  </a:txBody>
                  <a:tcPr/>
                </a:tc>
                <a:tc>
                  <a:txBody>
                    <a:bodyPr/>
                    <a:lstStyle/>
                    <a:p>
                      <a:r>
                        <a:rPr lang="en-US" dirty="0"/>
                        <a:t>0.8W</a:t>
                      </a:r>
                    </a:p>
                  </a:txBody>
                  <a:tcPr/>
                </a:tc>
                <a:extLst>
                  <a:ext uri="{0D108BD9-81ED-4DB2-BD59-A6C34878D82A}">
                    <a16:rowId xmlns:a16="http://schemas.microsoft.com/office/drawing/2014/main" val="3782230909"/>
                  </a:ext>
                </a:extLst>
              </a:tr>
              <a:tr h="370840">
                <a:tc>
                  <a:txBody>
                    <a:bodyPr/>
                    <a:lstStyle/>
                    <a:p>
                      <a:pPr marL="0" marR="0">
                        <a:lnSpc>
                          <a:spcPct val="107000"/>
                        </a:lnSpc>
                        <a:spcBef>
                          <a:spcPts val="0"/>
                        </a:spcBef>
                        <a:spcAft>
                          <a:spcPts val="800"/>
                        </a:spcAft>
                      </a:pPr>
                      <a:r>
                        <a:rPr lang="en-US" sz="1800">
                          <a:effectLst/>
                          <a:latin typeface="+mn-lt"/>
                          <a:ea typeface="Calibri" panose="020F0502020204030204" pitchFamily="34" charset="0"/>
                          <a:cs typeface="Times New Roman" panose="02020603050405020304" pitchFamily="18" charset="0"/>
                        </a:rPr>
                        <a:t>Bluetooth 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(5V*100mA)</a:t>
                      </a:r>
                    </a:p>
                  </a:txBody>
                  <a:tcPr/>
                </a:tc>
                <a:tc>
                  <a:txBody>
                    <a:bodyPr/>
                    <a:lstStyle/>
                    <a:p>
                      <a:endParaRPr lang="en-US" dirty="0"/>
                    </a:p>
                  </a:txBody>
                  <a:tcPr/>
                </a:tc>
                <a:extLst>
                  <a:ext uri="{0D108BD9-81ED-4DB2-BD59-A6C34878D82A}">
                    <a16:rowId xmlns:a16="http://schemas.microsoft.com/office/drawing/2014/main" val="3066304618"/>
                  </a:ext>
                </a:extLst>
              </a:tr>
              <a:tr h="370840">
                <a:tc>
                  <a:txBody>
                    <a:bodyPr/>
                    <a:lstStyle/>
                    <a:p>
                      <a:pPr marL="0" marR="0">
                        <a:lnSpc>
                          <a:spcPct val="107000"/>
                        </a:lnSpc>
                        <a:spcBef>
                          <a:spcPts val="0"/>
                        </a:spcBef>
                        <a:spcAft>
                          <a:spcPts val="800"/>
                        </a:spcAft>
                      </a:pPr>
                      <a:r>
                        <a:rPr lang="en-US" sz="1800" dirty="0">
                          <a:effectLst/>
                          <a:latin typeface="+mn-lt"/>
                          <a:ea typeface="Calibri" panose="020F0502020204030204" pitchFamily="34" charset="0"/>
                          <a:cs typeface="Times New Roman" panose="02020603050405020304" pitchFamily="18" charset="0"/>
                        </a:rPr>
                        <a:t>Servo</a:t>
                      </a:r>
                    </a:p>
                  </a:txBody>
                  <a:tcPr/>
                </a:tc>
                <a:tc>
                  <a:txBody>
                    <a:bodyPr/>
                    <a:lstStyle/>
                    <a:p>
                      <a:r>
                        <a:rPr lang="en-US" dirty="0"/>
                        <a:t>(5V*300mA)</a:t>
                      </a:r>
                    </a:p>
                  </a:txBody>
                  <a:tcPr/>
                </a:tc>
                <a:tc>
                  <a:txBody>
                    <a:bodyPr/>
                    <a:lstStyle/>
                    <a:p>
                      <a:r>
                        <a:rPr lang="en-US" dirty="0"/>
                        <a:t>1.5W</a:t>
                      </a:r>
                    </a:p>
                  </a:txBody>
                  <a:tcPr/>
                </a:tc>
                <a:extLst>
                  <a:ext uri="{0D108BD9-81ED-4DB2-BD59-A6C34878D82A}">
                    <a16:rowId xmlns:a16="http://schemas.microsoft.com/office/drawing/2014/main" val="4121740397"/>
                  </a:ext>
                </a:extLst>
              </a:tr>
              <a:tr h="370840">
                <a:tc>
                  <a:txBody>
                    <a:bodyPr/>
                    <a:lstStyle/>
                    <a:p>
                      <a:pPr marL="0" marR="0">
                        <a:lnSpc>
                          <a:spcPct val="107000"/>
                        </a:lnSpc>
                        <a:spcBef>
                          <a:spcPts val="0"/>
                        </a:spcBef>
                        <a:spcAft>
                          <a:spcPts val="800"/>
                        </a:spcAft>
                      </a:pPr>
                      <a:r>
                        <a:rPr lang="en-US" sz="1800" dirty="0">
                          <a:effectLst/>
                          <a:latin typeface="+mn-lt"/>
                          <a:ea typeface="Calibri" panose="020F0502020204030204" pitchFamily="34" charset="0"/>
                          <a:cs typeface="Times New Roman" panose="02020603050405020304" pitchFamily="18" charset="0"/>
                        </a:rPr>
                        <a:t>TOTAL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42685106"/>
                  </a:ext>
                </a:extLst>
              </a:tr>
            </a:tbl>
          </a:graphicData>
        </a:graphic>
      </p:graphicFrame>
    </p:spTree>
    <p:extLst>
      <p:ext uri="{BB962C8B-B14F-4D97-AF65-F5344CB8AC3E}">
        <p14:creationId xmlns:p14="http://schemas.microsoft.com/office/powerpoint/2010/main" val="1126261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a:t>Reduce human effort.</a:t>
            </a:r>
          </a:p>
          <a:p>
            <a:pPr marL="0" indent="0">
              <a:buNone/>
            </a:pPr>
            <a:endParaRPr lang="en-US" sz="2400" dirty="0"/>
          </a:p>
          <a:p>
            <a:pPr>
              <a:buFont typeface="Wingdings" panose="05000000000000000000" pitchFamily="2" charset="2"/>
              <a:buChar char="§"/>
            </a:pPr>
            <a:r>
              <a:rPr lang="en-US" sz="2400" dirty="0"/>
              <a:t>Reliable and economical.</a:t>
            </a:r>
          </a:p>
          <a:p>
            <a:pPr>
              <a:buFont typeface="Wingdings" panose="05000000000000000000" pitchFamily="2" charset="2"/>
              <a:buChar char="§"/>
            </a:pPr>
            <a:endParaRPr lang="en-US" sz="2400" dirty="0"/>
          </a:p>
          <a:p>
            <a:pPr>
              <a:buFont typeface="Wingdings" panose="05000000000000000000" pitchFamily="2" charset="2"/>
              <a:buChar char="§"/>
            </a:pPr>
            <a:r>
              <a:rPr lang="en-US" sz="2400" dirty="0"/>
              <a:t>Speeds up the work.</a:t>
            </a:r>
          </a:p>
          <a:p>
            <a:pPr marL="0" indent="0">
              <a:buNone/>
            </a:pPr>
            <a:endParaRPr lang="en-US" sz="2400" dirty="0"/>
          </a:p>
          <a:p>
            <a:r>
              <a:rPr lang="en-US" sz="2400" dirty="0"/>
              <a:t>Helps Humans to avoid working in hazardous condition.</a:t>
            </a:r>
          </a:p>
        </p:txBody>
      </p:sp>
    </p:spTree>
    <p:extLst>
      <p:ext uri="{BB962C8B-B14F-4D97-AF65-F5344CB8AC3E}">
        <p14:creationId xmlns:p14="http://schemas.microsoft.com/office/powerpoint/2010/main" val="949119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Incapabilities</a:t>
            </a:r>
            <a:r>
              <a:rPr lang="en-US" dirty="0"/>
              <a:t> for now</a:t>
            </a:r>
          </a:p>
        </p:txBody>
      </p:sp>
      <p:sp>
        <p:nvSpPr>
          <p:cNvPr id="3" name="Content Placeholder 2"/>
          <p:cNvSpPr>
            <a:spLocks noGrp="1"/>
          </p:cNvSpPr>
          <p:nvPr>
            <p:ph idx="1"/>
          </p:nvPr>
        </p:nvSpPr>
        <p:spPr/>
        <p:txBody>
          <a:bodyPr>
            <a:normAutofit/>
          </a:bodyPr>
          <a:lstStyle/>
          <a:p>
            <a:pPr>
              <a:lnSpc>
                <a:spcPct val="200000"/>
              </a:lnSpc>
            </a:pPr>
            <a:r>
              <a:rPr lang="en-US" sz="2400" dirty="0"/>
              <a:t>The Load carrying capacity ranges between few 200-400gms only.</a:t>
            </a:r>
          </a:p>
          <a:p>
            <a:pPr>
              <a:lnSpc>
                <a:spcPct val="200000"/>
              </a:lnSpc>
            </a:pPr>
            <a:r>
              <a:rPr lang="en-US" sz="2400" dirty="0"/>
              <a:t>The batteries are needed to be charged.</a:t>
            </a:r>
          </a:p>
          <a:p>
            <a:pPr>
              <a:lnSpc>
                <a:spcPct val="200000"/>
              </a:lnSpc>
            </a:pPr>
            <a:r>
              <a:rPr lang="en-US" sz="2400" dirty="0"/>
              <a:t>Cannot pick-up objects which are higher than the Arm.</a:t>
            </a:r>
          </a:p>
          <a:p>
            <a:pPr>
              <a:lnSpc>
                <a:spcPct val="200000"/>
              </a:lnSpc>
            </a:pPr>
            <a:r>
              <a:rPr lang="en-US" sz="2400" dirty="0"/>
              <a:t>Line Tracing have a Speed Limit.</a:t>
            </a:r>
          </a:p>
          <a:p>
            <a:pPr>
              <a:lnSpc>
                <a:spcPct val="150000"/>
              </a:lnSpc>
            </a:pPr>
            <a:endParaRPr lang="en-US" sz="2400" dirty="0"/>
          </a:p>
        </p:txBody>
      </p:sp>
    </p:spTree>
    <p:extLst>
      <p:ext uri="{BB962C8B-B14F-4D97-AF65-F5344CB8AC3E}">
        <p14:creationId xmlns:p14="http://schemas.microsoft.com/office/powerpoint/2010/main" val="630125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a:t>Can be used at Industry.</a:t>
            </a:r>
          </a:p>
          <a:p>
            <a:pPr>
              <a:buFont typeface="Wingdings" panose="05000000000000000000" pitchFamily="2" charset="2"/>
              <a:buChar char="§"/>
            </a:pPr>
            <a:endParaRPr lang="en-US" sz="2400" dirty="0"/>
          </a:p>
          <a:p>
            <a:pPr>
              <a:buFont typeface="Wingdings" panose="05000000000000000000" pitchFamily="2" charset="2"/>
              <a:buChar char="§"/>
            </a:pPr>
            <a:r>
              <a:rPr lang="en-US" sz="2400" dirty="0"/>
              <a:t>Can be used at Warehouse.</a:t>
            </a:r>
          </a:p>
          <a:p>
            <a:pPr marL="0" indent="0">
              <a:buNone/>
            </a:pPr>
            <a:endParaRPr lang="en-US" sz="2400" dirty="0"/>
          </a:p>
          <a:p>
            <a:pPr>
              <a:buFont typeface="Wingdings" panose="05000000000000000000" pitchFamily="2" charset="2"/>
              <a:buChar char="§"/>
            </a:pPr>
            <a:r>
              <a:rPr lang="en-US" sz="2400" dirty="0"/>
              <a:t>Can be used at Construction Sides.</a:t>
            </a:r>
          </a:p>
          <a:p>
            <a:pPr>
              <a:buFont typeface="Wingdings" panose="05000000000000000000" pitchFamily="2" charset="2"/>
              <a:buChar char="§"/>
            </a:pPr>
            <a:endParaRPr lang="en-US" sz="2400" dirty="0"/>
          </a:p>
          <a:p>
            <a:r>
              <a:rPr lang="en-US" sz="2400" dirty="0"/>
              <a:t>Can be used at Hazardous Sites such as Nuclear Power Plants.</a:t>
            </a: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1210657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pPr>
              <a:lnSpc>
                <a:spcPct val="200000"/>
              </a:lnSpc>
            </a:pPr>
            <a:r>
              <a:rPr lang="en-US" dirty="0"/>
              <a:t>Automation of robot by making use of Bar Code Readers to read the code printed on the object and Cameras to just be sure that the object is picked and placed.</a:t>
            </a:r>
          </a:p>
          <a:p>
            <a:pPr>
              <a:lnSpc>
                <a:spcPct val="200000"/>
              </a:lnSpc>
              <a:buFont typeface="Wingdings" panose="05000000000000000000" pitchFamily="2" charset="2"/>
              <a:buChar char="§"/>
            </a:pPr>
            <a:r>
              <a:rPr lang="en-US" dirty="0"/>
              <a:t>Live Job Monitoring can be added.</a:t>
            </a:r>
          </a:p>
          <a:p>
            <a:pPr>
              <a:lnSpc>
                <a:spcPct val="200000"/>
              </a:lnSpc>
              <a:buFont typeface="Wingdings" panose="05000000000000000000" pitchFamily="2" charset="2"/>
              <a:buChar char="§"/>
            </a:pPr>
            <a:r>
              <a:rPr lang="en-US" dirty="0"/>
              <a:t>Improve weight capability of robot</a:t>
            </a:r>
          </a:p>
          <a:p>
            <a:pPr>
              <a:lnSpc>
                <a:spcPct val="200000"/>
              </a:lnSpc>
              <a:buFont typeface="Wingdings" panose="05000000000000000000" pitchFamily="2" charset="2"/>
              <a:buChar char="§"/>
            </a:pPr>
            <a:r>
              <a:rPr lang="en-US" dirty="0"/>
              <a:t>Improvement in Arm Design and Speed of Bot.</a:t>
            </a:r>
          </a:p>
        </p:txBody>
      </p:sp>
    </p:spTree>
    <p:extLst>
      <p:ext uri="{BB962C8B-B14F-4D97-AF65-F5344CB8AC3E}">
        <p14:creationId xmlns:p14="http://schemas.microsoft.com/office/powerpoint/2010/main" val="229504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069848" y="2185803"/>
            <a:ext cx="10058400" cy="4050792"/>
          </a:xfrm>
        </p:spPr>
        <p:txBody>
          <a:bodyPr>
            <a:normAutofit/>
          </a:bodyPr>
          <a:lstStyle/>
          <a:p>
            <a:pPr>
              <a:buFont typeface="Wingdings" panose="05000000000000000000" pitchFamily="2" charset="2"/>
              <a:buChar char="§"/>
            </a:pPr>
            <a:r>
              <a:rPr lang="en-US" sz="2400" dirty="0"/>
              <a:t>Aims to reduce manpower needed at Online selling site Warehouses or Human Intervention in toxic or hazardous places.</a:t>
            </a:r>
          </a:p>
          <a:p>
            <a:pPr>
              <a:buFont typeface="Wingdings" panose="05000000000000000000" pitchFamily="2" charset="2"/>
              <a:buChar char="§"/>
            </a:pPr>
            <a:r>
              <a:rPr lang="en-US" sz="2400" dirty="0"/>
              <a:t>Makes use of Bluetooth module to take directions from user in order to reach Source &amp; Destination point.</a:t>
            </a:r>
          </a:p>
          <a:p>
            <a:pPr>
              <a:buFont typeface="Wingdings" panose="05000000000000000000" pitchFamily="2" charset="2"/>
              <a:buChar char="§"/>
            </a:pPr>
            <a:r>
              <a:rPr lang="en-US" sz="2400" dirty="0"/>
              <a:t>Detect the Object with the help of </a:t>
            </a:r>
            <a:r>
              <a:rPr lang="en-IN" sz="2400" dirty="0"/>
              <a:t>proximity sensors </a:t>
            </a:r>
            <a:r>
              <a:rPr lang="en-US" sz="2400" dirty="0"/>
              <a:t> mounted on the robot.</a:t>
            </a:r>
          </a:p>
          <a:p>
            <a:pPr>
              <a:buFont typeface="Wingdings" panose="05000000000000000000" pitchFamily="2" charset="2"/>
              <a:buChar char="§"/>
            </a:pPr>
            <a:r>
              <a:rPr lang="en-US" sz="2400" dirty="0"/>
              <a:t>When object is detected, microcontroller gives command to servo motor for pick up the object.</a:t>
            </a:r>
          </a:p>
          <a:p>
            <a:pPr>
              <a:buFont typeface="Wingdings" panose="05000000000000000000" pitchFamily="2" charset="2"/>
              <a:buChar char="§"/>
            </a:pPr>
            <a:r>
              <a:rPr lang="en-US" sz="2400" dirty="0"/>
              <a:t>Bot takes U-turn and places the object to the Destination.</a:t>
            </a:r>
          </a:p>
        </p:txBody>
      </p:sp>
    </p:spTree>
    <p:extLst>
      <p:ext uri="{BB962C8B-B14F-4D97-AF65-F5344CB8AC3E}">
        <p14:creationId xmlns:p14="http://schemas.microsoft.com/office/powerpoint/2010/main" val="46654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sz="2400" dirty="0"/>
              <a:t>This system would make it easier for human beings to pick and place the risk of handling suspicious objects </a:t>
            </a:r>
          </a:p>
          <a:p>
            <a:pPr>
              <a:buFont typeface="Wingdings" panose="05000000000000000000" pitchFamily="2" charset="2"/>
              <a:buChar char="§"/>
            </a:pPr>
            <a:r>
              <a:rPr lang="en-US" sz="2400" dirty="0"/>
              <a:t>Movement of this robot is controlled by microcontroller as per the program</a:t>
            </a:r>
          </a:p>
          <a:p>
            <a:pPr>
              <a:buFont typeface="Wingdings" panose="05000000000000000000" pitchFamily="2" charset="2"/>
              <a:buChar char="§"/>
            </a:pPr>
            <a:r>
              <a:rPr lang="en-IN" sz="2400" dirty="0"/>
              <a:t>This Robot is useful in industrial activities and hazardous operations can be done easily and safely in a short span of time.</a:t>
            </a:r>
          </a:p>
          <a:p>
            <a:pPr>
              <a:buFont typeface="Wingdings" panose="05000000000000000000" pitchFamily="2" charset="2"/>
              <a:buChar char="§"/>
            </a:pPr>
            <a:r>
              <a:rPr lang="en-US" sz="2400" dirty="0"/>
              <a:t>If object is detected with the help of proximity sensors, microcontroller operates and object pick up through servo motor using Arm.</a:t>
            </a:r>
          </a:p>
        </p:txBody>
      </p:sp>
    </p:spTree>
    <p:extLst>
      <p:ext uri="{BB962C8B-B14F-4D97-AF65-F5344CB8AC3E}">
        <p14:creationId xmlns:p14="http://schemas.microsoft.com/office/powerpoint/2010/main" val="3145637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233" y="2508068"/>
            <a:ext cx="8911687" cy="2429692"/>
          </a:xfrm>
        </p:spPr>
        <p:txBody>
          <a:bodyPr/>
          <a:lstStyle/>
          <a:p>
            <a:r>
              <a:rPr lang="en-US" sz="8800" b="1" dirty="0"/>
              <a:t>  THANK YOU</a:t>
            </a:r>
          </a:p>
        </p:txBody>
      </p:sp>
    </p:spTree>
    <p:extLst>
      <p:ext uri="{BB962C8B-B14F-4D97-AF65-F5344CB8AC3E}">
        <p14:creationId xmlns:p14="http://schemas.microsoft.com/office/powerpoint/2010/main" val="76835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a:xfrm>
            <a:off x="1069848" y="2278659"/>
            <a:ext cx="10058400" cy="4050792"/>
          </a:xfrm>
        </p:spPr>
        <p:txBody>
          <a:bodyPr>
            <a:normAutofit/>
          </a:bodyPr>
          <a:lstStyle/>
          <a:p>
            <a:pPr>
              <a:buFont typeface="Wingdings" panose="05000000000000000000" pitchFamily="2" charset="2"/>
              <a:buChar char="§"/>
            </a:pPr>
            <a:r>
              <a:rPr lang="en-IN" sz="2400" dirty="0"/>
              <a:t>The main objective of pick and place robot is picking the object form source location and place it to desired destination</a:t>
            </a:r>
            <a:r>
              <a:rPr lang="en-US" sz="2400" dirty="0"/>
              <a:t>.</a:t>
            </a:r>
          </a:p>
          <a:p>
            <a:pPr marL="0" indent="0">
              <a:buNone/>
            </a:pPr>
            <a:endParaRPr lang="en-US" sz="2400" dirty="0"/>
          </a:p>
          <a:p>
            <a:pPr>
              <a:buFont typeface="Wingdings" panose="05000000000000000000" pitchFamily="2" charset="2"/>
              <a:buChar char="§"/>
            </a:pPr>
            <a:r>
              <a:rPr lang="en-IN" dirty="0"/>
              <a:t> </a:t>
            </a:r>
            <a:r>
              <a:rPr lang="en-IN" sz="2400" dirty="0"/>
              <a:t>Robots can work in hazardous environments where working by Humans can cause fatal long term physical or mental conditions.</a:t>
            </a:r>
            <a:endParaRPr lang="en-US" sz="2400" dirty="0"/>
          </a:p>
          <a:p>
            <a:pPr marL="0" indent="0">
              <a:buNone/>
            </a:pPr>
            <a:endParaRPr lang="en-US" sz="2400" dirty="0"/>
          </a:p>
          <a:p>
            <a:pPr>
              <a:buFont typeface="Wingdings" panose="05000000000000000000" pitchFamily="2" charset="2"/>
              <a:buChar char="§"/>
            </a:pPr>
            <a:r>
              <a:rPr lang="en-US" sz="2400" dirty="0"/>
              <a:t>Reduces efforts of human work, safety of Humans and speeds up the process of picking and placing objects.</a:t>
            </a:r>
          </a:p>
        </p:txBody>
      </p:sp>
    </p:spTree>
    <p:extLst>
      <p:ext uri="{BB962C8B-B14F-4D97-AF65-F5344CB8AC3E}">
        <p14:creationId xmlns:p14="http://schemas.microsoft.com/office/powerpoint/2010/main" val="100563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2">
            <a:extLst>
              <a:ext uri="{FF2B5EF4-FFF2-40B4-BE49-F238E27FC236}">
                <a16:creationId xmlns:a16="http://schemas.microsoft.com/office/drawing/2014/main" id="{A0B2AE44-29D6-4C91-A14A-8F8AD583BF86}"/>
              </a:ext>
            </a:extLst>
          </p:cNvPr>
          <p:cNvSpPr txBox="1">
            <a:spLocks noChangeArrowheads="1"/>
          </p:cNvSpPr>
          <p:nvPr/>
        </p:nvSpPr>
        <p:spPr bwMode="auto">
          <a:xfrm>
            <a:off x="5314494" y="2809875"/>
            <a:ext cx="1447800" cy="2819400"/>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ATMEGA 328P</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-PU</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(I/P: 7-12V, 250mA)</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Text Box 57">
            <a:extLst>
              <a:ext uri="{FF2B5EF4-FFF2-40B4-BE49-F238E27FC236}">
                <a16:creationId xmlns:a16="http://schemas.microsoft.com/office/drawing/2014/main" id="{C83368AB-FCCC-461E-9FE6-E458D6D5384D}"/>
              </a:ext>
            </a:extLst>
          </p:cNvPr>
          <p:cNvSpPr txBox="1">
            <a:spLocks noChangeArrowheads="1"/>
          </p:cNvSpPr>
          <p:nvPr/>
        </p:nvSpPr>
        <p:spPr bwMode="auto">
          <a:xfrm>
            <a:off x="5381168" y="1676647"/>
            <a:ext cx="1314450" cy="619125"/>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IR Receiver</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(I/P: 5V, 20mA)</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9" name="Text Box 51">
            <a:extLst>
              <a:ext uri="{FF2B5EF4-FFF2-40B4-BE49-F238E27FC236}">
                <a16:creationId xmlns:a16="http://schemas.microsoft.com/office/drawing/2014/main" id="{45FB8AAE-07BC-4E92-A7D8-138C9F6B882E}"/>
              </a:ext>
            </a:extLst>
          </p:cNvPr>
          <p:cNvSpPr txBox="1">
            <a:spLocks noChangeArrowheads="1"/>
          </p:cNvSpPr>
          <p:nvPr/>
        </p:nvSpPr>
        <p:spPr bwMode="auto">
          <a:xfrm>
            <a:off x="7624473" y="2900268"/>
            <a:ext cx="1314450" cy="619125"/>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Motor Driver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800" dirty="0">
                <a:latin typeface="Arial" panose="020B0604020202020204" pitchFamily="34" charset="0"/>
                <a:ea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(I/P: 12V,)</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Text Box 49">
            <a:extLst>
              <a:ext uri="{FF2B5EF4-FFF2-40B4-BE49-F238E27FC236}">
                <a16:creationId xmlns:a16="http://schemas.microsoft.com/office/drawing/2014/main" id="{425DCDE7-99D4-44E1-B0F0-4F80F58B6F53}"/>
              </a:ext>
            </a:extLst>
          </p:cNvPr>
          <p:cNvSpPr txBox="1">
            <a:spLocks noChangeArrowheads="1"/>
          </p:cNvSpPr>
          <p:nvPr/>
        </p:nvSpPr>
        <p:spPr bwMode="auto">
          <a:xfrm>
            <a:off x="7656223" y="3839967"/>
            <a:ext cx="1314450" cy="619125"/>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Motor (2)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(I/P: 0-12V, 150-650mA)</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1" name="Arrow: Down 60">
            <a:extLst>
              <a:ext uri="{FF2B5EF4-FFF2-40B4-BE49-F238E27FC236}">
                <a16:creationId xmlns:a16="http://schemas.microsoft.com/office/drawing/2014/main" id="{4F9F54DE-8271-4CB1-BAE4-AA47424F6A6C}"/>
              </a:ext>
            </a:extLst>
          </p:cNvPr>
          <p:cNvSpPr/>
          <p:nvPr/>
        </p:nvSpPr>
        <p:spPr>
          <a:xfrm>
            <a:off x="8205007" y="3552045"/>
            <a:ext cx="130810" cy="255270"/>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2" name="Arrow: Right 61">
            <a:extLst>
              <a:ext uri="{FF2B5EF4-FFF2-40B4-BE49-F238E27FC236}">
                <a16:creationId xmlns:a16="http://schemas.microsoft.com/office/drawing/2014/main" id="{944C472D-53A1-4622-87AA-0CA2EA623056}"/>
              </a:ext>
            </a:extLst>
          </p:cNvPr>
          <p:cNvSpPr/>
          <p:nvPr/>
        </p:nvSpPr>
        <p:spPr>
          <a:xfrm>
            <a:off x="6825055" y="3119437"/>
            <a:ext cx="672465" cy="172085"/>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3" name="Arrow: Down 62">
            <a:extLst>
              <a:ext uri="{FF2B5EF4-FFF2-40B4-BE49-F238E27FC236}">
                <a16:creationId xmlns:a16="http://schemas.microsoft.com/office/drawing/2014/main" id="{AC071AA1-B927-45A2-9193-3AEDBD0FD24F}"/>
              </a:ext>
            </a:extLst>
          </p:cNvPr>
          <p:cNvSpPr/>
          <p:nvPr/>
        </p:nvSpPr>
        <p:spPr>
          <a:xfrm>
            <a:off x="5946636" y="2324389"/>
            <a:ext cx="183515" cy="458470"/>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4" name="Text Box 55">
            <a:extLst>
              <a:ext uri="{FF2B5EF4-FFF2-40B4-BE49-F238E27FC236}">
                <a16:creationId xmlns:a16="http://schemas.microsoft.com/office/drawing/2014/main" id="{FA28A401-25B7-421A-AE95-1BF61D6EAEC0}"/>
              </a:ext>
            </a:extLst>
          </p:cNvPr>
          <p:cNvSpPr txBox="1">
            <a:spLocks noChangeArrowheads="1"/>
          </p:cNvSpPr>
          <p:nvPr/>
        </p:nvSpPr>
        <p:spPr bwMode="auto">
          <a:xfrm>
            <a:off x="3083415" y="2921411"/>
            <a:ext cx="1624013" cy="606534"/>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IR Receiver Array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(I/P: 5V, 100mA)</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5" name="Arrow: Right 64">
            <a:extLst>
              <a:ext uri="{FF2B5EF4-FFF2-40B4-BE49-F238E27FC236}">
                <a16:creationId xmlns:a16="http://schemas.microsoft.com/office/drawing/2014/main" id="{87CA8063-C89E-4535-8A59-4FBF48285130}"/>
              </a:ext>
            </a:extLst>
          </p:cNvPr>
          <p:cNvSpPr/>
          <p:nvPr/>
        </p:nvSpPr>
        <p:spPr>
          <a:xfrm>
            <a:off x="4739049" y="3097677"/>
            <a:ext cx="575445" cy="18923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6" name="Text Box 48">
            <a:extLst>
              <a:ext uri="{FF2B5EF4-FFF2-40B4-BE49-F238E27FC236}">
                <a16:creationId xmlns:a16="http://schemas.microsoft.com/office/drawing/2014/main" id="{7A6CAE0B-ABC0-493A-A084-86C5A0F1DB3C}"/>
              </a:ext>
            </a:extLst>
          </p:cNvPr>
          <p:cNvSpPr txBox="1">
            <a:spLocks noChangeArrowheads="1"/>
          </p:cNvSpPr>
          <p:nvPr/>
        </p:nvSpPr>
        <p:spPr bwMode="auto">
          <a:xfrm>
            <a:off x="2620614" y="4762473"/>
            <a:ext cx="790575" cy="674688"/>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Mobile</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GUI</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Window</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 name="Text Box 47">
            <a:extLst>
              <a:ext uri="{FF2B5EF4-FFF2-40B4-BE49-F238E27FC236}">
                <a16:creationId xmlns:a16="http://schemas.microsoft.com/office/drawing/2014/main" id="{D5798C8F-BB45-401F-9DFB-823953F7EB45}"/>
              </a:ext>
            </a:extLst>
          </p:cNvPr>
          <p:cNvSpPr txBox="1">
            <a:spLocks noChangeArrowheads="1"/>
          </p:cNvSpPr>
          <p:nvPr/>
        </p:nvSpPr>
        <p:spPr bwMode="auto">
          <a:xfrm>
            <a:off x="3715111" y="4600094"/>
            <a:ext cx="1023938" cy="931458"/>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Wireless         Module (HC09)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(I/P: 5V, 250mA)</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8" name="Arrow: Right 67">
            <a:extLst>
              <a:ext uri="{FF2B5EF4-FFF2-40B4-BE49-F238E27FC236}">
                <a16:creationId xmlns:a16="http://schemas.microsoft.com/office/drawing/2014/main" id="{774CA29B-8722-46A3-8EC3-FA26CFE5D2CF}"/>
              </a:ext>
            </a:extLst>
          </p:cNvPr>
          <p:cNvSpPr/>
          <p:nvPr/>
        </p:nvSpPr>
        <p:spPr>
          <a:xfrm>
            <a:off x="4775431" y="4973353"/>
            <a:ext cx="505460" cy="18923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9" name="Text Box 43">
            <a:extLst>
              <a:ext uri="{FF2B5EF4-FFF2-40B4-BE49-F238E27FC236}">
                <a16:creationId xmlns:a16="http://schemas.microsoft.com/office/drawing/2014/main" id="{664B8A79-B239-4180-8C08-D27FFDAFE83E}"/>
              </a:ext>
            </a:extLst>
          </p:cNvPr>
          <p:cNvSpPr txBox="1">
            <a:spLocks noChangeArrowheads="1"/>
          </p:cNvSpPr>
          <p:nvPr/>
        </p:nvSpPr>
        <p:spPr bwMode="auto">
          <a:xfrm>
            <a:off x="7624473" y="4809489"/>
            <a:ext cx="1314450" cy="619125"/>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Servo Motor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(I/P: 5V,550mA)</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0" name="Arrow: Right 69">
            <a:extLst>
              <a:ext uri="{FF2B5EF4-FFF2-40B4-BE49-F238E27FC236}">
                <a16:creationId xmlns:a16="http://schemas.microsoft.com/office/drawing/2014/main" id="{9819F0EC-D4E5-49B3-A62C-52BEC0DC16D5}"/>
              </a:ext>
            </a:extLst>
          </p:cNvPr>
          <p:cNvSpPr/>
          <p:nvPr/>
        </p:nvSpPr>
        <p:spPr>
          <a:xfrm>
            <a:off x="6829500" y="4971208"/>
            <a:ext cx="668020" cy="18923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1" name="Text Box 58">
            <a:extLst>
              <a:ext uri="{FF2B5EF4-FFF2-40B4-BE49-F238E27FC236}">
                <a16:creationId xmlns:a16="http://schemas.microsoft.com/office/drawing/2014/main" id="{4319EC41-EA6C-4FE6-AA86-5AF7D8290587}"/>
              </a:ext>
            </a:extLst>
          </p:cNvPr>
          <p:cNvSpPr txBox="1">
            <a:spLocks noChangeArrowheads="1"/>
          </p:cNvSpPr>
          <p:nvPr/>
        </p:nvSpPr>
        <p:spPr bwMode="auto">
          <a:xfrm>
            <a:off x="9448800" y="1584110"/>
            <a:ext cx="1520825" cy="946150"/>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Battery Source</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3S-1P</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(O/P: 4.2V [max], 2.2A)/cell</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To: Motor driver</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 name="Arrow: Left-Right 71">
            <a:extLst>
              <a:ext uri="{FF2B5EF4-FFF2-40B4-BE49-F238E27FC236}">
                <a16:creationId xmlns:a16="http://schemas.microsoft.com/office/drawing/2014/main" id="{83037676-35E4-4BDC-AE2A-6FFCAA2E192A}"/>
              </a:ext>
            </a:extLst>
          </p:cNvPr>
          <p:cNvSpPr/>
          <p:nvPr/>
        </p:nvSpPr>
        <p:spPr>
          <a:xfrm>
            <a:off x="3456570" y="5043302"/>
            <a:ext cx="207645" cy="113030"/>
          </a:xfrm>
          <a:prstGeom prst="lef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3" name="Text Box 41">
            <a:extLst>
              <a:ext uri="{FF2B5EF4-FFF2-40B4-BE49-F238E27FC236}">
                <a16:creationId xmlns:a16="http://schemas.microsoft.com/office/drawing/2014/main" id="{B17AAD27-5F4E-435A-BF02-331BC70572E3}"/>
              </a:ext>
            </a:extLst>
          </p:cNvPr>
          <p:cNvSpPr txBox="1">
            <a:spLocks noChangeArrowheads="1"/>
          </p:cNvSpPr>
          <p:nvPr/>
        </p:nvSpPr>
        <p:spPr bwMode="auto">
          <a:xfrm>
            <a:off x="7751670" y="5871085"/>
            <a:ext cx="1025129" cy="639892"/>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Arm Gripper Mechanism</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4" name="Arrow: Down 73">
            <a:extLst>
              <a:ext uri="{FF2B5EF4-FFF2-40B4-BE49-F238E27FC236}">
                <a16:creationId xmlns:a16="http://schemas.microsoft.com/office/drawing/2014/main" id="{2FA84CBD-CE01-4527-B7CF-954FFA663CF9}"/>
              </a:ext>
            </a:extLst>
          </p:cNvPr>
          <p:cNvSpPr/>
          <p:nvPr/>
        </p:nvSpPr>
        <p:spPr>
          <a:xfrm>
            <a:off x="8181366" y="5479199"/>
            <a:ext cx="165735" cy="354330"/>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5" name="Rectangle 59">
            <a:extLst>
              <a:ext uri="{FF2B5EF4-FFF2-40B4-BE49-F238E27FC236}">
                <a16:creationId xmlns:a16="http://schemas.microsoft.com/office/drawing/2014/main" id="{F5CB72D9-8124-45A5-9045-932B03010D3A}"/>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6" name="Rectangle 61">
            <a:extLst>
              <a:ext uri="{FF2B5EF4-FFF2-40B4-BE49-F238E27FC236}">
                <a16:creationId xmlns:a16="http://schemas.microsoft.com/office/drawing/2014/main" id="{04F4FD94-8956-4C94-832E-104597CDC390}"/>
              </a:ext>
            </a:extLst>
          </p:cNvPr>
          <p:cNvSpPr>
            <a:spLocks noChangeArrowheads="1"/>
          </p:cNvSpPr>
          <p:nvPr/>
        </p:nvSpPr>
        <p:spPr bwMode="auto">
          <a:xfrm>
            <a:off x="33528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 name="Rectangle 63">
            <a:extLst>
              <a:ext uri="{FF2B5EF4-FFF2-40B4-BE49-F238E27FC236}">
                <a16:creationId xmlns:a16="http://schemas.microsoft.com/office/drawing/2014/main" id="{7343A62B-2DA5-49B2-9D16-AC7317D3CECE}"/>
              </a:ext>
            </a:extLst>
          </p:cNvPr>
          <p:cNvSpPr>
            <a:spLocks noChangeArrowheads="1"/>
          </p:cNvSpPr>
          <p:nvPr/>
        </p:nvSpPr>
        <p:spPr bwMode="auto">
          <a:xfrm>
            <a:off x="33528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Rectangle 64">
            <a:extLst>
              <a:ext uri="{FF2B5EF4-FFF2-40B4-BE49-F238E27FC236}">
                <a16:creationId xmlns:a16="http://schemas.microsoft.com/office/drawing/2014/main" id="{F527E65E-9B2F-4ADD-A866-CA96E436A2E6}"/>
              </a:ext>
            </a:extLst>
          </p:cNvPr>
          <p:cNvSpPr>
            <a:spLocks noChangeArrowheads="1"/>
          </p:cNvSpPr>
          <p:nvPr/>
        </p:nvSpPr>
        <p:spPr bwMode="auto">
          <a:xfrm>
            <a:off x="152400" y="609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Rectangle 67">
            <a:extLst>
              <a:ext uri="{FF2B5EF4-FFF2-40B4-BE49-F238E27FC236}">
                <a16:creationId xmlns:a16="http://schemas.microsoft.com/office/drawing/2014/main" id="{00600AF4-F769-4D33-8634-5F7E23CA66C4}"/>
              </a:ext>
            </a:extLst>
          </p:cNvPr>
          <p:cNvSpPr>
            <a:spLocks noChangeArrowheads="1"/>
          </p:cNvSpPr>
          <p:nvPr/>
        </p:nvSpPr>
        <p:spPr bwMode="auto">
          <a:xfrm>
            <a:off x="15240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69">
            <a:extLst>
              <a:ext uri="{FF2B5EF4-FFF2-40B4-BE49-F238E27FC236}">
                <a16:creationId xmlns:a16="http://schemas.microsoft.com/office/drawing/2014/main" id="{54EF09F8-082A-4778-8B3A-411BFEE705E9}"/>
              </a:ext>
            </a:extLst>
          </p:cNvPr>
          <p:cNvSpPr>
            <a:spLocks noChangeArrowheads="1"/>
          </p:cNvSpPr>
          <p:nvPr/>
        </p:nvSpPr>
        <p:spPr bwMode="auto">
          <a:xfrm>
            <a:off x="152400" y="1066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1" name="Rectangle 70">
            <a:extLst>
              <a:ext uri="{FF2B5EF4-FFF2-40B4-BE49-F238E27FC236}">
                <a16:creationId xmlns:a16="http://schemas.microsoft.com/office/drawing/2014/main" id="{139B4AA0-2CE1-4BB0-8898-1CA26CE0A0C8}"/>
              </a:ext>
            </a:extLst>
          </p:cNvPr>
          <p:cNvSpPr>
            <a:spLocks noChangeArrowheads="1"/>
          </p:cNvSpPr>
          <p:nvPr/>
        </p:nvSpPr>
        <p:spPr bwMode="auto">
          <a:xfrm>
            <a:off x="152400" y="1524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Rectangle 74">
            <a:extLst>
              <a:ext uri="{FF2B5EF4-FFF2-40B4-BE49-F238E27FC236}">
                <a16:creationId xmlns:a16="http://schemas.microsoft.com/office/drawing/2014/main" id="{3D86A3F5-02F9-48A0-9ED0-000F479CA7BE}"/>
              </a:ext>
            </a:extLst>
          </p:cNvPr>
          <p:cNvSpPr>
            <a:spLocks noChangeArrowheads="1"/>
          </p:cNvSpPr>
          <p:nvPr/>
        </p:nvSpPr>
        <p:spPr bwMode="auto">
          <a:xfrm>
            <a:off x="437882" y="13659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Rectangle 75">
            <a:extLst>
              <a:ext uri="{FF2B5EF4-FFF2-40B4-BE49-F238E27FC236}">
                <a16:creationId xmlns:a16="http://schemas.microsoft.com/office/drawing/2014/main" id="{B0A5A847-14D4-45AF-807D-53844610A9EC}"/>
              </a:ext>
            </a:extLst>
          </p:cNvPr>
          <p:cNvSpPr>
            <a:spLocks noChangeArrowheads="1"/>
          </p:cNvSpPr>
          <p:nvPr/>
        </p:nvSpPr>
        <p:spPr bwMode="auto">
          <a:xfrm>
            <a:off x="523875" y="184017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4" name="Rectangle 77">
            <a:extLst>
              <a:ext uri="{FF2B5EF4-FFF2-40B4-BE49-F238E27FC236}">
                <a16:creationId xmlns:a16="http://schemas.microsoft.com/office/drawing/2014/main" id="{E83E7E98-1019-4AE0-8870-512DF05230D9}"/>
              </a:ext>
            </a:extLst>
          </p:cNvPr>
          <p:cNvSpPr>
            <a:spLocks noChangeArrowheads="1"/>
          </p:cNvSpPr>
          <p:nvPr/>
        </p:nvSpPr>
        <p:spPr bwMode="auto">
          <a:xfrm>
            <a:off x="152400" y="1981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5" name="Rectangle 78">
            <a:extLst>
              <a:ext uri="{FF2B5EF4-FFF2-40B4-BE49-F238E27FC236}">
                <a16:creationId xmlns:a16="http://schemas.microsoft.com/office/drawing/2014/main" id="{D15211A0-EF9D-4468-8557-D168FD418A9A}"/>
              </a:ext>
            </a:extLst>
          </p:cNvPr>
          <p:cNvSpPr>
            <a:spLocks noChangeArrowheads="1"/>
          </p:cNvSpPr>
          <p:nvPr/>
        </p:nvSpPr>
        <p:spPr bwMode="auto">
          <a:xfrm>
            <a:off x="152400" y="1981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6" name="Rectangle 80">
            <a:extLst>
              <a:ext uri="{FF2B5EF4-FFF2-40B4-BE49-F238E27FC236}">
                <a16:creationId xmlns:a16="http://schemas.microsoft.com/office/drawing/2014/main" id="{55A629AE-5FBC-4E88-BD40-385B046390BD}"/>
              </a:ext>
            </a:extLst>
          </p:cNvPr>
          <p:cNvSpPr>
            <a:spLocks noChangeArrowheads="1"/>
          </p:cNvSpPr>
          <p:nvPr/>
        </p:nvSpPr>
        <p:spPr bwMode="auto">
          <a:xfrm>
            <a:off x="152400" y="1981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Title 1">
            <a:extLst>
              <a:ext uri="{FF2B5EF4-FFF2-40B4-BE49-F238E27FC236}">
                <a16:creationId xmlns:a16="http://schemas.microsoft.com/office/drawing/2014/main" id="{B584B5B9-36E5-4164-885C-43628B745223}"/>
              </a:ext>
            </a:extLst>
          </p:cNvPr>
          <p:cNvSpPr txBox="1">
            <a:spLocks/>
          </p:cNvSpPr>
          <p:nvPr/>
        </p:nvSpPr>
        <p:spPr>
          <a:xfrm>
            <a:off x="1009193" y="853843"/>
            <a:ext cx="10058400"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BLOCK DIAGRAM</a:t>
            </a:r>
          </a:p>
        </p:txBody>
      </p:sp>
    </p:spTree>
    <p:extLst>
      <p:ext uri="{BB962C8B-B14F-4D97-AF65-F5344CB8AC3E}">
        <p14:creationId xmlns:p14="http://schemas.microsoft.com/office/powerpoint/2010/main" val="353630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a:xfrm>
            <a:off x="1971369" y="2093976"/>
            <a:ext cx="10058400" cy="4050792"/>
          </a:xfrm>
        </p:spPr>
        <p:txBody>
          <a:bodyPr>
            <a:normAutofit lnSpcReduction="10000"/>
          </a:bodyPr>
          <a:lstStyle/>
          <a:p>
            <a:pPr>
              <a:lnSpc>
                <a:spcPct val="150000"/>
              </a:lnSpc>
              <a:buFont typeface="Wingdings" panose="05000000000000000000" pitchFamily="2" charset="2"/>
              <a:buChar char="§"/>
            </a:pPr>
            <a:r>
              <a:rPr lang="en-US" sz="2400" dirty="0"/>
              <a:t>Bluetooth Module</a:t>
            </a:r>
          </a:p>
          <a:p>
            <a:pPr>
              <a:lnSpc>
                <a:spcPct val="150000"/>
              </a:lnSpc>
              <a:buFont typeface="Wingdings" panose="05000000000000000000" pitchFamily="2" charset="2"/>
              <a:buChar char="§"/>
            </a:pPr>
            <a:r>
              <a:rPr lang="en-US" sz="2400" dirty="0"/>
              <a:t>IR Sensor Array</a:t>
            </a:r>
          </a:p>
          <a:p>
            <a:pPr>
              <a:lnSpc>
                <a:spcPct val="150000"/>
              </a:lnSpc>
              <a:buFont typeface="Wingdings" panose="05000000000000000000" pitchFamily="2" charset="2"/>
              <a:buChar char="§"/>
            </a:pPr>
            <a:r>
              <a:rPr lang="en-IN" sz="2400" dirty="0"/>
              <a:t>proximity</a:t>
            </a:r>
            <a:r>
              <a:rPr lang="en-US" sz="2400" dirty="0"/>
              <a:t> Sensor</a:t>
            </a:r>
          </a:p>
          <a:p>
            <a:pPr>
              <a:lnSpc>
                <a:spcPct val="150000"/>
              </a:lnSpc>
              <a:buFont typeface="Wingdings" panose="05000000000000000000" pitchFamily="2" charset="2"/>
              <a:buChar char="§"/>
            </a:pPr>
            <a:r>
              <a:rPr lang="en-US" sz="2400" dirty="0"/>
              <a:t>Microcontroller</a:t>
            </a:r>
          </a:p>
          <a:p>
            <a:pPr>
              <a:lnSpc>
                <a:spcPct val="150000"/>
              </a:lnSpc>
              <a:buFont typeface="Wingdings" panose="05000000000000000000" pitchFamily="2" charset="2"/>
              <a:buChar char="§"/>
            </a:pPr>
            <a:r>
              <a:rPr lang="en-US" sz="2400" dirty="0"/>
              <a:t>Motor Driver &amp; DC Motor</a:t>
            </a:r>
          </a:p>
          <a:p>
            <a:pPr>
              <a:lnSpc>
                <a:spcPct val="150000"/>
              </a:lnSpc>
              <a:buFont typeface="Wingdings" panose="05000000000000000000" pitchFamily="2" charset="2"/>
              <a:buChar char="§"/>
            </a:pPr>
            <a:r>
              <a:rPr lang="en-US" sz="2400" dirty="0"/>
              <a:t>Servo Motor</a:t>
            </a:r>
          </a:p>
          <a:p>
            <a:pPr marL="0" indent="0">
              <a:buNone/>
            </a:pPr>
            <a:endParaRPr lang="en-US" sz="2400" dirty="0"/>
          </a:p>
        </p:txBody>
      </p:sp>
    </p:spTree>
    <p:extLst>
      <p:ext uri="{BB962C8B-B14F-4D97-AF65-F5344CB8AC3E}">
        <p14:creationId xmlns:p14="http://schemas.microsoft.com/office/powerpoint/2010/main" val="89110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369"/>
            <a:ext cx="10515600" cy="1325563"/>
          </a:xfrm>
        </p:spPr>
        <p:txBody>
          <a:bodyPr/>
          <a:lstStyle/>
          <a:p>
            <a:r>
              <a:rPr lang="en-US" dirty="0"/>
              <a:t>BLUETOOTH MODULE</a:t>
            </a:r>
          </a:p>
        </p:txBody>
      </p:sp>
      <p:sp>
        <p:nvSpPr>
          <p:cNvPr id="3" name="Content Placeholder 2"/>
          <p:cNvSpPr>
            <a:spLocks noGrp="1"/>
          </p:cNvSpPr>
          <p:nvPr>
            <p:ph idx="1"/>
          </p:nvPr>
        </p:nvSpPr>
        <p:spPr>
          <a:xfrm>
            <a:off x="838200" y="1650932"/>
            <a:ext cx="10515600" cy="4526031"/>
          </a:xfrm>
        </p:spPr>
        <p:txBody>
          <a:bodyPr>
            <a:normAutofit/>
          </a:bodyPr>
          <a:lstStyle/>
          <a:p>
            <a:pPr>
              <a:buFont typeface="Wingdings" panose="05000000000000000000" pitchFamily="2" charset="2"/>
              <a:buChar char="§"/>
            </a:pPr>
            <a:endParaRPr lang="en-US" sz="2400" dirty="0"/>
          </a:p>
          <a:p>
            <a:pPr marL="0" indent="0">
              <a:buNone/>
            </a:pPr>
            <a:endParaRPr lang="en-US" sz="2400" dirty="0"/>
          </a:p>
          <a:p>
            <a:pPr marL="0" indent="0">
              <a:buNone/>
            </a:pPr>
            <a:endParaRPr lang="en-US" sz="2400" dirty="0"/>
          </a:p>
          <a:p>
            <a:pPr>
              <a:buFont typeface="Wingdings" panose="05000000000000000000" pitchFamily="2" charset="2"/>
              <a:buChar char="§"/>
            </a:pPr>
            <a:r>
              <a:rPr lang="en-US" sz="2400" dirty="0"/>
              <a:t>Bluetooth is a wireless technology standard for exchanging data between fixed and mobile devices over short distances.</a:t>
            </a:r>
          </a:p>
          <a:p>
            <a:pPr>
              <a:buFont typeface="Wingdings" panose="05000000000000000000" pitchFamily="2" charset="2"/>
              <a:buChar char="§"/>
            </a:pPr>
            <a:endParaRPr lang="en-US" sz="2400" dirty="0"/>
          </a:p>
          <a:p>
            <a:pPr>
              <a:buFont typeface="Wingdings" panose="05000000000000000000" pitchFamily="2" charset="2"/>
              <a:buChar char="§"/>
            </a:pPr>
            <a:r>
              <a:rPr lang="en-US" sz="2400" dirty="0"/>
              <a:t>Bluetooth module provides wireless interface between user mobile and robot.</a:t>
            </a:r>
          </a:p>
          <a:p>
            <a:pPr>
              <a:buFont typeface="Wingdings" panose="05000000000000000000" pitchFamily="2" charset="2"/>
              <a:buChar char="§"/>
            </a:pPr>
            <a:endParaRPr lang="en-US" sz="2400" dirty="0"/>
          </a:p>
          <a:p>
            <a:pPr>
              <a:buFont typeface="Wingdings" panose="05000000000000000000" pitchFamily="2" charset="2"/>
              <a:buChar char="§"/>
            </a:pPr>
            <a:r>
              <a:rPr lang="en-US" sz="2400" dirty="0"/>
              <a:t>It acts as a bridge between user mobile and robot.</a:t>
            </a:r>
          </a:p>
        </p:txBody>
      </p:sp>
      <p:pic>
        <p:nvPicPr>
          <p:cNvPr id="4" name="Picture 3">
            <a:extLst>
              <a:ext uri="{FF2B5EF4-FFF2-40B4-BE49-F238E27FC236}">
                <a16:creationId xmlns:a16="http://schemas.microsoft.com/office/drawing/2014/main" id="{DAF47276-4DFF-4931-833B-180AE9A58719}"/>
              </a:ext>
            </a:extLst>
          </p:cNvPr>
          <p:cNvPicPr/>
          <p:nvPr/>
        </p:nvPicPr>
        <p:blipFill>
          <a:blip r:embed="rId2"/>
          <a:srcRect/>
          <a:stretch>
            <a:fillRect/>
          </a:stretch>
        </p:blipFill>
        <p:spPr bwMode="auto">
          <a:xfrm>
            <a:off x="7394920" y="1059430"/>
            <a:ext cx="2676525" cy="1917065"/>
          </a:xfrm>
          <a:prstGeom prst="rect">
            <a:avLst/>
          </a:prstGeom>
          <a:noFill/>
          <a:ln w="9525">
            <a:noFill/>
            <a:miter lim="800000"/>
            <a:headEnd/>
            <a:tailEnd/>
          </a:ln>
        </p:spPr>
      </p:pic>
    </p:spTree>
    <p:extLst>
      <p:ext uri="{BB962C8B-B14F-4D97-AF65-F5344CB8AC3E}">
        <p14:creationId xmlns:p14="http://schemas.microsoft.com/office/powerpoint/2010/main" val="221127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09344"/>
          </a:xfrm>
        </p:spPr>
        <p:txBody>
          <a:bodyPr/>
          <a:lstStyle/>
          <a:p>
            <a:r>
              <a:rPr lang="en-US" dirty="0"/>
              <a:t>INFRARED SENSOR ARRAY</a:t>
            </a:r>
          </a:p>
        </p:txBody>
      </p:sp>
      <p:sp>
        <p:nvSpPr>
          <p:cNvPr id="3" name="Content Placeholder 2"/>
          <p:cNvSpPr>
            <a:spLocks noGrp="1"/>
          </p:cNvSpPr>
          <p:nvPr>
            <p:ph idx="1"/>
          </p:nvPr>
        </p:nvSpPr>
        <p:spPr>
          <a:xfrm>
            <a:off x="1066800" y="2482016"/>
            <a:ext cx="10058400" cy="4050792"/>
          </a:xfrm>
        </p:spPr>
        <p:txBody>
          <a:bodyPr>
            <a:normAutofit lnSpcReduction="10000"/>
          </a:bodyPr>
          <a:lstStyle/>
          <a:p>
            <a:pPr marL="0" indent="0">
              <a:buNone/>
            </a:pPr>
            <a:endParaRPr lang="en-IN" dirty="0"/>
          </a:p>
          <a:p>
            <a:pPr>
              <a:buFont typeface="Wingdings" panose="05000000000000000000" pitchFamily="2" charset="2"/>
              <a:buChar char="§"/>
            </a:pPr>
            <a:r>
              <a:rPr lang="en-IN" sz="2400" dirty="0"/>
              <a:t>IR sensor array for line sensing</a:t>
            </a:r>
            <a:r>
              <a:rPr lang="en-US" sz="2400" dirty="0"/>
              <a:t>.</a:t>
            </a:r>
          </a:p>
          <a:p>
            <a:pPr marL="0" indent="0">
              <a:buNone/>
            </a:pPr>
            <a:endParaRPr lang="en-US" sz="2400" dirty="0"/>
          </a:p>
          <a:p>
            <a:pPr lvl="0"/>
            <a:r>
              <a:rPr lang="en-IN" sz="2400" dirty="0"/>
              <a:t>It is array of five IR sensors with 5 digital outputs.</a:t>
            </a:r>
          </a:p>
          <a:p>
            <a:pPr lvl="0"/>
            <a:endParaRPr lang="en-IN" sz="2400" dirty="0"/>
          </a:p>
          <a:p>
            <a:pPr lvl="0"/>
            <a:r>
              <a:rPr lang="en-IN" sz="2400" dirty="0"/>
              <a:t>It gives 0 &amp; 1 signals for black and white colour respectively.</a:t>
            </a:r>
          </a:p>
          <a:p>
            <a:pPr lvl="0"/>
            <a:endParaRPr lang="en-IN" sz="2400" dirty="0"/>
          </a:p>
          <a:p>
            <a:pPr lvl="0"/>
            <a:r>
              <a:rPr lang="en-IN" sz="2400" dirty="0"/>
              <a:t>By interfacing the IR array to Arduino Uno board, we transmitted the signal on serial terminal of pc</a:t>
            </a:r>
          </a:p>
        </p:txBody>
      </p:sp>
      <p:pic>
        <p:nvPicPr>
          <p:cNvPr id="5" name="Picture 4">
            <a:extLst>
              <a:ext uri="{FF2B5EF4-FFF2-40B4-BE49-F238E27FC236}">
                <a16:creationId xmlns:a16="http://schemas.microsoft.com/office/drawing/2014/main" id="{45153B85-89EB-4500-8AD2-8E5EF7E5450E}"/>
              </a:ext>
            </a:extLst>
          </p:cNvPr>
          <p:cNvPicPr>
            <a:picLocks noChangeAspect="1"/>
          </p:cNvPicPr>
          <p:nvPr/>
        </p:nvPicPr>
        <p:blipFill rotWithShape="1">
          <a:blip r:embed="rId2"/>
          <a:srcRect l="4947" t="31517" r="6096" b="33855"/>
          <a:stretch/>
        </p:blipFill>
        <p:spPr>
          <a:xfrm>
            <a:off x="6838683" y="1601829"/>
            <a:ext cx="4855336" cy="2095223"/>
          </a:xfrm>
          <a:prstGeom prst="rect">
            <a:avLst/>
          </a:prstGeom>
          <a:ln>
            <a:solidFill>
              <a:schemeClr val="tx1"/>
            </a:solidFill>
          </a:ln>
        </p:spPr>
      </p:pic>
    </p:spTree>
    <p:extLst>
      <p:ext uri="{BB962C8B-B14F-4D97-AF65-F5344CB8AC3E}">
        <p14:creationId xmlns:p14="http://schemas.microsoft.com/office/powerpoint/2010/main" val="181154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PROXIMITY SENSOR</a:t>
            </a:r>
          </a:p>
        </p:txBody>
      </p:sp>
      <p:sp>
        <p:nvSpPr>
          <p:cNvPr id="3" name="Content Placeholder 2"/>
          <p:cNvSpPr>
            <a:spLocks noGrp="1"/>
          </p:cNvSpPr>
          <p:nvPr>
            <p:ph idx="1"/>
          </p:nvPr>
        </p:nvSpPr>
        <p:spPr/>
        <p:txBody>
          <a:bodyPr>
            <a:normAutofit lnSpcReduction="10000"/>
          </a:bodyPr>
          <a:lstStyle/>
          <a:p>
            <a:pPr>
              <a:lnSpc>
                <a:spcPct val="150000"/>
              </a:lnSpc>
              <a:buFont typeface="Wingdings" panose="05000000000000000000" pitchFamily="2" charset="2"/>
              <a:buChar char="§"/>
            </a:pPr>
            <a:r>
              <a:rPr lang="en-US" sz="2400" dirty="0"/>
              <a:t>Detects Object </a:t>
            </a:r>
          </a:p>
          <a:p>
            <a:pPr marL="0" indent="0">
              <a:lnSpc>
                <a:spcPct val="150000"/>
              </a:lnSpc>
              <a:buNone/>
            </a:pPr>
            <a:r>
              <a:rPr lang="en-US" sz="2400" dirty="0"/>
              <a:t>      wavelength in the range of</a:t>
            </a:r>
          </a:p>
          <a:p>
            <a:pPr marL="0" indent="0">
              <a:lnSpc>
                <a:spcPct val="150000"/>
              </a:lnSpc>
              <a:buNone/>
            </a:pPr>
            <a:r>
              <a:rPr lang="en-US" sz="2400" dirty="0"/>
              <a:t>      760nm-1100nm.</a:t>
            </a:r>
          </a:p>
          <a:p>
            <a:pPr>
              <a:lnSpc>
                <a:spcPct val="150000"/>
              </a:lnSpc>
              <a:buFont typeface="Wingdings" panose="05000000000000000000" pitchFamily="2" charset="2"/>
              <a:buChar char="§"/>
            </a:pPr>
            <a:r>
              <a:rPr lang="en-US" sz="2400" dirty="0"/>
              <a:t>Detection angle: 60</a:t>
            </a:r>
          </a:p>
          <a:p>
            <a:pPr>
              <a:lnSpc>
                <a:spcPct val="150000"/>
              </a:lnSpc>
              <a:buFont typeface="Wingdings" panose="05000000000000000000" pitchFamily="2" charset="2"/>
              <a:buChar char="§"/>
            </a:pPr>
            <a:r>
              <a:rPr lang="en-US" sz="2400" dirty="0"/>
              <a:t>Adjustable sensitivity</a:t>
            </a:r>
          </a:p>
          <a:p>
            <a:pPr>
              <a:lnSpc>
                <a:spcPct val="150000"/>
              </a:lnSpc>
              <a:buFont typeface="Wingdings" panose="05000000000000000000" pitchFamily="2" charset="2"/>
              <a:buChar char="§"/>
            </a:pPr>
            <a:r>
              <a:rPr lang="en-US" sz="2400" dirty="0"/>
              <a:t>Operating voltage: 3.3-5.2v DC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0426" y="2306779"/>
            <a:ext cx="3395799" cy="2949855"/>
          </a:xfrm>
          <a:prstGeom prst="rect">
            <a:avLst/>
          </a:prstGeom>
          <a:ln>
            <a:solidFill>
              <a:schemeClr val="tx1"/>
            </a:solidFill>
          </a:ln>
        </p:spPr>
      </p:pic>
    </p:spTree>
    <p:extLst>
      <p:ext uri="{BB962C8B-B14F-4D97-AF65-F5344CB8AC3E}">
        <p14:creationId xmlns:p14="http://schemas.microsoft.com/office/powerpoint/2010/main" val="115114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MICROCONTROLLER- ATMEGA 328P PU</a:t>
            </a: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
            </a:pPr>
            <a:r>
              <a:rPr lang="en-US" sz="2400" dirty="0"/>
              <a:t>Read data provided by all sensors and provide instructions to the whole system.</a:t>
            </a:r>
          </a:p>
          <a:p>
            <a:pPr>
              <a:lnSpc>
                <a:spcPct val="150000"/>
              </a:lnSpc>
              <a:buFont typeface="Wingdings" panose="05000000000000000000" pitchFamily="2" charset="2"/>
              <a:buChar char="§"/>
            </a:pPr>
            <a:r>
              <a:rPr lang="en-US" sz="2400" dirty="0"/>
              <a:t>Control movement of robot in the direction provided by user with the help of Bluetooth module.</a:t>
            </a:r>
          </a:p>
          <a:p>
            <a:pPr>
              <a:lnSpc>
                <a:spcPct val="150000"/>
              </a:lnSpc>
              <a:buFont typeface="Wingdings" panose="05000000000000000000" pitchFamily="2" charset="2"/>
              <a:buChar char="§"/>
            </a:pPr>
            <a:r>
              <a:rPr lang="en-US" sz="2400" dirty="0"/>
              <a:t>If the sensor output values are found crossing the preset values, it turns on the water pump mechanism.</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244868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647</TotalTime>
  <Words>964</Words>
  <Application>Microsoft Office PowerPoint</Application>
  <PresentationFormat>Widescreen</PresentationFormat>
  <Paragraphs>217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Rockwell</vt:lpstr>
      <vt:lpstr>Rockwell Condensed</vt:lpstr>
      <vt:lpstr>Times New Roman</vt:lpstr>
      <vt:lpstr>Wingdings</vt:lpstr>
      <vt:lpstr>Wood Type</vt:lpstr>
      <vt:lpstr>Smart Wireless controlled Pick-N-Place Line Following Robot</vt:lpstr>
      <vt:lpstr>Introduction</vt:lpstr>
      <vt:lpstr>OBJECTIVE</vt:lpstr>
      <vt:lpstr>PowerPoint Presentation</vt:lpstr>
      <vt:lpstr>COMPONENTS</vt:lpstr>
      <vt:lpstr>BLUETOOTH MODULE</vt:lpstr>
      <vt:lpstr>INFRARED SENSOR ARRAY</vt:lpstr>
      <vt:lpstr>PROXIMITY SENSOR</vt:lpstr>
      <vt:lpstr>MICROCONTROLLER- ATMEGA 328P PU</vt:lpstr>
      <vt:lpstr>MICROCONTROLLER- ATMEGA 328P PU</vt:lpstr>
      <vt:lpstr>MOTOR DRIVER (L298N)</vt:lpstr>
      <vt:lpstr>SERVO MOTOR</vt:lpstr>
      <vt:lpstr>Battery source (18650 cells)</vt:lpstr>
      <vt:lpstr>WORKING</vt:lpstr>
      <vt:lpstr>PowerPoint Presentation</vt:lpstr>
      <vt:lpstr>FEATURES</vt:lpstr>
      <vt:lpstr>Incapabilities for now</vt:lpstr>
      <vt:lpstr>APPLICATION</vt:lpstr>
      <vt:lpstr>FUTURE SCOPE</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EXTINGUISHER ROBOT</dc:title>
  <dc:creator>Rushikesh Sontakke</dc:creator>
  <cp:lastModifiedBy>Arpit Shrivastava</cp:lastModifiedBy>
  <cp:revision>48</cp:revision>
  <dcterms:created xsi:type="dcterms:W3CDTF">2019-04-08T20:04:19Z</dcterms:created>
  <dcterms:modified xsi:type="dcterms:W3CDTF">2019-04-26T16:38:00Z</dcterms:modified>
</cp:coreProperties>
</file>