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4" r:id="rId1"/>
  </p:sldMasterIdLst>
  <p:notesMasterIdLst>
    <p:notesMasterId r:id="rId17"/>
  </p:notesMasterIdLst>
  <p:sldIdLst>
    <p:sldId id="256" r:id="rId2"/>
    <p:sldId id="257" r:id="rId3"/>
    <p:sldId id="259" r:id="rId4"/>
    <p:sldId id="261" r:id="rId5"/>
    <p:sldId id="260" r:id="rId6"/>
    <p:sldId id="279" r:id="rId7"/>
    <p:sldId id="277" r:id="rId8"/>
    <p:sldId id="278" r:id="rId9"/>
    <p:sldId id="262" r:id="rId10"/>
    <p:sldId id="280" r:id="rId11"/>
    <p:sldId id="281" r:id="rId12"/>
    <p:sldId id="265" r:id="rId13"/>
    <p:sldId id="267" r:id="rId14"/>
    <p:sldId id="266" r:id="rId15"/>
    <p:sldId id="258"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AE6C12-00EF-4E53-8643-026068070C43}" type="datetimeFigureOut">
              <a:rPr lang="en-US" smtClean="0"/>
              <a:pPr/>
              <a:t>21-Jun-18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B2FC8B-3711-4ECD-87AB-A443BB4FB58A}" type="slidenum">
              <a:rPr lang="en-US" smtClean="0"/>
              <a:pPr/>
              <a:t>‹#›</a:t>
            </a:fld>
            <a:endParaRPr lang="en-US"/>
          </a:p>
        </p:txBody>
      </p:sp>
    </p:spTree>
    <p:extLst>
      <p:ext uri="{BB962C8B-B14F-4D97-AF65-F5344CB8AC3E}">
        <p14:creationId xmlns:p14="http://schemas.microsoft.com/office/powerpoint/2010/main" val="295677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B2FC8B-3711-4ECD-87AB-A443BB4FB58A}" type="slidenum">
              <a:rPr lang="en-US" smtClean="0"/>
              <a:pPr/>
              <a:t>1</a:t>
            </a:fld>
            <a:endParaRPr lang="en-US"/>
          </a:p>
        </p:txBody>
      </p:sp>
    </p:spTree>
    <p:extLst>
      <p:ext uri="{BB962C8B-B14F-4D97-AF65-F5344CB8AC3E}">
        <p14:creationId xmlns:p14="http://schemas.microsoft.com/office/powerpoint/2010/main" val="325072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21-Jun-18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21-Jun-18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21-Jun-18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21-Jun-18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21-Jun-18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21-Jun-18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21-Jun-18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21-Jun-18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21-Jun-18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21-Jun-18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engineersgarage.com/electronic-circuits/h-bridge-motor-control" TargetMode="Externa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6300" y="2089666"/>
            <a:ext cx="7467600" cy="769441"/>
          </a:xfrm>
          <a:prstGeom prst="rect">
            <a:avLst/>
          </a:prstGeom>
          <a:noFill/>
        </p:spPr>
        <p:txBody>
          <a:bodyPr wrap="square" rtlCol="0">
            <a:spAutoFit/>
          </a:bodyPr>
          <a:lstStyle/>
          <a:p>
            <a:pPr algn="ctr"/>
            <a:endParaRPr lang="en-IN" sz="4400" b="1" dirty="0">
              <a:solidFill>
                <a:schemeClr val="accent6">
                  <a:lumMod val="60000"/>
                  <a:lumOff val="40000"/>
                </a:schemeClr>
              </a:solidFill>
              <a:latin typeface="Century Gothic" pitchFamily="34" charset="0"/>
              <a:cs typeface="Times New Roman" pitchFamily="18" charset="0"/>
            </a:endParaRPr>
          </a:p>
        </p:txBody>
      </p:sp>
      <p:sp>
        <p:nvSpPr>
          <p:cNvPr id="4" name="TextBox 3"/>
          <p:cNvSpPr txBox="1"/>
          <p:nvPr/>
        </p:nvSpPr>
        <p:spPr>
          <a:xfrm>
            <a:off x="876300" y="2397442"/>
            <a:ext cx="7277100" cy="923330"/>
          </a:xfrm>
          <a:prstGeom prst="rect">
            <a:avLst/>
          </a:prstGeom>
          <a:noFill/>
        </p:spPr>
        <p:txBody>
          <a:bodyPr wrap="square" rtlCol="0">
            <a:spAutoFit/>
          </a:bodyPr>
          <a:lstStyle/>
          <a:p>
            <a:pPr algn="ctr"/>
            <a:r>
              <a:rPr lang="en-IN" sz="5400" b="1" dirty="0">
                <a:solidFill>
                  <a:schemeClr val="accent6">
                    <a:lumMod val="60000"/>
                    <a:lumOff val="40000"/>
                  </a:schemeClr>
                </a:solidFill>
                <a:latin typeface="Century Gothic" pitchFamily="34" charset="0"/>
              </a:rPr>
              <a:t>Pick N Place Robot</a:t>
            </a:r>
          </a:p>
        </p:txBody>
      </p:sp>
    </p:spTree>
    <p:extLst>
      <p:ext uri="{BB962C8B-B14F-4D97-AF65-F5344CB8AC3E}">
        <p14:creationId xmlns:p14="http://schemas.microsoft.com/office/powerpoint/2010/main" val="1501163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c\Desktop\FL35IZGINXGQ3N3.LARGE.jpg"/>
          <p:cNvPicPr>
            <a:picLocks noChangeAspect="1" noChangeArrowheads="1"/>
          </p:cNvPicPr>
          <p:nvPr/>
        </p:nvPicPr>
        <p:blipFill>
          <a:blip r:embed="rId2"/>
          <a:srcRect/>
          <a:stretch>
            <a:fillRect/>
          </a:stretch>
        </p:blipFill>
        <p:spPr bwMode="auto">
          <a:xfrm>
            <a:off x="1828800" y="1295400"/>
            <a:ext cx="5637701" cy="3581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pc\Desktop\FHHJNDSINW1AO9Q.LARGE.jpg"/>
          <p:cNvPicPr>
            <a:picLocks noChangeAspect="1" noChangeArrowheads="1"/>
          </p:cNvPicPr>
          <p:nvPr/>
        </p:nvPicPr>
        <p:blipFill>
          <a:blip r:embed="rId2"/>
          <a:srcRect/>
          <a:stretch>
            <a:fillRect/>
          </a:stretch>
        </p:blipFill>
        <p:spPr bwMode="auto">
          <a:xfrm>
            <a:off x="533400" y="1066800"/>
            <a:ext cx="7498721" cy="449580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17212"/>
            <a:ext cx="7543800" cy="584775"/>
          </a:xfrm>
          <a:prstGeom prst="rect">
            <a:avLst/>
          </a:prstGeom>
          <a:noFill/>
        </p:spPr>
        <p:txBody>
          <a:bodyPr wrap="square" rtlCol="0">
            <a:spAutoFit/>
          </a:bodyPr>
          <a:lstStyle/>
          <a:p>
            <a:pPr algn="ctr"/>
            <a:r>
              <a:rPr lang="en-IN" sz="3200" b="1" dirty="0">
                <a:solidFill>
                  <a:schemeClr val="accent6">
                    <a:lumMod val="60000"/>
                    <a:lumOff val="40000"/>
                  </a:schemeClr>
                </a:solidFill>
                <a:latin typeface="Century Gothic" pitchFamily="34" charset="0"/>
              </a:rPr>
              <a:t>Pick N Place Robot</a:t>
            </a:r>
          </a:p>
        </p:txBody>
      </p:sp>
      <p:sp>
        <p:nvSpPr>
          <p:cNvPr id="4" name="TextBox 3"/>
          <p:cNvSpPr txBox="1"/>
          <p:nvPr/>
        </p:nvSpPr>
        <p:spPr>
          <a:xfrm>
            <a:off x="217714" y="1447800"/>
            <a:ext cx="2068286" cy="461665"/>
          </a:xfrm>
          <a:prstGeom prst="rect">
            <a:avLst/>
          </a:prstGeom>
          <a:noFill/>
        </p:spPr>
        <p:txBody>
          <a:bodyPr wrap="square" rtlCol="0">
            <a:spAutoFit/>
          </a:bodyPr>
          <a:lstStyle/>
          <a:p>
            <a:r>
              <a:rPr lang="en-IN" sz="2400" b="1" dirty="0">
                <a:solidFill>
                  <a:srgbClr val="00B050"/>
                </a:solidFill>
                <a:latin typeface="Century Gothic" pitchFamily="34" charset="0"/>
              </a:rPr>
              <a:t>Advantages</a:t>
            </a:r>
          </a:p>
        </p:txBody>
      </p:sp>
      <p:sp>
        <p:nvSpPr>
          <p:cNvPr id="5" name="TextBox 4"/>
          <p:cNvSpPr txBox="1"/>
          <p:nvPr/>
        </p:nvSpPr>
        <p:spPr>
          <a:xfrm>
            <a:off x="838200" y="2286000"/>
            <a:ext cx="7239000" cy="2862322"/>
          </a:xfrm>
          <a:prstGeom prst="rect">
            <a:avLst/>
          </a:prstGeom>
          <a:noFill/>
        </p:spPr>
        <p:txBody>
          <a:bodyPr wrap="square" rtlCol="0">
            <a:spAutoFit/>
          </a:bodyPr>
          <a:lstStyle/>
          <a:p>
            <a:pPr marL="342900" indent="-342900">
              <a:buFont typeface="Wingdings" pitchFamily="2" charset="2"/>
              <a:buChar char="Ø"/>
            </a:pPr>
            <a:r>
              <a:rPr lang="en-IN" sz="2000" dirty="0"/>
              <a:t>They are faster and can get the work done in seconds compared to their human counterparts</a:t>
            </a:r>
            <a:r>
              <a:rPr lang="en-IN" sz="2000" dirty="0" smtClean="0"/>
              <a:t>.</a:t>
            </a:r>
          </a:p>
          <a:p>
            <a:pPr marL="342900" indent="-342900">
              <a:buFont typeface="Wingdings" pitchFamily="2" charset="2"/>
              <a:buChar char="Ø"/>
            </a:pPr>
            <a:endParaRPr lang="en-IN" sz="2000" dirty="0"/>
          </a:p>
          <a:p>
            <a:pPr marL="342900" indent="-342900">
              <a:buFont typeface="Wingdings" pitchFamily="2" charset="2"/>
              <a:buChar char="Ø"/>
            </a:pPr>
            <a:r>
              <a:rPr lang="en-IN" sz="2000" dirty="0"/>
              <a:t>They are flexible and have the appropriate design</a:t>
            </a:r>
            <a:r>
              <a:rPr lang="en-IN" sz="2000" dirty="0" smtClean="0"/>
              <a:t>.</a:t>
            </a:r>
          </a:p>
          <a:p>
            <a:pPr marL="342900" indent="-342900">
              <a:buFont typeface="Wingdings" pitchFamily="2" charset="2"/>
              <a:buChar char="Ø"/>
            </a:pPr>
            <a:endParaRPr lang="en-IN" sz="2000" dirty="0"/>
          </a:p>
          <a:p>
            <a:pPr marL="342900" indent="-342900">
              <a:buFont typeface="Wingdings" pitchFamily="2" charset="2"/>
              <a:buChar char="Ø"/>
            </a:pPr>
            <a:r>
              <a:rPr lang="en-IN" sz="2000" dirty="0"/>
              <a:t>They are accurate</a:t>
            </a:r>
            <a:r>
              <a:rPr lang="en-IN" sz="2000" dirty="0" smtClean="0"/>
              <a:t>.</a:t>
            </a:r>
          </a:p>
          <a:p>
            <a:pPr marL="342900" indent="-342900">
              <a:buFont typeface="Wingdings" pitchFamily="2" charset="2"/>
              <a:buChar char="Ø"/>
            </a:pPr>
            <a:endParaRPr lang="en-IN" sz="2000" dirty="0"/>
          </a:p>
          <a:p>
            <a:pPr marL="342900" indent="-342900">
              <a:buFont typeface="Wingdings" pitchFamily="2" charset="2"/>
              <a:buChar char="Ø"/>
            </a:pPr>
            <a:r>
              <a:rPr lang="en-IN" sz="2000" dirty="0"/>
              <a:t>They increase the safety of the working environment and actually never get tired.</a:t>
            </a:r>
          </a:p>
        </p:txBody>
      </p:sp>
    </p:spTree>
    <p:extLst>
      <p:ext uri="{BB962C8B-B14F-4D97-AF65-F5344CB8AC3E}">
        <p14:creationId xmlns:p14="http://schemas.microsoft.com/office/powerpoint/2010/main" val="1120499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17212"/>
            <a:ext cx="7543800" cy="584775"/>
          </a:xfrm>
          <a:prstGeom prst="rect">
            <a:avLst/>
          </a:prstGeom>
          <a:noFill/>
        </p:spPr>
        <p:txBody>
          <a:bodyPr wrap="square" rtlCol="0">
            <a:spAutoFit/>
          </a:bodyPr>
          <a:lstStyle/>
          <a:p>
            <a:pPr algn="ctr"/>
            <a:r>
              <a:rPr lang="en-IN" sz="3200" b="1" dirty="0">
                <a:solidFill>
                  <a:schemeClr val="accent6">
                    <a:lumMod val="60000"/>
                    <a:lumOff val="40000"/>
                  </a:schemeClr>
                </a:solidFill>
                <a:latin typeface="Century Gothic" pitchFamily="34" charset="0"/>
              </a:rPr>
              <a:t>Pick N Place Robot</a:t>
            </a:r>
          </a:p>
        </p:txBody>
      </p:sp>
      <p:sp>
        <p:nvSpPr>
          <p:cNvPr id="4" name="TextBox 3"/>
          <p:cNvSpPr txBox="1"/>
          <p:nvPr/>
        </p:nvSpPr>
        <p:spPr>
          <a:xfrm>
            <a:off x="261255" y="1349829"/>
            <a:ext cx="2558145" cy="461665"/>
          </a:xfrm>
          <a:prstGeom prst="rect">
            <a:avLst/>
          </a:prstGeom>
          <a:noFill/>
        </p:spPr>
        <p:txBody>
          <a:bodyPr wrap="square" rtlCol="0">
            <a:spAutoFit/>
          </a:bodyPr>
          <a:lstStyle/>
          <a:p>
            <a:r>
              <a:rPr lang="en-IN" sz="2400" b="1" dirty="0" smtClean="0">
                <a:solidFill>
                  <a:srgbClr val="00B050"/>
                </a:solidFill>
                <a:latin typeface="Century Gothic" pitchFamily="34" charset="0"/>
              </a:rPr>
              <a:t>Disadvantages </a:t>
            </a:r>
            <a:endParaRPr lang="en-IN" sz="2400" b="1" dirty="0">
              <a:solidFill>
                <a:srgbClr val="00B050"/>
              </a:solidFill>
              <a:latin typeface="Century Gothic" pitchFamily="34" charset="0"/>
            </a:endParaRPr>
          </a:p>
        </p:txBody>
      </p:sp>
      <p:sp>
        <p:nvSpPr>
          <p:cNvPr id="5" name="TextBox 4"/>
          <p:cNvSpPr txBox="1"/>
          <p:nvPr/>
        </p:nvSpPr>
        <p:spPr>
          <a:xfrm>
            <a:off x="484416" y="1905000"/>
            <a:ext cx="8126184" cy="4093428"/>
          </a:xfrm>
          <a:prstGeom prst="rect">
            <a:avLst/>
          </a:prstGeom>
          <a:noFill/>
        </p:spPr>
        <p:txBody>
          <a:bodyPr wrap="square" rtlCol="0">
            <a:spAutoFit/>
          </a:bodyPr>
          <a:lstStyle/>
          <a:p>
            <a:r>
              <a:rPr lang="en-IN" sz="2000" b="1" dirty="0" smtClean="0"/>
              <a:t>1. Expense: </a:t>
            </a:r>
            <a:r>
              <a:rPr lang="en-IN" sz="2000" dirty="0" smtClean="0"/>
              <a:t>The </a:t>
            </a:r>
            <a:r>
              <a:rPr lang="en-IN" sz="2000" dirty="0"/>
              <a:t>initial investment to integrated automated robotics into your business </a:t>
            </a:r>
            <a:r>
              <a:rPr lang="en-IN" sz="2000" dirty="0" smtClean="0"/>
              <a:t>is significant. </a:t>
            </a:r>
            <a:r>
              <a:rPr lang="en-IN" sz="2000" dirty="0"/>
              <a:t>Regular maintenance needs </a:t>
            </a:r>
            <a:r>
              <a:rPr lang="en-IN" sz="2000" dirty="0" smtClean="0"/>
              <a:t>can have </a:t>
            </a:r>
            <a:r>
              <a:rPr lang="en-IN" sz="2000" dirty="0"/>
              <a:t>a financial toll as well.</a:t>
            </a:r>
          </a:p>
          <a:p>
            <a:endParaRPr lang="en-IN" sz="2000" dirty="0"/>
          </a:p>
          <a:p>
            <a:r>
              <a:rPr lang="en-IN" sz="2000" b="1" dirty="0"/>
              <a:t>2. ROI</a:t>
            </a:r>
            <a:r>
              <a:rPr lang="en-IN" sz="2000" b="1" dirty="0" smtClean="0"/>
              <a:t>: </a:t>
            </a:r>
            <a:r>
              <a:rPr lang="en-IN" sz="2000" dirty="0" smtClean="0"/>
              <a:t>Incorporating </a:t>
            </a:r>
            <a:r>
              <a:rPr lang="en-IN" sz="2000" dirty="0"/>
              <a:t>industrial robots does not guarantee results. Without planning</a:t>
            </a:r>
            <a:r>
              <a:rPr lang="en-IN" sz="2000" dirty="0" smtClean="0"/>
              <a:t>, companies </a:t>
            </a:r>
            <a:r>
              <a:rPr lang="en-IN" sz="2000" dirty="0"/>
              <a:t>can have difficulty achieving their goals.</a:t>
            </a:r>
          </a:p>
          <a:p>
            <a:endParaRPr lang="en-IN" sz="2000" dirty="0"/>
          </a:p>
          <a:p>
            <a:r>
              <a:rPr lang="en-IN" sz="2000" b="1" dirty="0"/>
              <a:t>3. Expertise</a:t>
            </a:r>
            <a:r>
              <a:rPr lang="en-IN" sz="2000" b="1" dirty="0" smtClean="0"/>
              <a:t>: </a:t>
            </a:r>
            <a:r>
              <a:rPr lang="en-IN" sz="2000" dirty="0" smtClean="0"/>
              <a:t>Employees </a:t>
            </a:r>
            <a:r>
              <a:rPr lang="en-IN" sz="2000" dirty="0"/>
              <a:t>will require training program and interact with the new </a:t>
            </a:r>
            <a:r>
              <a:rPr lang="en-IN" sz="2000" dirty="0" smtClean="0"/>
              <a:t>robotic equipment</a:t>
            </a:r>
            <a:r>
              <a:rPr lang="en-IN" sz="2000" dirty="0"/>
              <a:t>. This normally takes time and financial output.</a:t>
            </a:r>
          </a:p>
          <a:p>
            <a:endParaRPr lang="en-IN" sz="2000" dirty="0"/>
          </a:p>
          <a:p>
            <a:r>
              <a:rPr lang="en-IN" sz="2000" b="1" dirty="0"/>
              <a:t>4. Safety</a:t>
            </a:r>
            <a:r>
              <a:rPr lang="en-IN" sz="2000" b="1" dirty="0" smtClean="0"/>
              <a:t>: </a:t>
            </a:r>
            <a:r>
              <a:rPr lang="en-IN" sz="2000" dirty="0" smtClean="0"/>
              <a:t>Robots </a:t>
            </a:r>
            <a:r>
              <a:rPr lang="en-IN" sz="2000" dirty="0"/>
              <a:t>may protect workers from some hazards, but in the meantime, </a:t>
            </a:r>
            <a:r>
              <a:rPr lang="en-IN" sz="2000" dirty="0" smtClean="0"/>
              <a:t>their very </a:t>
            </a:r>
            <a:r>
              <a:rPr lang="en-IN" sz="2000" dirty="0"/>
              <a:t>presence can create other safety problems. These new dangers must </a:t>
            </a:r>
            <a:r>
              <a:rPr lang="en-IN" sz="2000" dirty="0" smtClean="0"/>
              <a:t>be taken </a:t>
            </a:r>
            <a:r>
              <a:rPr lang="en-IN" sz="2000" dirty="0"/>
              <a:t>into consideration.</a:t>
            </a:r>
          </a:p>
        </p:txBody>
      </p:sp>
    </p:spTree>
    <p:extLst>
      <p:ext uri="{BB962C8B-B14F-4D97-AF65-F5344CB8AC3E}">
        <p14:creationId xmlns:p14="http://schemas.microsoft.com/office/powerpoint/2010/main" val="1120499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17212"/>
            <a:ext cx="7543800" cy="584775"/>
          </a:xfrm>
          <a:prstGeom prst="rect">
            <a:avLst/>
          </a:prstGeom>
          <a:noFill/>
        </p:spPr>
        <p:txBody>
          <a:bodyPr wrap="square" rtlCol="0">
            <a:spAutoFit/>
          </a:bodyPr>
          <a:lstStyle/>
          <a:p>
            <a:pPr algn="ctr"/>
            <a:r>
              <a:rPr lang="en-IN" sz="3200" b="1" dirty="0">
                <a:solidFill>
                  <a:schemeClr val="accent6">
                    <a:lumMod val="60000"/>
                    <a:lumOff val="40000"/>
                  </a:schemeClr>
                </a:solidFill>
                <a:latin typeface="Century Gothic" pitchFamily="34" charset="0"/>
              </a:rPr>
              <a:t>Pick N Place Robot</a:t>
            </a:r>
          </a:p>
        </p:txBody>
      </p:sp>
      <p:sp>
        <p:nvSpPr>
          <p:cNvPr id="4" name="TextBox 3"/>
          <p:cNvSpPr txBox="1"/>
          <p:nvPr/>
        </p:nvSpPr>
        <p:spPr>
          <a:xfrm>
            <a:off x="217714" y="1447800"/>
            <a:ext cx="7097486" cy="461665"/>
          </a:xfrm>
          <a:prstGeom prst="rect">
            <a:avLst/>
          </a:prstGeom>
          <a:noFill/>
        </p:spPr>
        <p:txBody>
          <a:bodyPr wrap="square" rtlCol="0">
            <a:spAutoFit/>
          </a:bodyPr>
          <a:lstStyle/>
          <a:p>
            <a:r>
              <a:rPr lang="en-IN" sz="2400" b="1" dirty="0">
                <a:solidFill>
                  <a:srgbClr val="00B050"/>
                </a:solidFill>
                <a:latin typeface="Century Gothic" pitchFamily="34" charset="0"/>
              </a:rPr>
              <a:t>Practical Applications of Pick and Place Robot</a:t>
            </a:r>
          </a:p>
        </p:txBody>
      </p:sp>
      <p:sp>
        <p:nvSpPr>
          <p:cNvPr id="5" name="TextBox 4"/>
          <p:cNvSpPr txBox="1"/>
          <p:nvPr/>
        </p:nvSpPr>
        <p:spPr>
          <a:xfrm>
            <a:off x="533400" y="2133600"/>
            <a:ext cx="8077200" cy="4093428"/>
          </a:xfrm>
          <a:prstGeom prst="rect">
            <a:avLst/>
          </a:prstGeom>
          <a:noFill/>
        </p:spPr>
        <p:txBody>
          <a:bodyPr wrap="square" rtlCol="0">
            <a:spAutoFit/>
          </a:bodyPr>
          <a:lstStyle/>
          <a:p>
            <a:pPr marL="342900" indent="-342900">
              <a:buFont typeface="Wingdings" pitchFamily="2" charset="2"/>
              <a:buChar char="Ø"/>
            </a:pPr>
            <a:r>
              <a:rPr lang="en-IN" sz="2000" b="1" dirty="0"/>
              <a:t>Defense Applications: </a:t>
            </a:r>
            <a:r>
              <a:rPr lang="en-IN" sz="2000" dirty="0"/>
              <a:t>It can be used for surveillance and also to pick up harmful objects like bombs and diffuse them safely.</a:t>
            </a:r>
          </a:p>
          <a:p>
            <a:pPr marL="342900" indent="-342900">
              <a:buFont typeface="Wingdings" pitchFamily="2" charset="2"/>
              <a:buChar char="Ø"/>
            </a:pPr>
            <a:endParaRPr lang="en-IN" sz="2000" dirty="0"/>
          </a:p>
          <a:p>
            <a:pPr marL="342900" indent="-342900">
              <a:buFont typeface="Wingdings" pitchFamily="2" charset="2"/>
              <a:buChar char="Ø"/>
            </a:pPr>
            <a:r>
              <a:rPr lang="en-IN" sz="2000" b="1" dirty="0"/>
              <a:t>Industrial Applications: </a:t>
            </a:r>
            <a:r>
              <a:rPr lang="en-IN" sz="2000" dirty="0" smtClean="0"/>
              <a:t>Pick and Place Robots </a:t>
            </a:r>
            <a:r>
              <a:rPr lang="en-IN" sz="2000" dirty="0"/>
              <a:t>are used in manufacturing, to pick up the required parts and place it in correct position to complete the machinery fixture. It can be also used to place objects on the conveyer belt as well as pick up defective products from the conveyer belt.</a:t>
            </a:r>
          </a:p>
          <a:p>
            <a:pPr marL="342900" indent="-342900">
              <a:buFont typeface="Wingdings" pitchFamily="2" charset="2"/>
              <a:buChar char="Ø"/>
            </a:pPr>
            <a:endParaRPr lang="en-IN" sz="2000" dirty="0"/>
          </a:p>
          <a:p>
            <a:pPr marL="342900" indent="-342900">
              <a:buFont typeface="Wingdings" pitchFamily="2" charset="2"/>
              <a:buChar char="Ø"/>
            </a:pPr>
            <a:r>
              <a:rPr lang="en-IN" sz="2000" b="1" dirty="0"/>
              <a:t>Medical Applications: </a:t>
            </a:r>
            <a:r>
              <a:rPr lang="en-IN" sz="2000" dirty="0"/>
              <a:t>These robots can be used in various surgical operations like in joint replacement operations, </a:t>
            </a:r>
            <a:r>
              <a:rPr lang="en-IN" sz="2000" dirty="0" smtClean="0"/>
              <a:t>orthopaedic </a:t>
            </a:r>
            <a:r>
              <a:rPr lang="en-IN" sz="2000" dirty="0"/>
              <a:t>and internal surgery operations. It performs the operations with more precision and accuracy.</a:t>
            </a:r>
          </a:p>
        </p:txBody>
      </p:sp>
    </p:spTree>
    <p:extLst>
      <p:ext uri="{BB962C8B-B14F-4D97-AF65-F5344CB8AC3E}">
        <p14:creationId xmlns:p14="http://schemas.microsoft.com/office/powerpoint/2010/main" val="1120499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83549"/>
            <a:ext cx="9154886" cy="4988855"/>
          </a:xfrm>
          <a:prstGeom prst="rect">
            <a:avLst/>
          </a:prstGeom>
        </p:spPr>
      </p:pic>
    </p:spTree>
    <p:extLst>
      <p:ext uri="{BB962C8B-B14F-4D97-AF65-F5344CB8AC3E}">
        <p14:creationId xmlns:p14="http://schemas.microsoft.com/office/powerpoint/2010/main" val="5516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533400"/>
            <a:ext cx="2525486" cy="523220"/>
          </a:xfrm>
          <a:prstGeom prst="rect">
            <a:avLst/>
          </a:prstGeom>
          <a:noFill/>
        </p:spPr>
        <p:txBody>
          <a:bodyPr wrap="square" rtlCol="0">
            <a:spAutoFit/>
          </a:bodyPr>
          <a:lstStyle/>
          <a:p>
            <a:r>
              <a:rPr lang="en-IN" sz="2800" b="1" dirty="0" smtClean="0">
                <a:solidFill>
                  <a:srgbClr val="00B050"/>
                </a:solidFill>
                <a:latin typeface="Century Gothic" pitchFamily="34" charset="0"/>
              </a:rPr>
              <a:t>Introduction</a:t>
            </a:r>
            <a:r>
              <a:rPr lang="en-IN" sz="2800" b="1" dirty="0">
                <a:solidFill>
                  <a:srgbClr val="00B050"/>
                </a:solidFill>
                <a:latin typeface="Century Gothic" pitchFamily="34" charset="0"/>
              </a:rPr>
              <a:t>:</a:t>
            </a:r>
          </a:p>
        </p:txBody>
      </p:sp>
      <p:sp>
        <p:nvSpPr>
          <p:cNvPr id="5" name="TextBox 4"/>
          <p:cNvSpPr txBox="1"/>
          <p:nvPr/>
        </p:nvSpPr>
        <p:spPr>
          <a:xfrm>
            <a:off x="609600" y="1447800"/>
            <a:ext cx="7952013" cy="1631216"/>
          </a:xfrm>
          <a:prstGeom prst="rect">
            <a:avLst/>
          </a:prstGeom>
          <a:noFill/>
        </p:spPr>
        <p:txBody>
          <a:bodyPr wrap="square" rtlCol="0">
            <a:spAutoFit/>
          </a:bodyPr>
          <a:lstStyle/>
          <a:p>
            <a:pPr marL="342900" indent="-342900">
              <a:buFont typeface="Wingdings" pitchFamily="2" charset="2"/>
              <a:buChar char="Ø"/>
            </a:pPr>
            <a:r>
              <a:rPr lang="en-IN" sz="2000" dirty="0"/>
              <a:t>Pick and Place robot is the one which is used to pick up an object and place it in the desired location. It can be a cylindrical robot providing movement in horizontal, vertical and rotational axes, a spherical robot providing two rotational and one linear movement, an articulate robot or a scara robot (fixed robots with 3 vertical axes rotary arms).</a:t>
            </a:r>
          </a:p>
        </p:txBody>
      </p:sp>
      <p:pic>
        <p:nvPicPr>
          <p:cNvPr id="3074" name="Picture 2" descr="C:\Users\pc\Desktop\FSHTRZRINUV6HNJ.LARGE.jpg"/>
          <p:cNvPicPr>
            <a:picLocks noChangeAspect="1" noChangeArrowheads="1"/>
          </p:cNvPicPr>
          <p:nvPr/>
        </p:nvPicPr>
        <p:blipFill>
          <a:blip r:embed="rId2"/>
          <a:srcRect/>
          <a:stretch>
            <a:fillRect/>
          </a:stretch>
        </p:blipFill>
        <p:spPr bwMode="auto">
          <a:xfrm>
            <a:off x="2667000" y="3505200"/>
            <a:ext cx="4267200" cy="2895600"/>
          </a:xfrm>
          <a:prstGeom prst="rect">
            <a:avLst/>
          </a:prstGeom>
          <a:noFill/>
        </p:spPr>
      </p:pic>
    </p:spTree>
    <p:extLst>
      <p:ext uri="{BB962C8B-B14F-4D97-AF65-F5344CB8AC3E}">
        <p14:creationId xmlns:p14="http://schemas.microsoft.com/office/powerpoint/2010/main" val="4001096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17212"/>
            <a:ext cx="7543800" cy="584775"/>
          </a:xfrm>
          <a:prstGeom prst="rect">
            <a:avLst/>
          </a:prstGeom>
          <a:noFill/>
        </p:spPr>
        <p:txBody>
          <a:bodyPr wrap="square" rtlCol="0">
            <a:spAutoFit/>
          </a:bodyPr>
          <a:lstStyle/>
          <a:p>
            <a:pPr algn="ctr"/>
            <a:r>
              <a:rPr lang="en-IN" sz="3200" b="1" dirty="0">
                <a:solidFill>
                  <a:schemeClr val="accent6">
                    <a:lumMod val="60000"/>
                    <a:lumOff val="40000"/>
                  </a:schemeClr>
                </a:solidFill>
                <a:latin typeface="Century Gothic" pitchFamily="34" charset="0"/>
              </a:rPr>
              <a:t>Pick N Place Robot</a:t>
            </a:r>
          </a:p>
        </p:txBody>
      </p:sp>
      <p:sp>
        <p:nvSpPr>
          <p:cNvPr id="5" name="TextBox 4"/>
          <p:cNvSpPr txBox="1"/>
          <p:nvPr/>
        </p:nvSpPr>
        <p:spPr>
          <a:xfrm>
            <a:off x="217714" y="1633210"/>
            <a:ext cx="5344886" cy="523220"/>
          </a:xfrm>
          <a:prstGeom prst="rect">
            <a:avLst/>
          </a:prstGeom>
          <a:noFill/>
        </p:spPr>
        <p:txBody>
          <a:bodyPr wrap="square" rtlCol="0">
            <a:spAutoFit/>
          </a:bodyPr>
          <a:lstStyle/>
          <a:p>
            <a:r>
              <a:rPr lang="en-IN" sz="2800" b="1" dirty="0">
                <a:solidFill>
                  <a:srgbClr val="00B050"/>
                </a:solidFill>
                <a:latin typeface="Century Gothic" pitchFamily="34" charset="0"/>
              </a:rPr>
              <a:t>Parts of a Pick N Place Robot</a:t>
            </a:r>
          </a:p>
        </p:txBody>
      </p:sp>
      <p:sp>
        <p:nvSpPr>
          <p:cNvPr id="8" name="TextBox 7"/>
          <p:cNvSpPr txBox="1"/>
          <p:nvPr/>
        </p:nvSpPr>
        <p:spPr>
          <a:xfrm>
            <a:off x="666750" y="2590800"/>
            <a:ext cx="7331528" cy="1323439"/>
          </a:xfrm>
          <a:prstGeom prst="rect">
            <a:avLst/>
          </a:prstGeom>
          <a:noFill/>
        </p:spPr>
        <p:txBody>
          <a:bodyPr wrap="square" rtlCol="0">
            <a:spAutoFit/>
          </a:bodyPr>
          <a:lstStyle/>
          <a:p>
            <a:pPr marL="285750" indent="-285750">
              <a:buFont typeface="Wingdings" pitchFamily="2" charset="2"/>
              <a:buChar char="Ø"/>
            </a:pPr>
            <a:r>
              <a:rPr lang="en-IN" sz="2000" b="1" dirty="0" err="1" smtClean="0"/>
              <a:t>Chasis</a:t>
            </a:r>
            <a:r>
              <a:rPr lang="en-IN" sz="2000" b="1" dirty="0" smtClean="0"/>
              <a:t>- </a:t>
            </a:r>
            <a:r>
              <a:rPr lang="en-US" sz="2000" dirty="0" smtClean="0"/>
              <a:t>A chassis consists of an internal vehicle frame that supports an artificial object in its construction and use, can also provide protection for some internal parts</a:t>
            </a:r>
            <a:endParaRPr lang="en-IN" sz="2000" dirty="0" smtClean="0"/>
          </a:p>
          <a:p>
            <a:pPr marL="285750" indent="-285750"/>
            <a:endParaRPr lang="en-IN" sz="2000" dirty="0"/>
          </a:p>
        </p:txBody>
      </p:sp>
      <p:pic>
        <p:nvPicPr>
          <p:cNvPr id="1026" name="Picture 2" descr="C:\Users\pc\Desktop\download.jpg"/>
          <p:cNvPicPr>
            <a:picLocks noChangeAspect="1" noChangeArrowheads="1"/>
          </p:cNvPicPr>
          <p:nvPr/>
        </p:nvPicPr>
        <p:blipFill>
          <a:blip r:embed="rId2"/>
          <a:srcRect/>
          <a:stretch>
            <a:fillRect/>
          </a:stretch>
        </p:blipFill>
        <p:spPr bwMode="auto">
          <a:xfrm>
            <a:off x="2819400" y="3733800"/>
            <a:ext cx="2895600" cy="2286000"/>
          </a:xfrm>
          <a:prstGeom prst="rect">
            <a:avLst/>
          </a:prstGeom>
          <a:noFill/>
        </p:spPr>
      </p:pic>
    </p:spTree>
    <p:extLst>
      <p:ext uri="{BB962C8B-B14F-4D97-AF65-F5344CB8AC3E}">
        <p14:creationId xmlns:p14="http://schemas.microsoft.com/office/powerpoint/2010/main" val="898537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17212"/>
            <a:ext cx="7543800" cy="584775"/>
          </a:xfrm>
          <a:prstGeom prst="rect">
            <a:avLst/>
          </a:prstGeom>
          <a:noFill/>
        </p:spPr>
        <p:txBody>
          <a:bodyPr wrap="square" rtlCol="0">
            <a:spAutoFit/>
          </a:bodyPr>
          <a:lstStyle/>
          <a:p>
            <a:pPr algn="ctr"/>
            <a:r>
              <a:rPr lang="en-IN" sz="3200" b="1" dirty="0">
                <a:solidFill>
                  <a:schemeClr val="accent6">
                    <a:lumMod val="60000"/>
                    <a:lumOff val="40000"/>
                  </a:schemeClr>
                </a:solidFill>
                <a:latin typeface="Century Gothic" pitchFamily="34" charset="0"/>
              </a:rPr>
              <a:t>Pick N Place Robot</a:t>
            </a:r>
          </a:p>
        </p:txBody>
      </p:sp>
      <p:sp>
        <p:nvSpPr>
          <p:cNvPr id="4" name="TextBox 3"/>
          <p:cNvSpPr txBox="1"/>
          <p:nvPr/>
        </p:nvSpPr>
        <p:spPr>
          <a:xfrm>
            <a:off x="609600" y="1143000"/>
            <a:ext cx="7854042" cy="4401205"/>
          </a:xfrm>
          <a:prstGeom prst="rect">
            <a:avLst/>
          </a:prstGeom>
          <a:noFill/>
        </p:spPr>
        <p:txBody>
          <a:bodyPr wrap="square" rtlCol="0">
            <a:spAutoFit/>
          </a:bodyPr>
          <a:lstStyle/>
          <a:p>
            <a:pPr marL="342900" indent="-342900">
              <a:buFont typeface="Wingdings" pitchFamily="2" charset="2"/>
              <a:buChar char="Ø"/>
            </a:pPr>
            <a:r>
              <a:rPr lang="en-IN" sz="2000" b="1" dirty="0" smtClean="0"/>
              <a:t>12 V Battery:</a:t>
            </a:r>
            <a:endParaRPr lang="en-IN" sz="2000" dirty="0" smtClean="0"/>
          </a:p>
          <a:p>
            <a:pPr marL="342900" indent="-342900">
              <a:buFont typeface="Wingdings" pitchFamily="2" charset="2"/>
              <a:buChar char="Ø"/>
            </a:pPr>
            <a:endParaRPr lang="en-IN" sz="2000" dirty="0"/>
          </a:p>
          <a:p>
            <a:pPr marL="342900" indent="-342900">
              <a:buFont typeface="Wingdings" pitchFamily="2" charset="2"/>
              <a:buChar char="Ø"/>
            </a:pPr>
            <a:endParaRPr lang="en-IN" sz="2000" b="1" dirty="0" smtClean="0"/>
          </a:p>
          <a:p>
            <a:pPr marL="342900" indent="-342900">
              <a:buFont typeface="Wingdings" pitchFamily="2" charset="2"/>
              <a:buChar char="Ø"/>
            </a:pPr>
            <a:endParaRPr lang="en-IN" sz="2000" b="1" dirty="0" smtClean="0"/>
          </a:p>
          <a:p>
            <a:pPr marL="342900" indent="-342900">
              <a:buFont typeface="Wingdings" pitchFamily="2" charset="2"/>
              <a:buChar char="Ø"/>
            </a:pPr>
            <a:endParaRPr lang="en-IN" sz="2000" b="1" dirty="0" smtClean="0"/>
          </a:p>
          <a:p>
            <a:pPr marL="342900" indent="-342900">
              <a:buFont typeface="Wingdings" pitchFamily="2" charset="2"/>
              <a:buChar char="Ø"/>
            </a:pPr>
            <a:endParaRPr lang="en-IN" sz="2000" b="1" dirty="0" smtClean="0"/>
          </a:p>
          <a:p>
            <a:r>
              <a:rPr lang="en-IN" sz="2000" b="1" dirty="0" smtClean="0"/>
              <a:t>L293D:</a:t>
            </a:r>
            <a:r>
              <a:rPr lang="en-US" sz="2000" dirty="0" smtClean="0"/>
              <a:t> L293D is a dual </a:t>
            </a:r>
            <a:r>
              <a:rPr lang="en-US" sz="2000" u="sng" dirty="0" smtClean="0">
                <a:hlinkClick r:id="rId2"/>
              </a:rPr>
              <a:t>H-bridge</a:t>
            </a:r>
            <a:r>
              <a:rPr lang="en-US" sz="2000" dirty="0" smtClean="0"/>
              <a:t> motor driver integrated circuit (IC). Motor drivers act as current amplifiers since they take a low-current control signal and provide a higher-current signal. This higher current signal is used to drive the motors. </a:t>
            </a:r>
          </a:p>
          <a:p>
            <a:endParaRPr lang="en-US" sz="2000" dirty="0" smtClean="0"/>
          </a:p>
          <a:p>
            <a:r>
              <a:rPr lang="en-US" sz="2000" dirty="0" smtClean="0"/>
              <a:t/>
            </a:r>
            <a:br>
              <a:rPr lang="en-US" sz="2000" dirty="0" smtClean="0"/>
            </a:br>
            <a:endParaRPr lang="en-IN" sz="2000" dirty="0" smtClean="0"/>
          </a:p>
          <a:p>
            <a:pPr marL="342900" indent="-342900"/>
            <a:endParaRPr lang="en-IN" sz="2000" dirty="0"/>
          </a:p>
        </p:txBody>
      </p:sp>
      <p:pic>
        <p:nvPicPr>
          <p:cNvPr id="2050" name="Picture 2" descr="C:\Users\pc\Desktop\download (1).jpg"/>
          <p:cNvPicPr>
            <a:picLocks noChangeAspect="1" noChangeArrowheads="1"/>
          </p:cNvPicPr>
          <p:nvPr/>
        </p:nvPicPr>
        <p:blipFill>
          <a:blip r:embed="rId3"/>
          <a:srcRect/>
          <a:stretch>
            <a:fillRect/>
          </a:stretch>
        </p:blipFill>
        <p:spPr bwMode="auto">
          <a:xfrm>
            <a:off x="2438400" y="1600201"/>
            <a:ext cx="1613647" cy="1371600"/>
          </a:xfrm>
          <a:prstGeom prst="rect">
            <a:avLst/>
          </a:prstGeom>
          <a:noFill/>
        </p:spPr>
      </p:pic>
      <p:pic>
        <p:nvPicPr>
          <p:cNvPr id="2051" name="Picture 3" descr="C:\Users\pc\Desktop\L293D_1.jpg"/>
          <p:cNvPicPr>
            <a:picLocks noChangeAspect="1" noChangeArrowheads="1"/>
          </p:cNvPicPr>
          <p:nvPr/>
        </p:nvPicPr>
        <p:blipFill>
          <a:blip r:embed="rId4"/>
          <a:srcRect/>
          <a:stretch>
            <a:fillRect/>
          </a:stretch>
        </p:blipFill>
        <p:spPr bwMode="auto">
          <a:xfrm>
            <a:off x="2667000" y="4495800"/>
            <a:ext cx="2971800" cy="2228850"/>
          </a:xfrm>
          <a:prstGeom prst="rect">
            <a:avLst/>
          </a:prstGeom>
          <a:noFill/>
        </p:spPr>
      </p:pic>
    </p:spTree>
    <p:extLst>
      <p:ext uri="{BB962C8B-B14F-4D97-AF65-F5344CB8AC3E}">
        <p14:creationId xmlns:p14="http://schemas.microsoft.com/office/powerpoint/2010/main" val="1014445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17212"/>
            <a:ext cx="7543800" cy="584775"/>
          </a:xfrm>
          <a:prstGeom prst="rect">
            <a:avLst/>
          </a:prstGeom>
          <a:noFill/>
        </p:spPr>
        <p:txBody>
          <a:bodyPr wrap="square" rtlCol="0">
            <a:spAutoFit/>
          </a:bodyPr>
          <a:lstStyle/>
          <a:p>
            <a:pPr algn="ctr"/>
            <a:r>
              <a:rPr lang="en-IN" sz="3200" b="1" dirty="0">
                <a:solidFill>
                  <a:schemeClr val="accent6">
                    <a:lumMod val="60000"/>
                    <a:lumOff val="40000"/>
                  </a:schemeClr>
                </a:solidFill>
                <a:latin typeface="Century Gothic" pitchFamily="34" charset="0"/>
              </a:rPr>
              <a:t>Pick N Place Robot</a:t>
            </a:r>
          </a:p>
        </p:txBody>
      </p:sp>
      <p:sp>
        <p:nvSpPr>
          <p:cNvPr id="5" name="TextBox 4"/>
          <p:cNvSpPr txBox="1"/>
          <p:nvPr/>
        </p:nvSpPr>
        <p:spPr>
          <a:xfrm>
            <a:off x="228600" y="1371600"/>
            <a:ext cx="8382000" cy="1323439"/>
          </a:xfrm>
          <a:prstGeom prst="rect">
            <a:avLst/>
          </a:prstGeom>
          <a:noFill/>
        </p:spPr>
        <p:txBody>
          <a:bodyPr wrap="square" rtlCol="0">
            <a:spAutoFit/>
          </a:bodyPr>
          <a:lstStyle/>
          <a:p>
            <a:pPr marL="342900" indent="-342900">
              <a:buFont typeface="Wingdings" pitchFamily="2" charset="2"/>
              <a:buChar char="Ø"/>
            </a:pPr>
            <a:r>
              <a:rPr lang="en-IN" sz="2000" dirty="0" smtClean="0"/>
              <a:t>Robotic Arm- </a:t>
            </a:r>
            <a:r>
              <a:rPr lang="en-US" sz="2000" dirty="0" smtClean="0"/>
              <a:t>A robotic arm is a type of mechanical arm, usually programmable, with similar functions to a human arm. It includes 2 DC motors, 4 wheels with track belts and arm gripper</a:t>
            </a:r>
            <a:endParaRPr lang="en-IN" sz="2000" dirty="0" smtClean="0"/>
          </a:p>
          <a:p>
            <a:pPr marL="342900" indent="-342900"/>
            <a:endParaRPr lang="en-IN" sz="2000" dirty="0"/>
          </a:p>
        </p:txBody>
      </p:sp>
      <p:pic>
        <p:nvPicPr>
          <p:cNvPr id="4098" name="Picture 2" descr="C:\Users\pc\Desktop\robot-arm-torque2.jpg"/>
          <p:cNvPicPr>
            <a:picLocks noChangeAspect="1" noChangeArrowheads="1"/>
          </p:cNvPicPr>
          <p:nvPr/>
        </p:nvPicPr>
        <p:blipFill>
          <a:blip r:embed="rId2"/>
          <a:srcRect/>
          <a:stretch>
            <a:fillRect/>
          </a:stretch>
        </p:blipFill>
        <p:spPr bwMode="auto">
          <a:xfrm>
            <a:off x="1752599" y="2438400"/>
            <a:ext cx="4452551" cy="3505200"/>
          </a:xfrm>
          <a:prstGeom prst="rect">
            <a:avLst/>
          </a:prstGeom>
          <a:noFill/>
        </p:spPr>
      </p:pic>
    </p:spTree>
    <p:extLst>
      <p:ext uri="{BB962C8B-B14F-4D97-AF65-F5344CB8AC3E}">
        <p14:creationId xmlns:p14="http://schemas.microsoft.com/office/powerpoint/2010/main" val="188936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467600" cy="646331"/>
          </a:xfrm>
          <a:prstGeom prst="rect">
            <a:avLst/>
          </a:prstGeom>
        </p:spPr>
        <p:txBody>
          <a:bodyPr wrap="square">
            <a:spAutoFit/>
          </a:bodyPr>
          <a:lstStyle/>
          <a:p>
            <a:r>
              <a:rPr lang="en-US" dirty="0" smtClean="0"/>
              <a:t>HC05 Bluetooth Module- HC-05 module is an easy to use Bluetooth) module, designed for transparent wireless serial connection setup.</a:t>
            </a:r>
            <a:endParaRPr lang="en-US" dirty="0"/>
          </a:p>
        </p:txBody>
      </p:sp>
      <p:pic>
        <p:nvPicPr>
          <p:cNvPr id="5122" name="Picture 2" descr="C:\Users\pc\Desktop\download (2).jpg"/>
          <p:cNvPicPr>
            <a:picLocks noChangeAspect="1" noChangeArrowheads="1"/>
          </p:cNvPicPr>
          <p:nvPr/>
        </p:nvPicPr>
        <p:blipFill>
          <a:blip r:embed="rId2"/>
          <a:srcRect/>
          <a:stretch>
            <a:fillRect/>
          </a:stretch>
        </p:blipFill>
        <p:spPr bwMode="auto">
          <a:xfrm>
            <a:off x="1981200" y="1447800"/>
            <a:ext cx="3581400" cy="2861868"/>
          </a:xfrm>
          <a:prstGeom prst="rect">
            <a:avLst/>
          </a:prstGeom>
          <a:noFill/>
        </p:spPr>
      </p:pic>
      <p:sp>
        <p:nvSpPr>
          <p:cNvPr id="4" name="Rectangle 3"/>
          <p:cNvSpPr/>
          <p:nvPr/>
        </p:nvSpPr>
        <p:spPr>
          <a:xfrm>
            <a:off x="990600" y="4648200"/>
            <a:ext cx="7467600" cy="369332"/>
          </a:xfrm>
          <a:prstGeom prst="rect">
            <a:avLst/>
          </a:prstGeom>
        </p:spPr>
        <p:txBody>
          <a:bodyPr wrap="square">
            <a:spAutoFit/>
          </a:bodyPr>
          <a:lstStyle/>
          <a:p>
            <a:r>
              <a:rPr lang="en-US" dirty="0" err="1" smtClean="0"/>
              <a:t>Arduno</a:t>
            </a:r>
            <a:r>
              <a:rPr lang="en-US" dirty="0" smtClean="0"/>
              <a:t> Uno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457200"/>
            <a:ext cx="3877985"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WORKING</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Rectangle 2"/>
          <p:cNvSpPr/>
          <p:nvPr/>
        </p:nvSpPr>
        <p:spPr>
          <a:xfrm>
            <a:off x="990600" y="2133600"/>
            <a:ext cx="7162800" cy="2308324"/>
          </a:xfrm>
          <a:prstGeom prst="rect">
            <a:avLst/>
          </a:prstGeom>
        </p:spPr>
        <p:txBody>
          <a:bodyPr wrap="square">
            <a:spAutoFit/>
          </a:bodyPr>
          <a:lstStyle/>
          <a:p>
            <a:r>
              <a:rPr lang="en-US" dirty="0" smtClean="0"/>
              <a:t>The transmitter part consists of the </a:t>
            </a:r>
            <a:r>
              <a:rPr lang="en-US" dirty="0" err="1" smtClean="0"/>
              <a:t>bluetooth</a:t>
            </a:r>
            <a:r>
              <a:rPr lang="en-US" dirty="0" smtClean="0"/>
              <a:t> module interfaced to the microcontroller.</a:t>
            </a:r>
          </a:p>
          <a:p>
            <a:r>
              <a:rPr lang="en-US" dirty="0" smtClean="0"/>
              <a:t>Any button number in decimal format is converted to 4 digit binary by the microcontroller and the parallel output at one of its port is applied to the encoder.</a:t>
            </a:r>
          </a:p>
          <a:p>
            <a:r>
              <a:rPr lang="en-US" dirty="0" smtClean="0"/>
              <a:t>The encoder converts this parallel data to serial data and this is fed to the transmitter, fitted with an antenna to transmit the serial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914400"/>
            <a:ext cx="6781800" cy="2862322"/>
          </a:xfrm>
          <a:prstGeom prst="rect">
            <a:avLst/>
          </a:prstGeom>
        </p:spPr>
        <p:txBody>
          <a:bodyPr wrap="square">
            <a:spAutoFit/>
          </a:bodyPr>
          <a:lstStyle/>
          <a:p>
            <a:r>
              <a:rPr lang="en-US" dirty="0" smtClean="0"/>
              <a:t>The basic function of a pick and place robot is done by its joints.</a:t>
            </a:r>
          </a:p>
          <a:p>
            <a:r>
              <a:rPr lang="en-US" dirty="0" smtClean="0"/>
              <a:t>Joints are analogous to human joints and are used to join the two</a:t>
            </a:r>
          </a:p>
          <a:p>
            <a:r>
              <a:rPr lang="en-US" dirty="0" smtClean="0"/>
              <a:t>consecutive rigid bodies in the robot.</a:t>
            </a:r>
          </a:p>
          <a:p>
            <a:r>
              <a:rPr lang="en-US" dirty="0" smtClean="0"/>
              <a:t> They can be rotary joint or linear joint. To add a joint to any link of a robot, we need to know about the degrees of freedom and degrees of movement for that body part. Degrees of freedom implement the linear and rotational movement of the body and Degrees of movement imply the number of axis the body can move.</a:t>
            </a:r>
          </a:p>
          <a:p>
            <a:pPr marL="342900" indent="-342900">
              <a:buFont typeface="Wingdings" pitchFamily="2" charset="2"/>
              <a:buChar char="Ø"/>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Simple Pick N Place Rob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032" y="1371600"/>
            <a:ext cx="5584367" cy="458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748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aa376d7cbe657e81a994e49a25cf36bf5a212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Crop</Template>
  <TotalTime>0</TotalTime>
  <Words>616</Words>
  <Application>Microsoft Office PowerPoint</Application>
  <PresentationFormat>On-screen Show (4:3)</PresentationFormat>
  <Paragraphs>54</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Century Gothic</vt:lpstr>
      <vt:lpstr>Franklin Gothic Book</vt:lpstr>
      <vt:lpstr>Franklin Gothic Medium</vt:lpstr>
      <vt:lpstr>Times New Roman</vt:lpstr>
      <vt:lpstr>Wingdings</vt:lpstr>
      <vt:lpstr>Wingdings 2</vt: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2018-06-21T08:43:44Z</dcterms:created>
  <dcterms:modified xsi:type="dcterms:W3CDTF">2018-06-21T08:43:54Z</dcterms:modified>
</cp:coreProperties>
</file>