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72" autoAdjust="0"/>
    <p:restoredTop sz="94660"/>
  </p:normalViewPr>
  <p:slideViewPr>
    <p:cSldViewPr>
      <p:cViewPr varScale="1">
        <p:scale>
          <a:sx n="70" d="100"/>
          <a:sy n="70" d="100"/>
        </p:scale>
        <p:origin x="109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CE560017-F0B0-49E9-AA5C-3EEFDA95B381}" type="datetimeFigureOut">
              <a:rPr lang="en-US" smtClean="0"/>
              <a:t>10/15/2019</a:t>
            </a:fld>
            <a:endParaRPr lang="en-US"/>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82DFA1B2-C9D6-4557-9E13-506F78BA9713}" type="slidenum">
              <a:rPr lang="en-US" smtClean="0"/>
              <a:t>‹#›</a:t>
            </a:fld>
            <a:endParaRPr lang="en-US"/>
          </a:p>
        </p:txBody>
      </p:sp>
    </p:spTree>
    <p:extLst>
      <p:ext uri="{BB962C8B-B14F-4D97-AF65-F5344CB8AC3E}">
        <p14:creationId xmlns:p14="http://schemas.microsoft.com/office/powerpoint/2010/main" val="376516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E94F880C-19F4-44B7-9F4E-AC5FA8F52BA9}" type="datetimeFigureOut">
              <a:rPr lang="en-US" smtClean="0"/>
              <a:t>10/15/2019</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9800"/>
            <a:ext cx="5389563" cy="38862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4188"/>
            <a:ext cx="2919412" cy="495300"/>
          </a:xfrm>
          <a:prstGeom prst="rect">
            <a:avLst/>
          </a:prstGeom>
        </p:spPr>
        <p:txBody>
          <a:bodyPr vert="horz" lIns="91440" tIns="45720" rIns="91440" bIns="45720" rtlCol="0" anchor="b"/>
          <a:lstStyle>
            <a:lvl1pPr algn="r">
              <a:defRPr sz="1200"/>
            </a:lvl1pPr>
          </a:lstStyle>
          <a:p>
            <a:fld id="{88BD162D-4DF2-4F8D-AE17-3C7900207144}" type="slidenum">
              <a:rPr lang="en-US" smtClean="0"/>
              <a:t>‹#›</a:t>
            </a:fld>
            <a:endParaRPr lang="en-US"/>
          </a:p>
        </p:txBody>
      </p:sp>
    </p:spTree>
    <p:extLst>
      <p:ext uri="{BB962C8B-B14F-4D97-AF65-F5344CB8AC3E}">
        <p14:creationId xmlns:p14="http://schemas.microsoft.com/office/powerpoint/2010/main" val="240174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D162D-4DF2-4F8D-AE17-3C7900207144}" type="slidenum">
              <a:rPr lang="en-US" smtClean="0"/>
              <a:t>1</a:t>
            </a:fld>
            <a:endParaRPr lang="en-US" dirty="0"/>
          </a:p>
        </p:txBody>
      </p:sp>
    </p:spTree>
    <p:extLst>
      <p:ext uri="{BB962C8B-B14F-4D97-AF65-F5344CB8AC3E}">
        <p14:creationId xmlns:p14="http://schemas.microsoft.com/office/powerpoint/2010/main" val="1775390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15</a:t>
            </a:fld>
            <a:endParaRPr lang="en-US"/>
          </a:p>
        </p:txBody>
      </p:sp>
    </p:spTree>
    <p:extLst>
      <p:ext uri="{BB962C8B-B14F-4D97-AF65-F5344CB8AC3E}">
        <p14:creationId xmlns:p14="http://schemas.microsoft.com/office/powerpoint/2010/main" val="400627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D162D-4DF2-4F8D-AE17-3C7900207144}" type="slidenum">
              <a:rPr lang="en-US" smtClean="0"/>
              <a:t>7</a:t>
            </a:fld>
            <a:endParaRPr lang="en-US" dirty="0"/>
          </a:p>
        </p:txBody>
      </p:sp>
    </p:spTree>
    <p:extLst>
      <p:ext uri="{BB962C8B-B14F-4D97-AF65-F5344CB8AC3E}">
        <p14:creationId xmlns:p14="http://schemas.microsoft.com/office/powerpoint/2010/main" val="1348241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D162D-4DF2-4F8D-AE17-3C7900207144}" type="slidenum">
              <a:rPr lang="en-US" smtClean="0"/>
              <a:t>8</a:t>
            </a:fld>
            <a:endParaRPr lang="en-US" dirty="0"/>
          </a:p>
        </p:txBody>
      </p:sp>
    </p:spTree>
    <p:extLst>
      <p:ext uri="{BB962C8B-B14F-4D97-AF65-F5344CB8AC3E}">
        <p14:creationId xmlns:p14="http://schemas.microsoft.com/office/powerpoint/2010/main" val="2496618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D162D-4DF2-4F8D-AE17-3C7900207144}" type="slidenum">
              <a:rPr lang="en-US" smtClean="0"/>
              <a:t>9</a:t>
            </a:fld>
            <a:endParaRPr lang="en-US" dirty="0"/>
          </a:p>
        </p:txBody>
      </p:sp>
    </p:spTree>
    <p:extLst>
      <p:ext uri="{BB962C8B-B14F-4D97-AF65-F5344CB8AC3E}">
        <p14:creationId xmlns:p14="http://schemas.microsoft.com/office/powerpoint/2010/main" val="2631488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D162D-4DF2-4F8D-AE17-3C7900207144}" type="slidenum">
              <a:rPr lang="en-US" smtClean="0"/>
              <a:t>10</a:t>
            </a:fld>
            <a:endParaRPr lang="en-US" dirty="0"/>
          </a:p>
        </p:txBody>
      </p:sp>
    </p:spTree>
    <p:extLst>
      <p:ext uri="{BB962C8B-B14F-4D97-AF65-F5344CB8AC3E}">
        <p14:creationId xmlns:p14="http://schemas.microsoft.com/office/powerpoint/2010/main" val="290400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D162D-4DF2-4F8D-AE17-3C7900207144}" type="slidenum">
              <a:rPr lang="en-US" smtClean="0"/>
              <a:t>11</a:t>
            </a:fld>
            <a:endParaRPr lang="en-US" dirty="0"/>
          </a:p>
        </p:txBody>
      </p:sp>
    </p:spTree>
    <p:extLst>
      <p:ext uri="{BB962C8B-B14F-4D97-AF65-F5344CB8AC3E}">
        <p14:creationId xmlns:p14="http://schemas.microsoft.com/office/powerpoint/2010/main" val="101459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12</a:t>
            </a:fld>
            <a:endParaRPr lang="en-US"/>
          </a:p>
        </p:txBody>
      </p:sp>
    </p:spTree>
    <p:extLst>
      <p:ext uri="{BB962C8B-B14F-4D97-AF65-F5344CB8AC3E}">
        <p14:creationId xmlns:p14="http://schemas.microsoft.com/office/powerpoint/2010/main" val="1865554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D162D-4DF2-4F8D-AE17-3C7900207144}" type="slidenum">
              <a:rPr lang="en-US" smtClean="0"/>
              <a:t>13</a:t>
            </a:fld>
            <a:endParaRPr lang="en-US" dirty="0"/>
          </a:p>
        </p:txBody>
      </p:sp>
    </p:spTree>
    <p:extLst>
      <p:ext uri="{BB962C8B-B14F-4D97-AF65-F5344CB8AC3E}">
        <p14:creationId xmlns:p14="http://schemas.microsoft.com/office/powerpoint/2010/main" val="2248880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14</a:t>
            </a:fld>
            <a:endParaRPr lang="en-US"/>
          </a:p>
        </p:txBody>
      </p:sp>
    </p:spTree>
    <p:extLst>
      <p:ext uri="{BB962C8B-B14F-4D97-AF65-F5344CB8AC3E}">
        <p14:creationId xmlns:p14="http://schemas.microsoft.com/office/powerpoint/2010/main" val="257926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4110C0C6-8467-4685-89F6-4B39C9816B60}" type="datetime1">
              <a:rPr lang="en-US" smtClean="0"/>
              <a:t>10/15/2019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1F9377-65E3-41BC-9A46-335506DC7DA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632AD0C-F86A-41FD-AFB1-E96E1375A76D}" type="datetime1">
              <a:rPr lang="en-US" smtClean="0"/>
              <a:t>10/15/2019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62743C-1498-4CEF-A2A4-1729E9BEC98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6832174-7531-4F6E-8C96-8FCA5DB0EE74}" type="datetime1">
              <a:rPr lang="en-US" smtClean="0"/>
              <a:t>10/15/2019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BEF5D0-36F8-4317-9360-907EAC5EEF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0691B1C-CF64-4129-8EB9-857DCE34D895}" type="datetime1">
              <a:rPr lang="en-US" smtClean="0"/>
              <a:t>10/15/2019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6B0845-6640-4423-B62C-546434A514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E18629E-F0DB-4FAA-927E-E47BD97310C4}" type="datetime1">
              <a:rPr lang="en-US" smtClean="0"/>
              <a:t>10/15/2019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30A4AC-0FBB-46F8-8B2A-761E139CE3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F1FD182-7533-48CE-B96C-3B9C63AA9114}" type="datetime1">
              <a:rPr lang="en-US" smtClean="0"/>
              <a:t>10/15/2019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033DE0-FF1E-4367-A9BF-92516AD6C3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457EE2B7-5BE4-4D02-9664-52037FE16A39}" type="datetime1">
              <a:rPr lang="en-US" smtClean="0"/>
              <a:t>10/15/2019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976FBD6-92C0-4014-A9F2-E436EFB871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04408C7B-DAE5-4C3D-A631-010AFFD5C92C}" type="datetime1">
              <a:rPr lang="en-US" smtClean="0"/>
              <a:t>10/15/2019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B242B2-BD82-4BD4-8FB8-51E00082E2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0E5DC17-2B98-443B-ABCA-C9E042ACD3F0}" type="datetime1">
              <a:rPr lang="en-US" smtClean="0"/>
              <a:t>10/15/2019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94D109C-A77E-458D-AFAE-592FA54B93D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64816AA-F977-4C50-87AC-7CF7EF6AF16D}" type="datetime1">
              <a:rPr lang="en-US" smtClean="0"/>
              <a:t>10/15/2019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629EA2-BDAE-47D5-B74F-04ACD47A60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0FA9ED7-2F8E-467E-A1B8-3439CF17D16B}" type="datetime1">
              <a:rPr lang="en-US" smtClean="0"/>
              <a:t>10/15/2019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F01A01-283D-4E54-84DC-346E235D87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fld id="{A488037F-5059-45FA-9BAB-5D0B8C33D603}" type="datetime1">
              <a:rPr lang="en-US" smtClean="0"/>
              <a:t>10/15/2019</a:t>
            </a:fld>
            <a:endParaRPr lang="en-US"/>
          </a:p>
        </p:txBody>
      </p:sp>
      <p:sp>
        <p:nvSpPr>
          <p:cNvPr id="358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358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71119DBF-3D11-44CA-B520-E6A1B60020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open-sensing.org/lorablog/2017/2/28/working-with-adafruit-rfm9x-lora-radio-transceiver-modules" TargetMode="External"/><Relationship Id="rId3" Type="http://schemas.openxmlformats.org/officeDocument/2006/relationships/image" Target="../media/image1.jpeg"/><Relationship Id="rId7" Type="http://schemas.openxmlformats.org/officeDocument/2006/relationships/hyperlink" Target="http://www.infwin.com/manage_zheqin/ewebeditor5_5/attachment/20170718114523993.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iotforall.com/iot-applications-in-agriculture/" TargetMode="External"/><Relationship Id="rId5" Type="http://schemas.openxmlformats.org/officeDocument/2006/relationships/hyperlink" Target="https://nootropicdesign.com/projectlab/2018/10/20/lora-mesh-networking/" TargetMode="External"/><Relationship Id="rId4" Type="http://schemas.openxmlformats.org/officeDocument/2006/relationships/hyperlink" Target="https://doi.org/10.1007/s11119-018-09624-8" TargetMode="External"/><Relationship Id="rId9" Type="http://schemas.openxmlformats.org/officeDocument/2006/relationships/hyperlink" Target="https://docs.djangoproject.com/en/2.2/intr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github.com/rptshri/Project-Major-Documentati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rptshri/Project_Major" TargetMode="External"/><Relationship Id="rId5" Type="http://schemas.openxmlformats.org/officeDocument/2006/relationships/hyperlink" Target="https://github.com/nootropicdesign/lora-mesh" TargetMode="External"/><Relationship Id="rId4" Type="http://schemas.openxmlformats.org/officeDocument/2006/relationships/hyperlink" Target="https://github.com/sandeepmistry/arduino-LoR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sp>
        <p:nvSpPr>
          <p:cNvPr id="8" name="Rectangle 2"/>
          <p:cNvSpPr txBox="1">
            <a:spLocks noChangeArrowheads="1"/>
          </p:cNvSpPr>
          <p:nvPr/>
        </p:nvSpPr>
        <p:spPr>
          <a:xfrm>
            <a:off x="457200" y="152400"/>
            <a:ext cx="8382000" cy="5105400"/>
          </a:xfrm>
          <a:prstGeom prst="rect">
            <a:avLst/>
          </a:prstGeom>
        </p:spPr>
        <p:txBody>
          <a:bodyPr/>
          <a:lstStyle/>
          <a:p>
            <a:pPr algn="ctr"/>
            <a:r>
              <a:rPr lang="en-US" sz="3200" kern="0" dirty="0">
                <a:solidFill>
                  <a:schemeClr val="tx2"/>
                </a:solidFill>
                <a:latin typeface="Times New Roman" pitchFamily="18" charset="0"/>
                <a:ea typeface="+mj-ea"/>
                <a:cs typeface="Times New Roman" pitchFamily="18" charset="0"/>
              </a:rPr>
              <a:t>Project Phase – I , Presentation </a:t>
            </a:r>
            <a:br>
              <a:rPr lang="en-US" sz="3200" kern="0" dirty="0">
                <a:solidFill>
                  <a:schemeClr val="tx2"/>
                </a:solidFill>
                <a:latin typeface="Times New Roman" pitchFamily="18" charset="0"/>
                <a:ea typeface="+mj-ea"/>
                <a:cs typeface="Times New Roman" pitchFamily="18" charset="0"/>
              </a:rPr>
            </a:br>
            <a:r>
              <a:rPr lang="en-US" sz="3200" kern="0" dirty="0">
                <a:solidFill>
                  <a:schemeClr val="tx2"/>
                </a:solidFill>
                <a:latin typeface="Times New Roman" pitchFamily="18" charset="0"/>
                <a:ea typeface="+mj-ea"/>
                <a:cs typeface="Times New Roman" pitchFamily="18" charset="0"/>
              </a:rPr>
              <a:t>on </a:t>
            </a:r>
            <a:br>
              <a:rPr lang="en-US" sz="3200" kern="0" dirty="0">
                <a:solidFill>
                  <a:schemeClr val="tx2"/>
                </a:solidFill>
                <a:latin typeface="Times New Roman" pitchFamily="18" charset="0"/>
                <a:ea typeface="+mj-ea"/>
                <a:cs typeface="Times New Roman" pitchFamily="18" charset="0"/>
              </a:rPr>
            </a:br>
            <a:r>
              <a:rPr lang="en-US" sz="3200" u="sng" dirty="0">
                <a:latin typeface="Times New Roman" pitchFamily="18" charset="0"/>
                <a:cs typeface="Times New Roman" pitchFamily="18" charset="0"/>
              </a:rPr>
              <a:t>“</a:t>
            </a:r>
            <a:r>
              <a:rPr lang="en-US" sz="2800" u="sng" dirty="0" err="1"/>
              <a:t>PreciFarm</a:t>
            </a:r>
            <a:r>
              <a:rPr lang="en-US" sz="2800" u="sng" dirty="0"/>
              <a:t> - Integrated wired and wireless IOT solution for Precision Agriculture</a:t>
            </a:r>
            <a:r>
              <a:rPr lang="en-US" sz="3200" u="sng" dirty="0">
                <a:latin typeface="Times New Roman" pitchFamily="18" charset="0"/>
                <a:cs typeface="Times New Roman" pitchFamily="18" charset="0"/>
              </a:rPr>
              <a:t>”</a:t>
            </a:r>
          </a:p>
          <a:p>
            <a:pPr algn="ctr"/>
            <a:r>
              <a:rPr lang="en-US" sz="2400" dirty="0">
                <a:latin typeface="Times New Roman" pitchFamily="18" charset="0"/>
                <a:cs typeface="Times New Roman" pitchFamily="18" charset="0"/>
              </a:rPr>
              <a:t>(SPONSORED BY: Infiniti Systems)</a:t>
            </a:r>
          </a:p>
          <a:p>
            <a:pPr algn="ctr"/>
            <a:r>
              <a:rPr lang="en-US" sz="2400" dirty="0">
                <a:latin typeface="Times New Roman" pitchFamily="18" charset="0"/>
                <a:cs typeface="Times New Roman" pitchFamily="18" charset="0"/>
              </a:rPr>
              <a:t>(Domain : </a:t>
            </a:r>
            <a:r>
              <a:rPr lang="en-US" sz="2000" dirty="0"/>
              <a:t>Embedded Electronics and IoT</a:t>
            </a:r>
            <a:r>
              <a:rPr lang="en-US" sz="2400" dirty="0">
                <a:latin typeface="Times New Roman" pitchFamily="18" charset="0"/>
                <a:cs typeface="Times New Roman" pitchFamily="18" charset="0"/>
              </a:rPr>
              <a:t>)</a:t>
            </a:r>
          </a:p>
          <a:p>
            <a:pPr algn="ctr" eaLnBrk="0" hangingPunct="0">
              <a:defRPr/>
            </a:pPr>
            <a:r>
              <a:rPr lang="en-US" sz="2400" kern="0" dirty="0">
                <a:solidFill>
                  <a:schemeClr val="tx2"/>
                </a:solidFill>
                <a:latin typeface="Times New Roman" pitchFamily="18" charset="0"/>
                <a:ea typeface="+mj-ea"/>
                <a:cs typeface="Times New Roman" pitchFamily="18" charset="0"/>
              </a:rPr>
              <a:t>By : Group No. - 02</a:t>
            </a:r>
          </a:p>
          <a:p>
            <a:pPr algn="ctr" eaLnBrk="0" hangingPunct="0">
              <a:defRPr/>
            </a:pPr>
            <a:endParaRPr lang="en-US" sz="2800" kern="0" dirty="0">
              <a:solidFill>
                <a:schemeClr val="tx2"/>
              </a:solidFill>
              <a:latin typeface="Times New Roman" pitchFamily="18" charset="0"/>
              <a:ea typeface="+mj-ea"/>
              <a:cs typeface="Times New Roman" pitchFamily="18" charset="0"/>
            </a:endParaRPr>
          </a:p>
          <a:p>
            <a:pPr algn="ctr" eaLnBrk="0" hangingPunct="0">
              <a:defRPr/>
            </a:pPr>
            <a:br>
              <a:rPr lang="en-US" sz="2800" kern="0" dirty="0">
                <a:solidFill>
                  <a:schemeClr val="tx2"/>
                </a:solidFill>
                <a:latin typeface="Times New Roman" pitchFamily="18" charset="0"/>
                <a:ea typeface="+mj-ea"/>
                <a:cs typeface="Times New Roman" pitchFamily="18" charset="0"/>
              </a:rPr>
            </a:br>
            <a:br>
              <a:rPr lang="en-US" sz="2800" kern="0" dirty="0">
                <a:solidFill>
                  <a:schemeClr val="tx2"/>
                </a:solidFill>
                <a:latin typeface="Times New Roman" pitchFamily="18" charset="0"/>
                <a:ea typeface="+mj-ea"/>
                <a:cs typeface="Times New Roman" pitchFamily="18" charset="0"/>
              </a:rPr>
            </a:br>
            <a:endParaRPr lang="en-US" sz="5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r>
              <a:rPr lang="en-US" sz="2400" kern="0" dirty="0">
                <a:solidFill>
                  <a:schemeClr val="tx2"/>
                </a:solidFill>
                <a:latin typeface="Times New Roman" pitchFamily="18" charset="0"/>
                <a:ea typeface="+mj-ea"/>
                <a:cs typeface="Times New Roman" pitchFamily="18" charset="0"/>
              </a:rPr>
              <a:t>Under Guidance of</a:t>
            </a:r>
            <a:br>
              <a:rPr lang="en-US" sz="2400" kern="0" dirty="0">
                <a:solidFill>
                  <a:schemeClr val="tx2"/>
                </a:solidFill>
                <a:latin typeface="Times New Roman" pitchFamily="18" charset="0"/>
                <a:ea typeface="+mj-ea"/>
                <a:cs typeface="Times New Roman" pitchFamily="18" charset="0"/>
              </a:rPr>
            </a:br>
            <a:r>
              <a:rPr lang="en-US" b="1" dirty="0">
                <a:latin typeface="Times New Roman" panose="02020603050405020304" pitchFamily="18" charset="0"/>
                <a:cs typeface="Times New Roman" panose="02020603050405020304" pitchFamily="18" charset="0"/>
              </a:rPr>
              <a:t>PROF. GAJANAN H. CHAVAN</a:t>
            </a:r>
            <a:endParaRPr lang="en-US" dirty="0">
              <a:latin typeface="Times New Roman" panose="02020603050405020304" pitchFamily="18" charset="0"/>
              <a:cs typeface="Times New Roman" panose="02020603050405020304" pitchFamily="18" charset="0"/>
            </a:endParaRPr>
          </a:p>
          <a:p>
            <a:pPr algn="ctr" eaLnBrk="0" hangingPunct="0">
              <a:defRPr/>
            </a:pPr>
            <a:br>
              <a:rPr lang="en-US" sz="2800" kern="0" dirty="0">
                <a:solidFill>
                  <a:schemeClr val="tx2"/>
                </a:solidFill>
                <a:latin typeface="Times New Roman" pitchFamily="18" charset="0"/>
                <a:ea typeface="+mj-ea"/>
                <a:cs typeface="Times New Roman" pitchFamily="18" charset="0"/>
              </a:rPr>
            </a:br>
            <a:endParaRPr lang="en-US" sz="2800" kern="0" dirty="0">
              <a:solidFill>
                <a:schemeClr val="tx2"/>
              </a:solidFill>
              <a:latin typeface="Times New Roman" pitchFamily="18" charset="0"/>
              <a:ea typeface="+mj-ea"/>
              <a:cs typeface="Times New Roman" pitchFamily="18" charset="0"/>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10" name="Table 9"/>
          <p:cNvGraphicFramePr>
            <a:graphicFrameLocks noGrp="1"/>
          </p:cNvGraphicFramePr>
          <p:nvPr>
            <p:extLst>
              <p:ext uri="{D42A27DB-BD31-4B8C-83A1-F6EECF244321}">
                <p14:modId xmlns:p14="http://schemas.microsoft.com/office/powerpoint/2010/main" val="3395432605"/>
              </p:ext>
            </p:extLst>
          </p:nvPr>
        </p:nvGraphicFramePr>
        <p:xfrm>
          <a:off x="1524000" y="3581400"/>
          <a:ext cx="6248400" cy="1326325"/>
        </p:xfrm>
        <a:graphic>
          <a:graphicData uri="http://schemas.openxmlformats.org/drawingml/2006/table">
            <a:tbl>
              <a:tblPr/>
              <a:tblGrid>
                <a:gridCol w="1295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228600">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Roll No.</a:t>
                      </a:r>
                      <a:endParaRPr lang="en-US" sz="1600" dirty="0">
                        <a:latin typeface="Calibri"/>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Division</a:t>
                      </a:r>
                      <a:endParaRPr lang="en-US" sz="1600" dirty="0">
                        <a:latin typeface="Calibri"/>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Name of Student</a:t>
                      </a:r>
                      <a:endParaRPr lang="en-US" sz="1600" dirty="0">
                        <a:latin typeface="Calibri"/>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marL="29210" marR="0" algn="ctr">
                        <a:lnSpc>
                          <a:spcPct val="115000"/>
                        </a:lnSpc>
                        <a:spcBef>
                          <a:spcPts val="0"/>
                        </a:spcBef>
                        <a:spcAft>
                          <a:spcPts val="0"/>
                        </a:spcAft>
                      </a:pPr>
                      <a:r>
                        <a:rPr lang="en-IN" sz="1600" dirty="0"/>
                        <a:t>412043</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a:latin typeface="Times New Roman"/>
                          <a:ea typeface="Times New Roman"/>
                          <a:cs typeface="Times New Roman"/>
                        </a:rPr>
                        <a:t>B</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IN" sz="1600" dirty="0"/>
                        <a:t>Anil Rajpurohit </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marL="29210" marR="0" algn="ctr">
                        <a:lnSpc>
                          <a:spcPct val="115000"/>
                        </a:lnSpc>
                        <a:spcBef>
                          <a:spcPts val="0"/>
                        </a:spcBef>
                        <a:spcAft>
                          <a:spcPts val="0"/>
                        </a:spcAft>
                      </a:pPr>
                      <a:r>
                        <a:rPr lang="en-IN" sz="1800" b="0" i="0" kern="1200" dirty="0">
                          <a:solidFill>
                            <a:schemeClr val="tx1"/>
                          </a:solidFill>
                          <a:effectLst/>
                          <a:latin typeface="+mn-lt"/>
                          <a:ea typeface="+mn-ea"/>
                          <a:cs typeface="+mn-cs"/>
                        </a:rPr>
                        <a:t>412061</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a:latin typeface="Times New Roman"/>
                          <a:ea typeface="Times New Roman"/>
                          <a:cs typeface="Times New Roman"/>
                        </a:rPr>
                        <a:t>B</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IN" sz="1600" dirty="0"/>
                        <a:t>Arpit Shrivastava </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marL="29210" marR="0" algn="ctr">
                        <a:lnSpc>
                          <a:spcPct val="115000"/>
                        </a:lnSpc>
                        <a:spcBef>
                          <a:spcPts val="0"/>
                        </a:spcBef>
                        <a:spcAft>
                          <a:spcPts val="0"/>
                        </a:spcAft>
                      </a:pPr>
                      <a:r>
                        <a:rPr lang="en-IN" sz="1600" dirty="0"/>
                        <a:t>412068</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a:latin typeface="Times New Roman"/>
                          <a:ea typeface="Times New Roman"/>
                          <a:cs typeface="Times New Roman"/>
                        </a:rPr>
                        <a:t>B</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IN" sz="1600" dirty="0"/>
                        <a:t>Vaishnavi Patil </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marL="29210" marR="0" algn="ctr">
                        <a:lnSpc>
                          <a:spcPct val="115000"/>
                        </a:lnSpc>
                        <a:spcBef>
                          <a:spcPts val="0"/>
                        </a:spcBef>
                        <a:spcAft>
                          <a:spcPts val="0"/>
                        </a:spcAft>
                      </a:pPr>
                      <a:r>
                        <a:rPr lang="en-US" sz="1600" dirty="0">
                          <a:latin typeface="Times New Roman"/>
                          <a:ea typeface="Times New Roman"/>
                          <a:cs typeface="Times New Roman"/>
                        </a:rPr>
                        <a:t>-</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a:latin typeface="Times New Roman"/>
                          <a:ea typeface="Times New Roman"/>
                          <a:cs typeface="Times New Roman"/>
                        </a:rPr>
                        <a:t>-</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a:latin typeface="Times New Roman"/>
                          <a:ea typeface="Times New Roman"/>
                          <a:cs typeface="Times New Roman"/>
                        </a:rPr>
                        <a:t>-</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pPr>
              <a:defRPr/>
            </a:pPr>
            <a:fld id="{294D109C-A77E-458D-AFAE-592FA54B93D0}"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r>
              <a:rPr lang="en-US" sz="3200" dirty="0">
                <a:latin typeface="Times New Roman" pitchFamily="18" charset="0"/>
                <a:cs typeface="Times New Roman" pitchFamily="18" charset="0"/>
              </a:rPr>
              <a:t>Hardware and Software Requirements</a:t>
            </a:r>
          </a:p>
        </p:txBody>
      </p:sp>
      <p:sp>
        <p:nvSpPr>
          <p:cNvPr id="11" name="Content Placeholder 10"/>
          <p:cNvSpPr>
            <a:spLocks noGrp="1"/>
          </p:cNvSpPr>
          <p:nvPr>
            <p:ph idx="1"/>
          </p:nvPr>
        </p:nvSpPr>
        <p:spPr>
          <a:xfrm>
            <a:off x="457200" y="1066800"/>
            <a:ext cx="8229600" cy="4724400"/>
          </a:xfrm>
        </p:spPr>
        <p:txBody>
          <a:bodyPr/>
          <a:lstStyle/>
          <a:p>
            <a:pPr lvl="0"/>
            <a:r>
              <a:rPr lang="en-US" sz="1600" dirty="0"/>
              <a:t>Hardware:</a:t>
            </a:r>
          </a:p>
          <a:p>
            <a:pPr lvl="2"/>
            <a:r>
              <a:rPr lang="en-US" sz="1600" dirty="0"/>
              <a:t>ATMEGA 328P-PU</a:t>
            </a:r>
          </a:p>
          <a:p>
            <a:pPr lvl="2"/>
            <a:r>
              <a:rPr lang="en-US" sz="1600" dirty="0"/>
              <a:t>RFM 96W (LoRa Radio Module)</a:t>
            </a:r>
          </a:p>
          <a:p>
            <a:pPr lvl="2"/>
            <a:r>
              <a:rPr lang="en-US" sz="1600" dirty="0"/>
              <a:t>ESP8266 12-E</a:t>
            </a:r>
          </a:p>
          <a:p>
            <a:pPr lvl="2"/>
            <a:r>
              <a:rPr lang="en-US" sz="1600" dirty="0"/>
              <a:t>WIFI Hotspot</a:t>
            </a:r>
          </a:p>
          <a:p>
            <a:pPr lvl="2"/>
            <a:r>
              <a:rPr lang="en-US" sz="1600" dirty="0"/>
              <a:t>Battery Management Systems</a:t>
            </a:r>
          </a:p>
          <a:p>
            <a:pPr lvl="2"/>
            <a:r>
              <a:rPr lang="en-US" sz="1600" dirty="0"/>
              <a:t>Battery</a:t>
            </a:r>
          </a:p>
          <a:p>
            <a:pPr lvl="2"/>
            <a:r>
              <a:rPr lang="en-US" sz="1600" dirty="0"/>
              <a:t>3D Printer</a:t>
            </a:r>
          </a:p>
          <a:p>
            <a:pPr lvl="0"/>
            <a:r>
              <a:rPr lang="en-US" sz="1600" dirty="0"/>
              <a:t>Software:</a:t>
            </a:r>
          </a:p>
          <a:p>
            <a:pPr lvl="2"/>
            <a:r>
              <a:rPr lang="en-US" sz="1600" dirty="0"/>
              <a:t>Arduino IDE</a:t>
            </a:r>
          </a:p>
          <a:p>
            <a:pPr lvl="2"/>
            <a:r>
              <a:rPr lang="en-US" sz="1600" dirty="0"/>
              <a:t>KiCad </a:t>
            </a:r>
          </a:p>
          <a:p>
            <a:pPr lvl="2"/>
            <a:r>
              <a:rPr lang="en-US" sz="1600" dirty="0"/>
              <a:t>Espressif IDE</a:t>
            </a:r>
          </a:p>
          <a:p>
            <a:pPr lvl="2"/>
            <a:r>
              <a:rPr lang="en-US" sz="1600" dirty="0"/>
              <a:t>TinkerCad</a:t>
            </a: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10</a:t>
            </a:fld>
            <a:endParaRPr lang="en-US" dirty="0"/>
          </a:p>
        </p:txBody>
      </p:sp>
    </p:spTree>
    <p:extLst>
      <p:ext uri="{BB962C8B-B14F-4D97-AF65-F5344CB8AC3E}">
        <p14:creationId xmlns:p14="http://schemas.microsoft.com/office/powerpoint/2010/main" val="244145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r>
              <a:rPr lang="en-US" sz="3200" dirty="0">
                <a:latin typeface="Times New Roman" pitchFamily="18" charset="0"/>
                <a:cs typeface="Times New Roman" pitchFamily="18" charset="0"/>
              </a:rPr>
              <a:t>APPLICATIONS</a:t>
            </a:r>
          </a:p>
        </p:txBody>
      </p:sp>
      <p:sp>
        <p:nvSpPr>
          <p:cNvPr id="11" name="Content Placeholder 10"/>
          <p:cNvSpPr>
            <a:spLocks noGrp="1"/>
          </p:cNvSpPr>
          <p:nvPr>
            <p:ph idx="1"/>
          </p:nvPr>
        </p:nvSpPr>
        <p:spPr>
          <a:xfrm>
            <a:off x="457200" y="1066800"/>
            <a:ext cx="8229600" cy="4724400"/>
          </a:xfrm>
        </p:spPr>
        <p:txBody>
          <a:bodyPr/>
          <a:lstStyle/>
          <a:p>
            <a:pPr lvl="0">
              <a:lnSpc>
                <a:spcPct val="150000"/>
              </a:lnSpc>
            </a:pPr>
            <a:r>
              <a:rPr lang="en-US" sz="1600" b="1" dirty="0"/>
              <a:t>Farming:</a:t>
            </a:r>
          </a:p>
          <a:p>
            <a:pPr marL="0" indent="0">
              <a:lnSpc>
                <a:spcPct val="150000"/>
              </a:lnSpc>
              <a:buNone/>
            </a:pPr>
            <a:r>
              <a:rPr lang="en-US" sz="1600" dirty="0"/>
              <a:t>      PRECIFARM is a precision agriculture organization focused on ultra-modern agronomic solutions while specializing in the management of precision irrigation.</a:t>
            </a:r>
          </a:p>
          <a:p>
            <a:pPr lvl="0">
              <a:lnSpc>
                <a:spcPct val="150000"/>
              </a:lnSpc>
            </a:pPr>
            <a:r>
              <a:rPr lang="en-US" sz="1600" b="1" dirty="0"/>
              <a:t>Smart Greenhouses:</a:t>
            </a:r>
          </a:p>
          <a:p>
            <a:pPr marL="0" indent="0">
              <a:lnSpc>
                <a:spcPct val="150000"/>
              </a:lnSpc>
              <a:buNone/>
            </a:pPr>
            <a:r>
              <a:rPr lang="en-US" sz="1600" dirty="0"/>
              <a:t>     This design intelligently monitors as well as controls the climate, eliminating the need for manual intervention.</a:t>
            </a:r>
          </a:p>
          <a:p>
            <a:pPr marL="0" indent="0">
              <a:lnSpc>
                <a:spcPct val="150000"/>
              </a:lnSpc>
              <a:buNone/>
            </a:pPr>
            <a:r>
              <a:rPr lang="en-US" sz="1600" dirty="0"/>
              <a:t>      For controlling the environment in a smart greenhouse, different sensors that measure the environmental parameters according to the plant requirement are used. We can create a cloud server for remotely accessing the system when it Is connected using IoT.</a:t>
            </a:r>
          </a:p>
          <a:p>
            <a:pPr marL="0" indent="0">
              <a:lnSpc>
                <a:spcPct val="150000"/>
              </a:lnSpc>
              <a:buNone/>
            </a:pPr>
            <a:endParaRPr lang="en-US" sz="1600" dirty="0"/>
          </a:p>
          <a:p>
            <a:pPr>
              <a:lnSpc>
                <a:spcPct val="150000"/>
              </a:lnSpc>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11</a:t>
            </a:fld>
            <a:endParaRPr lang="en-US" dirty="0"/>
          </a:p>
        </p:txBody>
      </p:sp>
    </p:spTree>
    <p:extLst>
      <p:ext uri="{BB962C8B-B14F-4D97-AF65-F5344CB8AC3E}">
        <p14:creationId xmlns:p14="http://schemas.microsoft.com/office/powerpoint/2010/main" val="117026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r>
              <a:rPr lang="en-US" sz="3200" dirty="0">
                <a:latin typeface="Times New Roman" pitchFamily="18" charset="0"/>
                <a:cs typeface="Times New Roman" pitchFamily="18" charset="0"/>
              </a:rPr>
              <a:t>FUTURE SCOPE</a:t>
            </a:r>
          </a:p>
        </p:txBody>
      </p:sp>
      <p:sp>
        <p:nvSpPr>
          <p:cNvPr id="11" name="Content Placeholder 10"/>
          <p:cNvSpPr>
            <a:spLocks noGrp="1"/>
          </p:cNvSpPr>
          <p:nvPr>
            <p:ph idx="1"/>
          </p:nvPr>
        </p:nvSpPr>
        <p:spPr>
          <a:xfrm>
            <a:off x="457200" y="1066800"/>
            <a:ext cx="8229600" cy="4724400"/>
          </a:xfrm>
        </p:spPr>
        <p:txBody>
          <a:bodyPr/>
          <a:lstStyle/>
          <a:p>
            <a:pPr>
              <a:lnSpc>
                <a:spcPct val="150000"/>
              </a:lnSpc>
            </a:pPr>
            <a:r>
              <a:rPr lang="en-US" sz="1600" dirty="0">
                <a:latin typeface="Times New Roman" pitchFamily="18" charset="0"/>
                <a:cs typeface="Times New Roman" pitchFamily="18" charset="0"/>
              </a:rPr>
              <a:t>We see </a:t>
            </a:r>
            <a:r>
              <a:rPr lang="en-US" sz="1600" dirty="0" err="1">
                <a:latin typeface="Times New Roman" pitchFamily="18" charset="0"/>
                <a:cs typeface="Times New Roman" pitchFamily="18" charset="0"/>
              </a:rPr>
              <a:t>PreciFarm</a:t>
            </a:r>
            <a:r>
              <a:rPr lang="en-US" sz="1600" dirty="0">
                <a:latin typeface="Times New Roman" pitchFamily="18" charset="0"/>
                <a:cs typeface="Times New Roman" pitchFamily="18" charset="0"/>
              </a:rPr>
              <a:t> as a product which will be used in near future in different types of agriculture methods, helping reduce wastage of resources for farming and helping increase crop productivity.</a:t>
            </a:r>
          </a:p>
          <a:p>
            <a:pPr>
              <a:lnSpc>
                <a:spcPct val="150000"/>
              </a:lnSpc>
            </a:pPr>
            <a:r>
              <a:rPr lang="en-US" sz="1600" dirty="0">
                <a:latin typeface="Times New Roman" pitchFamily="18" charset="0"/>
                <a:cs typeface="Times New Roman" pitchFamily="18" charset="0"/>
              </a:rPr>
              <a:t>In future, we intend to deploy the cloud over Aws based servers, and open with public access.</a:t>
            </a:r>
          </a:p>
          <a:p>
            <a:pPr>
              <a:lnSpc>
                <a:spcPct val="150000"/>
              </a:lnSpc>
            </a:pPr>
            <a:r>
              <a:rPr lang="en-US" sz="1600" dirty="0">
                <a:latin typeface="Times New Roman" pitchFamily="18" charset="0"/>
                <a:cs typeface="Times New Roman" pitchFamily="18" charset="0"/>
              </a:rPr>
              <a:t>Making WSN into product with different types of interfaces.</a:t>
            </a: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12</a:t>
            </a:fld>
            <a:endParaRPr lang="en-US"/>
          </a:p>
        </p:txBody>
      </p:sp>
    </p:spTree>
    <p:extLst>
      <p:ext uri="{BB962C8B-B14F-4D97-AF65-F5344CB8AC3E}">
        <p14:creationId xmlns:p14="http://schemas.microsoft.com/office/powerpoint/2010/main" val="243224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r>
              <a:rPr lang="en-US" sz="3200" dirty="0">
                <a:latin typeface="Times New Roman" pitchFamily="18" charset="0"/>
                <a:cs typeface="Times New Roman" pitchFamily="18" charset="0"/>
              </a:rPr>
              <a:t>IMPLEMENTATION PLAN</a:t>
            </a:r>
          </a:p>
        </p:txBody>
      </p:sp>
      <p:graphicFrame>
        <p:nvGraphicFramePr>
          <p:cNvPr id="2" name="Content Placeholder 1">
            <a:extLst>
              <a:ext uri="{FF2B5EF4-FFF2-40B4-BE49-F238E27FC236}">
                <a16:creationId xmlns:a16="http://schemas.microsoft.com/office/drawing/2014/main" id="{48B2A974-9A03-481B-BB48-DF54460E5985}"/>
              </a:ext>
            </a:extLst>
          </p:cNvPr>
          <p:cNvGraphicFramePr>
            <a:graphicFrameLocks noGrp="1"/>
          </p:cNvGraphicFramePr>
          <p:nvPr>
            <p:ph idx="1"/>
            <p:extLst>
              <p:ext uri="{D42A27DB-BD31-4B8C-83A1-F6EECF244321}">
                <p14:modId xmlns:p14="http://schemas.microsoft.com/office/powerpoint/2010/main" val="3356955239"/>
              </p:ext>
            </p:extLst>
          </p:nvPr>
        </p:nvGraphicFramePr>
        <p:xfrm>
          <a:off x="457199" y="1828801"/>
          <a:ext cx="8229598" cy="3124198"/>
        </p:xfrm>
        <a:graphic>
          <a:graphicData uri="http://schemas.openxmlformats.org/drawingml/2006/table">
            <a:tbl>
              <a:tblPr firstRow="1" firstCol="1" bandRow="1">
                <a:tableStyleId>{5C22544A-7EE6-4342-B048-85BDC9FD1C3A}</a:tableStyleId>
              </a:tblPr>
              <a:tblGrid>
                <a:gridCol w="614532">
                  <a:extLst>
                    <a:ext uri="{9D8B030D-6E8A-4147-A177-3AD203B41FA5}">
                      <a16:colId xmlns:a16="http://schemas.microsoft.com/office/drawing/2014/main" val="4025699630"/>
                    </a:ext>
                  </a:extLst>
                </a:gridCol>
                <a:gridCol w="1023686">
                  <a:extLst>
                    <a:ext uri="{9D8B030D-6E8A-4147-A177-3AD203B41FA5}">
                      <a16:colId xmlns:a16="http://schemas.microsoft.com/office/drawing/2014/main" val="2521502470"/>
                    </a:ext>
                  </a:extLst>
                </a:gridCol>
                <a:gridCol w="944261">
                  <a:extLst>
                    <a:ext uri="{9D8B030D-6E8A-4147-A177-3AD203B41FA5}">
                      <a16:colId xmlns:a16="http://schemas.microsoft.com/office/drawing/2014/main" val="2727465267"/>
                    </a:ext>
                  </a:extLst>
                </a:gridCol>
                <a:gridCol w="1079844">
                  <a:extLst>
                    <a:ext uri="{9D8B030D-6E8A-4147-A177-3AD203B41FA5}">
                      <a16:colId xmlns:a16="http://schemas.microsoft.com/office/drawing/2014/main" val="921607320"/>
                    </a:ext>
                  </a:extLst>
                </a:gridCol>
                <a:gridCol w="587256">
                  <a:extLst>
                    <a:ext uri="{9D8B030D-6E8A-4147-A177-3AD203B41FA5}">
                      <a16:colId xmlns:a16="http://schemas.microsoft.com/office/drawing/2014/main" val="2847483711"/>
                    </a:ext>
                  </a:extLst>
                </a:gridCol>
                <a:gridCol w="743697">
                  <a:extLst>
                    <a:ext uri="{9D8B030D-6E8A-4147-A177-3AD203B41FA5}">
                      <a16:colId xmlns:a16="http://schemas.microsoft.com/office/drawing/2014/main" val="3446511412"/>
                    </a:ext>
                  </a:extLst>
                </a:gridCol>
                <a:gridCol w="1032511">
                  <a:extLst>
                    <a:ext uri="{9D8B030D-6E8A-4147-A177-3AD203B41FA5}">
                      <a16:colId xmlns:a16="http://schemas.microsoft.com/office/drawing/2014/main" val="2070677084"/>
                    </a:ext>
                  </a:extLst>
                </a:gridCol>
                <a:gridCol w="646622">
                  <a:extLst>
                    <a:ext uri="{9D8B030D-6E8A-4147-A177-3AD203B41FA5}">
                      <a16:colId xmlns:a16="http://schemas.microsoft.com/office/drawing/2014/main" val="3121095444"/>
                    </a:ext>
                  </a:extLst>
                </a:gridCol>
                <a:gridCol w="720430">
                  <a:extLst>
                    <a:ext uri="{9D8B030D-6E8A-4147-A177-3AD203B41FA5}">
                      <a16:colId xmlns:a16="http://schemas.microsoft.com/office/drawing/2014/main" val="3247631238"/>
                    </a:ext>
                  </a:extLst>
                </a:gridCol>
                <a:gridCol w="836759">
                  <a:extLst>
                    <a:ext uri="{9D8B030D-6E8A-4147-A177-3AD203B41FA5}">
                      <a16:colId xmlns:a16="http://schemas.microsoft.com/office/drawing/2014/main" val="2793198207"/>
                    </a:ext>
                  </a:extLst>
                </a:gridCol>
              </a:tblGrid>
              <a:tr h="876568">
                <a:tc>
                  <a:txBody>
                    <a:bodyPr/>
                    <a:lstStyle/>
                    <a:p>
                      <a:pPr marL="0" marR="0" algn="l">
                        <a:lnSpc>
                          <a:spcPct val="150000"/>
                        </a:lnSpc>
                        <a:spcBef>
                          <a:spcPts val="0"/>
                        </a:spcBef>
                        <a:spcAft>
                          <a:spcPts val="0"/>
                        </a:spcAft>
                      </a:pPr>
                      <a:r>
                        <a:rPr lang="en-US" sz="1200" dirty="0">
                          <a:effectLst/>
                        </a:rPr>
                        <a:t>Work Plan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200" dirty="0">
                          <a:effectLst/>
                        </a:rPr>
                        <a:t>July 2019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200" dirty="0">
                          <a:effectLst/>
                        </a:rPr>
                        <a:t>Aug 2019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200" dirty="0">
                          <a:effectLst/>
                        </a:rPr>
                        <a:t>Sept 2019</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200" dirty="0">
                          <a:effectLst/>
                        </a:rPr>
                        <a:t>Oct 2019</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200" dirty="0">
                          <a:effectLst/>
                        </a:rPr>
                        <a:t>Nov 2019</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200" dirty="0">
                          <a:effectLst/>
                        </a:rPr>
                        <a:t>Dec 2019</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200" dirty="0">
                          <a:effectLst/>
                        </a:rPr>
                        <a:t>Jan 2020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200" dirty="0">
                          <a:effectLst/>
                        </a:rPr>
                        <a:t>Feb 2020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200" dirty="0">
                          <a:effectLst/>
                        </a:rPr>
                        <a:t>Mar 2020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extLst>
                  <a:ext uri="{0D108BD9-81ED-4DB2-BD59-A6C34878D82A}">
                    <a16:rowId xmlns:a16="http://schemas.microsoft.com/office/drawing/2014/main" val="859478156"/>
                  </a:ext>
                </a:extLst>
              </a:tr>
              <a:tr h="2247630">
                <a:tc>
                  <a:txBody>
                    <a:bodyPr/>
                    <a:lstStyle/>
                    <a:p>
                      <a:pPr marL="0" marR="0" algn="l">
                        <a:lnSpc>
                          <a:spcPct val="150000"/>
                        </a:lnSpc>
                        <a:spcBef>
                          <a:spcPts val="0"/>
                        </a:spcBef>
                        <a:spcAft>
                          <a:spcPts val="0"/>
                        </a:spcAft>
                      </a:pPr>
                      <a:r>
                        <a:rPr lang="en-US" sz="1200" dirty="0">
                          <a:effectLst/>
                        </a:rPr>
                        <a:t>1.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000" dirty="0">
                          <a:effectLst/>
                        </a:rPr>
                        <a:t>Listing Features and Sensor Requirements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000" dirty="0">
                          <a:effectLst/>
                        </a:rPr>
                        <a:t>Making of Components Lists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000" dirty="0">
                          <a:effectLst/>
                        </a:rPr>
                        <a:t>Starting with master node (Hardware and Programming)</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000" dirty="0">
                          <a:effectLst/>
                        </a:rPr>
                        <a:t>Code for master Station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000" dirty="0">
                          <a:effectLst/>
                        </a:rPr>
                        <a:t>Node Module Design </a:t>
                      </a:r>
                      <a:endParaRPr lang="en-US" sz="1100" dirty="0">
                        <a:effectLst/>
                      </a:endParaRPr>
                    </a:p>
                    <a:p>
                      <a:pPr marL="0" marR="0" algn="l">
                        <a:lnSpc>
                          <a:spcPct val="150000"/>
                        </a:lnSpc>
                        <a:spcBef>
                          <a:spcPts val="0"/>
                        </a:spcBef>
                        <a:spcAft>
                          <a:spcPts val="0"/>
                        </a:spcAft>
                      </a:pPr>
                      <a:r>
                        <a:rPr lang="en-US" sz="1000" dirty="0">
                          <a:effectLst/>
                        </a:rPr>
                        <a:t>And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000" dirty="0">
                          <a:effectLst/>
                        </a:rPr>
                        <a:t>Implementing LoRa Mesh</a:t>
                      </a:r>
                      <a:endParaRPr lang="en-US" sz="1100" dirty="0">
                        <a:effectLst/>
                      </a:endParaRPr>
                    </a:p>
                    <a:p>
                      <a:pPr marL="0" marR="0" algn="l">
                        <a:lnSpc>
                          <a:spcPct val="150000"/>
                        </a:lnSpc>
                        <a:spcBef>
                          <a:spcPts val="0"/>
                        </a:spcBef>
                        <a:spcAft>
                          <a:spcPts val="0"/>
                        </a:spcAft>
                      </a:pPr>
                      <a:r>
                        <a:rPr lang="en-US" sz="1000" dirty="0">
                          <a:effectLst/>
                        </a:rPr>
                        <a:t>And Setting up Mesh with master</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000" dirty="0">
                          <a:effectLst/>
                        </a:rPr>
                        <a:t> Starting with Cloud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000" dirty="0">
                          <a:effectLst/>
                        </a:rPr>
                        <a:t>Frontend</a:t>
                      </a:r>
                      <a:endParaRPr lang="en-US" sz="1100" dirty="0">
                        <a:effectLst/>
                      </a:endParaRPr>
                    </a:p>
                    <a:p>
                      <a:pPr marL="0" marR="0" algn="l">
                        <a:lnSpc>
                          <a:spcPct val="150000"/>
                        </a:lnSpc>
                        <a:spcBef>
                          <a:spcPts val="0"/>
                        </a:spcBef>
                        <a:spcAft>
                          <a:spcPts val="0"/>
                        </a:spcAft>
                      </a:pPr>
                      <a:r>
                        <a:rPr lang="en-US" sz="1000" dirty="0">
                          <a:effectLst/>
                        </a:rPr>
                        <a:t>&amp; Backend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tc>
                  <a:txBody>
                    <a:bodyPr/>
                    <a:lstStyle/>
                    <a:p>
                      <a:pPr marL="0" marR="0" algn="l">
                        <a:lnSpc>
                          <a:spcPct val="150000"/>
                        </a:lnSpc>
                        <a:spcBef>
                          <a:spcPts val="0"/>
                        </a:spcBef>
                        <a:spcAft>
                          <a:spcPts val="0"/>
                        </a:spcAft>
                      </a:pPr>
                      <a:r>
                        <a:rPr lang="en-US" sz="1000" dirty="0">
                          <a:effectLst/>
                        </a:rPr>
                        <a:t> Integration and Packaging</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9850" marR="34925" marT="10160" marB="0"/>
                </a:tc>
                <a:extLst>
                  <a:ext uri="{0D108BD9-81ED-4DB2-BD59-A6C34878D82A}">
                    <a16:rowId xmlns:a16="http://schemas.microsoft.com/office/drawing/2014/main" val="3290934285"/>
                  </a:ext>
                </a:extLst>
              </a:tr>
            </a:tbl>
          </a:graphicData>
        </a:graphic>
      </p:graphicFrame>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13</a:t>
            </a:fld>
            <a:endParaRPr lang="en-US" dirty="0"/>
          </a:p>
        </p:txBody>
      </p:sp>
    </p:spTree>
    <p:extLst>
      <p:ext uri="{BB962C8B-B14F-4D97-AF65-F5344CB8AC3E}">
        <p14:creationId xmlns:p14="http://schemas.microsoft.com/office/powerpoint/2010/main" val="336676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r>
              <a:rPr lang="en-US" sz="3200" dirty="0">
                <a:latin typeface="Times New Roman" pitchFamily="18" charset="0"/>
                <a:cs typeface="Times New Roman" pitchFamily="18" charset="0"/>
              </a:rPr>
              <a:t>REFERENCES</a:t>
            </a:r>
          </a:p>
        </p:txBody>
      </p:sp>
      <p:sp>
        <p:nvSpPr>
          <p:cNvPr id="11" name="Content Placeholder 10"/>
          <p:cNvSpPr>
            <a:spLocks noGrp="1"/>
          </p:cNvSpPr>
          <p:nvPr>
            <p:ph idx="1"/>
          </p:nvPr>
        </p:nvSpPr>
        <p:spPr>
          <a:xfrm>
            <a:off x="457200" y="1066800"/>
            <a:ext cx="8229600" cy="4724400"/>
          </a:xfrm>
        </p:spPr>
        <p:txBody>
          <a:bodyPr/>
          <a:lstStyle/>
          <a:p>
            <a:pPr lvl="0"/>
            <a:r>
              <a:rPr lang="en-US" sz="1600" b="1" dirty="0"/>
              <a:t>Precision Agriculture (2019) 20:926–958</a:t>
            </a:r>
            <a:r>
              <a:rPr lang="en-US" sz="1600" dirty="0"/>
              <a:t>:</a:t>
            </a:r>
          </a:p>
          <a:p>
            <a:pPr marL="0" indent="0">
              <a:buNone/>
            </a:pPr>
            <a:r>
              <a:rPr lang="en-US" sz="1600" dirty="0"/>
              <a:t>      </a:t>
            </a:r>
            <a:r>
              <a:rPr lang="en-US" sz="1600" u="sng" dirty="0">
                <a:hlinkClick r:id="rId4"/>
              </a:rPr>
              <a:t>https://doi.org/10.1007/s11119-018-09624-8</a:t>
            </a:r>
            <a:endParaRPr lang="en-US" sz="1600" dirty="0"/>
          </a:p>
          <a:p>
            <a:pPr lvl="0"/>
            <a:r>
              <a:rPr lang="en-US" sz="1600" b="1" dirty="0"/>
              <a:t>LoRa Mesh Network Documentation:</a:t>
            </a:r>
            <a:endParaRPr lang="en-US" sz="1600" dirty="0"/>
          </a:p>
          <a:p>
            <a:pPr marL="0" indent="0">
              <a:buNone/>
            </a:pPr>
            <a:r>
              <a:rPr lang="en-US" sz="1600" dirty="0"/>
              <a:t>      </a:t>
            </a:r>
            <a:r>
              <a:rPr lang="en-US" sz="1600" u="sng" dirty="0">
                <a:hlinkClick r:id="rId5"/>
              </a:rPr>
              <a:t>https://nootropicdesign.com/projectlab/2018/10/20/lora-mesh-networking/</a:t>
            </a:r>
            <a:endParaRPr lang="en-US" sz="1600" dirty="0"/>
          </a:p>
          <a:p>
            <a:pPr lvl="0"/>
            <a:r>
              <a:rPr lang="en-US" sz="1600" b="1" dirty="0" err="1"/>
              <a:t>Iot</a:t>
            </a:r>
            <a:r>
              <a:rPr lang="en-US" sz="1600" b="1" dirty="0"/>
              <a:t> in Agriculture:</a:t>
            </a:r>
            <a:endParaRPr lang="en-US" sz="1600" dirty="0"/>
          </a:p>
          <a:p>
            <a:pPr marL="0" indent="0">
              <a:buNone/>
            </a:pPr>
            <a:r>
              <a:rPr lang="en-US" sz="1600" dirty="0"/>
              <a:t>      </a:t>
            </a:r>
            <a:r>
              <a:rPr lang="en-US" sz="1600" u="sng" dirty="0">
                <a:hlinkClick r:id="rId6"/>
              </a:rPr>
              <a:t>https://www.iotforall.com/iot-applications-in-agriculture/</a:t>
            </a:r>
            <a:endParaRPr lang="en-US" sz="1600" dirty="0"/>
          </a:p>
          <a:p>
            <a:pPr lvl="0"/>
            <a:r>
              <a:rPr lang="en-US" sz="1600" b="1" dirty="0"/>
              <a:t>MEC10 ECE SENSOR DATASHEET</a:t>
            </a:r>
            <a:r>
              <a:rPr lang="en-US" sz="1600" dirty="0"/>
              <a:t>:</a:t>
            </a:r>
            <a:r>
              <a:rPr lang="en-US" sz="1600" b="1" i="1" dirty="0"/>
              <a:t> </a:t>
            </a:r>
            <a:r>
              <a:rPr lang="en-US" sz="1600" u="sng" dirty="0">
                <a:hlinkClick r:id="rId7"/>
              </a:rPr>
              <a:t>http://www.infwin.com/manage_zheqin/ewebeditor5_5/attachment/20170718114523993.pdf</a:t>
            </a:r>
            <a:endParaRPr lang="en-US" sz="1600" dirty="0"/>
          </a:p>
          <a:p>
            <a:pPr lvl="0"/>
            <a:r>
              <a:rPr lang="en-US" sz="1600" b="1" dirty="0"/>
              <a:t>LORA Module</a:t>
            </a:r>
            <a:r>
              <a:rPr lang="en-US" sz="1600" dirty="0"/>
              <a:t>:</a:t>
            </a:r>
          </a:p>
          <a:p>
            <a:pPr marL="0" indent="0">
              <a:buNone/>
            </a:pPr>
            <a:r>
              <a:rPr lang="en-US" sz="1600" dirty="0"/>
              <a:t>      </a:t>
            </a:r>
            <a:r>
              <a:rPr lang="en-US" sz="1600" u="sng" dirty="0">
                <a:hlinkClick r:id="rId8"/>
              </a:rPr>
              <a:t>http://www.open-sensing.org/lorablog/2017/2/28/working-with-adafruit-rfm9x-lora- </a:t>
            </a:r>
            <a:r>
              <a:rPr lang="en-US" sz="1600" dirty="0"/>
              <a:t>	</a:t>
            </a:r>
            <a:r>
              <a:rPr lang="en-US" sz="1600" u="sng" dirty="0">
                <a:hlinkClick r:id="rId8"/>
              </a:rPr>
              <a:t>radio-  transceiver-modules</a:t>
            </a:r>
            <a:endParaRPr lang="en-US" sz="1600" dirty="0"/>
          </a:p>
          <a:p>
            <a:pPr lvl="0"/>
            <a:r>
              <a:rPr lang="en-US" sz="1600" b="1" dirty="0"/>
              <a:t>Django Documentation</a:t>
            </a:r>
            <a:r>
              <a:rPr lang="en-US" sz="1600" dirty="0"/>
              <a:t>:</a:t>
            </a:r>
          </a:p>
          <a:p>
            <a:pPr marL="0" indent="0">
              <a:buNone/>
            </a:pPr>
            <a:r>
              <a:rPr lang="en-US" sz="1600" dirty="0"/>
              <a:t>      </a:t>
            </a:r>
            <a:r>
              <a:rPr lang="en-US" sz="1600" u="sng" dirty="0">
                <a:hlinkClick r:id="rId9"/>
              </a:rPr>
              <a:t>https://docs.djangoproject.com/en/2.2/intro/</a:t>
            </a:r>
            <a:endParaRPr lang="en-US" sz="1600" dirty="0"/>
          </a:p>
          <a:p>
            <a:pPr marL="0" indent="0">
              <a:lnSpc>
                <a:spcPct val="150000"/>
              </a:lnSpc>
              <a:buNone/>
            </a:pPr>
            <a:endParaRPr lang="en-US"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14</a:t>
            </a:fld>
            <a:endParaRPr lang="en-US"/>
          </a:p>
        </p:txBody>
      </p:sp>
    </p:spTree>
    <p:extLst>
      <p:ext uri="{BB962C8B-B14F-4D97-AF65-F5344CB8AC3E}">
        <p14:creationId xmlns:p14="http://schemas.microsoft.com/office/powerpoint/2010/main" val="53947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r>
              <a:rPr lang="en-US" sz="3200" dirty="0">
                <a:latin typeface="Times New Roman" pitchFamily="18" charset="0"/>
                <a:cs typeface="Times New Roman" pitchFamily="18" charset="0"/>
              </a:rPr>
              <a:t>REFERENCES(CONT..)</a:t>
            </a: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15</a:t>
            </a:fld>
            <a:endParaRPr lang="en-US"/>
          </a:p>
        </p:txBody>
      </p:sp>
      <p:sp>
        <p:nvSpPr>
          <p:cNvPr id="5" name="Content Placeholder 4">
            <a:extLst>
              <a:ext uri="{FF2B5EF4-FFF2-40B4-BE49-F238E27FC236}">
                <a16:creationId xmlns:a16="http://schemas.microsoft.com/office/drawing/2014/main" id="{69E2CD9E-3141-4EA0-8F48-F1156BF64387}"/>
              </a:ext>
            </a:extLst>
          </p:cNvPr>
          <p:cNvSpPr>
            <a:spLocks noGrp="1"/>
          </p:cNvSpPr>
          <p:nvPr>
            <p:ph idx="1"/>
          </p:nvPr>
        </p:nvSpPr>
        <p:spPr/>
        <p:txBody>
          <a:bodyPr/>
          <a:lstStyle/>
          <a:p>
            <a:pPr lvl="0"/>
            <a:r>
              <a:rPr lang="en-US" sz="1600" b="1" dirty="0"/>
              <a:t>GitHub links:</a:t>
            </a:r>
            <a:endParaRPr lang="en-US" sz="1600" dirty="0"/>
          </a:p>
          <a:p>
            <a:r>
              <a:rPr lang="en-US" sz="1600" u="sng" dirty="0">
                <a:hlinkClick r:id="rId4"/>
              </a:rPr>
              <a:t>https://github.com/sandeepmistry/arduino-LoRa</a:t>
            </a:r>
            <a:endParaRPr lang="en-US" sz="1600" dirty="0"/>
          </a:p>
          <a:p>
            <a:r>
              <a:rPr lang="en-US" sz="1600" u="sng" dirty="0">
                <a:hlinkClick r:id="rId5"/>
              </a:rPr>
              <a:t>https://github.com/nootropicdesign/lora-mesh</a:t>
            </a:r>
            <a:endParaRPr lang="en-US" sz="1600" dirty="0"/>
          </a:p>
          <a:p>
            <a:r>
              <a:rPr lang="en-US" sz="1600" u="sng" dirty="0">
                <a:hlinkClick r:id="rId6"/>
              </a:rPr>
              <a:t>https://github.com/rptshri/Project_Major</a:t>
            </a:r>
            <a:endParaRPr lang="en-US" sz="1600" dirty="0"/>
          </a:p>
          <a:p>
            <a:r>
              <a:rPr lang="en-US" sz="1600" u="sng" dirty="0">
                <a:hlinkClick r:id="rId7"/>
              </a:rPr>
              <a:t>https://github.com/rptshri/Project-Major-Documentation</a:t>
            </a:r>
            <a:endParaRPr lang="en-US" sz="1600" dirty="0"/>
          </a:p>
          <a:p>
            <a:endParaRPr lang="en-US" sz="1600" dirty="0"/>
          </a:p>
        </p:txBody>
      </p:sp>
    </p:spTree>
    <p:extLst>
      <p:ext uri="{BB962C8B-B14F-4D97-AF65-F5344CB8AC3E}">
        <p14:creationId xmlns:p14="http://schemas.microsoft.com/office/powerpoint/2010/main" val="93574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p:spPr>
        <p:txBody>
          <a:bodyPr/>
          <a:lstStyle/>
          <a:p>
            <a:pPr algn="l"/>
            <a:r>
              <a:rPr lang="en-US" sz="3200" cap="all" dirty="0">
                <a:latin typeface="Times New Roman" pitchFamily="18" charset="0"/>
                <a:cs typeface="Times New Roman" pitchFamily="18" charset="0"/>
              </a:rPr>
              <a:t>PROJECT PHASE – I,  outline</a:t>
            </a:r>
          </a:p>
        </p:txBody>
      </p:sp>
      <p:sp>
        <p:nvSpPr>
          <p:cNvPr id="11" name="Content Placeholder 10"/>
          <p:cNvSpPr>
            <a:spLocks noGrp="1"/>
          </p:cNvSpPr>
          <p:nvPr>
            <p:ph idx="1"/>
          </p:nvPr>
        </p:nvSpPr>
        <p:spPr>
          <a:xfrm>
            <a:off x="457200" y="1066800"/>
            <a:ext cx="8229600" cy="4724400"/>
          </a:xfrm>
        </p:spPr>
        <p:txBody>
          <a:bodyPr/>
          <a:lstStyle/>
          <a:p>
            <a:pPr marL="457200" indent="-457200">
              <a:buFont typeface="+mj-lt"/>
              <a:buAutoNum type="arabicPeriod"/>
            </a:pPr>
            <a:r>
              <a:rPr lang="en-US" sz="2100" dirty="0">
                <a:latin typeface="Times New Roman" pitchFamily="18" charset="0"/>
                <a:cs typeface="Times New Roman" pitchFamily="18" charset="0"/>
              </a:rPr>
              <a:t>INTRODUCTION</a:t>
            </a:r>
          </a:p>
          <a:p>
            <a:pPr marL="457200" indent="-457200">
              <a:buFont typeface="+mj-lt"/>
              <a:buAutoNum type="arabicPeriod"/>
            </a:pPr>
            <a:r>
              <a:rPr lang="en-US" sz="2100" dirty="0">
                <a:latin typeface="Times New Roman" pitchFamily="18" charset="0"/>
                <a:cs typeface="Times New Roman" pitchFamily="18" charset="0"/>
              </a:rPr>
              <a:t>LITERATURE SURVEY</a:t>
            </a:r>
          </a:p>
          <a:p>
            <a:pPr marL="457200" indent="-457200">
              <a:buFont typeface="+mj-lt"/>
              <a:buAutoNum type="arabicPeriod"/>
            </a:pPr>
            <a:r>
              <a:rPr lang="en-US" sz="2100" dirty="0">
                <a:latin typeface="Times New Roman" pitchFamily="18" charset="0"/>
                <a:cs typeface="Times New Roman" pitchFamily="18" charset="0"/>
              </a:rPr>
              <a:t>OBJECTIVES</a:t>
            </a:r>
          </a:p>
          <a:p>
            <a:pPr marL="457200" indent="-457200">
              <a:buFont typeface="+mj-lt"/>
              <a:buAutoNum type="arabicPeriod"/>
            </a:pPr>
            <a:r>
              <a:rPr lang="en-US" sz="2100" dirty="0">
                <a:latin typeface="Times New Roman" pitchFamily="18" charset="0"/>
                <a:cs typeface="Times New Roman" pitchFamily="18" charset="0"/>
              </a:rPr>
              <a:t>MOTIVATION</a:t>
            </a:r>
          </a:p>
          <a:p>
            <a:pPr marL="457200" indent="-457200">
              <a:buFont typeface="+mj-lt"/>
              <a:buAutoNum type="arabicPeriod"/>
            </a:pPr>
            <a:r>
              <a:rPr lang="en-US" sz="2100" dirty="0">
                <a:latin typeface="Times New Roman" pitchFamily="18" charset="0"/>
                <a:cs typeface="Times New Roman" pitchFamily="18" charset="0"/>
              </a:rPr>
              <a:t>BLOCK DIAGRAM</a:t>
            </a:r>
          </a:p>
          <a:p>
            <a:pPr marL="457200" indent="-457200">
              <a:buFont typeface="+mj-lt"/>
              <a:buAutoNum type="arabicPeriod"/>
            </a:pPr>
            <a:r>
              <a:rPr lang="en-US" sz="2100" dirty="0">
                <a:latin typeface="Times New Roman" pitchFamily="18" charset="0"/>
                <a:cs typeface="Times New Roman" pitchFamily="18" charset="0"/>
              </a:rPr>
              <a:t>METHODOLOGY</a:t>
            </a:r>
          </a:p>
          <a:p>
            <a:pPr marL="457200" indent="-457200">
              <a:buFont typeface="+mj-lt"/>
              <a:buAutoNum type="arabicPeriod"/>
            </a:pPr>
            <a:r>
              <a:rPr lang="en-US" sz="2100" dirty="0">
                <a:latin typeface="Times New Roman" pitchFamily="18" charset="0"/>
                <a:cs typeface="Times New Roman" pitchFamily="18" charset="0"/>
              </a:rPr>
              <a:t>HARDWARE  AND SOFTWARE SPECIFICATION</a:t>
            </a:r>
          </a:p>
          <a:p>
            <a:pPr marL="457200" indent="-457200">
              <a:buFont typeface="+mj-lt"/>
              <a:buAutoNum type="arabicPeriod"/>
            </a:pPr>
            <a:r>
              <a:rPr lang="en-US" sz="2100" dirty="0">
                <a:latin typeface="Times New Roman" pitchFamily="18" charset="0"/>
                <a:cs typeface="Times New Roman" pitchFamily="18" charset="0"/>
              </a:rPr>
              <a:t>RESULT ANALYSIS AND DISCUSSION</a:t>
            </a:r>
          </a:p>
          <a:p>
            <a:pPr marL="457200" indent="-457200">
              <a:buFont typeface="+mj-lt"/>
              <a:buAutoNum type="arabicPeriod"/>
            </a:pPr>
            <a:r>
              <a:rPr lang="en-US" sz="2100" dirty="0">
                <a:latin typeface="Times New Roman" pitchFamily="18" charset="0"/>
                <a:cs typeface="Times New Roman" pitchFamily="18" charset="0"/>
              </a:rPr>
              <a:t>APPLICATIONS</a:t>
            </a:r>
          </a:p>
          <a:p>
            <a:pPr marL="457200" indent="-457200">
              <a:buFont typeface="+mj-lt"/>
              <a:buAutoNum type="arabicPeriod"/>
            </a:pPr>
            <a:r>
              <a:rPr lang="en-US" sz="2100" dirty="0">
                <a:latin typeface="Times New Roman" pitchFamily="18" charset="0"/>
                <a:cs typeface="Times New Roman" pitchFamily="18" charset="0"/>
              </a:rPr>
              <a:t>FUTURE SCOPE</a:t>
            </a:r>
          </a:p>
          <a:p>
            <a:pPr marL="457200" indent="-457200"/>
            <a:r>
              <a:rPr lang="en-US" sz="2100" dirty="0">
                <a:latin typeface="Times New Roman" pitchFamily="18" charset="0"/>
                <a:cs typeface="Times New Roman" pitchFamily="18" charset="0"/>
              </a:rPr>
              <a:t>IMPLEMETATION PLAN</a:t>
            </a:r>
          </a:p>
          <a:p>
            <a:pPr marL="457200" indent="-457200"/>
            <a:r>
              <a:rPr lang="en-US" sz="2100" dirty="0">
                <a:latin typeface="Times New Roman" pitchFamily="18" charset="0"/>
                <a:cs typeface="Times New Roman" pitchFamily="18" charset="0"/>
              </a:rPr>
              <a:t>REFERENCES</a:t>
            </a: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a:latin typeface="Times New Roman" pitchFamily="18" charset="0"/>
                <a:cs typeface="Times New Roman" pitchFamily="18" charset="0"/>
              </a:rPr>
              <a:t>INTRODUCTION</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a:lnSpc>
                <a:spcPct val="150000"/>
              </a:lnSpc>
            </a:pPr>
            <a:r>
              <a:rPr lang="en-US" sz="1600" dirty="0"/>
              <a:t>IoT has the capability to influence the world we live in; advanced industries, connected vehicles, and smarter cities are all components of the IoT equation.</a:t>
            </a:r>
          </a:p>
          <a:p>
            <a:pPr>
              <a:lnSpc>
                <a:spcPct val="150000"/>
              </a:lnSpc>
            </a:pPr>
            <a:r>
              <a:rPr lang="en-US" sz="1600" dirty="0"/>
              <a:t>Applying technology like IoT to the agriculture industry could have the greatest impact.</a:t>
            </a:r>
          </a:p>
          <a:p>
            <a:pPr>
              <a:lnSpc>
                <a:spcPct val="150000"/>
              </a:lnSpc>
            </a:pPr>
            <a:r>
              <a:rPr lang="en-US" sz="1600" dirty="0"/>
              <a:t>In today’s world farming is something which dates many problems.</a:t>
            </a:r>
          </a:p>
          <a:p>
            <a:pPr>
              <a:lnSpc>
                <a:spcPct val="150000"/>
              </a:lnSpc>
            </a:pPr>
            <a:r>
              <a:rPr lang="en-US" sz="1600" dirty="0"/>
              <a:t>The need of the hour is to automize farming and use the trending technologies to solve the major issue.</a:t>
            </a:r>
          </a:p>
          <a:p>
            <a:pPr>
              <a:lnSpc>
                <a:spcPct val="150000"/>
              </a:lnSpc>
            </a:pPr>
            <a:r>
              <a:rPr lang="en-US" sz="1600" dirty="0"/>
              <a:t>PRECIFARM is an Integrated wired and wireless IoT Solution for Precise Agriculture aimed at solving problems using latest technologies available. </a:t>
            </a:r>
          </a:p>
          <a:p>
            <a:pPr>
              <a:lnSpc>
                <a:spcPct val="150000"/>
              </a:lnSpc>
            </a:pPr>
            <a:r>
              <a:rPr lang="en-US" sz="1600" dirty="0"/>
              <a:t>Precision farming based on IoT technologies will enable growers and farmers to reduce waste and enhance productivity ranging from the quantity of fertilizer utilized to the number of journeys the farm vehicles have made.</a:t>
            </a:r>
          </a:p>
          <a:p>
            <a:endParaRPr lang="en-US"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3</a:t>
            </a:fld>
            <a:endParaRPr lang="en-US" dirty="0"/>
          </a:p>
        </p:txBody>
      </p:sp>
    </p:spTree>
    <p:extLst>
      <p:ext uri="{BB962C8B-B14F-4D97-AF65-F5344CB8AC3E}">
        <p14:creationId xmlns:p14="http://schemas.microsoft.com/office/powerpoint/2010/main" val="350083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a:latin typeface="Times New Roman" pitchFamily="18" charset="0"/>
                <a:cs typeface="Times New Roman" pitchFamily="18" charset="0"/>
              </a:rPr>
              <a:t>LITERATURE SURVEY</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lvl="0">
              <a:lnSpc>
                <a:spcPct val="150000"/>
              </a:lnSpc>
            </a:pPr>
            <a:r>
              <a:rPr lang="en-IN" sz="1600" dirty="0"/>
              <a:t>In farming maximum production requires certain parameters to be precise and some of them are as follows:</a:t>
            </a:r>
            <a:endParaRPr lang="en-US" sz="1600" dirty="0"/>
          </a:p>
          <a:p>
            <a:pPr marL="628650" lvl="1" indent="-228600">
              <a:lnSpc>
                <a:spcPct val="150000"/>
              </a:lnSpc>
              <a:buFont typeface="+mj-lt"/>
              <a:buAutoNum type="arabicPeriod"/>
            </a:pPr>
            <a:r>
              <a:rPr lang="en-IN" sz="1200" dirty="0"/>
              <a:t>Soil moisture</a:t>
            </a:r>
            <a:endParaRPr lang="en-US" sz="1200" dirty="0"/>
          </a:p>
          <a:p>
            <a:pPr marL="628650" lvl="1" indent="-228600">
              <a:lnSpc>
                <a:spcPct val="150000"/>
              </a:lnSpc>
              <a:buFont typeface="+mj-lt"/>
              <a:buAutoNum type="arabicPeriod"/>
            </a:pPr>
            <a:r>
              <a:rPr lang="en-IN" sz="1200" dirty="0"/>
              <a:t>Soil temperature</a:t>
            </a:r>
            <a:endParaRPr lang="en-US" sz="1200" dirty="0"/>
          </a:p>
          <a:p>
            <a:pPr marL="628650" lvl="1" indent="-228600">
              <a:lnSpc>
                <a:spcPct val="150000"/>
              </a:lnSpc>
              <a:buFont typeface="+mj-lt"/>
              <a:buAutoNum type="arabicPeriod"/>
            </a:pPr>
            <a:r>
              <a:rPr lang="en-IN" sz="1200" dirty="0"/>
              <a:t>Air moisture</a:t>
            </a:r>
            <a:endParaRPr lang="en-US" sz="1200" dirty="0"/>
          </a:p>
          <a:p>
            <a:pPr marL="628650" lvl="1" indent="-228600">
              <a:lnSpc>
                <a:spcPct val="150000"/>
              </a:lnSpc>
              <a:buFont typeface="+mj-lt"/>
              <a:buAutoNum type="arabicPeriod"/>
            </a:pPr>
            <a:r>
              <a:rPr lang="en-IN" sz="1200" dirty="0"/>
              <a:t>Air temperature</a:t>
            </a:r>
            <a:endParaRPr lang="en-US" sz="1200" dirty="0"/>
          </a:p>
          <a:p>
            <a:pPr marL="628650" lvl="1" indent="-228600">
              <a:lnSpc>
                <a:spcPct val="150000"/>
              </a:lnSpc>
              <a:buFont typeface="+mj-lt"/>
              <a:buAutoNum type="arabicPeriod"/>
            </a:pPr>
            <a:r>
              <a:rPr lang="en-IN" sz="1200" dirty="0"/>
              <a:t>UV and light</a:t>
            </a:r>
            <a:endParaRPr lang="en-US" sz="1200" dirty="0"/>
          </a:p>
          <a:p>
            <a:pPr>
              <a:lnSpc>
                <a:spcPct val="150000"/>
              </a:lnSpc>
            </a:pPr>
            <a:r>
              <a:rPr lang="en-US" sz="1600" dirty="0"/>
              <a:t>The effects of soil salinity on plant growth are various:</a:t>
            </a:r>
          </a:p>
          <a:p>
            <a:pPr marL="628650" lvl="1" indent="-228600">
              <a:lnSpc>
                <a:spcPct val="150000"/>
              </a:lnSpc>
              <a:buFont typeface="+mj-lt"/>
              <a:buAutoNum type="arabicPeriod"/>
            </a:pPr>
            <a:r>
              <a:rPr lang="en-US" sz="1200" dirty="0"/>
              <a:t>Physiological drought</a:t>
            </a:r>
          </a:p>
          <a:p>
            <a:pPr marL="628650" lvl="1" indent="-228600">
              <a:lnSpc>
                <a:spcPct val="150000"/>
              </a:lnSpc>
              <a:buFont typeface="+mj-lt"/>
              <a:buAutoNum type="arabicPeriod"/>
            </a:pPr>
            <a:r>
              <a:rPr lang="en-US" sz="1200" dirty="0"/>
              <a:t>Destruction of normal metabolism</a:t>
            </a:r>
          </a:p>
          <a:p>
            <a:pPr marL="628650" lvl="1" indent="-228600">
              <a:lnSpc>
                <a:spcPct val="150000"/>
              </a:lnSpc>
              <a:buFont typeface="+mj-lt"/>
              <a:buAutoNum type="arabicPeriod"/>
            </a:pPr>
            <a:r>
              <a:rPr lang="en-US" sz="1200" dirty="0"/>
              <a:t>Toxic effect of ions.</a:t>
            </a:r>
          </a:p>
          <a:p>
            <a:pPr>
              <a:lnSpc>
                <a:spcPct val="150000"/>
              </a:lnSpc>
            </a:pPr>
            <a:r>
              <a:rPr lang="en-IN" sz="1600" dirty="0"/>
              <a:t>Considering other factors of farming we know that wastage is something which comes into highlight not only water but also fertilizers.</a:t>
            </a:r>
            <a:endParaRPr lang="en-US" sz="1600" dirty="0"/>
          </a:p>
          <a:p>
            <a:pPr>
              <a:lnSpc>
                <a:spcPct val="150000"/>
              </a:lnSpc>
            </a:pPr>
            <a:endParaRPr lang="en-US"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4</a:t>
            </a:fld>
            <a:endParaRPr lang="en-US" dirty="0"/>
          </a:p>
        </p:txBody>
      </p:sp>
    </p:spTree>
    <p:extLst>
      <p:ext uri="{BB962C8B-B14F-4D97-AF65-F5344CB8AC3E}">
        <p14:creationId xmlns:p14="http://schemas.microsoft.com/office/powerpoint/2010/main" val="249185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a:latin typeface="Times New Roman" pitchFamily="18" charset="0"/>
                <a:cs typeface="Times New Roman" pitchFamily="18" charset="0"/>
              </a:rPr>
              <a:t>OBJECTIVES</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lvl="0">
              <a:lnSpc>
                <a:spcPct val="150000"/>
              </a:lnSpc>
            </a:pPr>
            <a:endParaRPr lang="en-IN" sz="1600" dirty="0"/>
          </a:p>
          <a:p>
            <a:pPr>
              <a:lnSpc>
                <a:spcPct val="150000"/>
              </a:lnSpc>
            </a:pPr>
            <a:r>
              <a:rPr lang="en-IN" sz="1600" dirty="0"/>
              <a:t>To precisely monitor the parameters and build a robust interface in order to increase the overall efficiency of agriculture.</a:t>
            </a:r>
            <a:endParaRPr lang="en-US" sz="1600" dirty="0"/>
          </a:p>
          <a:p>
            <a:pPr lvl="0">
              <a:lnSpc>
                <a:spcPct val="150000"/>
              </a:lnSpc>
            </a:pPr>
            <a:r>
              <a:rPr lang="en-IN" sz="1600" dirty="0"/>
              <a:t>Automation of the overall process along with increasing the efficiency, in order to increase the yield. </a:t>
            </a:r>
            <a:endParaRPr lang="en-US" sz="1600" dirty="0"/>
          </a:p>
          <a:p>
            <a:pPr lvl="0">
              <a:lnSpc>
                <a:spcPct val="150000"/>
              </a:lnSpc>
            </a:pPr>
            <a:r>
              <a:rPr lang="en-IN" sz="1600" dirty="0"/>
              <a:t>To commercialize the project into a product for future development in the agriculture industry.</a:t>
            </a:r>
            <a:endParaRPr lang="en-US" sz="1600" dirty="0"/>
          </a:p>
          <a:p>
            <a:pPr marL="0" indent="0">
              <a:lnSpc>
                <a:spcPct val="200000"/>
              </a:lnSpc>
              <a:buNone/>
            </a:pPr>
            <a:endParaRPr lang="en-US"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5</a:t>
            </a:fld>
            <a:endParaRPr lang="en-US" dirty="0"/>
          </a:p>
        </p:txBody>
      </p:sp>
    </p:spTree>
    <p:extLst>
      <p:ext uri="{BB962C8B-B14F-4D97-AF65-F5344CB8AC3E}">
        <p14:creationId xmlns:p14="http://schemas.microsoft.com/office/powerpoint/2010/main" val="351998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a:latin typeface="Times New Roman" pitchFamily="18" charset="0"/>
                <a:cs typeface="Times New Roman" pitchFamily="18" charset="0"/>
              </a:rPr>
              <a:t>MOTIVATION</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lvl="0">
              <a:lnSpc>
                <a:spcPct val="150000"/>
              </a:lnSpc>
            </a:pPr>
            <a:endParaRPr lang="en-IN" sz="1800" dirty="0"/>
          </a:p>
          <a:p>
            <a:pPr lvl="0">
              <a:lnSpc>
                <a:spcPct val="150000"/>
              </a:lnSpc>
            </a:pPr>
            <a:r>
              <a:rPr lang="en-IN" sz="1800" dirty="0"/>
              <a:t>Agriculture in today’s world holds the utmost importance and working towards its precision is our duty.</a:t>
            </a:r>
            <a:endParaRPr lang="en-US" sz="1800" dirty="0"/>
          </a:p>
          <a:p>
            <a:pPr lvl="0">
              <a:lnSpc>
                <a:spcPct val="150000"/>
              </a:lnSpc>
            </a:pPr>
            <a:r>
              <a:rPr lang="en-IN" sz="1800" dirty="0"/>
              <a:t>This is a small attempt by us where we have applied our engineering knowledge practically for a better green life tomorrow and a happier farming today.</a:t>
            </a:r>
            <a:endParaRPr lang="en-US" sz="1800" dirty="0"/>
          </a:p>
          <a:p>
            <a:pPr marL="0" indent="0">
              <a:lnSpc>
                <a:spcPct val="150000"/>
              </a:lnSpc>
              <a:buNone/>
            </a:pPr>
            <a:endParaRPr lang="en-US" sz="18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6</a:t>
            </a:fld>
            <a:endParaRPr lang="en-US" dirty="0"/>
          </a:p>
        </p:txBody>
      </p:sp>
    </p:spTree>
    <p:extLst>
      <p:ext uri="{BB962C8B-B14F-4D97-AF65-F5344CB8AC3E}">
        <p14:creationId xmlns:p14="http://schemas.microsoft.com/office/powerpoint/2010/main" val="289326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190500" y="762000"/>
            <a:ext cx="1447800" cy="3886201"/>
          </a:xfrm>
          <a:solidFill>
            <a:schemeClr val="accent3">
              <a:lumMod val="75000"/>
            </a:schemeClr>
          </a:solidFill>
          <a:ln>
            <a:solidFill>
              <a:schemeClr val="tx1"/>
            </a:solidFill>
          </a:ln>
        </p:spPr>
        <p:txBody>
          <a:bodyPr vert="wordArtVert"/>
          <a:lstStyle/>
          <a:p>
            <a:pPr algn="l"/>
            <a:r>
              <a:rPr lang="en-US" sz="3200" dirty="0">
                <a:latin typeface="Times New Roman" pitchFamily="18" charset="0"/>
                <a:cs typeface="Times New Roman" pitchFamily="18" charset="0"/>
              </a:rPr>
              <a:t>BLOCK DIAGRAM</a:t>
            </a:r>
          </a:p>
        </p:txBody>
      </p:sp>
      <p:sp>
        <p:nvSpPr>
          <p:cNvPr id="11" name="Content Placeholder 10"/>
          <p:cNvSpPr>
            <a:spLocks noGrp="1"/>
          </p:cNvSpPr>
          <p:nvPr>
            <p:ph idx="1"/>
          </p:nvPr>
        </p:nvSpPr>
        <p:spPr>
          <a:xfrm>
            <a:off x="457200" y="1066800"/>
            <a:ext cx="8229600" cy="4724400"/>
          </a:xfrm>
        </p:spPr>
        <p:txBody>
          <a:bodyPr/>
          <a:lstStyle/>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7</a:t>
            </a:fld>
            <a:endParaRPr lang="en-US" dirty="0"/>
          </a:p>
        </p:txBody>
      </p:sp>
      <p:pic>
        <p:nvPicPr>
          <p:cNvPr id="8" name="Picture 7">
            <a:extLst>
              <a:ext uri="{FF2B5EF4-FFF2-40B4-BE49-F238E27FC236}">
                <a16:creationId xmlns:a16="http://schemas.microsoft.com/office/drawing/2014/main" id="{6EE1C5C0-2104-40F2-ACCA-8F8A020EE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48864"/>
            <a:ext cx="4876800" cy="5676086"/>
          </a:xfrm>
          <a:prstGeom prst="rect">
            <a:avLst/>
          </a:prstGeom>
        </p:spPr>
      </p:pic>
    </p:spTree>
    <p:extLst>
      <p:ext uri="{BB962C8B-B14F-4D97-AF65-F5344CB8AC3E}">
        <p14:creationId xmlns:p14="http://schemas.microsoft.com/office/powerpoint/2010/main" val="106493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Content Placeholder 10"/>
          <p:cNvSpPr>
            <a:spLocks noGrp="1"/>
          </p:cNvSpPr>
          <p:nvPr>
            <p:ph idx="1"/>
          </p:nvPr>
        </p:nvSpPr>
        <p:spPr>
          <a:xfrm>
            <a:off x="457200" y="1066800"/>
            <a:ext cx="8229600" cy="4724400"/>
          </a:xfrm>
        </p:spPr>
        <p:txBody>
          <a:bodyPr/>
          <a:lstStyle/>
          <a:p>
            <a:pPr lvl="0"/>
            <a:r>
              <a:rPr lang="en-US" sz="1600" dirty="0"/>
              <a:t>Initiation (requirements specification)</a:t>
            </a:r>
          </a:p>
          <a:p>
            <a:pPr lvl="3"/>
            <a:r>
              <a:rPr lang="en-US" sz="1200" dirty="0"/>
              <a:t>Listing of Hardware and Software Requirements</a:t>
            </a:r>
          </a:p>
          <a:p>
            <a:pPr lvl="3"/>
            <a:r>
              <a:rPr lang="en-US" sz="1200" dirty="0"/>
              <a:t>Selecting of Radio Modules</a:t>
            </a:r>
          </a:p>
          <a:p>
            <a:pPr lvl="3"/>
            <a:r>
              <a:rPr lang="en-US" sz="1200" dirty="0"/>
              <a:t>Selecting of Controllers</a:t>
            </a:r>
          </a:p>
          <a:p>
            <a:pPr lvl="3"/>
            <a:r>
              <a:rPr lang="en-US" sz="1200" dirty="0"/>
              <a:t>Selection of Battery and Management Systems</a:t>
            </a:r>
          </a:p>
          <a:p>
            <a:pPr marL="1371600" lvl="3" indent="0">
              <a:buNone/>
            </a:pPr>
            <a:endParaRPr lang="en-US" sz="1200" dirty="0"/>
          </a:p>
          <a:p>
            <a:pPr lvl="0"/>
            <a:r>
              <a:rPr lang="en-US" sz="1600" dirty="0"/>
              <a:t>Planning and design</a:t>
            </a:r>
          </a:p>
          <a:p>
            <a:pPr lvl="3"/>
            <a:r>
              <a:rPr lang="en-US" sz="1200" dirty="0"/>
              <a:t>Access Point Development (Hardware)</a:t>
            </a:r>
          </a:p>
          <a:p>
            <a:pPr lvl="3"/>
            <a:r>
              <a:rPr lang="en-US" sz="1200" dirty="0"/>
              <a:t>Node Development (Hardware + Software)</a:t>
            </a:r>
          </a:p>
          <a:p>
            <a:pPr lvl="3"/>
            <a:r>
              <a:rPr lang="en-US" sz="1200" dirty="0"/>
              <a:t>Node and Access Point Integration (Software)</a:t>
            </a:r>
          </a:p>
          <a:p>
            <a:pPr lvl="3"/>
            <a:r>
              <a:rPr lang="en-US" sz="1200" dirty="0"/>
              <a:t>Cloud Platform Development (Django)</a:t>
            </a:r>
          </a:p>
          <a:p>
            <a:pPr lvl="3"/>
            <a:r>
              <a:rPr lang="en-US" sz="1200" dirty="0"/>
              <a:t>User Interface Development (HTML, CSS)</a:t>
            </a:r>
          </a:p>
          <a:p>
            <a:pPr marL="1371600" lvl="3" indent="0">
              <a:buNone/>
            </a:pPr>
            <a:endParaRPr lang="en-US" sz="1200" dirty="0"/>
          </a:p>
          <a:p>
            <a:pPr lvl="0"/>
            <a:r>
              <a:rPr lang="en-US" sz="1600" dirty="0"/>
              <a:t>Execution (construction and coding)</a:t>
            </a:r>
          </a:p>
          <a:p>
            <a:pPr lvl="3"/>
            <a:r>
              <a:rPr lang="en-US" sz="1200" dirty="0"/>
              <a:t>Construction of needed Libraries for LoRa Mesh</a:t>
            </a:r>
          </a:p>
          <a:p>
            <a:pPr lvl="3"/>
            <a:r>
              <a:rPr lang="en-US" sz="1200" dirty="0"/>
              <a:t>Hardware Design and PCB Manufacturing</a:t>
            </a:r>
          </a:p>
          <a:p>
            <a:pPr lvl="3"/>
            <a:r>
              <a:rPr lang="en-US" sz="1200" dirty="0"/>
              <a:t>Integration of Code from Sensors till cloud</a:t>
            </a:r>
          </a:p>
          <a:p>
            <a:pPr lvl="3"/>
            <a:r>
              <a:rPr lang="en-US" sz="1200" dirty="0"/>
              <a:t>Django and Interface Integration Code</a:t>
            </a: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8</a:t>
            </a:fld>
            <a:endParaRPr lang="en-US" dirty="0"/>
          </a:p>
        </p:txBody>
      </p:sp>
      <p:sp>
        <p:nvSpPr>
          <p:cNvPr id="12" name="Title 6">
            <a:extLst>
              <a:ext uri="{FF2B5EF4-FFF2-40B4-BE49-F238E27FC236}">
                <a16:creationId xmlns:a16="http://schemas.microsoft.com/office/drawing/2014/main" id="{EBFE7488-5C5F-4BF8-942E-A93C2C60F4E6}"/>
              </a:ext>
            </a:extLst>
          </p:cNvPr>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r>
              <a:rPr lang="en-US" sz="3200" dirty="0">
                <a:latin typeface="Times New Roman" pitchFamily="18" charset="0"/>
                <a:cs typeface="Times New Roman" pitchFamily="18" charset="0"/>
              </a:rPr>
              <a:t>METHODOLOGY</a:t>
            </a:r>
          </a:p>
        </p:txBody>
      </p:sp>
    </p:spTree>
    <p:extLst>
      <p:ext uri="{BB962C8B-B14F-4D97-AF65-F5344CB8AC3E}">
        <p14:creationId xmlns:p14="http://schemas.microsoft.com/office/powerpoint/2010/main" val="291934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Content Placeholder 10"/>
          <p:cNvSpPr>
            <a:spLocks noGrp="1"/>
          </p:cNvSpPr>
          <p:nvPr>
            <p:ph idx="1"/>
          </p:nvPr>
        </p:nvSpPr>
        <p:spPr>
          <a:xfrm>
            <a:off x="457200" y="1066800"/>
            <a:ext cx="8229600" cy="4724400"/>
          </a:xfrm>
        </p:spPr>
        <p:txBody>
          <a:bodyPr/>
          <a:lstStyle/>
          <a:p>
            <a:pPr marL="0" indent="0">
              <a:buNone/>
            </a:pPr>
            <a:endParaRPr lang="en-US" sz="1600" dirty="0">
              <a:latin typeface="Times New Roman" pitchFamily="18" charset="0"/>
              <a:cs typeface="Times New Roman" pitchFamily="18" charset="0"/>
            </a:endParaRPr>
          </a:p>
          <a:p>
            <a:pPr lvl="0"/>
            <a:r>
              <a:rPr lang="en-US" sz="1600" dirty="0"/>
              <a:t>Control and integration</a:t>
            </a:r>
          </a:p>
          <a:p>
            <a:pPr lvl="3"/>
            <a:r>
              <a:rPr lang="en-US" sz="1200" dirty="0"/>
              <a:t>PCB Assembly </a:t>
            </a:r>
          </a:p>
          <a:p>
            <a:pPr lvl="3"/>
            <a:r>
              <a:rPr lang="en-US" sz="1200" dirty="0"/>
              <a:t>Hardware Integration</a:t>
            </a:r>
          </a:p>
          <a:p>
            <a:pPr lvl="0"/>
            <a:r>
              <a:rPr lang="en-US" sz="1600" dirty="0"/>
              <a:t>Validation (testing and debugging)</a:t>
            </a:r>
          </a:p>
          <a:p>
            <a:pPr lvl="3"/>
            <a:r>
              <a:rPr lang="en-US" sz="1200" dirty="0"/>
              <a:t>Testing and Debugging at every stage </a:t>
            </a:r>
          </a:p>
          <a:p>
            <a:pPr lvl="3"/>
            <a:r>
              <a:rPr lang="en-US" sz="1200" dirty="0"/>
              <a:t>Node and Access testing</a:t>
            </a:r>
          </a:p>
          <a:p>
            <a:pPr lvl="3"/>
            <a:r>
              <a:rPr lang="en-US" sz="1200" dirty="0"/>
              <a:t>Mesh Testing</a:t>
            </a:r>
          </a:p>
          <a:p>
            <a:pPr lvl="3"/>
            <a:r>
              <a:rPr lang="en-US" sz="1200" dirty="0"/>
              <a:t>Access Point with Cloud testing</a:t>
            </a:r>
          </a:p>
          <a:p>
            <a:pPr lvl="3"/>
            <a:r>
              <a:rPr lang="en-US" sz="1200" dirty="0"/>
              <a:t>Django Data Handling testing</a:t>
            </a:r>
          </a:p>
          <a:p>
            <a:pPr lvl="3"/>
            <a:r>
              <a:rPr lang="en-US" sz="1200" dirty="0"/>
              <a:t>User Interface to Hardware Connectivity and Control</a:t>
            </a:r>
          </a:p>
          <a:p>
            <a:pPr lvl="0"/>
            <a:r>
              <a:rPr lang="en-US" sz="1600" dirty="0"/>
              <a:t>Closure (installation and maintenance)</a:t>
            </a:r>
          </a:p>
          <a:p>
            <a:pPr lvl="3"/>
            <a:r>
              <a:rPr lang="en-US" sz="1200" dirty="0"/>
              <a:t>Design of IPA rated Hardware Enclosure</a:t>
            </a:r>
          </a:p>
          <a:p>
            <a:pPr lvl="3"/>
            <a:r>
              <a:rPr lang="en-US" sz="1200" dirty="0"/>
              <a:t>Enclosure for various Sensors</a:t>
            </a:r>
          </a:p>
          <a:p>
            <a:pPr lvl="3"/>
            <a:r>
              <a:rPr lang="en-US" sz="1200" dirty="0"/>
              <a:t>3D Printing of Enclosures</a:t>
            </a: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9</a:t>
            </a:fld>
            <a:endParaRPr lang="en-US" dirty="0"/>
          </a:p>
        </p:txBody>
      </p:sp>
      <p:sp>
        <p:nvSpPr>
          <p:cNvPr id="4" name="Title 3">
            <a:extLst>
              <a:ext uri="{FF2B5EF4-FFF2-40B4-BE49-F238E27FC236}">
                <a16:creationId xmlns:a16="http://schemas.microsoft.com/office/drawing/2014/main" id="{7A89AA02-D770-42B7-9C11-BF4AE588B5B1}"/>
              </a:ext>
            </a:extLst>
          </p:cNvPr>
          <p:cNvSpPr>
            <a:spLocks noGrp="1"/>
          </p:cNvSpPr>
          <p:nvPr>
            <p:ph type="title"/>
          </p:nvPr>
        </p:nvSpPr>
        <p:spPr/>
        <p:txBody>
          <a:bodyPr/>
          <a:lstStyle/>
          <a:p>
            <a:endParaRPr lang="en-US" dirty="0"/>
          </a:p>
        </p:txBody>
      </p:sp>
      <p:sp>
        <p:nvSpPr>
          <p:cNvPr id="10" name="Title 6">
            <a:extLst>
              <a:ext uri="{FF2B5EF4-FFF2-40B4-BE49-F238E27FC236}">
                <a16:creationId xmlns:a16="http://schemas.microsoft.com/office/drawing/2014/main" id="{26ABBD64-9750-491C-A6DB-BE6B1A3E768B}"/>
              </a:ext>
            </a:extLst>
          </p:cNvPr>
          <p:cNvSpPr txBox="1">
            <a:spLocks/>
          </p:cNvSpPr>
          <p:nvPr/>
        </p:nvSpPr>
        <p:spPr bwMode="auto">
          <a:xfrm>
            <a:off x="457200" y="427038"/>
            <a:ext cx="8229600" cy="838200"/>
          </a:xfrm>
          <a:prstGeom prst="rect">
            <a:avLst/>
          </a:prstGeom>
          <a:solidFill>
            <a:schemeClr val="accent3">
              <a:lumMod val="75000"/>
            </a:schemeClr>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dirty="0">
                <a:latin typeface="Times New Roman" pitchFamily="18" charset="0"/>
                <a:cs typeface="Times New Roman" pitchFamily="18" charset="0"/>
              </a:rPr>
              <a:t>METHODOLOGY (CONT..)</a:t>
            </a:r>
          </a:p>
        </p:txBody>
      </p:sp>
    </p:spTree>
    <p:extLst>
      <p:ext uri="{BB962C8B-B14F-4D97-AF65-F5344CB8AC3E}">
        <p14:creationId xmlns:p14="http://schemas.microsoft.com/office/powerpoint/2010/main" val="2521035359"/>
      </p:ext>
    </p:extLst>
  </p:cSld>
  <p:clrMapOvr>
    <a:masterClrMapping/>
  </p:clrMapOvr>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TotalTime>
  <Words>1041</Words>
  <Application>Microsoft Office PowerPoint</Application>
  <PresentationFormat>On-screen Show (4:3)</PresentationFormat>
  <Paragraphs>289</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Default Design</vt:lpstr>
      <vt:lpstr>PowerPoint Presentation</vt:lpstr>
      <vt:lpstr>PROJECT PHASE – I,  outline</vt:lpstr>
      <vt:lpstr>INTRODUCTION</vt:lpstr>
      <vt:lpstr>LITERATURE SURVEY</vt:lpstr>
      <vt:lpstr>OBJECTIVES</vt:lpstr>
      <vt:lpstr>MOTIVATION</vt:lpstr>
      <vt:lpstr>BLOCK DIAGRAM</vt:lpstr>
      <vt:lpstr>METHODOLOGY</vt:lpstr>
      <vt:lpstr>PowerPoint Presentation</vt:lpstr>
      <vt:lpstr>Hardware and Software Requirements</vt:lpstr>
      <vt:lpstr>APPLICATIONS</vt:lpstr>
      <vt:lpstr>FUTURE SCOPE</vt:lpstr>
      <vt:lpstr>IMPLEMENTATION PLAN</vt:lpstr>
      <vt:lpstr>REFERENCES</vt:lpstr>
      <vt:lpstr>REFERENCES(CONT..)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Arpit Shrivastava</cp:lastModifiedBy>
  <cp:revision>24</cp:revision>
  <dcterms:created xsi:type="dcterms:W3CDTF">2017-10-03T12:40:28Z</dcterms:created>
  <dcterms:modified xsi:type="dcterms:W3CDTF">2019-10-15T06:50:40Z</dcterms:modified>
</cp:coreProperties>
</file>