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89A1-9321-5E90-B637-F45AE6D7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A37D-926A-B7D2-CA97-0F6D67FF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9606-EF81-46EF-45B0-8CE886EA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0AB1-56F3-C585-81A7-DF83291F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1BB1-B27E-CCD1-FA22-14BB2A82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872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893-8B38-76F5-5F17-5C5C38A4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A9BBE-21D1-3F58-35CD-3BACB82B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826D-53B6-1CD0-BFCB-B7AE9427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0D1A-6CCD-7E3A-3850-0A5A72AF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A24B-F3DB-4AB2-DD07-CBF41AB6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70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40588-EE85-26D2-B666-54D792339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6ED5-CB56-B2E5-58C8-ACD3C3DB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57C8-B219-437D-8AA9-327F4280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F60-6E7F-D831-BA91-87433E27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5D26-4E9C-9999-1433-18AC84F2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7529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5193-5AA5-BAD3-81B9-D6BC326E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08CB-ECBF-076E-977B-965EE457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CE9F-82C4-43A3-32EC-4D55D7B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5106-56A8-3B07-1B6B-CB77C36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3F2E-E040-1DCE-6019-70D7FDB1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94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5999-8E7F-8465-5D90-C702856D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67847-656A-6433-1127-BDD4F015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1D35-562F-204B-D7D4-6E85EAF4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6396-D9AF-6BA8-D4DD-E018974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9344-62C5-ECD0-4E7E-6B858964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395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24F5-F811-C0A7-B2B2-CC118511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728B-5EC3-3161-A5F6-78FCFDEBA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0B10-4CAD-364A-EF3E-3D349978B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8B722-DC7C-3D50-F049-2EA7BF9B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2515-4B08-BE7E-E03F-5F310A4E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8FBB-50E8-5FE8-A938-A11C733B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0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C3CA-1922-B42A-043D-049327DF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DF2F-44B8-1A85-2D02-D63B7A08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0F1D-1F9A-E19D-46AE-3CEFAB81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D311-C2F9-0498-A687-95636D7D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429DF-BA49-E574-D7F4-D57C81DE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BDB3E-B886-BA14-6DA1-18B1FD1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49D2-E3C0-C273-DE9E-E596DF45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8846C-BB3F-92AC-CE55-15087D0E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50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C339-6D45-A925-C6BA-A01FEE4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CA4EC-35F0-ACEB-FBBF-D371B47B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0A69D-2B63-00FD-1F2C-4DADC6E8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705EE-DDC9-51FB-AA64-7C3271DB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17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2CF94-8638-746F-9896-20D7EC5B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C1AB9-A49A-6EEB-9328-1011B4C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C4276-F440-43EE-2C99-77840629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4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6451-66F9-B81D-A5A1-B5C9DAEE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87EC-48DE-F616-6D83-92BF9A16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2BC6F-FD0B-F360-A9FF-14CBD5FA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6A44E-F9EC-3C1B-B74F-012B2019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943C-C9BF-51F3-ACA9-FA15C5A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C10C-B5D7-D76A-D0F4-3374FD7D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53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80A0-3986-7CE5-30FF-100BCE53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28022-A4EB-9030-038D-49A53730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3F16-681F-9570-D0B0-230F6FB2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BCA1-1100-9D8D-2D62-D7AEBBA5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570E-AC37-2258-F853-7D32C87A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FFD65-7DED-0BFE-D3BD-76F533EB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10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43789-E2DA-1034-987C-633C3FB5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V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F212-B098-A2CB-4EA8-AF586E64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V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CBC2-CC06-E006-DE96-061CF88D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AB43-B0D2-418D-91F7-888E65424191}" type="datetimeFigureOut">
              <a:rPr lang="es-VE" smtClean="0"/>
              <a:t>8/4/2024</a:t>
            </a:fld>
            <a:endParaRPr lang="es-V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922A-0A6B-EF53-6522-D9E9AAA26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9B3A-979B-7FC8-B98B-D1554EFB8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E52F-E72C-4ACE-9DDE-AE746F89B95D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98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B843F-B2C1-671F-8E2B-B3C10E90861F}"/>
              </a:ext>
            </a:extLst>
          </p:cNvPr>
          <p:cNvSpPr txBox="1"/>
          <p:nvPr/>
        </p:nvSpPr>
        <p:spPr>
          <a:xfrm>
            <a:off x="2250236" y="2105561"/>
            <a:ext cx="76915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4800" b="1" dirty="0">
                <a:latin typeface="Arial" panose="020B0604020202020204" pitchFamily="34" charset="0"/>
                <a:cs typeface="Arial" panose="020B0604020202020204" pitchFamily="34" charset="0"/>
              </a:rPr>
              <a:t>R para ciencias de la vida</a:t>
            </a:r>
          </a:p>
          <a:p>
            <a:pPr algn="ctr"/>
            <a:r>
              <a:rPr lang="es-VE" sz="4000" dirty="0">
                <a:latin typeface="Arial" panose="020B0604020202020204" pitchFamily="34" charset="0"/>
                <a:cs typeface="Arial" panose="020B0604020202020204" pitchFamily="34" charset="0"/>
              </a:rPr>
              <a:t>Matrices y listas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C1B8D-6529-C630-AC52-CFE787206022}"/>
              </a:ext>
            </a:extLst>
          </p:cNvPr>
          <p:cNvSpPr txBox="1"/>
          <p:nvPr/>
        </p:nvSpPr>
        <p:spPr>
          <a:xfrm>
            <a:off x="3853238" y="4722829"/>
            <a:ext cx="4485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Fernando Hernandez, PhD</a:t>
            </a:r>
          </a:p>
          <a:p>
            <a:pPr algn="ctr"/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Lic. Rafael Puche</a:t>
            </a:r>
          </a:p>
        </p:txBody>
      </p:sp>
    </p:spTree>
    <p:extLst>
      <p:ext uri="{BB962C8B-B14F-4D97-AF65-F5344CB8AC3E}">
        <p14:creationId xmlns:p14="http://schemas.microsoft.com/office/powerpoint/2010/main" val="43066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801AB-A32B-2891-17A7-8D3DFBB99072}"/>
              </a:ext>
            </a:extLst>
          </p:cNvPr>
          <p:cNvSpPr txBox="1"/>
          <p:nvPr/>
        </p:nvSpPr>
        <p:spPr>
          <a:xfrm>
            <a:off x="426956" y="1832669"/>
            <a:ext cx="11338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V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un vector a dos dimensiones.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5114A-0ECF-0216-277E-F39BC3DE3C1B}"/>
              </a:ext>
            </a:extLst>
          </p:cNvPr>
          <p:cNvSpPr txBox="1"/>
          <p:nvPr/>
        </p:nvSpPr>
        <p:spPr>
          <a:xfrm>
            <a:off x="209746" y="380942"/>
            <a:ext cx="25711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4400" b="1" dirty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endParaRPr lang="es-VE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706E4-D325-2708-38B6-B01CD45021E6}"/>
              </a:ext>
            </a:extLst>
          </p:cNvPr>
          <p:cNvSpPr txBox="1"/>
          <p:nvPr/>
        </p:nvSpPr>
        <p:spPr>
          <a:xfrm>
            <a:off x="426956" y="3429000"/>
            <a:ext cx="107720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&gt;a &lt;- 1 : 6</a:t>
            </a:r>
          </a:p>
          <a:p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s-VE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dim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(a) #En principio </a:t>
            </a:r>
            <a:r>
              <a:rPr lang="es-VE" sz="2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</a:p>
          <a:p>
            <a:endParaRPr lang="es-VE" sz="28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s-VE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dim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(a) &lt;- c(2, 3)</a:t>
            </a:r>
            <a:r>
              <a:rPr lang="es-VE" sz="2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#Añade </a:t>
            </a:r>
            <a:r>
              <a:rPr lang="es-VE" sz="28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dimensiones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 al objeto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2C25C-FCC7-BF53-BB95-4B72816844C8}"/>
              </a:ext>
            </a:extLst>
          </p:cNvPr>
          <p:cNvSpPr txBox="1"/>
          <p:nvPr/>
        </p:nvSpPr>
        <p:spPr>
          <a:xfrm>
            <a:off x="1953680" y="5854045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¿Por qué la función </a:t>
            </a:r>
            <a:r>
              <a:rPr lang="es-VE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s-VE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da como resultado </a:t>
            </a:r>
            <a:r>
              <a:rPr lang="es-VE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92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C3DCC-BA98-2D60-BD40-7350E7B47C9A}"/>
              </a:ext>
            </a:extLst>
          </p:cNvPr>
          <p:cNvSpPr txBox="1"/>
          <p:nvPr/>
        </p:nvSpPr>
        <p:spPr>
          <a:xfrm>
            <a:off x="954464" y="1156842"/>
            <a:ext cx="102068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En la vida real, utilizar la función </a:t>
            </a:r>
            <a:r>
              <a:rPr lang="es-VE" sz="3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es-V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para generar una nueva matriz y especificar el número de </a:t>
            </a:r>
            <a:r>
              <a:rPr lang="es-VE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VE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0243-A786-84E7-A501-7F3C488E079A}"/>
              </a:ext>
            </a:extLst>
          </p:cNvPr>
          <p:cNvSpPr txBox="1"/>
          <p:nvPr/>
        </p:nvSpPr>
        <p:spPr>
          <a:xfrm>
            <a:off x="1058160" y="3240166"/>
            <a:ext cx="102068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a &lt;- </a:t>
            </a:r>
            <a:r>
              <a:rPr lang="es-VE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matrix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(data = 1 : 6, </a:t>
            </a:r>
            <a:r>
              <a:rPr lang="es-VE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nrow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2, </a:t>
            </a:r>
            <a:r>
              <a:rPr lang="es-VE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ncol</a:t>
            </a:r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3)</a:t>
            </a:r>
          </a:p>
          <a:p>
            <a:r>
              <a:rPr lang="es-VE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44F4D-3DC1-C004-1204-B87DF3C0E65B}"/>
              </a:ext>
            </a:extLst>
          </p:cNvPr>
          <p:cNvSpPr txBox="1"/>
          <p:nvPr/>
        </p:nvSpPr>
        <p:spPr>
          <a:xfrm>
            <a:off x="4701679" y="438477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>
                <a:latin typeface="Arial" panose="020B0604020202020204" pitchFamily="34" charset="0"/>
                <a:cs typeface="Arial" panose="020B0604020202020204" pitchFamily="34" charset="0"/>
              </a:rPr>
              <a:t>Matriz[</a:t>
            </a:r>
            <a:r>
              <a:rPr lang="es-V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VE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VE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VE" sz="3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93FF1A0-283B-2CF1-6EB1-CF3A61E16E59}"/>
              </a:ext>
            </a:extLst>
          </p:cNvPr>
          <p:cNvCxnSpPr/>
          <p:nvPr/>
        </p:nvCxnSpPr>
        <p:spPr>
          <a:xfrm rot="10800000" flipV="1">
            <a:off x="5099901" y="5031102"/>
            <a:ext cx="1234911" cy="857839"/>
          </a:xfrm>
          <a:prstGeom prst="bentConnector3">
            <a:avLst>
              <a:gd name="adj1" fmla="val 3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1E6F90-D62C-9574-E721-ED05DFBF0625}"/>
              </a:ext>
            </a:extLst>
          </p:cNvPr>
          <p:cNvCxnSpPr>
            <a:cxnSpLocks/>
          </p:cNvCxnSpPr>
          <p:nvPr/>
        </p:nvCxnSpPr>
        <p:spPr>
          <a:xfrm>
            <a:off x="6761313" y="5031102"/>
            <a:ext cx="1065229" cy="857840"/>
          </a:xfrm>
          <a:prstGeom prst="bentConnector3">
            <a:avLst>
              <a:gd name="adj1" fmla="val -44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0503F6-CA33-E76C-BF14-D06F9451A36E}"/>
              </a:ext>
            </a:extLst>
          </p:cNvPr>
          <p:cNvSpPr txBox="1"/>
          <p:nvPr/>
        </p:nvSpPr>
        <p:spPr>
          <a:xfrm>
            <a:off x="4155411" y="562733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5AAAE5-3750-B6EA-9FFC-C5F27DE22599}"/>
              </a:ext>
            </a:extLst>
          </p:cNvPr>
          <p:cNvSpPr txBox="1"/>
          <p:nvPr/>
        </p:nvSpPr>
        <p:spPr>
          <a:xfrm>
            <a:off x="7826542" y="5627332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</a:p>
        </p:txBody>
      </p:sp>
    </p:spTree>
    <p:extLst>
      <p:ext uri="{BB962C8B-B14F-4D97-AF65-F5344CB8AC3E}">
        <p14:creationId xmlns:p14="http://schemas.microsoft.com/office/powerpoint/2010/main" val="11627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03AF9-8BB5-0444-1A15-58888A5E06B1}"/>
              </a:ext>
            </a:extLst>
          </p:cNvPr>
          <p:cNvSpPr txBox="1"/>
          <p:nvPr/>
        </p:nvSpPr>
        <p:spPr>
          <a:xfrm>
            <a:off x="1065228" y="2001633"/>
            <a:ext cx="100772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V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 son una forma general de vector en la que los distintos elementos no necesitan ser del mismo tipo. Las listas pueden contener otros objetos, como vectores, listas y marcos de datos.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AB3F4-A470-9E43-B10E-505620522F53}"/>
              </a:ext>
            </a:extLst>
          </p:cNvPr>
          <p:cNvSpPr txBox="1"/>
          <p:nvPr/>
        </p:nvSpPr>
        <p:spPr>
          <a:xfrm>
            <a:off x="209746" y="380942"/>
            <a:ext cx="25711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4400" b="1" dirty="0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lang="es-VE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00E0C-40C7-D04B-37AB-B92C2A0A98EF}"/>
              </a:ext>
            </a:extLst>
          </p:cNvPr>
          <p:cNvSpPr txBox="1"/>
          <p:nvPr/>
        </p:nvSpPr>
        <p:spPr>
          <a:xfrm>
            <a:off x="2036189" y="4732256"/>
            <a:ext cx="785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Las listas son creadas con la función </a:t>
            </a:r>
            <a:r>
              <a:rPr lang="es-VE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VE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9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CA4F6-97E6-B0C8-0953-E6B8FFC3E81E}"/>
              </a:ext>
            </a:extLst>
          </p:cNvPr>
          <p:cNvSpPr txBox="1"/>
          <p:nvPr/>
        </p:nvSpPr>
        <p:spPr>
          <a:xfrm>
            <a:off x="886118" y="1231207"/>
            <a:ext cx="1063343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lista</a:t>
            </a:r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list(</a:t>
            </a:r>
          </a:p>
          <a:p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c(1, 1, 2, 5, 14, 42), </a:t>
            </a:r>
          </a:p>
          <a:p>
            <a:r>
              <a:rPr lang="en-US" sz="4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month.abb</a:t>
            </a:r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matrix(c(3, -8, 1, -3), </a:t>
            </a:r>
            <a:r>
              <a:rPr lang="en-US" sz="4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nrow</a:t>
            </a:r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2),</a:t>
            </a:r>
          </a:p>
          <a:p>
            <a:r>
              <a:rPr lang="en-US" sz="4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asin</a:t>
            </a:r>
            <a:r>
              <a:rPr lang="en-U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VE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EEECC-D6C1-23C0-4B95-99BAE3996AA5}"/>
              </a:ext>
            </a:extLst>
          </p:cNvPr>
          <p:cNvSpPr txBox="1"/>
          <p:nvPr/>
        </p:nvSpPr>
        <p:spPr>
          <a:xfrm>
            <a:off x="835585" y="5118755"/>
            <a:ext cx="1052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accedemos a los elementos de la lista?</a:t>
            </a:r>
          </a:p>
        </p:txBody>
      </p:sp>
    </p:spTree>
    <p:extLst>
      <p:ext uri="{BB962C8B-B14F-4D97-AF65-F5344CB8AC3E}">
        <p14:creationId xmlns:p14="http://schemas.microsoft.com/office/powerpoint/2010/main" val="172008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52F07-6F99-97FC-73F1-6C92BB1B64D8}"/>
              </a:ext>
            </a:extLst>
          </p:cNvPr>
          <p:cNvSpPr txBox="1"/>
          <p:nvPr/>
        </p:nvSpPr>
        <p:spPr>
          <a:xfrm>
            <a:off x="209746" y="380942"/>
            <a:ext cx="34855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4400" b="1" dirty="0"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  <a:endParaRPr lang="es-VE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D011E-765C-8144-D07C-8C155289033F}"/>
              </a:ext>
            </a:extLst>
          </p:cNvPr>
          <p:cNvSpPr txBox="1"/>
          <p:nvPr/>
        </p:nvSpPr>
        <p:spPr>
          <a:xfrm>
            <a:off x="3987538" y="2454119"/>
            <a:ext cx="453429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VE" sz="6600" dirty="0">
                <a:latin typeface="Arial" panose="020B0604020202020204" pitchFamily="34" charset="0"/>
                <a:cs typeface="Arial" panose="020B0604020202020204" pitchFamily="34" charset="0"/>
              </a:rPr>
              <a:t>$, @, [, [[</a:t>
            </a:r>
          </a:p>
        </p:txBody>
      </p:sp>
    </p:spTree>
    <p:extLst>
      <p:ext uri="{BB962C8B-B14F-4D97-AF65-F5344CB8AC3E}">
        <p14:creationId xmlns:p14="http://schemas.microsoft.com/office/powerpoint/2010/main" val="11473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12EC3-A46F-D453-2458-485292B89BDF}"/>
              </a:ext>
            </a:extLst>
          </p:cNvPr>
          <p:cNvSpPr txBox="1"/>
          <p:nvPr/>
        </p:nvSpPr>
        <p:spPr>
          <a:xfrm>
            <a:off x="209746" y="380942"/>
            <a:ext cx="4861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4400" b="1" dirty="0">
                <a:latin typeface="Arial" panose="020B0604020202020204" pitchFamily="34" charset="0"/>
                <a:cs typeface="Arial" panose="020B0604020202020204" pitchFamily="34" charset="0"/>
              </a:rPr>
              <a:t>Funciones </a:t>
            </a:r>
            <a:r>
              <a:rPr lang="es-VE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es-VE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C99D1-3388-ED17-431E-789315CF6753}"/>
              </a:ext>
            </a:extLst>
          </p:cNvPr>
          <p:cNvSpPr txBox="1"/>
          <p:nvPr/>
        </p:nvSpPr>
        <p:spPr>
          <a:xfrm>
            <a:off x="540468" y="2076313"/>
            <a:ext cx="113750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32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(X,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TRUE)</a:t>
            </a:r>
            <a:endParaRPr lang="es-V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3200" dirty="0" err="1">
                <a:latin typeface="Arial" panose="020B0604020202020204" pitchFamily="34" charset="0"/>
                <a:cs typeface="Arial" panose="020B0604020202020204" pitchFamily="34" charset="0"/>
              </a:rPr>
              <a:t>lapply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(X, </a:t>
            </a:r>
            <a:r>
              <a:rPr lang="es-VE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s-VE" sz="3200" dirty="0">
                <a:latin typeface="Arial" panose="020B0604020202020204" pitchFamily="34" charset="0"/>
                <a:cs typeface="Arial" panose="020B0604020202020204" pitchFamily="34" charset="0"/>
              </a:rPr>
              <a:t>, ...)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3200" dirty="0" err="1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(X,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TRUE,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USE.NAMES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TRUE)</a:t>
            </a:r>
            <a:endParaRPr lang="es-V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3200" dirty="0" err="1">
                <a:latin typeface="Arial" panose="020B0604020202020204" pitchFamily="34" charset="0"/>
                <a:cs typeface="Arial" panose="020B0604020202020204" pitchFamily="34" charset="0"/>
              </a:rPr>
              <a:t>tapply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(X,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NULL, ...,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NA,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TRUE)</a:t>
            </a:r>
            <a:endParaRPr lang="es-V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VE" sz="3200" dirty="0" err="1">
                <a:latin typeface="Arial" panose="020B0604020202020204" pitchFamily="34" charset="0"/>
                <a:cs typeface="Arial" panose="020B0604020202020204" pitchFamily="34" charset="0"/>
              </a:rPr>
              <a:t>vapply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(X,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FUN.VALUE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USE.NAMES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TRUE)</a:t>
            </a:r>
            <a:endParaRPr lang="es-V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307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Hernandez</dc:creator>
  <cp:lastModifiedBy>Fernando Hernandez</cp:lastModifiedBy>
  <cp:revision>12</cp:revision>
  <dcterms:created xsi:type="dcterms:W3CDTF">2024-04-06T18:51:12Z</dcterms:created>
  <dcterms:modified xsi:type="dcterms:W3CDTF">2024-04-08T16:46:25Z</dcterms:modified>
</cp:coreProperties>
</file>