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9" r:id="rId3"/>
    <p:sldId id="262" r:id="rId4"/>
    <p:sldId id="261"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427" autoAdjust="0"/>
  </p:normalViewPr>
  <p:slideViewPr>
    <p:cSldViewPr snapToGrid="0">
      <p:cViewPr>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FD3BC-493F-4824-A65E-A533908CAE0C}" type="datetimeFigureOut">
              <a:rPr lang="en-PH" smtClean="0"/>
              <a:t>10/12/2023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543FA-0C7A-4718-ACBD-917F45DAE96F}" type="slidenum">
              <a:rPr lang="en-PH" smtClean="0"/>
              <a:t>‹#›</a:t>
            </a:fld>
            <a:endParaRPr lang="en-PH"/>
          </a:p>
        </p:txBody>
      </p:sp>
    </p:spTree>
    <p:extLst>
      <p:ext uri="{BB962C8B-B14F-4D97-AF65-F5344CB8AC3E}">
        <p14:creationId xmlns:p14="http://schemas.microsoft.com/office/powerpoint/2010/main" val="91214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9DC543FA-0C7A-4718-ACBD-917F45DAE96F}" type="slidenum">
              <a:rPr lang="en-PH" smtClean="0"/>
              <a:t>1</a:t>
            </a:fld>
            <a:endParaRPr lang="en-PH"/>
          </a:p>
        </p:txBody>
      </p:sp>
    </p:spTree>
    <p:extLst>
      <p:ext uri="{BB962C8B-B14F-4D97-AF65-F5344CB8AC3E}">
        <p14:creationId xmlns:p14="http://schemas.microsoft.com/office/powerpoint/2010/main" val="2448130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annual fix cost is covered by shop rental and utilities like power, trash and water.</a:t>
            </a:r>
          </a:p>
          <a:p>
            <a:r>
              <a:rPr lang="en-PH" dirty="0"/>
              <a:t>The second data shows about price and percent of demand.</a:t>
            </a:r>
          </a:p>
          <a:p>
            <a:r>
              <a:rPr lang="en-PH" dirty="0"/>
              <a:t>We can compute the break even point with formula </a:t>
            </a:r>
            <a:r>
              <a:rPr lang="en-US" sz="1800" b="0" i="0" u="none" strike="noStrike" dirty="0">
                <a:solidFill>
                  <a:srgbClr val="000000"/>
                </a:solidFill>
                <a:effectLst/>
                <a:latin typeface="Calibri" panose="020F0502020204030204" pitchFamily="34" charset="0"/>
              </a:rPr>
              <a:t>break-even point = Fixed Cost / (Price - Variable Costs).</a:t>
            </a:r>
          </a:p>
          <a:p>
            <a:r>
              <a:rPr lang="en-US" sz="1800" b="0" i="0" u="none" strike="noStrike" dirty="0">
                <a:solidFill>
                  <a:srgbClr val="000000"/>
                </a:solidFill>
                <a:effectLst/>
                <a:latin typeface="Calibri" panose="020F0502020204030204" pitchFamily="34" charset="0"/>
              </a:rPr>
              <a:t>The annual net profit is the total of cups per sold, annual cost and annual revenue.</a:t>
            </a:r>
            <a:r>
              <a:rPr lang="en-US" dirty="0"/>
              <a:t> </a:t>
            </a:r>
            <a:endParaRPr lang="en-PH" dirty="0"/>
          </a:p>
        </p:txBody>
      </p:sp>
      <p:sp>
        <p:nvSpPr>
          <p:cNvPr id="4" name="Slide Number Placeholder 3"/>
          <p:cNvSpPr>
            <a:spLocks noGrp="1"/>
          </p:cNvSpPr>
          <p:nvPr>
            <p:ph type="sldNum" sz="quarter" idx="5"/>
          </p:nvPr>
        </p:nvSpPr>
        <p:spPr/>
        <p:txBody>
          <a:bodyPr/>
          <a:lstStyle/>
          <a:p>
            <a:fld id="{9DC543FA-0C7A-4718-ACBD-917F45DAE96F}" type="slidenum">
              <a:rPr lang="en-PH" smtClean="0"/>
              <a:t>3</a:t>
            </a:fld>
            <a:endParaRPr lang="en-PH"/>
          </a:p>
        </p:txBody>
      </p:sp>
    </p:spTree>
    <p:extLst>
      <p:ext uri="{BB962C8B-B14F-4D97-AF65-F5344CB8AC3E}">
        <p14:creationId xmlns:p14="http://schemas.microsoft.com/office/powerpoint/2010/main" val="113979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We can see the line graph shows the cost and revenue per year. The blue line represents the annual cost or the fixed and variable while the orange line represents the annual avenue.</a:t>
            </a:r>
          </a:p>
        </p:txBody>
      </p:sp>
      <p:sp>
        <p:nvSpPr>
          <p:cNvPr id="4" name="Slide Number Placeholder 3"/>
          <p:cNvSpPr>
            <a:spLocks noGrp="1"/>
          </p:cNvSpPr>
          <p:nvPr>
            <p:ph type="sldNum" sz="quarter" idx="5"/>
          </p:nvPr>
        </p:nvSpPr>
        <p:spPr/>
        <p:txBody>
          <a:bodyPr/>
          <a:lstStyle/>
          <a:p>
            <a:fld id="{9DC543FA-0C7A-4718-ACBD-917F45DAE96F}" type="slidenum">
              <a:rPr lang="en-PH" smtClean="0"/>
              <a:t>4</a:t>
            </a:fld>
            <a:endParaRPr lang="en-PH"/>
          </a:p>
        </p:txBody>
      </p:sp>
    </p:spTree>
    <p:extLst>
      <p:ext uri="{BB962C8B-B14F-4D97-AF65-F5344CB8AC3E}">
        <p14:creationId xmlns:p14="http://schemas.microsoft.com/office/powerpoint/2010/main" val="3127207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01D712-7D8D-4165-8650-D38186867F90}" type="datetimeFigureOut">
              <a:rPr lang="en-PH" smtClean="0"/>
              <a:t>10/12/2023</a:t>
            </a:fld>
            <a:endParaRPr lang="en-PH"/>
          </a:p>
        </p:txBody>
      </p:sp>
      <p:sp>
        <p:nvSpPr>
          <p:cNvPr id="5" name="Footer Placeholder 4"/>
          <p:cNvSpPr>
            <a:spLocks noGrp="1"/>
          </p:cNvSpPr>
          <p:nvPr>
            <p:ph type="ftr" sz="quarter" idx="11"/>
          </p:nvPr>
        </p:nvSpPr>
        <p:spPr>
          <a:xfrm>
            <a:off x="2416500" y="329307"/>
            <a:ext cx="4973915" cy="309201"/>
          </a:xfrm>
        </p:spPr>
        <p:txBody>
          <a:bodyPr/>
          <a:lstStyle/>
          <a:p>
            <a:endParaRPr lang="en-PH"/>
          </a:p>
        </p:txBody>
      </p:sp>
      <p:sp>
        <p:nvSpPr>
          <p:cNvPr id="6" name="Slide Number Placeholder 5"/>
          <p:cNvSpPr>
            <a:spLocks noGrp="1"/>
          </p:cNvSpPr>
          <p:nvPr>
            <p:ph type="sldNum" sz="quarter" idx="12"/>
          </p:nvPr>
        </p:nvSpPr>
        <p:spPr>
          <a:xfrm>
            <a:off x="1437664" y="798973"/>
            <a:ext cx="811019" cy="503578"/>
          </a:xfrm>
        </p:spPr>
        <p:txBody>
          <a:bodyPr/>
          <a:lstStyle/>
          <a:p>
            <a:fld id="{EE958C68-1462-41E8-8306-EF028F0FAE63}" type="slidenum">
              <a:rPr lang="en-PH" smtClean="0"/>
              <a:t>‹#›</a:t>
            </a:fld>
            <a:endParaRPr lang="en-PH"/>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617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1D712-7D8D-4165-8650-D38186867F90}"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E958C68-1462-41E8-8306-EF028F0FAE63}" type="slidenum">
              <a:rPr lang="en-PH" smtClean="0"/>
              <a:t>‹#›</a:t>
            </a:fld>
            <a:endParaRPr lang="en-PH"/>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027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1D712-7D8D-4165-8650-D38186867F90}"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E958C68-1462-41E8-8306-EF028F0FAE63}" type="slidenum">
              <a:rPr lang="en-PH" smtClean="0"/>
              <a:t>‹#›</a:t>
            </a:fld>
            <a:endParaRPr lang="en-PH"/>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331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1D712-7D8D-4165-8650-D38186867F90}"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E958C68-1462-41E8-8306-EF028F0FAE63}" type="slidenum">
              <a:rPr lang="en-PH" smtClean="0"/>
              <a:t>‹#›</a:t>
            </a:fld>
            <a:endParaRPr lang="en-PH"/>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734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D712-7D8D-4165-8650-D38186867F90}"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E958C68-1462-41E8-8306-EF028F0FAE63}" type="slidenum">
              <a:rPr lang="en-PH" smtClean="0"/>
              <a:t>‹#›</a:t>
            </a:fld>
            <a:endParaRPr lang="en-PH"/>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393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1D712-7D8D-4165-8650-D38186867F90}" type="datetimeFigureOut">
              <a:rPr lang="en-PH" smtClean="0"/>
              <a:t>10/12/2023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E958C68-1462-41E8-8306-EF028F0FAE63}" type="slidenum">
              <a:rPr lang="en-PH" smtClean="0"/>
              <a:t>‹#›</a:t>
            </a:fld>
            <a:endParaRPr lang="en-PH"/>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497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1D712-7D8D-4165-8650-D38186867F90}" type="datetimeFigureOut">
              <a:rPr lang="en-PH" smtClean="0"/>
              <a:t>10/12/2023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E958C68-1462-41E8-8306-EF028F0FAE63}" type="slidenum">
              <a:rPr lang="en-PH" smtClean="0"/>
              <a:t>‹#›</a:t>
            </a:fld>
            <a:endParaRPr lang="en-PH"/>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4234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01D712-7D8D-4165-8650-D38186867F90}" type="datetimeFigureOut">
              <a:rPr lang="en-PH" smtClean="0"/>
              <a:t>10/12/2023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E958C68-1462-41E8-8306-EF028F0FAE63}" type="slidenum">
              <a:rPr lang="en-PH" smtClean="0"/>
              <a:t>‹#›</a:t>
            </a:fld>
            <a:endParaRPr lang="en-PH"/>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584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1D712-7D8D-4165-8650-D38186867F90}" type="datetimeFigureOut">
              <a:rPr lang="en-PH" smtClean="0"/>
              <a:t>10/12/2023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E958C68-1462-41E8-8306-EF028F0FAE63}" type="slidenum">
              <a:rPr lang="en-PH" smtClean="0"/>
              <a:t>‹#›</a:t>
            </a:fld>
            <a:endParaRPr lang="en-PH"/>
          </a:p>
        </p:txBody>
      </p:sp>
    </p:spTree>
    <p:extLst>
      <p:ext uri="{BB962C8B-B14F-4D97-AF65-F5344CB8AC3E}">
        <p14:creationId xmlns:p14="http://schemas.microsoft.com/office/powerpoint/2010/main" val="253129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01D712-7D8D-4165-8650-D38186867F90}" type="datetimeFigureOut">
              <a:rPr lang="en-PH" smtClean="0"/>
              <a:t>10/12/2023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E958C68-1462-41E8-8306-EF028F0FAE63}" type="slidenum">
              <a:rPr lang="en-PH" smtClean="0"/>
              <a:t>‹#›</a:t>
            </a:fld>
            <a:endParaRPr lang="en-PH"/>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649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201D712-7D8D-4165-8650-D38186867F90}" type="datetimeFigureOut">
              <a:rPr lang="en-PH" smtClean="0"/>
              <a:t>10/12/2023</a:t>
            </a:fld>
            <a:endParaRPr lang="en-PH"/>
          </a:p>
        </p:txBody>
      </p:sp>
      <p:sp>
        <p:nvSpPr>
          <p:cNvPr id="6" name="Footer Placeholder 5"/>
          <p:cNvSpPr>
            <a:spLocks noGrp="1"/>
          </p:cNvSpPr>
          <p:nvPr>
            <p:ph type="ftr" sz="quarter" idx="11"/>
          </p:nvPr>
        </p:nvSpPr>
        <p:spPr>
          <a:xfrm>
            <a:off x="1447382" y="318640"/>
            <a:ext cx="5541004" cy="320931"/>
          </a:xfrm>
        </p:spPr>
        <p:txBody>
          <a:bodyPr/>
          <a:lstStyle/>
          <a:p>
            <a:endParaRPr lang="en-PH"/>
          </a:p>
        </p:txBody>
      </p:sp>
      <p:sp>
        <p:nvSpPr>
          <p:cNvPr id="7" name="Slide Number Placeholder 6"/>
          <p:cNvSpPr>
            <a:spLocks noGrp="1"/>
          </p:cNvSpPr>
          <p:nvPr>
            <p:ph type="sldNum" sz="quarter" idx="12"/>
          </p:nvPr>
        </p:nvSpPr>
        <p:spPr/>
        <p:txBody>
          <a:bodyPr/>
          <a:lstStyle/>
          <a:p>
            <a:fld id="{EE958C68-1462-41E8-8306-EF028F0FAE63}" type="slidenum">
              <a:rPr lang="en-PH" smtClean="0"/>
              <a:t>‹#›</a:t>
            </a:fld>
            <a:endParaRPr lang="en-PH"/>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830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201D712-7D8D-4165-8650-D38186867F90}" type="datetimeFigureOut">
              <a:rPr lang="en-PH" smtClean="0"/>
              <a:t>10/12/2023</a:t>
            </a:fld>
            <a:endParaRPr lang="en-PH"/>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958C68-1462-41E8-8306-EF028F0FAE63}" type="slidenum">
              <a:rPr lang="en-PH" smtClean="0"/>
              <a:t>‹#›</a:t>
            </a:fld>
            <a:endParaRPr lang="en-PH"/>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579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1D7-A03D-603B-64A1-1C98DBBE63CF}"/>
              </a:ext>
            </a:extLst>
          </p:cNvPr>
          <p:cNvSpPr>
            <a:spLocks noGrp="1"/>
          </p:cNvSpPr>
          <p:nvPr>
            <p:ph type="ctrTitle"/>
          </p:nvPr>
        </p:nvSpPr>
        <p:spPr/>
        <p:txBody>
          <a:bodyPr/>
          <a:lstStyle/>
          <a:p>
            <a:r>
              <a:rPr lang="en-PH" dirty="0"/>
              <a:t>Choco Oreo Drink</a:t>
            </a:r>
          </a:p>
        </p:txBody>
      </p:sp>
      <p:sp>
        <p:nvSpPr>
          <p:cNvPr id="3" name="Subtitle 2">
            <a:extLst>
              <a:ext uri="{FF2B5EF4-FFF2-40B4-BE49-F238E27FC236}">
                <a16:creationId xmlns:a16="http://schemas.microsoft.com/office/drawing/2014/main" id="{2D9D281E-DD25-D6A9-33E4-E2FC2FB8CDDB}"/>
              </a:ext>
            </a:extLst>
          </p:cNvPr>
          <p:cNvSpPr>
            <a:spLocks noGrp="1"/>
          </p:cNvSpPr>
          <p:nvPr>
            <p:ph type="subTitle" idx="1"/>
          </p:nvPr>
        </p:nvSpPr>
        <p:spPr>
          <a:xfrm>
            <a:off x="2417780" y="3602324"/>
            <a:ext cx="8637072" cy="977621"/>
          </a:xfrm>
        </p:spPr>
        <p:txBody>
          <a:bodyPr>
            <a:noAutofit/>
          </a:bodyPr>
          <a:lstStyle/>
          <a:p>
            <a:r>
              <a:rPr lang="en-PH" sz="2400" dirty="0"/>
              <a:t>Jon </a:t>
            </a:r>
            <a:r>
              <a:rPr lang="en-PH" sz="2400" dirty="0" err="1"/>
              <a:t>Lyndel</a:t>
            </a:r>
            <a:endParaRPr lang="en-PH" sz="2400" dirty="0"/>
          </a:p>
          <a:p>
            <a:r>
              <a:rPr lang="en-PH" sz="2400" dirty="0"/>
              <a:t>Janine </a:t>
            </a:r>
            <a:r>
              <a:rPr lang="en-PH" sz="2400" dirty="0" err="1"/>
              <a:t>Arbado</a:t>
            </a:r>
            <a:endParaRPr lang="en-PH" sz="2400" dirty="0"/>
          </a:p>
          <a:p>
            <a:r>
              <a:rPr lang="en-PH" sz="2400" dirty="0" err="1"/>
              <a:t>Learnie</a:t>
            </a:r>
            <a:r>
              <a:rPr lang="en-PH" sz="2400" dirty="0"/>
              <a:t> Grace Reyes</a:t>
            </a:r>
          </a:p>
          <a:p>
            <a:r>
              <a:rPr lang="en-PH" sz="2400" dirty="0"/>
              <a:t>Revi Pureza</a:t>
            </a:r>
          </a:p>
        </p:txBody>
      </p:sp>
    </p:spTree>
    <p:extLst>
      <p:ext uri="{BB962C8B-B14F-4D97-AF65-F5344CB8AC3E}">
        <p14:creationId xmlns:p14="http://schemas.microsoft.com/office/powerpoint/2010/main" val="228909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52FE-5F2C-FCBC-2532-9B6909963A28}"/>
              </a:ext>
            </a:extLst>
          </p:cNvPr>
          <p:cNvSpPr>
            <a:spLocks noGrp="1"/>
          </p:cNvSpPr>
          <p:nvPr>
            <p:ph type="title"/>
          </p:nvPr>
        </p:nvSpPr>
        <p:spPr/>
        <p:txBody>
          <a:bodyPr/>
          <a:lstStyle/>
          <a:p>
            <a:r>
              <a:rPr lang="en-PH" dirty="0"/>
              <a:t>objective</a:t>
            </a:r>
          </a:p>
        </p:txBody>
      </p:sp>
      <p:sp>
        <p:nvSpPr>
          <p:cNvPr id="7" name="Content Placeholder 6">
            <a:extLst>
              <a:ext uri="{FF2B5EF4-FFF2-40B4-BE49-F238E27FC236}">
                <a16:creationId xmlns:a16="http://schemas.microsoft.com/office/drawing/2014/main" id="{04B6DECF-12F0-12C3-45FA-F1195F922508}"/>
              </a:ext>
            </a:extLst>
          </p:cNvPr>
          <p:cNvSpPr>
            <a:spLocks noGrp="1"/>
          </p:cNvSpPr>
          <p:nvPr>
            <p:ph idx="1"/>
          </p:nvPr>
        </p:nvSpPr>
        <p:spPr>
          <a:xfrm>
            <a:off x="1451579" y="2472933"/>
            <a:ext cx="9603275" cy="1413268"/>
          </a:xfrm>
        </p:spPr>
        <p:txBody>
          <a:bodyPr/>
          <a:lstStyle/>
          <a:p>
            <a:r>
              <a:rPr lang="en-PH" dirty="0"/>
              <a:t>Our objective is to raise money so that we can help your neighborhood for relief aid and as many as possible.</a:t>
            </a:r>
          </a:p>
        </p:txBody>
      </p:sp>
    </p:spTree>
    <p:extLst>
      <p:ext uri="{BB962C8B-B14F-4D97-AF65-F5344CB8AC3E}">
        <p14:creationId xmlns:p14="http://schemas.microsoft.com/office/powerpoint/2010/main" val="358041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D758-4B09-13F7-6043-99B59FE0716D}"/>
              </a:ext>
            </a:extLst>
          </p:cNvPr>
          <p:cNvSpPr>
            <a:spLocks noGrp="1"/>
          </p:cNvSpPr>
          <p:nvPr>
            <p:ph type="title"/>
          </p:nvPr>
        </p:nvSpPr>
        <p:spPr/>
        <p:txBody>
          <a:bodyPr/>
          <a:lstStyle/>
          <a:p>
            <a:r>
              <a:rPr lang="en-PH" dirty="0"/>
              <a:t>data</a:t>
            </a:r>
          </a:p>
        </p:txBody>
      </p:sp>
      <p:graphicFrame>
        <p:nvGraphicFramePr>
          <p:cNvPr id="4" name="Content Placeholder 3">
            <a:extLst>
              <a:ext uri="{FF2B5EF4-FFF2-40B4-BE49-F238E27FC236}">
                <a16:creationId xmlns:a16="http://schemas.microsoft.com/office/drawing/2014/main" id="{AE7BCBBE-B219-2B2C-07BD-43CAA1ADD13D}"/>
              </a:ext>
            </a:extLst>
          </p:cNvPr>
          <p:cNvGraphicFramePr>
            <a:graphicFrameLocks noGrp="1"/>
          </p:cNvGraphicFramePr>
          <p:nvPr>
            <p:ph idx="1"/>
            <p:extLst>
              <p:ext uri="{D42A27DB-BD31-4B8C-83A1-F6EECF244321}">
                <p14:modId xmlns:p14="http://schemas.microsoft.com/office/powerpoint/2010/main" val="850430343"/>
              </p:ext>
            </p:extLst>
          </p:nvPr>
        </p:nvGraphicFramePr>
        <p:xfrm>
          <a:off x="1451579" y="2267109"/>
          <a:ext cx="3556000" cy="773430"/>
        </p:xfrm>
        <a:graphic>
          <a:graphicData uri="http://schemas.openxmlformats.org/drawingml/2006/table">
            <a:tbl>
              <a:tblPr>
                <a:tableStyleId>{5C22544A-7EE6-4342-B048-85BDC9FD1C3A}</a:tableStyleId>
              </a:tblPr>
              <a:tblGrid>
                <a:gridCol w="1968500">
                  <a:extLst>
                    <a:ext uri="{9D8B030D-6E8A-4147-A177-3AD203B41FA5}">
                      <a16:colId xmlns:a16="http://schemas.microsoft.com/office/drawing/2014/main" val="1814321628"/>
                    </a:ext>
                  </a:extLst>
                </a:gridCol>
                <a:gridCol w="1587500">
                  <a:extLst>
                    <a:ext uri="{9D8B030D-6E8A-4147-A177-3AD203B41FA5}">
                      <a16:colId xmlns:a16="http://schemas.microsoft.com/office/drawing/2014/main" val="2586751669"/>
                    </a:ext>
                  </a:extLst>
                </a:gridCol>
              </a:tblGrid>
              <a:tr h="520065">
                <a:tc>
                  <a:txBody>
                    <a:bodyPr/>
                    <a:lstStyle/>
                    <a:p>
                      <a:pPr algn="ctr" fontAlgn="ctr"/>
                      <a:r>
                        <a:rPr lang="en-PH" sz="1200" u="none" strike="noStrike">
                          <a:effectLst/>
                        </a:rPr>
                        <a:t>Annual Fixed Cost</a:t>
                      </a:r>
                      <a:endParaRPr lang="en-PH" sz="1200" b="1"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PH" sz="1200" u="none" strike="noStrike">
                          <a:effectLst/>
                        </a:rPr>
                        <a:t>$5,227.20</a:t>
                      </a:r>
                      <a:endParaRPr lang="en-PH"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46848511"/>
                  </a:ext>
                </a:extLst>
              </a:tr>
              <a:tr h="253365">
                <a:tc>
                  <a:txBody>
                    <a:bodyPr/>
                    <a:lstStyle/>
                    <a:p>
                      <a:pPr algn="ctr" fontAlgn="ctr"/>
                      <a:r>
                        <a:rPr lang="en-PH" sz="1200" u="none" strike="noStrike">
                          <a:effectLst/>
                        </a:rPr>
                        <a:t>Variable Costs</a:t>
                      </a:r>
                      <a:endParaRPr lang="en-PH" sz="1200" b="1"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PH" sz="1200" u="none" strike="noStrike" dirty="0">
                          <a:effectLst/>
                        </a:rPr>
                        <a:t>$0.30</a:t>
                      </a:r>
                      <a:endParaRPr lang="en-PH"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6418951"/>
                  </a:ext>
                </a:extLst>
              </a:tr>
            </a:tbl>
          </a:graphicData>
        </a:graphic>
      </p:graphicFrame>
      <p:graphicFrame>
        <p:nvGraphicFramePr>
          <p:cNvPr id="5" name="Table 4">
            <a:extLst>
              <a:ext uri="{FF2B5EF4-FFF2-40B4-BE49-F238E27FC236}">
                <a16:creationId xmlns:a16="http://schemas.microsoft.com/office/drawing/2014/main" id="{BCBE0BCB-4963-32C3-8EFF-146DF369D876}"/>
              </a:ext>
            </a:extLst>
          </p:cNvPr>
          <p:cNvGraphicFramePr>
            <a:graphicFrameLocks noGrp="1"/>
          </p:cNvGraphicFramePr>
          <p:nvPr>
            <p:extLst>
              <p:ext uri="{D42A27DB-BD31-4B8C-83A1-F6EECF244321}">
                <p14:modId xmlns:p14="http://schemas.microsoft.com/office/powerpoint/2010/main" val="2198557709"/>
              </p:ext>
            </p:extLst>
          </p:nvPr>
        </p:nvGraphicFramePr>
        <p:xfrm>
          <a:off x="1451579" y="3219450"/>
          <a:ext cx="2413000" cy="1028700"/>
        </p:xfrm>
        <a:graphic>
          <a:graphicData uri="http://schemas.openxmlformats.org/drawingml/2006/table">
            <a:tbl>
              <a:tblPr>
                <a:tableStyleId>{5C22544A-7EE6-4342-B048-85BDC9FD1C3A}</a:tableStyleId>
              </a:tblPr>
              <a:tblGrid>
                <a:gridCol w="1206500">
                  <a:extLst>
                    <a:ext uri="{9D8B030D-6E8A-4147-A177-3AD203B41FA5}">
                      <a16:colId xmlns:a16="http://schemas.microsoft.com/office/drawing/2014/main" val="2496438360"/>
                    </a:ext>
                  </a:extLst>
                </a:gridCol>
                <a:gridCol w="1206500">
                  <a:extLst>
                    <a:ext uri="{9D8B030D-6E8A-4147-A177-3AD203B41FA5}">
                      <a16:colId xmlns:a16="http://schemas.microsoft.com/office/drawing/2014/main" val="1736689184"/>
                    </a:ext>
                  </a:extLst>
                </a:gridCol>
              </a:tblGrid>
              <a:tr h="508635">
                <a:tc>
                  <a:txBody>
                    <a:bodyPr/>
                    <a:lstStyle/>
                    <a:p>
                      <a:pPr algn="ctr" fontAlgn="ctr"/>
                      <a:r>
                        <a:rPr lang="en-PH" sz="1200" u="none" strike="noStrike">
                          <a:effectLst/>
                        </a:rPr>
                        <a:t>Price</a:t>
                      </a:r>
                      <a:endParaRPr lang="en-PH" sz="1200" b="1"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PH" sz="1200" u="none" strike="noStrike">
                          <a:effectLst/>
                        </a:rPr>
                        <a:t>$0.80</a:t>
                      </a:r>
                      <a:endParaRPr lang="en-PH"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62923118"/>
                  </a:ext>
                </a:extLst>
              </a:tr>
              <a:tr h="520065">
                <a:tc>
                  <a:txBody>
                    <a:bodyPr/>
                    <a:lstStyle/>
                    <a:p>
                      <a:pPr algn="ctr" fontAlgn="ctr"/>
                      <a:r>
                        <a:rPr lang="en-PH" sz="1200" u="none" strike="noStrike">
                          <a:effectLst/>
                        </a:rPr>
                        <a:t>% of Demand</a:t>
                      </a:r>
                      <a:endParaRPr lang="en-PH" sz="1200" b="1"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PH" sz="1200" u="none" strike="noStrike" dirty="0">
                          <a:effectLst/>
                        </a:rPr>
                        <a:t>60%</a:t>
                      </a:r>
                      <a:endParaRPr lang="en-PH"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5768893"/>
                  </a:ext>
                </a:extLst>
              </a:tr>
            </a:tbl>
          </a:graphicData>
        </a:graphic>
      </p:graphicFrame>
      <p:sp>
        <p:nvSpPr>
          <p:cNvPr id="7" name="TextBox 6">
            <a:extLst>
              <a:ext uri="{FF2B5EF4-FFF2-40B4-BE49-F238E27FC236}">
                <a16:creationId xmlns:a16="http://schemas.microsoft.com/office/drawing/2014/main" id="{06EB07D0-F559-C268-EBFF-A6B28BFDEB2A}"/>
              </a:ext>
            </a:extLst>
          </p:cNvPr>
          <p:cNvSpPr txBox="1"/>
          <p:nvPr/>
        </p:nvSpPr>
        <p:spPr>
          <a:xfrm>
            <a:off x="1333500" y="4633645"/>
            <a:ext cx="6101080" cy="369332"/>
          </a:xfrm>
          <a:prstGeom prst="rect">
            <a:avLst/>
          </a:prstGeom>
          <a:noFill/>
        </p:spPr>
        <p:txBody>
          <a:bodyPr wrap="square">
            <a:spAutoFit/>
          </a:bodyPr>
          <a:lstStyle/>
          <a:p>
            <a:r>
              <a:rPr lang="en-PH" sz="1800" b="1" i="0" u="none" strike="noStrike" dirty="0">
                <a:solidFill>
                  <a:srgbClr val="000000"/>
                </a:solidFill>
                <a:effectLst/>
                <a:latin typeface="Calibri" panose="020F0502020204030204" pitchFamily="34" charset="0"/>
              </a:rPr>
              <a:t>Break-Even Point</a:t>
            </a:r>
            <a:r>
              <a:rPr lang="en-PH" dirty="0"/>
              <a:t> </a:t>
            </a:r>
            <a:r>
              <a:rPr lang="en-PH" sz="1800" b="0" i="0" u="none" strike="noStrike" dirty="0">
                <a:solidFill>
                  <a:srgbClr val="000000"/>
                </a:solidFill>
                <a:effectLst/>
                <a:latin typeface="Calibri" panose="020F0502020204030204" pitchFamily="34" charset="0"/>
              </a:rPr>
              <a:t>10454.4</a:t>
            </a:r>
            <a:r>
              <a:rPr lang="en-PH" dirty="0"/>
              <a:t> </a:t>
            </a:r>
          </a:p>
        </p:txBody>
      </p:sp>
      <p:sp>
        <p:nvSpPr>
          <p:cNvPr id="9" name="TextBox 8">
            <a:extLst>
              <a:ext uri="{FF2B5EF4-FFF2-40B4-BE49-F238E27FC236}">
                <a16:creationId xmlns:a16="http://schemas.microsoft.com/office/drawing/2014/main" id="{221B7CEC-2C66-6D1B-AB44-DF9AD0EF6FDA}"/>
              </a:ext>
            </a:extLst>
          </p:cNvPr>
          <p:cNvSpPr txBox="1"/>
          <p:nvPr/>
        </p:nvSpPr>
        <p:spPr>
          <a:xfrm>
            <a:off x="1333500" y="5203806"/>
            <a:ext cx="6101080" cy="369332"/>
          </a:xfrm>
          <a:prstGeom prst="rect">
            <a:avLst/>
          </a:prstGeom>
          <a:noFill/>
        </p:spPr>
        <p:txBody>
          <a:bodyPr wrap="square">
            <a:spAutoFit/>
          </a:bodyPr>
          <a:lstStyle/>
          <a:p>
            <a:r>
              <a:rPr lang="en-PH" sz="1800" b="1" i="0" u="none" strike="noStrike" dirty="0">
                <a:solidFill>
                  <a:srgbClr val="000000"/>
                </a:solidFill>
                <a:effectLst/>
                <a:latin typeface="Calibri" panose="020F0502020204030204" pitchFamily="34" charset="0"/>
              </a:rPr>
              <a:t>Annual Net Profit</a:t>
            </a:r>
            <a:r>
              <a:rPr lang="en-PH" dirty="0"/>
              <a:t> </a:t>
            </a:r>
            <a:r>
              <a:rPr lang="en-PH" sz="1800" b="0" i="0" u="none" strike="noStrike" dirty="0">
                <a:solidFill>
                  <a:srgbClr val="000000"/>
                </a:solidFill>
                <a:effectLst/>
                <a:latin typeface="Calibri" panose="020F0502020204030204" pitchFamily="34" charset="0"/>
              </a:rPr>
              <a:t> $2,829 </a:t>
            </a:r>
            <a:endParaRPr lang="en-PH" dirty="0"/>
          </a:p>
        </p:txBody>
      </p:sp>
    </p:spTree>
    <p:extLst>
      <p:ext uri="{BB962C8B-B14F-4D97-AF65-F5344CB8AC3E}">
        <p14:creationId xmlns:p14="http://schemas.microsoft.com/office/powerpoint/2010/main" val="270039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8B8E-059C-5370-6958-1E456F360F1E}"/>
              </a:ext>
            </a:extLst>
          </p:cNvPr>
          <p:cNvSpPr>
            <a:spLocks noGrp="1"/>
          </p:cNvSpPr>
          <p:nvPr>
            <p:ph type="title"/>
          </p:nvPr>
        </p:nvSpPr>
        <p:spPr/>
        <p:txBody>
          <a:bodyPr/>
          <a:lstStyle/>
          <a:p>
            <a:r>
              <a:rPr lang="en-PH" dirty="0"/>
              <a:t>Yearly Cost and Revenue</a:t>
            </a:r>
          </a:p>
        </p:txBody>
      </p:sp>
      <p:pic>
        <p:nvPicPr>
          <p:cNvPr id="4" name="Content Placeholder 4">
            <a:extLst>
              <a:ext uri="{FF2B5EF4-FFF2-40B4-BE49-F238E27FC236}">
                <a16:creationId xmlns:a16="http://schemas.microsoft.com/office/drawing/2014/main" id="{CFD6C3F3-4369-4658-4AAA-0CF4F0A89935}"/>
              </a:ext>
            </a:extLst>
          </p:cNvPr>
          <p:cNvPicPr>
            <a:picLocks noGrp="1" noChangeAspect="1"/>
          </p:cNvPicPr>
          <p:nvPr>
            <p:ph idx="1"/>
          </p:nvPr>
        </p:nvPicPr>
        <p:blipFill>
          <a:blip r:embed="rId3"/>
          <a:stretch>
            <a:fillRect/>
          </a:stretch>
        </p:blipFill>
        <p:spPr>
          <a:xfrm>
            <a:off x="1451579" y="2016124"/>
            <a:ext cx="6076758" cy="4364355"/>
          </a:xfrm>
        </p:spPr>
      </p:pic>
    </p:spTree>
    <p:extLst>
      <p:ext uri="{BB962C8B-B14F-4D97-AF65-F5344CB8AC3E}">
        <p14:creationId xmlns:p14="http://schemas.microsoft.com/office/powerpoint/2010/main" val="421879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678F-4585-A5F2-BDE8-F602C88936D1}"/>
              </a:ext>
            </a:extLst>
          </p:cNvPr>
          <p:cNvSpPr>
            <a:spLocks noGrp="1"/>
          </p:cNvSpPr>
          <p:nvPr>
            <p:ph type="title"/>
          </p:nvPr>
        </p:nvSpPr>
        <p:spPr/>
        <p:txBody>
          <a:bodyPr/>
          <a:lstStyle/>
          <a:p>
            <a:r>
              <a:rPr lang="en-PH" dirty="0"/>
              <a:t>Conclusion</a:t>
            </a:r>
          </a:p>
        </p:txBody>
      </p:sp>
      <p:sp>
        <p:nvSpPr>
          <p:cNvPr id="3" name="Content Placeholder 2">
            <a:extLst>
              <a:ext uri="{FF2B5EF4-FFF2-40B4-BE49-F238E27FC236}">
                <a16:creationId xmlns:a16="http://schemas.microsoft.com/office/drawing/2014/main" id="{C42B427A-064F-8CB2-1A17-6FF00432213A}"/>
              </a:ext>
            </a:extLst>
          </p:cNvPr>
          <p:cNvSpPr>
            <a:spLocks noGrp="1"/>
          </p:cNvSpPr>
          <p:nvPr>
            <p:ph idx="1"/>
          </p:nvPr>
        </p:nvSpPr>
        <p:spPr/>
        <p:txBody>
          <a:bodyPr/>
          <a:lstStyle/>
          <a:p>
            <a:r>
              <a:rPr lang="en-PH" dirty="0"/>
              <a:t>We highly appreciate your time Ms. Anna and giving a chance to present this to you.</a:t>
            </a:r>
          </a:p>
          <a:p>
            <a:r>
              <a:rPr lang="en-PH" dirty="0"/>
              <a:t>We are looking forward to work with you soon. Thank you so much</a:t>
            </a:r>
          </a:p>
        </p:txBody>
      </p:sp>
    </p:spTree>
    <p:extLst>
      <p:ext uri="{BB962C8B-B14F-4D97-AF65-F5344CB8AC3E}">
        <p14:creationId xmlns:p14="http://schemas.microsoft.com/office/powerpoint/2010/main" val="17823571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87</TotalTime>
  <Words>204</Words>
  <Application>Microsoft Office PowerPoint</Application>
  <PresentationFormat>Widescreen</PresentationFormat>
  <Paragraphs>30</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Gallery</vt:lpstr>
      <vt:lpstr>Choco Oreo Drink</vt:lpstr>
      <vt:lpstr>objective</vt:lpstr>
      <vt:lpstr>data</vt:lpstr>
      <vt:lpstr>Yearly Cost and Revenue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Choco Oreo Drink</dc:title>
  <dc:creator>Revi Pureza</dc:creator>
  <cp:lastModifiedBy>Revi Pureza</cp:lastModifiedBy>
  <cp:revision>1</cp:revision>
  <dcterms:created xsi:type="dcterms:W3CDTF">2023-12-10T00:56:49Z</dcterms:created>
  <dcterms:modified xsi:type="dcterms:W3CDTF">2023-12-10T02:24:17Z</dcterms:modified>
</cp:coreProperties>
</file>