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61" r:id="rId3"/>
    <p:sldId id="289" r:id="rId4"/>
    <p:sldId id="290" r:id="rId5"/>
    <p:sldId id="291" r:id="rId6"/>
    <p:sldId id="29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2FE"/>
    <a:srgbClr val="A6C8FF"/>
    <a:srgbClr val="4589FF"/>
    <a:srgbClr val="E0E0E0"/>
    <a:srgbClr val="212121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66587" autoAdjust="0"/>
  </p:normalViewPr>
  <p:slideViewPr>
    <p:cSldViewPr snapToGrid="0">
      <p:cViewPr varScale="1">
        <p:scale>
          <a:sx n="167" d="100"/>
          <a:sy n="167" d="100"/>
        </p:scale>
        <p:origin x="3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12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D8B624F-BB79-2F98-3B13-AC3BE8E0B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594888" cy="3099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>
              <a:latin typeface="IBM Plex Sans" panose="020B0503050203000203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D0BCCE-6D54-B379-B186-E9F10A6C22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87877" y="0"/>
            <a:ext cx="1168535" cy="3099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0EBB0-062D-423F-8CC3-98C0761C1041}" type="datetimeFigureOut">
              <a:rPr lang="en-AU" smtClean="0">
                <a:latin typeface="IBM Plex Sans" panose="020B0503050203000203" pitchFamily="34" charset="0"/>
              </a:rPr>
              <a:t>16/07/2023</a:t>
            </a:fld>
            <a:endParaRPr lang="en-AU">
              <a:latin typeface="IBM Plex Sans" panose="020B0503050203000203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C8382-56DE-161B-A9E1-48638B15B4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338807" y="8685213"/>
            <a:ext cx="517606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184B69-469A-453E-96F0-014ECF198D54}" type="slidenum">
              <a:rPr lang="en-AU" smtClean="0">
                <a:latin typeface="IBM Plex Sans" panose="020B0503050203000203" pitchFamily="34" charset="0"/>
              </a:rPr>
              <a:t>‹#›</a:t>
            </a:fld>
            <a:endParaRPr lang="en-AU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153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88988" y="130175"/>
            <a:ext cx="7427913" cy="4178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9485" y="4369553"/>
            <a:ext cx="6602278" cy="464367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0516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2692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4993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8001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176151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30415"/>
            <a:ext cx="10363200" cy="235633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3C4C922-7A50-8868-6057-9582279FF8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2" y="5607781"/>
            <a:ext cx="2817391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884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57B7-C8E8-4E7D-85A5-F538BDF8FA91}" type="slidenum">
              <a:rPr lang="en-AU" smtClean="0"/>
              <a:t>‹#›</a:t>
            </a:fld>
            <a:endParaRPr lang="en-AU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23760ED-36DF-62C6-6405-DA6BB36EBB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8" name="Picture 2" descr="Curtin University | The Junction">
            <a:extLst>
              <a:ext uri="{FF2B5EF4-FFF2-40B4-BE49-F238E27FC236}">
                <a16:creationId xmlns:a16="http://schemas.microsoft.com/office/drawing/2014/main" id="{A0C5E8D2-8D65-C140-CB3F-D6B6FDDB35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34283ED-0D85-77E2-8EE0-616BA57A1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662" y="6492875"/>
            <a:ext cx="10980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GB" dirty="0"/>
              <a:t>CHEN4011: Advanced </a:t>
            </a:r>
            <a:r>
              <a:rPr lang="en-GB" dirty="0" err="1"/>
              <a:t>Modeling</a:t>
            </a:r>
            <a:r>
              <a:rPr lang="en-GB" dirty="0"/>
              <a:t> and Control -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682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57B7-C8E8-4E7D-85A5-F538BDF8FA91}" type="slidenum">
              <a:rPr lang="en-AU" smtClean="0"/>
              <a:t>‹#›</a:t>
            </a:fld>
            <a:endParaRPr lang="en-AU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815FFDC-34B9-6DD0-73EB-AB2C1A8865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417509"/>
            <a:ext cx="1620000" cy="621000"/>
          </a:xfrm>
          <a:prstGeom prst="rect">
            <a:avLst/>
          </a:prstGeom>
        </p:spPr>
      </p:pic>
      <p:pic>
        <p:nvPicPr>
          <p:cNvPr id="4" name="Picture 2" descr="Curtin University | The Junction">
            <a:extLst>
              <a:ext uri="{FF2B5EF4-FFF2-40B4-BE49-F238E27FC236}">
                <a16:creationId xmlns:a16="http://schemas.microsoft.com/office/drawing/2014/main" id="{B1FCAC3B-567A-DC5B-4BBD-66CA8F6636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39138" y="82061"/>
            <a:ext cx="1620000" cy="26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E5D2ECA-4906-A6A2-1522-2B4E6FEA65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662" y="6492875"/>
            <a:ext cx="10980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GB" dirty="0"/>
              <a:t>CHEN4011: Advanced </a:t>
            </a:r>
            <a:r>
              <a:rPr lang="en-GB" dirty="0" err="1"/>
              <a:t>Modeling</a:t>
            </a:r>
            <a:r>
              <a:rPr lang="en-GB" dirty="0"/>
              <a:t> and Control -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676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7662" y="1390898"/>
            <a:ext cx="5517661" cy="4926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6680" y="1390898"/>
            <a:ext cx="5822459" cy="4926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57B7-C8E8-4E7D-85A5-F538BDF8FA91}" type="slidenum">
              <a:rPr lang="en-AU" smtClean="0"/>
              <a:t>‹#›</a:t>
            </a:fld>
            <a:endParaRPr lang="en-A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AB4B5C0-B97E-0F3C-B61B-AFCA10FDEF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39138" y="82061"/>
            <a:ext cx="1620000" cy="621000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CF864AF-D677-9FA0-13BB-7AF68F6E83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662" y="6492875"/>
            <a:ext cx="10980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GB" dirty="0"/>
              <a:t>CHEN4011: Advanced </a:t>
            </a:r>
            <a:r>
              <a:rPr lang="en-GB" dirty="0" err="1"/>
              <a:t>Modeling</a:t>
            </a:r>
            <a:r>
              <a:rPr lang="en-GB" dirty="0"/>
              <a:t> and Control - Introduction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38481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75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7663" y="82061"/>
            <a:ext cx="9886461" cy="1121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661" y="1395046"/>
            <a:ext cx="11621477" cy="49178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62" y="6492875"/>
            <a:ext cx="109806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GB" dirty="0"/>
              <a:t>CHEN4011: Advanced </a:t>
            </a:r>
            <a:r>
              <a:rPr lang="en-GB" dirty="0" err="1"/>
              <a:t>Modeling</a:t>
            </a:r>
            <a:r>
              <a:rPr lang="en-GB" dirty="0"/>
              <a:t> and Control - Introduction</a:t>
            </a: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8616" y="6492874"/>
            <a:ext cx="5705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fld id="{D14857B7-C8E8-4E7D-85A5-F538BDF8FA91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7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8" r:id="rId3"/>
    <p:sldLayoutId id="2147483664" r:id="rId4"/>
    <p:sldLayoutId id="2147483667" r:id="rId5"/>
  </p:sldLayoutIdLst>
  <p:hf hdr="0" dt="0"/>
  <p:txStyles>
    <p:titleStyle>
      <a:lvl1pPr algn="l" defTabSz="914400" rtl="0" eaLnBrk="1" latinLnBrk="0" hangingPunct="1">
        <a:lnSpc>
          <a:spcPts val="4400"/>
        </a:lnSpc>
        <a:spcBef>
          <a:spcPct val="0"/>
        </a:spcBef>
        <a:buNone/>
        <a:defRPr sz="4400" kern="1200">
          <a:solidFill>
            <a:srgbClr val="0F62FE"/>
          </a:solidFill>
          <a:latin typeface="IBM Plex Sans" panose="020B0503050203000203" pitchFamily="34" charset="0"/>
          <a:ea typeface="Andika" panose="02000000000000000000" pitchFamily="2" charset="0"/>
          <a:cs typeface="Andika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12121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12121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12121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2121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12121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C50D-A5B2-8810-EB49-9A5E08825B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CHEN4011</a:t>
            </a:r>
            <a:br>
              <a:rPr lang="en-GB" dirty="0"/>
            </a:br>
            <a:r>
              <a:rPr lang="en-GB" dirty="0"/>
              <a:t>Advanced </a:t>
            </a:r>
            <a:r>
              <a:rPr lang="en-GB" dirty="0" err="1"/>
              <a:t>Modeling</a:t>
            </a:r>
            <a:br>
              <a:rPr lang="en-GB" dirty="0"/>
            </a:br>
            <a:r>
              <a:rPr lang="en-GB" dirty="0"/>
              <a:t>and Control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5E6D8-51C5-4C11-69E8-7DA4300251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A/Prof. Ranjeet </a:t>
            </a:r>
            <a:r>
              <a:rPr lang="en-GB" dirty="0" err="1"/>
              <a:t>Utikar</a:t>
            </a:r>
            <a:endParaRPr lang="en-GB" dirty="0"/>
          </a:p>
          <a:p>
            <a:r>
              <a:rPr lang="en-GB" dirty="0"/>
              <a:t>WASM: Minerals, Energy, and Chemical Engineering</a:t>
            </a:r>
          </a:p>
          <a:p>
            <a:r>
              <a:rPr lang="en-GB" dirty="0"/>
              <a:t>Curtin University, WA</a:t>
            </a:r>
          </a:p>
        </p:txBody>
      </p:sp>
    </p:spTree>
    <p:extLst>
      <p:ext uri="{BB962C8B-B14F-4D97-AF65-F5344CB8AC3E}">
        <p14:creationId xmlns:p14="http://schemas.microsoft.com/office/powerpoint/2010/main" val="28040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Recommended reference books 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9A675CD-C7EB-7FB9-F3B7-6A65745A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57B7-C8E8-4E7D-85A5-F538BDF8FA91}" type="slidenum">
              <a:rPr lang="en-AU" smtClean="0"/>
              <a:pPr/>
              <a:t>2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0A07C-F840-61CA-804A-1446983316B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21F0B-2577-6DAD-18C1-2E5C0FDCDE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9888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Syllabus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Chapter – 1 – Multicomponent Distillation</a:t>
            </a:r>
          </a:p>
          <a:p>
            <a:r>
              <a:rPr lang="en-AU" dirty="0"/>
              <a:t>Chapter – 2 – Adsorption</a:t>
            </a:r>
          </a:p>
          <a:p>
            <a:r>
              <a:rPr lang="en-AU" dirty="0"/>
              <a:t>Chapter – 3 – Evaporation</a:t>
            </a:r>
          </a:p>
          <a:p>
            <a:endParaRPr lang="en-AU" dirty="0"/>
          </a:p>
          <a:p>
            <a:r>
              <a:rPr lang="en-AU" dirty="0"/>
              <a:t>Chapter – 4 – Crystallization</a:t>
            </a:r>
          </a:p>
          <a:p>
            <a:r>
              <a:rPr lang="en-AU" dirty="0"/>
              <a:t>Chapter – 5 – Drying </a:t>
            </a:r>
          </a:p>
          <a:p>
            <a:r>
              <a:rPr lang="en-AU" dirty="0"/>
              <a:t>Chapter – 6 – Membrane Separation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8762174" y="1437007"/>
            <a:ext cx="512064" cy="1433779"/>
          </a:xfrm>
          <a:prstGeom prst="rightBrace">
            <a:avLst>
              <a:gd name="adj1" fmla="val 32142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IBM Plex Sans" panose="020B050305020300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67093" y="1969231"/>
            <a:ext cx="14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IBM Plex Sans" panose="020B0503050203000203" pitchFamily="34" charset="0"/>
                <a:cs typeface="Arial" panose="020B0604020202020204" pitchFamily="34" charset="0"/>
              </a:rPr>
              <a:t>Module-1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8762174" y="3587675"/>
            <a:ext cx="512064" cy="1433779"/>
          </a:xfrm>
          <a:prstGeom prst="rightBrace">
            <a:avLst>
              <a:gd name="adj1" fmla="val 29166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atin typeface="IBM Plex Sans" panose="020B0503050203000203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274238" y="4119898"/>
            <a:ext cx="143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IBM Plex Sans" panose="020B0503050203000203" pitchFamily="34" charset="0"/>
                <a:cs typeface="Arial" panose="020B0604020202020204" pitchFamily="34" charset="0"/>
              </a:rPr>
              <a:t>Module-2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808525" y="3244434"/>
            <a:ext cx="8060267" cy="0"/>
          </a:xfrm>
          <a:prstGeom prst="line">
            <a:avLst/>
          </a:prstGeom>
          <a:ln w="222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9C4E649-5AA7-A8E0-16F6-5D65C718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857B7-C8E8-4E7D-85A5-F538BDF8FA91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02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1" grpId="0" animBg="1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Lecture schedule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E0A9-34F1-4130-9958-BA19811A8FBE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258907" y="5852172"/>
            <a:ext cx="794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i="1" dirty="0">
                <a:latin typeface="IBM Plex Sans" panose="020B0503050203000203" pitchFamily="34" charset="0"/>
              </a:rPr>
              <a:t>This is a tentative schedule. We will try to follow it as much as possible. But it may change as we go. Any major change will be announced on blackboard.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DC3EC-0ABB-F928-A7DC-944F72D0A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31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dirty="0"/>
              <a:t>Problem solving - Test-1 – 40%</a:t>
            </a:r>
          </a:p>
          <a:p>
            <a:pPr lvl="1"/>
            <a:r>
              <a:rPr lang="en-AU" dirty="0"/>
              <a:t>In-class, face-to-face, closed-book test</a:t>
            </a:r>
          </a:p>
          <a:p>
            <a:pPr lvl="1"/>
            <a:r>
              <a:rPr lang="en-AU" dirty="0"/>
              <a:t>Week-7 </a:t>
            </a:r>
          </a:p>
          <a:p>
            <a:pPr lvl="1"/>
            <a:r>
              <a:rPr lang="en-AU" dirty="0"/>
              <a:t>Syllabus: Module-1</a:t>
            </a:r>
          </a:p>
          <a:p>
            <a:pPr lvl="1"/>
            <a:endParaRPr lang="en-AU" dirty="0"/>
          </a:p>
          <a:p>
            <a:r>
              <a:rPr lang="en-AU" dirty="0"/>
              <a:t>Problem solving - Test-2 – 40%</a:t>
            </a:r>
          </a:p>
          <a:p>
            <a:pPr lvl="1"/>
            <a:r>
              <a:rPr lang="en-AU" dirty="0"/>
              <a:t>In-class, face-to-face, closed-book test </a:t>
            </a:r>
          </a:p>
          <a:p>
            <a:pPr lvl="1"/>
            <a:r>
              <a:rPr lang="en-AU" dirty="0"/>
              <a:t>Week-14 </a:t>
            </a:r>
          </a:p>
          <a:p>
            <a:pPr lvl="1"/>
            <a:r>
              <a:rPr lang="en-AU" dirty="0"/>
              <a:t>Syllabus: Module-2</a:t>
            </a:r>
          </a:p>
          <a:p>
            <a:pPr lvl="1"/>
            <a:endParaRPr lang="en-AU" dirty="0"/>
          </a:p>
          <a:p>
            <a:r>
              <a:rPr lang="en-AU" dirty="0"/>
              <a:t>Mini design project – 20%</a:t>
            </a:r>
          </a:p>
          <a:p>
            <a:pPr lvl="1"/>
            <a:r>
              <a:rPr lang="en-AU" dirty="0"/>
              <a:t>Release – week – 5</a:t>
            </a:r>
          </a:p>
          <a:p>
            <a:pPr lvl="1"/>
            <a:r>
              <a:rPr lang="en-AU" dirty="0"/>
              <a:t>Submission due – week – 11</a:t>
            </a:r>
          </a:p>
          <a:p>
            <a:pPr lvl="1"/>
            <a:endParaRPr lang="en-AU" dirty="0"/>
          </a:p>
          <a:p>
            <a:r>
              <a:rPr lang="en-AU" dirty="0"/>
              <a:t>For more details (unit learning outcomes and EA competency alignment), please refer to the unit outline.</a:t>
            </a:r>
          </a:p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E0A9-34F1-4130-9958-BA19811A8FBE}" type="slidenum">
              <a:rPr lang="en-AU" smtClean="0"/>
              <a:pPr/>
              <a:t>5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5144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661" y="1395046"/>
            <a:ext cx="5658339" cy="4917830"/>
          </a:xfrm>
        </p:spPr>
        <p:txBody>
          <a:bodyPr>
            <a:normAutofit fontScale="92500"/>
          </a:bodyPr>
          <a:lstStyle/>
          <a:p>
            <a:r>
              <a:rPr lang="en-AU" dirty="0"/>
              <a:t>Lectures</a:t>
            </a:r>
          </a:p>
          <a:p>
            <a:pPr lvl="1"/>
            <a:r>
              <a:rPr lang="en-AU" dirty="0"/>
              <a:t>Two per week (Monday: 10 am to 12 pm; Friday: 1 pm – 3 pm)</a:t>
            </a:r>
          </a:p>
          <a:p>
            <a:pPr lvl="1"/>
            <a:r>
              <a:rPr lang="en-AU" dirty="0"/>
              <a:t>Face-to-face</a:t>
            </a:r>
          </a:p>
          <a:p>
            <a:endParaRPr lang="en-AU" dirty="0"/>
          </a:p>
          <a:p>
            <a:r>
              <a:rPr lang="en-AU" dirty="0"/>
              <a:t>Workshops</a:t>
            </a:r>
          </a:p>
          <a:p>
            <a:pPr lvl="1"/>
            <a:r>
              <a:rPr lang="en-AU" dirty="0"/>
              <a:t>One per week (Thursday: Either 2 pm to 3 pm, or 3 pm to 4 pm) </a:t>
            </a:r>
          </a:p>
          <a:p>
            <a:pPr lvl="1"/>
            <a:r>
              <a:rPr lang="en-AU" dirty="0"/>
              <a:t>Face-to-face</a:t>
            </a:r>
          </a:p>
          <a:p>
            <a:r>
              <a:rPr lang="en-AU" dirty="0"/>
              <a:t>Labs</a:t>
            </a:r>
          </a:p>
          <a:p>
            <a:pPr lvl="1"/>
            <a:r>
              <a:rPr lang="en-AU" dirty="0"/>
              <a:t>One per week (Monday 2 pm – 3 pm)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51E0A9-34F1-4130-9958-BA19811A8FBE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1511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BMCarbon">
      <a:dk1>
        <a:srgbClr val="212121"/>
      </a:dk1>
      <a:lt1>
        <a:srgbClr val="E8E8E8"/>
      </a:lt1>
      <a:dk2>
        <a:srgbClr val="6F6F6F"/>
      </a:dk2>
      <a:lt2>
        <a:srgbClr val="E0E0E0"/>
      </a:lt2>
      <a:accent1>
        <a:srgbClr val="0F62FE"/>
      </a:accent1>
      <a:accent2>
        <a:srgbClr val="BA4E00"/>
      </a:accent2>
      <a:accent3>
        <a:srgbClr val="DA1E28"/>
      </a:accent3>
      <a:accent4>
        <a:srgbClr val="8E6A00"/>
      </a:accent4>
      <a:accent5>
        <a:srgbClr val="D02670"/>
      </a:accent5>
      <a:accent6>
        <a:srgbClr val="0072C3"/>
      </a:accent6>
      <a:hlink>
        <a:srgbClr val="198038"/>
      </a:hlink>
      <a:folHlink>
        <a:srgbClr val="007D7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00-CHEN4012-Advanced_Separation_processes_Introduction" id="{580CD831-9019-49A6-9A7A-CC3AFB23674A}" vid="{C56A5377-C0B5-4146-95D5-41F07B642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cee_curtin_template_2023</Template>
  <TotalTime>1058</TotalTime>
  <Words>233</Words>
  <Application>Microsoft Office PowerPoint</Application>
  <PresentationFormat>Widescreen</PresentationFormat>
  <Paragraphs>48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IBM Plex Sans</vt:lpstr>
      <vt:lpstr>Office Theme</vt:lpstr>
      <vt:lpstr>CHEN4011 Advanced Modeling and Control</vt:lpstr>
      <vt:lpstr>Recommended reference books </vt:lpstr>
      <vt:lpstr>Syllabus</vt:lpstr>
      <vt:lpstr>Lecture schedule</vt:lpstr>
      <vt:lpstr>Assessments</vt:lpstr>
      <vt:lpstr>Teaching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CHEN4012 Advanced Separation Processes Introduction</dc:title>
  <dc:creator>Ranjeet Utikar</dc:creator>
  <cp:lastModifiedBy>Ranjeet Utikar</cp:lastModifiedBy>
  <cp:revision>40</cp:revision>
  <dcterms:created xsi:type="dcterms:W3CDTF">2023-02-19T13:07:19Z</dcterms:created>
  <dcterms:modified xsi:type="dcterms:W3CDTF">2023-07-16T13:04:30Z</dcterms:modified>
</cp:coreProperties>
</file>