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2" roundtripDataSignature="AMtx7mjBKKDQhZJ+km47iT3Cj6uZPyF0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1C77D44-078A-4084-A8AE-E31C57FB0406}">
  <a:tblStyle styleId="{81C77D44-078A-4084-A8AE-E31C57FB0406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2E7E6"/>
          </a:solidFill>
        </a:fill>
      </a:tcStyle>
    </a:wholeTbl>
    <a:band1H>
      <a:tcTxStyle/>
      <a:tcStyle>
        <a:tcBdr/>
        <a:fill>
          <a:solidFill>
            <a:srgbClr val="E3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3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2" d="100"/>
          <a:sy n="82" d="100"/>
        </p:scale>
        <p:origin x="276" y="-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4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5e5598277c_0_108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1" name="Google Shape;11;g5e5598277c_0_108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2" name="Google Shape;12;g5e5598277c_0_10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5e5598277c_0_143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g5e5598277c_0_143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5e5598277c_0_14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5e5598277c_0_14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e5598277c_0_149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g5e5598277c_0_149"/>
          <p:cNvSpPr txBox="1">
            <a:spLocks noGrp="1"/>
          </p:cNvSpPr>
          <p:nvPr>
            <p:ph type="body" idx="1"/>
          </p:nvPr>
        </p:nvSpPr>
        <p:spPr>
          <a:xfrm>
            <a:off x="1103313" y="1905000"/>
            <a:ext cx="43962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g5e5598277c_0_149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200" cy="3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  <a:defRPr sz="1800"/>
            </a:lvl1pPr>
            <a:lvl2pPr marL="914400" lvl="1" indent="-309880" algn="l" rtl="0">
              <a:spcBef>
                <a:spcPts val="1000"/>
              </a:spcBef>
              <a:spcAft>
                <a:spcPts val="0"/>
              </a:spcAft>
              <a:buSzPts val="1280"/>
              <a:buChar char="○"/>
              <a:defRPr sz="1600"/>
            </a:lvl2pPr>
            <a:lvl3pPr marL="1371600" lvl="2" indent="-299719" algn="l" rtl="0">
              <a:spcBef>
                <a:spcPts val="1000"/>
              </a:spcBef>
              <a:spcAft>
                <a:spcPts val="0"/>
              </a:spcAft>
              <a:buSzPts val="1120"/>
              <a:buChar char="■"/>
              <a:defRPr sz="1400"/>
            </a:lvl3pPr>
            <a:lvl4pPr marL="1828800" lvl="3" indent="-289560" algn="l" rtl="0">
              <a:spcBef>
                <a:spcPts val="1000"/>
              </a:spcBef>
              <a:spcAft>
                <a:spcPts val="0"/>
              </a:spcAft>
              <a:buSzPts val="960"/>
              <a:buChar char="●"/>
              <a:defRPr sz="1200"/>
            </a:lvl4pPr>
            <a:lvl5pPr marL="2286000" lvl="4" indent="-289560" algn="l" rtl="0">
              <a:spcBef>
                <a:spcPts val="1000"/>
              </a:spcBef>
              <a:spcAft>
                <a:spcPts val="0"/>
              </a:spcAft>
              <a:buSzPts val="960"/>
              <a:buChar char="○"/>
              <a:defRPr sz="1200"/>
            </a:lvl5pPr>
            <a:lvl6pPr marL="2743200" lvl="5" indent="-289560" algn="l" rtl="0">
              <a:spcBef>
                <a:spcPts val="1000"/>
              </a:spcBef>
              <a:spcAft>
                <a:spcPts val="0"/>
              </a:spcAft>
              <a:buSzPts val="960"/>
              <a:buChar char="■"/>
              <a:defRPr sz="1200"/>
            </a:lvl6pPr>
            <a:lvl7pPr marL="3200400" lvl="6" indent="-289560" algn="l" rtl="0">
              <a:spcBef>
                <a:spcPts val="1000"/>
              </a:spcBef>
              <a:spcAft>
                <a:spcPts val="0"/>
              </a:spcAft>
              <a:buSzPts val="960"/>
              <a:buChar char="●"/>
              <a:defRPr sz="1200"/>
            </a:lvl7pPr>
            <a:lvl8pPr marL="3657600" lvl="7" indent="-289559" algn="l" rtl="0">
              <a:spcBef>
                <a:spcPts val="1000"/>
              </a:spcBef>
              <a:spcAft>
                <a:spcPts val="0"/>
              </a:spcAft>
              <a:buSzPts val="960"/>
              <a:buChar char="○"/>
              <a:defRPr sz="1200"/>
            </a:lvl8pPr>
            <a:lvl9pPr marL="4114800" lvl="8" indent="-289559" algn="l" rtl="0">
              <a:spcBef>
                <a:spcPts val="1000"/>
              </a:spcBef>
              <a:spcAft>
                <a:spcPts val="0"/>
              </a:spcAft>
              <a:buSzPts val="960"/>
              <a:buChar char="■"/>
              <a:defRPr sz="1200"/>
            </a:lvl9pPr>
          </a:lstStyle>
          <a:p>
            <a:endParaRPr/>
          </a:p>
        </p:txBody>
      </p:sp>
      <p:sp>
        <p:nvSpPr>
          <p:cNvPr id="54" name="Google Shape;54;g5e5598277c_0_149"/>
          <p:cNvSpPr txBox="1">
            <a:spLocks noGrp="1"/>
          </p:cNvSpPr>
          <p:nvPr>
            <p:ph type="body" idx="3"/>
          </p:nvPr>
        </p:nvSpPr>
        <p:spPr>
          <a:xfrm>
            <a:off x="5654495" y="1905000"/>
            <a:ext cx="43962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g5e5598277c_0_149"/>
          <p:cNvSpPr txBox="1">
            <a:spLocks noGrp="1"/>
          </p:cNvSpPr>
          <p:nvPr>
            <p:ph type="body" idx="4"/>
          </p:nvPr>
        </p:nvSpPr>
        <p:spPr>
          <a:xfrm>
            <a:off x="5654495" y="2514600"/>
            <a:ext cx="4396200" cy="3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  <a:defRPr sz="1800"/>
            </a:lvl1pPr>
            <a:lvl2pPr marL="914400" lvl="1" indent="-309880" algn="l" rtl="0">
              <a:spcBef>
                <a:spcPts val="1000"/>
              </a:spcBef>
              <a:spcAft>
                <a:spcPts val="0"/>
              </a:spcAft>
              <a:buSzPts val="1280"/>
              <a:buChar char="○"/>
              <a:defRPr sz="1600"/>
            </a:lvl2pPr>
            <a:lvl3pPr marL="1371600" lvl="2" indent="-299719" algn="l" rtl="0">
              <a:spcBef>
                <a:spcPts val="1000"/>
              </a:spcBef>
              <a:spcAft>
                <a:spcPts val="0"/>
              </a:spcAft>
              <a:buSzPts val="1120"/>
              <a:buChar char="■"/>
              <a:defRPr sz="1400"/>
            </a:lvl3pPr>
            <a:lvl4pPr marL="1828800" lvl="3" indent="-289560" algn="l" rtl="0">
              <a:spcBef>
                <a:spcPts val="1000"/>
              </a:spcBef>
              <a:spcAft>
                <a:spcPts val="0"/>
              </a:spcAft>
              <a:buSzPts val="960"/>
              <a:buChar char="●"/>
              <a:defRPr sz="1200"/>
            </a:lvl4pPr>
            <a:lvl5pPr marL="2286000" lvl="4" indent="-289560" algn="l" rtl="0">
              <a:spcBef>
                <a:spcPts val="1000"/>
              </a:spcBef>
              <a:spcAft>
                <a:spcPts val="0"/>
              </a:spcAft>
              <a:buSzPts val="960"/>
              <a:buChar char="○"/>
              <a:defRPr sz="1200"/>
            </a:lvl5pPr>
            <a:lvl6pPr marL="2743200" lvl="5" indent="-289560" algn="l" rtl="0">
              <a:spcBef>
                <a:spcPts val="1000"/>
              </a:spcBef>
              <a:spcAft>
                <a:spcPts val="0"/>
              </a:spcAft>
              <a:buSzPts val="960"/>
              <a:buChar char="■"/>
              <a:defRPr sz="1200"/>
            </a:lvl6pPr>
            <a:lvl7pPr marL="3200400" lvl="6" indent="-289560" algn="l" rtl="0">
              <a:spcBef>
                <a:spcPts val="1000"/>
              </a:spcBef>
              <a:spcAft>
                <a:spcPts val="0"/>
              </a:spcAft>
              <a:buSzPts val="960"/>
              <a:buChar char="●"/>
              <a:defRPr sz="1200"/>
            </a:lvl7pPr>
            <a:lvl8pPr marL="3657600" lvl="7" indent="-289559" algn="l" rtl="0">
              <a:spcBef>
                <a:spcPts val="1000"/>
              </a:spcBef>
              <a:spcAft>
                <a:spcPts val="0"/>
              </a:spcAft>
              <a:buSzPts val="960"/>
              <a:buChar char="○"/>
              <a:defRPr sz="1200"/>
            </a:lvl8pPr>
            <a:lvl9pPr marL="4114800" lvl="8" indent="-289559" algn="l" rtl="0">
              <a:spcBef>
                <a:spcPts val="1000"/>
              </a:spcBef>
              <a:spcAft>
                <a:spcPts val="0"/>
              </a:spcAft>
              <a:buSzPts val="960"/>
              <a:buChar char="■"/>
              <a:defRPr sz="1200"/>
            </a:lvl9pPr>
          </a:lstStyle>
          <a:p>
            <a:endParaRPr/>
          </a:p>
        </p:txBody>
      </p:sp>
      <p:sp>
        <p:nvSpPr>
          <p:cNvPr id="56" name="Google Shape;56;g5e5598277c_0_149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701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g5e5598277c_0_149"/>
          <p:cNvSpPr txBox="1">
            <a:spLocks noGrp="1"/>
          </p:cNvSpPr>
          <p:nvPr>
            <p:ph type="ftr" idx="11"/>
          </p:nvPr>
        </p:nvSpPr>
        <p:spPr>
          <a:xfrm rot="5400000">
            <a:off x="8951571" y="3225300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g5e5598277c_0_14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5e5598277c_0_112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g5e5598277c_0_1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5e5598277c_0_1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g5e5598277c_0_1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g5e5598277c_0_11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5e5598277c_0_1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5e5598277c_0_11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g5e5598277c_0_119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g5e5598277c_0_11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5e5598277c_0_12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5e5598277c_0_12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5e5598277c_0_12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g5e5598277c_0_12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g5e5598277c_0_12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5e5598277c_0_131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g5e5598277c_0_13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5e5598277c_0_134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g5e5598277c_0_134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g5e5598277c_0_134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g5e5598277c_0_134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g5e5598277c_0_13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5e5598277c_0_14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g5e5598277c_0_14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5e5598277c_0_10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g5e5598277c_0_10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g5e5598277c_0_10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>
            <a:spLocks noGrp="1"/>
          </p:cNvSpPr>
          <p:nvPr>
            <p:ph type="ctrTitle"/>
          </p:nvPr>
        </p:nvSpPr>
        <p:spPr>
          <a:xfrm>
            <a:off x="1055571" y="2298583"/>
            <a:ext cx="10230734" cy="1681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mes New Roman"/>
              <a:buNone/>
            </a:pPr>
            <a:r>
              <a:rPr lang="en-IN" sz="3600" b="1">
                <a:solidFill>
                  <a:srgbClr val="1C4587"/>
                </a:solidFill>
              </a:rPr>
              <a:t>PVM Mobile App</a:t>
            </a:r>
            <a:r>
              <a:rPr lang="en-IN" sz="3600">
                <a:solidFill>
                  <a:srgbClr val="000000"/>
                </a:solidFill>
              </a:rPr>
              <a:t/>
            </a:r>
            <a:br>
              <a:rPr lang="en-IN" sz="3600">
                <a:solidFill>
                  <a:srgbClr val="000000"/>
                </a:solidFill>
              </a:rPr>
            </a:br>
            <a:r>
              <a:rPr lang="en-IN" sz="3600">
                <a:solidFill>
                  <a:srgbClr val="000000"/>
                </a:solidFill>
              </a:rPr>
              <a:t>( Current &amp; New )</a:t>
            </a:r>
            <a:endParaRPr sz="36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"/>
          <p:cNvSpPr txBox="1">
            <a:spLocks noGrp="1"/>
          </p:cNvSpPr>
          <p:nvPr>
            <p:ph type="title"/>
          </p:nvPr>
        </p:nvSpPr>
        <p:spPr>
          <a:xfrm>
            <a:off x="839789" y="493578"/>
            <a:ext cx="10106400" cy="84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View Live_SD View</a:t>
            </a:r>
            <a:endParaRPr/>
          </a:p>
        </p:txBody>
      </p:sp>
      <p:sp>
        <p:nvSpPr>
          <p:cNvPr id="156" name="Google Shape;156;p10"/>
          <p:cNvSpPr txBox="1">
            <a:spLocks noGrp="1"/>
          </p:cNvSpPr>
          <p:nvPr>
            <p:ph type="body" idx="1"/>
          </p:nvPr>
        </p:nvSpPr>
        <p:spPr>
          <a:xfrm>
            <a:off x="839789" y="1757363"/>
            <a:ext cx="3228900" cy="289800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 sz="15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 App</a:t>
            </a:r>
            <a:endParaRPr/>
          </a:p>
        </p:txBody>
      </p:sp>
      <p:sp>
        <p:nvSpPr>
          <p:cNvPr id="157" name="Google Shape;157;p10"/>
          <p:cNvSpPr/>
          <p:nvPr/>
        </p:nvSpPr>
        <p:spPr>
          <a:xfrm>
            <a:off x="839789" y="2235926"/>
            <a:ext cx="3228900" cy="4406400"/>
          </a:xfrm>
          <a:prstGeom prst="rect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8" name="Google Shape;15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8176" y="2235926"/>
            <a:ext cx="2091383" cy="4406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"/>
          <p:cNvSpPr txBox="1">
            <a:spLocks noGrp="1"/>
          </p:cNvSpPr>
          <p:nvPr>
            <p:ph type="title"/>
          </p:nvPr>
        </p:nvSpPr>
        <p:spPr>
          <a:xfrm>
            <a:off x="839789" y="417378"/>
            <a:ext cx="10106400" cy="84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View Live_HD View</a:t>
            </a:r>
            <a:endParaRPr/>
          </a:p>
        </p:txBody>
      </p:sp>
      <p:sp>
        <p:nvSpPr>
          <p:cNvPr id="164" name="Google Shape;164;p11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3228900" cy="289800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 sz="15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 App</a:t>
            </a:r>
            <a:endParaRPr/>
          </a:p>
        </p:txBody>
      </p:sp>
      <p:sp>
        <p:nvSpPr>
          <p:cNvPr id="165" name="Google Shape;165;p11"/>
          <p:cNvSpPr/>
          <p:nvPr/>
        </p:nvSpPr>
        <p:spPr>
          <a:xfrm>
            <a:off x="839789" y="2159726"/>
            <a:ext cx="3228872" cy="4406537"/>
          </a:xfrm>
          <a:prstGeom prst="rect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6" name="Google Shape;16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8176" y="2159726"/>
            <a:ext cx="2091382" cy="4406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"/>
          <p:cNvSpPr txBox="1">
            <a:spLocks noGrp="1"/>
          </p:cNvSpPr>
          <p:nvPr>
            <p:ph type="title"/>
          </p:nvPr>
        </p:nvSpPr>
        <p:spPr>
          <a:xfrm>
            <a:off x="839789" y="417378"/>
            <a:ext cx="10106400" cy="84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Search for a Site</a:t>
            </a:r>
            <a:endParaRPr/>
          </a:p>
        </p:txBody>
      </p:sp>
      <p:sp>
        <p:nvSpPr>
          <p:cNvPr id="172" name="Google Shape;172;p12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3228900" cy="289800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 sz="15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 App</a:t>
            </a:r>
            <a:endParaRPr/>
          </a:p>
        </p:txBody>
      </p:sp>
      <p:sp>
        <p:nvSpPr>
          <p:cNvPr id="173" name="Google Shape;173;p12"/>
          <p:cNvSpPr/>
          <p:nvPr/>
        </p:nvSpPr>
        <p:spPr>
          <a:xfrm>
            <a:off x="839789" y="2159726"/>
            <a:ext cx="3228872" cy="4406537"/>
          </a:xfrm>
          <a:prstGeom prst="rect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4" name="Google Shape;17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8176" y="2159726"/>
            <a:ext cx="2091383" cy="4406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>
            <a:spLocks noGrp="1"/>
          </p:cNvSpPr>
          <p:nvPr>
            <p:ph type="title"/>
          </p:nvPr>
        </p:nvSpPr>
        <p:spPr>
          <a:xfrm>
            <a:off x="839789" y="417378"/>
            <a:ext cx="10106400" cy="84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Equipment Health</a:t>
            </a:r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3228900" cy="289800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 sz="15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 App</a:t>
            </a:r>
            <a:endParaRPr/>
          </a:p>
        </p:txBody>
      </p:sp>
      <p:sp>
        <p:nvSpPr>
          <p:cNvPr id="181" name="Google Shape;181;p13"/>
          <p:cNvSpPr/>
          <p:nvPr/>
        </p:nvSpPr>
        <p:spPr>
          <a:xfrm>
            <a:off x="839789" y="2159726"/>
            <a:ext cx="3228872" cy="4406537"/>
          </a:xfrm>
          <a:prstGeom prst="rect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2" name="Google Shape;18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8176" y="2159726"/>
            <a:ext cx="2091383" cy="4406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"/>
          <p:cNvSpPr txBox="1">
            <a:spLocks noGrp="1"/>
          </p:cNvSpPr>
          <p:nvPr>
            <p:ph type="title"/>
          </p:nvPr>
        </p:nvSpPr>
        <p:spPr>
          <a:xfrm>
            <a:off x="839789" y="417378"/>
            <a:ext cx="10106400" cy="84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Event Log</a:t>
            </a:r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3228900" cy="289800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 sz="15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 App</a:t>
            </a:r>
            <a:endParaRPr/>
          </a:p>
        </p:txBody>
      </p:sp>
      <p:sp>
        <p:nvSpPr>
          <p:cNvPr id="189" name="Google Shape;189;p14"/>
          <p:cNvSpPr txBox="1"/>
          <p:nvPr/>
        </p:nvSpPr>
        <p:spPr>
          <a:xfrm>
            <a:off x="4162750" y="2633723"/>
            <a:ext cx="3460500" cy="16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IN"/>
              <a:t>Replaced Group Id with the Action Field</a:t>
            </a:r>
            <a:endParaRPr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IN"/>
              <a:t>On clicking the item, the videos related to that event will be displayed</a:t>
            </a:r>
            <a:endParaRPr/>
          </a:p>
        </p:txBody>
      </p:sp>
      <p:sp>
        <p:nvSpPr>
          <p:cNvPr id="190" name="Google Shape;190;p14"/>
          <p:cNvSpPr txBox="1"/>
          <p:nvPr/>
        </p:nvSpPr>
        <p:spPr>
          <a:xfrm>
            <a:off x="7717213" y="1681163"/>
            <a:ext cx="3228872" cy="289680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200"/>
              <a:buFont typeface="Noto Sans Symbols"/>
              <a:buNone/>
            </a:pPr>
            <a:r>
              <a:rPr lang="en-IN" sz="15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Screen</a:t>
            </a:r>
            <a:endParaRPr/>
          </a:p>
        </p:txBody>
      </p:sp>
      <p:sp>
        <p:nvSpPr>
          <p:cNvPr id="191" name="Google Shape;191;p14"/>
          <p:cNvSpPr/>
          <p:nvPr/>
        </p:nvSpPr>
        <p:spPr>
          <a:xfrm>
            <a:off x="839789" y="2159726"/>
            <a:ext cx="3228872" cy="4406537"/>
          </a:xfrm>
          <a:prstGeom prst="rect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Google Shape;192;p14"/>
          <p:cNvSpPr/>
          <p:nvPr/>
        </p:nvSpPr>
        <p:spPr>
          <a:xfrm>
            <a:off x="7677352" y="2159726"/>
            <a:ext cx="3228872" cy="4406536"/>
          </a:xfrm>
          <a:prstGeom prst="rect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3" name="Google Shape;19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8176" y="2159726"/>
            <a:ext cx="2091383" cy="4406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8136" y="2166629"/>
            <a:ext cx="2747304" cy="4399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"/>
          <p:cNvSpPr txBox="1">
            <a:spLocks noGrp="1"/>
          </p:cNvSpPr>
          <p:nvPr>
            <p:ph type="title"/>
          </p:nvPr>
        </p:nvSpPr>
        <p:spPr>
          <a:xfrm>
            <a:off x="839789" y="417378"/>
            <a:ext cx="10106400" cy="84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Event Log_1</a:t>
            </a:r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3228900" cy="289800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 sz="15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 App</a:t>
            </a:r>
            <a:endParaRPr/>
          </a:p>
        </p:txBody>
      </p:sp>
      <p:sp>
        <p:nvSpPr>
          <p:cNvPr id="201" name="Google Shape;201;p15"/>
          <p:cNvSpPr/>
          <p:nvPr/>
        </p:nvSpPr>
        <p:spPr>
          <a:xfrm>
            <a:off x="839789" y="2159726"/>
            <a:ext cx="3228872" cy="4406537"/>
          </a:xfrm>
          <a:prstGeom prst="rect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2" name="Google Shape;20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8176" y="2151337"/>
            <a:ext cx="2091382" cy="440653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5"/>
          <p:cNvSpPr txBox="1"/>
          <p:nvPr/>
        </p:nvSpPr>
        <p:spPr>
          <a:xfrm>
            <a:off x="4221725" y="2599570"/>
            <a:ext cx="3543300" cy="11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IN"/>
              <a:t>Video Link will be removed.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IN"/>
              <a:t>The Videos associated with this event will be displayed below.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title"/>
          </p:nvPr>
        </p:nvSpPr>
        <p:spPr>
          <a:xfrm>
            <a:off x="839789" y="417378"/>
            <a:ext cx="10106400" cy="84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Monitoring Hours</a:t>
            </a:r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3228900" cy="289800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 sz="15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 App</a:t>
            </a:r>
            <a:endParaRPr/>
          </a:p>
        </p:txBody>
      </p:sp>
      <p:sp>
        <p:nvSpPr>
          <p:cNvPr id="210" name="Google Shape;210;p16"/>
          <p:cNvSpPr txBox="1"/>
          <p:nvPr/>
        </p:nvSpPr>
        <p:spPr>
          <a:xfrm>
            <a:off x="4282400" y="2599625"/>
            <a:ext cx="3181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latin typeface="Arial"/>
                <a:ea typeface="Arial"/>
                <a:cs typeface="Arial"/>
                <a:sym typeface="Arial"/>
              </a:rPr>
              <a:t>Represented data as per the daily schedule.</a:t>
            </a:r>
            <a:endParaRPr/>
          </a:p>
        </p:txBody>
      </p:sp>
      <p:sp>
        <p:nvSpPr>
          <p:cNvPr id="211" name="Google Shape;211;p16"/>
          <p:cNvSpPr txBox="1"/>
          <p:nvPr/>
        </p:nvSpPr>
        <p:spPr>
          <a:xfrm>
            <a:off x="7717213" y="1681163"/>
            <a:ext cx="3228872" cy="289680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200"/>
              <a:buFont typeface="Noto Sans Symbols"/>
              <a:buNone/>
            </a:pPr>
            <a:r>
              <a:rPr lang="en-IN" sz="15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Screen</a:t>
            </a:r>
            <a:endParaRPr/>
          </a:p>
        </p:txBody>
      </p:sp>
      <p:sp>
        <p:nvSpPr>
          <p:cNvPr id="212" name="Google Shape;212;p16"/>
          <p:cNvSpPr/>
          <p:nvPr/>
        </p:nvSpPr>
        <p:spPr>
          <a:xfrm>
            <a:off x="839789" y="2159726"/>
            <a:ext cx="3228872" cy="4406537"/>
          </a:xfrm>
          <a:prstGeom prst="rect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6"/>
          <p:cNvSpPr/>
          <p:nvPr/>
        </p:nvSpPr>
        <p:spPr>
          <a:xfrm>
            <a:off x="7677352" y="2159726"/>
            <a:ext cx="3228872" cy="4406536"/>
          </a:xfrm>
          <a:prstGeom prst="rect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4" name="Google Shape;2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8176" y="2159726"/>
            <a:ext cx="2091383" cy="4406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8136" y="2166629"/>
            <a:ext cx="2747303" cy="4399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"/>
          <p:cNvSpPr txBox="1">
            <a:spLocks noGrp="1"/>
          </p:cNvSpPr>
          <p:nvPr>
            <p:ph type="title"/>
          </p:nvPr>
        </p:nvSpPr>
        <p:spPr>
          <a:xfrm>
            <a:off x="839789" y="417378"/>
            <a:ext cx="10106400" cy="84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Planned Site Activity(PSA)</a:t>
            </a:r>
            <a:endParaRPr/>
          </a:p>
        </p:txBody>
      </p:sp>
      <p:sp>
        <p:nvSpPr>
          <p:cNvPr id="221" name="Google Shape;221;p17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3228900" cy="289800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 sz="15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 App</a:t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839789" y="2159726"/>
            <a:ext cx="3228872" cy="4406537"/>
          </a:xfrm>
          <a:prstGeom prst="rect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3" name="Google Shape;22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8176" y="2159727"/>
            <a:ext cx="2091382" cy="4406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8"/>
          <p:cNvSpPr txBox="1">
            <a:spLocks noGrp="1"/>
          </p:cNvSpPr>
          <p:nvPr>
            <p:ph type="title"/>
          </p:nvPr>
        </p:nvSpPr>
        <p:spPr>
          <a:xfrm>
            <a:off x="839789" y="417378"/>
            <a:ext cx="10106400" cy="84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Schedule PSA</a:t>
            </a:r>
            <a:endParaRPr/>
          </a:p>
        </p:txBody>
      </p:sp>
      <p:sp>
        <p:nvSpPr>
          <p:cNvPr id="229" name="Google Shape;229;p18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3228900" cy="289800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 sz="15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 App</a:t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>
            <a:off x="839789" y="2159726"/>
            <a:ext cx="3228872" cy="4406537"/>
          </a:xfrm>
          <a:prstGeom prst="rect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1" name="Google Shape;23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8176" y="2159727"/>
            <a:ext cx="2091382" cy="4406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"/>
          <p:cNvSpPr txBox="1">
            <a:spLocks noGrp="1"/>
          </p:cNvSpPr>
          <p:nvPr>
            <p:ph type="title"/>
          </p:nvPr>
        </p:nvSpPr>
        <p:spPr>
          <a:xfrm>
            <a:off x="839789" y="417378"/>
            <a:ext cx="10106400" cy="84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Settings Section</a:t>
            </a:r>
            <a:endParaRPr/>
          </a:p>
        </p:txBody>
      </p:sp>
      <p:sp>
        <p:nvSpPr>
          <p:cNvPr id="237" name="Google Shape;237;p19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3228900" cy="289800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 sz="15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 App</a:t>
            </a:r>
            <a:endParaRPr/>
          </a:p>
        </p:txBody>
      </p:sp>
      <p:sp>
        <p:nvSpPr>
          <p:cNvPr id="238" name="Google Shape;238;p19"/>
          <p:cNvSpPr txBox="1"/>
          <p:nvPr/>
        </p:nvSpPr>
        <p:spPr>
          <a:xfrm>
            <a:off x="4221725" y="2599614"/>
            <a:ext cx="3543300" cy="32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AutoNum type="arabicPeriod"/>
            </a:pPr>
            <a:r>
              <a:rPr lang="en-IN" sz="1400" dirty="0">
                <a:latin typeface="Arial"/>
                <a:ea typeface="Arial"/>
                <a:cs typeface="Arial"/>
                <a:sym typeface="Arial"/>
              </a:rPr>
              <a:t>Tutorials is renamed to “Tips”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AutoNum type="arabicPeriod"/>
            </a:pPr>
            <a:r>
              <a:rPr lang="en-IN" sz="1400" dirty="0">
                <a:latin typeface="Arial"/>
                <a:ea typeface="Arial"/>
                <a:cs typeface="Arial"/>
                <a:sym typeface="Arial"/>
              </a:rPr>
              <a:t>Added Ticket Creation option to this section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AutoNum type="arabicPeriod"/>
            </a:pPr>
            <a:r>
              <a:rPr lang="en-IN" sz="1400" dirty="0">
                <a:latin typeface="Arial"/>
                <a:ea typeface="Arial"/>
                <a:cs typeface="Arial"/>
                <a:sym typeface="Arial"/>
              </a:rPr>
              <a:t>Added Customer Support option to this section.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AutoNum type="arabicPeriod"/>
            </a:pPr>
            <a:r>
              <a:rPr lang="en-IN" dirty="0"/>
              <a:t>On Clicking Customer Support , a call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     will be placed to the customer support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     number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AutoNum type="arabicPeriod"/>
            </a:pPr>
            <a:r>
              <a:rPr lang="en-IN" dirty="0"/>
              <a:t>Removed ‘Logout’ from this page and moved to Homepage.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9"/>
          <p:cNvSpPr txBox="1"/>
          <p:nvPr/>
        </p:nvSpPr>
        <p:spPr>
          <a:xfrm>
            <a:off x="7717213" y="1681163"/>
            <a:ext cx="3228872" cy="289680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200"/>
              <a:buFont typeface="Noto Sans Symbols"/>
              <a:buNone/>
            </a:pPr>
            <a:r>
              <a:rPr lang="en-IN" sz="15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Screen</a:t>
            </a:r>
            <a:endParaRPr/>
          </a:p>
        </p:txBody>
      </p:sp>
      <p:sp>
        <p:nvSpPr>
          <p:cNvPr id="240" name="Google Shape;240;p19"/>
          <p:cNvSpPr/>
          <p:nvPr/>
        </p:nvSpPr>
        <p:spPr>
          <a:xfrm>
            <a:off x="839789" y="2159726"/>
            <a:ext cx="3228872" cy="4406537"/>
          </a:xfrm>
          <a:prstGeom prst="rect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1" name="Google Shape;241;p19"/>
          <p:cNvSpPr/>
          <p:nvPr/>
        </p:nvSpPr>
        <p:spPr>
          <a:xfrm>
            <a:off x="7677352" y="2159726"/>
            <a:ext cx="3228872" cy="4406536"/>
          </a:xfrm>
          <a:prstGeom prst="rect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2" name="Google Shape;24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3375" y="2159725"/>
            <a:ext cx="2040975" cy="435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8136" y="2168603"/>
            <a:ext cx="2747302" cy="43956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4" name="Google Shape;244;p19"/>
          <p:cNvCxnSpPr/>
          <p:nvPr/>
        </p:nvCxnSpPr>
        <p:spPr>
          <a:xfrm rot="10800000" flipH="1">
            <a:off x="2535975" y="2768325"/>
            <a:ext cx="1767600" cy="636000"/>
          </a:xfrm>
          <a:prstGeom prst="straightConnector1">
            <a:avLst/>
          </a:prstGeom>
          <a:noFill/>
          <a:ln w="9525" cap="rnd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5" name="Google Shape;245;p19"/>
          <p:cNvCxnSpPr/>
          <p:nvPr/>
        </p:nvCxnSpPr>
        <p:spPr>
          <a:xfrm>
            <a:off x="6996418" y="2768367"/>
            <a:ext cx="1300294" cy="738231"/>
          </a:xfrm>
          <a:prstGeom prst="straightConnector1">
            <a:avLst/>
          </a:prstGeom>
          <a:noFill/>
          <a:ln w="9525" cap="rnd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>
            <a:spLocks noGrp="1"/>
          </p:cNvSpPr>
          <p:nvPr>
            <p:ph type="title"/>
          </p:nvPr>
        </p:nvSpPr>
        <p:spPr>
          <a:xfrm>
            <a:off x="839789" y="417378"/>
            <a:ext cx="10106400" cy="84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Login Page</a:t>
            </a:r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3228900" cy="289800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 sz="15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 App</a:t>
            </a: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839789" y="2159726"/>
            <a:ext cx="3228872" cy="4406537"/>
          </a:xfrm>
          <a:prstGeom prst="rect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1" name="Google Shape;7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8176" y="2159726"/>
            <a:ext cx="2091383" cy="4406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0"/>
          <p:cNvSpPr txBox="1">
            <a:spLocks noGrp="1"/>
          </p:cNvSpPr>
          <p:nvPr>
            <p:ph type="title"/>
          </p:nvPr>
        </p:nvSpPr>
        <p:spPr>
          <a:xfrm>
            <a:off x="839789" y="417378"/>
            <a:ext cx="10106400" cy="84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Reset/Forgot your Pin</a:t>
            </a:r>
            <a:endParaRPr/>
          </a:p>
        </p:txBody>
      </p:sp>
      <p:sp>
        <p:nvSpPr>
          <p:cNvPr id="251" name="Google Shape;251;p20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3228900" cy="289800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 sz="15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 App</a:t>
            </a:r>
            <a:endParaRPr/>
          </a:p>
        </p:txBody>
      </p:sp>
      <p:sp>
        <p:nvSpPr>
          <p:cNvPr id="252" name="Google Shape;252;p20"/>
          <p:cNvSpPr/>
          <p:nvPr/>
        </p:nvSpPr>
        <p:spPr>
          <a:xfrm>
            <a:off x="839789" y="2159726"/>
            <a:ext cx="3228872" cy="4406537"/>
          </a:xfrm>
          <a:prstGeom prst="rect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3" name="Google Shape;25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3373" y="2212819"/>
            <a:ext cx="2040985" cy="430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"/>
          <p:cNvSpPr txBox="1">
            <a:spLocks noGrp="1"/>
          </p:cNvSpPr>
          <p:nvPr>
            <p:ph type="title"/>
          </p:nvPr>
        </p:nvSpPr>
        <p:spPr>
          <a:xfrm>
            <a:off x="839789" y="417378"/>
            <a:ext cx="10106400" cy="84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Reset Pin - Confirmation</a:t>
            </a:r>
            <a:endParaRPr/>
          </a:p>
        </p:txBody>
      </p:sp>
      <p:sp>
        <p:nvSpPr>
          <p:cNvPr id="259" name="Google Shape;259;p21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3228900" cy="289800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 sz="15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 App</a:t>
            </a:r>
            <a:endParaRPr/>
          </a:p>
        </p:txBody>
      </p:sp>
      <p:sp>
        <p:nvSpPr>
          <p:cNvPr id="260" name="Google Shape;260;p21"/>
          <p:cNvSpPr/>
          <p:nvPr/>
        </p:nvSpPr>
        <p:spPr>
          <a:xfrm>
            <a:off x="839789" y="2159726"/>
            <a:ext cx="3228872" cy="4406537"/>
          </a:xfrm>
          <a:prstGeom prst="rect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1" name="Google Shape;26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3373" y="2212820"/>
            <a:ext cx="2040985" cy="4300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2"/>
          <p:cNvSpPr txBox="1">
            <a:spLocks noGrp="1"/>
          </p:cNvSpPr>
          <p:nvPr>
            <p:ph type="title"/>
          </p:nvPr>
        </p:nvSpPr>
        <p:spPr>
          <a:xfrm>
            <a:off x="839789" y="417378"/>
            <a:ext cx="10106400" cy="84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Settings- About Us</a:t>
            </a:r>
            <a:endParaRPr/>
          </a:p>
        </p:txBody>
      </p:sp>
      <p:sp>
        <p:nvSpPr>
          <p:cNvPr id="267" name="Google Shape;267;p22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3228900" cy="289800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 sz="15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 App</a:t>
            </a:r>
            <a:endParaRPr/>
          </a:p>
        </p:txBody>
      </p:sp>
      <p:sp>
        <p:nvSpPr>
          <p:cNvPr id="268" name="Google Shape;268;p22"/>
          <p:cNvSpPr/>
          <p:nvPr/>
        </p:nvSpPr>
        <p:spPr>
          <a:xfrm>
            <a:off x="839789" y="2159726"/>
            <a:ext cx="3228872" cy="4406537"/>
          </a:xfrm>
          <a:prstGeom prst="rect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9" name="Google Shape;26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3373" y="2212820"/>
            <a:ext cx="2040984" cy="4300347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2"/>
          <p:cNvSpPr txBox="1"/>
          <p:nvPr/>
        </p:nvSpPr>
        <p:spPr>
          <a:xfrm>
            <a:off x="4477975" y="3017525"/>
            <a:ext cx="6628800" cy="19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This information will be taken from Pro-Vigil  website. Everytime, Pro-Vigil website is changed, the content in this mobile app will need to be changed.</a:t>
            </a:r>
            <a:endParaRPr sz="1800" b="1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latin typeface="Arial"/>
                <a:ea typeface="Arial"/>
                <a:cs typeface="Arial"/>
                <a:sym typeface="Arial"/>
              </a:rPr>
              <a:t>Clarification from Marketing Team Needed: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At this moment, all the information is Static, Do you want it to make it dynamic?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3"/>
          <p:cNvSpPr txBox="1">
            <a:spLocks noGrp="1"/>
          </p:cNvSpPr>
          <p:nvPr>
            <p:ph type="title"/>
          </p:nvPr>
        </p:nvSpPr>
        <p:spPr>
          <a:xfrm>
            <a:off x="839789" y="417378"/>
            <a:ext cx="10106400" cy="84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Tips_1</a:t>
            </a:r>
            <a:endParaRPr/>
          </a:p>
        </p:txBody>
      </p:sp>
      <p:sp>
        <p:nvSpPr>
          <p:cNvPr id="276" name="Google Shape;276;p23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3228900" cy="289800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 sz="15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 App</a:t>
            </a:r>
            <a:endParaRPr/>
          </a:p>
        </p:txBody>
      </p:sp>
      <p:sp>
        <p:nvSpPr>
          <p:cNvPr id="277" name="Google Shape;277;p23"/>
          <p:cNvSpPr/>
          <p:nvPr/>
        </p:nvSpPr>
        <p:spPr>
          <a:xfrm>
            <a:off x="839789" y="2159726"/>
            <a:ext cx="3228872" cy="4406537"/>
          </a:xfrm>
          <a:prstGeom prst="rect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8" name="Google Shape;27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3373" y="2212821"/>
            <a:ext cx="2040984" cy="4300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4"/>
          <p:cNvSpPr txBox="1">
            <a:spLocks noGrp="1"/>
          </p:cNvSpPr>
          <p:nvPr>
            <p:ph type="title"/>
          </p:nvPr>
        </p:nvSpPr>
        <p:spPr>
          <a:xfrm>
            <a:off x="839789" y="417378"/>
            <a:ext cx="10106400" cy="84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Tips_2</a:t>
            </a:r>
            <a:endParaRPr/>
          </a:p>
        </p:txBody>
      </p:sp>
      <p:sp>
        <p:nvSpPr>
          <p:cNvPr id="284" name="Google Shape;284;p24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3228900" cy="289800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 sz="15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 App</a:t>
            </a:r>
            <a:endParaRPr/>
          </a:p>
        </p:txBody>
      </p:sp>
      <p:sp>
        <p:nvSpPr>
          <p:cNvPr id="285" name="Google Shape;285;p24"/>
          <p:cNvSpPr/>
          <p:nvPr/>
        </p:nvSpPr>
        <p:spPr>
          <a:xfrm>
            <a:off x="839789" y="2159726"/>
            <a:ext cx="3228872" cy="4406537"/>
          </a:xfrm>
          <a:prstGeom prst="rect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6" name="Google Shape;28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3373" y="2212821"/>
            <a:ext cx="2040983" cy="4300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5"/>
          <p:cNvSpPr txBox="1">
            <a:spLocks noGrp="1"/>
          </p:cNvSpPr>
          <p:nvPr>
            <p:ph type="title"/>
          </p:nvPr>
        </p:nvSpPr>
        <p:spPr>
          <a:xfrm>
            <a:off x="839789" y="417378"/>
            <a:ext cx="10106400" cy="84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Tips_3</a:t>
            </a:r>
            <a:endParaRPr/>
          </a:p>
        </p:txBody>
      </p:sp>
      <p:sp>
        <p:nvSpPr>
          <p:cNvPr id="292" name="Google Shape;292;p25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3228900" cy="289800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 sz="15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 App</a:t>
            </a:r>
            <a:endParaRPr/>
          </a:p>
        </p:txBody>
      </p:sp>
      <p:sp>
        <p:nvSpPr>
          <p:cNvPr id="293" name="Google Shape;293;p25"/>
          <p:cNvSpPr/>
          <p:nvPr/>
        </p:nvSpPr>
        <p:spPr>
          <a:xfrm>
            <a:off x="839789" y="2159726"/>
            <a:ext cx="3228872" cy="4406537"/>
          </a:xfrm>
          <a:prstGeom prst="rect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4" name="Google Shape;29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3373" y="2212822"/>
            <a:ext cx="2040983" cy="4300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6"/>
          <p:cNvSpPr txBox="1">
            <a:spLocks noGrp="1"/>
          </p:cNvSpPr>
          <p:nvPr>
            <p:ph type="title"/>
          </p:nvPr>
        </p:nvSpPr>
        <p:spPr>
          <a:xfrm>
            <a:off x="839789" y="417378"/>
            <a:ext cx="10106400" cy="84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Tips_4</a:t>
            </a:r>
            <a:endParaRPr/>
          </a:p>
        </p:txBody>
      </p:sp>
      <p:sp>
        <p:nvSpPr>
          <p:cNvPr id="300" name="Google Shape;300;p26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3228900" cy="289800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 sz="15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 App</a:t>
            </a: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839789" y="2159726"/>
            <a:ext cx="3228872" cy="4406537"/>
          </a:xfrm>
          <a:prstGeom prst="rect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2" name="Google Shape;30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3373" y="2212822"/>
            <a:ext cx="2040982" cy="4300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7"/>
          <p:cNvSpPr txBox="1">
            <a:spLocks noGrp="1"/>
          </p:cNvSpPr>
          <p:nvPr>
            <p:ph type="title"/>
          </p:nvPr>
        </p:nvSpPr>
        <p:spPr>
          <a:xfrm>
            <a:off x="839789" y="417378"/>
            <a:ext cx="10106400" cy="84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Tips_5</a:t>
            </a:r>
            <a:endParaRPr/>
          </a:p>
        </p:txBody>
      </p:sp>
      <p:sp>
        <p:nvSpPr>
          <p:cNvPr id="308" name="Google Shape;308;p27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3228900" cy="289800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 sz="15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 App</a:t>
            </a:r>
            <a:endParaRPr/>
          </a:p>
        </p:txBody>
      </p:sp>
      <p:sp>
        <p:nvSpPr>
          <p:cNvPr id="309" name="Google Shape;309;p27"/>
          <p:cNvSpPr/>
          <p:nvPr/>
        </p:nvSpPr>
        <p:spPr>
          <a:xfrm>
            <a:off x="839789" y="2159726"/>
            <a:ext cx="3228872" cy="4406537"/>
          </a:xfrm>
          <a:prstGeom prst="rect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0" name="Google Shape;31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3373" y="2212823"/>
            <a:ext cx="2040982" cy="4300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8"/>
          <p:cNvSpPr txBox="1">
            <a:spLocks noGrp="1"/>
          </p:cNvSpPr>
          <p:nvPr>
            <p:ph type="title"/>
          </p:nvPr>
        </p:nvSpPr>
        <p:spPr>
          <a:xfrm>
            <a:off x="839789" y="417378"/>
            <a:ext cx="10106400" cy="84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Tips_6</a:t>
            </a:r>
            <a:endParaRPr/>
          </a:p>
        </p:txBody>
      </p:sp>
      <p:sp>
        <p:nvSpPr>
          <p:cNvPr id="316" name="Google Shape;316;p28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3228900" cy="289800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 sz="15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 App</a:t>
            </a:r>
            <a:endParaRPr/>
          </a:p>
        </p:txBody>
      </p:sp>
      <p:sp>
        <p:nvSpPr>
          <p:cNvPr id="317" name="Google Shape;317;p28"/>
          <p:cNvSpPr/>
          <p:nvPr/>
        </p:nvSpPr>
        <p:spPr>
          <a:xfrm>
            <a:off x="839789" y="2159726"/>
            <a:ext cx="3228872" cy="4406537"/>
          </a:xfrm>
          <a:prstGeom prst="rect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8" name="Google Shape;318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3373" y="2212823"/>
            <a:ext cx="2040981" cy="4300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9"/>
          <p:cNvSpPr txBox="1">
            <a:spLocks noGrp="1"/>
          </p:cNvSpPr>
          <p:nvPr>
            <p:ph type="title"/>
          </p:nvPr>
        </p:nvSpPr>
        <p:spPr>
          <a:xfrm>
            <a:off x="839789" y="417378"/>
            <a:ext cx="10106400" cy="84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Tips_7</a:t>
            </a:r>
            <a:endParaRPr/>
          </a:p>
        </p:txBody>
      </p:sp>
      <p:sp>
        <p:nvSpPr>
          <p:cNvPr id="324" name="Google Shape;324;p29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3228900" cy="289800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 sz="15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 App</a:t>
            </a:r>
            <a:endParaRPr/>
          </a:p>
        </p:txBody>
      </p:sp>
      <p:sp>
        <p:nvSpPr>
          <p:cNvPr id="325" name="Google Shape;325;p29"/>
          <p:cNvSpPr/>
          <p:nvPr/>
        </p:nvSpPr>
        <p:spPr>
          <a:xfrm>
            <a:off x="839789" y="2159726"/>
            <a:ext cx="3228872" cy="4406537"/>
          </a:xfrm>
          <a:prstGeom prst="rect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6" name="Google Shape;326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3373" y="2212824"/>
            <a:ext cx="2040981" cy="4300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>
            <a:spLocks noGrp="1"/>
          </p:cNvSpPr>
          <p:nvPr>
            <p:ph type="title"/>
          </p:nvPr>
        </p:nvSpPr>
        <p:spPr>
          <a:xfrm>
            <a:off x="839789" y="417378"/>
            <a:ext cx="10106400" cy="84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Home Page </a:t>
            </a:r>
            <a:endParaRPr/>
          </a:p>
        </p:txBody>
      </p:sp>
      <p:sp>
        <p:nvSpPr>
          <p:cNvPr id="77" name="Google Shape;77;p3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3228900" cy="289800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 sz="15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 App</a:t>
            </a:r>
            <a:endParaRPr/>
          </a:p>
        </p:txBody>
      </p:sp>
      <p:sp>
        <p:nvSpPr>
          <p:cNvPr id="78" name="Google Shape;78;p3"/>
          <p:cNvSpPr txBox="1"/>
          <p:nvPr/>
        </p:nvSpPr>
        <p:spPr>
          <a:xfrm>
            <a:off x="4221725" y="2599625"/>
            <a:ext cx="3360300" cy="18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IN" sz="1400" b="0" i="0" u="none" strike="noStrike" cap="none" dirty="0">
                <a:latin typeface="Arial"/>
                <a:ea typeface="Arial"/>
                <a:cs typeface="Arial"/>
                <a:sym typeface="Arial"/>
              </a:rPr>
              <a:t>Removed “All Cameras are Online “ equipment status.</a:t>
            </a:r>
            <a:endParaRPr dirty="0"/>
          </a:p>
          <a:p>
            <a:pPr marL="457200" marR="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IN" sz="1400" b="0" i="0" u="none" strike="noStrike" cap="none" dirty="0">
                <a:latin typeface="Arial"/>
                <a:ea typeface="Arial"/>
                <a:cs typeface="Arial"/>
                <a:sym typeface="Arial"/>
              </a:rPr>
              <a:t>Merged Report a Problem section into Settings</a:t>
            </a:r>
            <a:endParaRPr dirty="0"/>
          </a:p>
          <a:p>
            <a:pPr marL="457200" marR="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IN" sz="1400" b="0" i="0" u="none" strike="noStrike" cap="none" dirty="0">
                <a:latin typeface="Arial"/>
                <a:ea typeface="Arial"/>
                <a:cs typeface="Arial"/>
                <a:sym typeface="Arial"/>
              </a:rPr>
              <a:t>Added Logout Icon to the </a:t>
            </a:r>
            <a:r>
              <a:rPr lang="en-IN" dirty="0"/>
              <a:t>Homepage</a:t>
            </a:r>
            <a:r>
              <a:rPr lang="en-IN" sz="1400" b="0" i="0" u="none" strike="noStrike" cap="none" dirty="0"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3"/>
          <p:cNvSpPr txBox="1"/>
          <p:nvPr/>
        </p:nvSpPr>
        <p:spPr>
          <a:xfrm>
            <a:off x="7717213" y="1681163"/>
            <a:ext cx="3228872" cy="289680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200"/>
              <a:buFont typeface="Noto Sans Symbols"/>
              <a:buNone/>
            </a:pPr>
            <a:r>
              <a:rPr lang="en-IN" sz="15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Screen</a:t>
            </a:r>
            <a:endParaRPr/>
          </a:p>
        </p:txBody>
      </p:sp>
      <p:sp>
        <p:nvSpPr>
          <p:cNvPr id="80" name="Google Shape;80;p3"/>
          <p:cNvSpPr/>
          <p:nvPr/>
        </p:nvSpPr>
        <p:spPr>
          <a:xfrm>
            <a:off x="839789" y="2159726"/>
            <a:ext cx="3228872" cy="4406537"/>
          </a:xfrm>
          <a:prstGeom prst="rect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7677352" y="2159726"/>
            <a:ext cx="3228872" cy="4406536"/>
          </a:xfrm>
          <a:prstGeom prst="rect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2" name="Google Shape;8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2008" y="2159726"/>
            <a:ext cx="2143720" cy="4406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8136" y="2167472"/>
            <a:ext cx="2747304" cy="43979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Google Shape;84;p3"/>
          <p:cNvCxnSpPr/>
          <p:nvPr/>
        </p:nvCxnSpPr>
        <p:spPr>
          <a:xfrm flipH="1">
            <a:off x="2927758" y="2852257"/>
            <a:ext cx="1293963" cy="2034901"/>
          </a:xfrm>
          <a:prstGeom prst="straightConnector1">
            <a:avLst/>
          </a:prstGeom>
          <a:noFill/>
          <a:ln w="9525" cap="rnd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5" name="Google Shape;85;p3"/>
          <p:cNvCxnSpPr/>
          <p:nvPr/>
        </p:nvCxnSpPr>
        <p:spPr>
          <a:xfrm>
            <a:off x="6070125" y="3340875"/>
            <a:ext cx="2218200" cy="2648700"/>
          </a:xfrm>
          <a:prstGeom prst="straightConnector1">
            <a:avLst/>
          </a:prstGeom>
          <a:noFill/>
          <a:ln w="9525" cap="rnd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6" name="Google Shape;86;p3"/>
          <p:cNvCxnSpPr/>
          <p:nvPr/>
        </p:nvCxnSpPr>
        <p:spPr>
          <a:xfrm>
            <a:off x="7431000" y="3752700"/>
            <a:ext cx="2541600" cy="2391000"/>
          </a:xfrm>
          <a:prstGeom prst="straightConnector1">
            <a:avLst/>
          </a:prstGeom>
          <a:noFill/>
          <a:ln w="9525" cap="rnd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1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1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0"/>
          <p:cNvSpPr txBox="1">
            <a:spLocks noGrp="1"/>
          </p:cNvSpPr>
          <p:nvPr>
            <p:ph type="title"/>
          </p:nvPr>
        </p:nvSpPr>
        <p:spPr>
          <a:xfrm>
            <a:off x="839789" y="417378"/>
            <a:ext cx="10106400" cy="84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Report a Problem_Ticket Creation</a:t>
            </a:r>
            <a:endParaRPr/>
          </a:p>
        </p:txBody>
      </p:sp>
      <p:sp>
        <p:nvSpPr>
          <p:cNvPr id="332" name="Google Shape;332;p30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3228900" cy="289800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 sz="15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 App</a:t>
            </a:r>
            <a:endParaRPr/>
          </a:p>
        </p:txBody>
      </p:sp>
      <p:sp>
        <p:nvSpPr>
          <p:cNvPr id="333" name="Google Shape;333;p30"/>
          <p:cNvSpPr/>
          <p:nvPr/>
        </p:nvSpPr>
        <p:spPr>
          <a:xfrm>
            <a:off x="839789" y="2159726"/>
            <a:ext cx="3228872" cy="4406537"/>
          </a:xfrm>
          <a:prstGeom prst="rect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4" name="Google Shape;334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3373" y="2212818"/>
            <a:ext cx="2040987" cy="4300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1"/>
          <p:cNvSpPr txBox="1">
            <a:spLocks noGrp="1"/>
          </p:cNvSpPr>
          <p:nvPr>
            <p:ph type="title"/>
          </p:nvPr>
        </p:nvSpPr>
        <p:spPr>
          <a:xfrm>
            <a:off x="839789" y="417378"/>
            <a:ext cx="10106400" cy="84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Report a Problem- Ticket Creation_Success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31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3228900" cy="289800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 sz="15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 App</a:t>
            </a:r>
            <a:endParaRPr/>
          </a:p>
        </p:txBody>
      </p:sp>
      <p:sp>
        <p:nvSpPr>
          <p:cNvPr id="341" name="Google Shape;341;p31"/>
          <p:cNvSpPr/>
          <p:nvPr/>
        </p:nvSpPr>
        <p:spPr>
          <a:xfrm>
            <a:off x="839789" y="2159726"/>
            <a:ext cx="3228872" cy="4406537"/>
          </a:xfrm>
          <a:prstGeom prst="rect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2" name="Google Shape;342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3373" y="2212818"/>
            <a:ext cx="2040986" cy="4300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2"/>
          <p:cNvSpPr txBox="1">
            <a:spLocks noGrp="1"/>
          </p:cNvSpPr>
          <p:nvPr>
            <p:ph type="title"/>
          </p:nvPr>
        </p:nvSpPr>
        <p:spPr>
          <a:xfrm>
            <a:off x="839789" y="417378"/>
            <a:ext cx="10106400" cy="84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Report a Problem- Ticket List</a:t>
            </a:r>
            <a:endParaRPr/>
          </a:p>
        </p:txBody>
      </p:sp>
      <p:sp>
        <p:nvSpPr>
          <p:cNvPr id="348" name="Google Shape;348;p32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3228900" cy="289800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 sz="15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 App</a:t>
            </a:r>
            <a:endParaRPr/>
          </a:p>
        </p:txBody>
      </p:sp>
      <p:sp>
        <p:nvSpPr>
          <p:cNvPr id="349" name="Google Shape;349;p32"/>
          <p:cNvSpPr/>
          <p:nvPr/>
        </p:nvSpPr>
        <p:spPr>
          <a:xfrm>
            <a:off x="839789" y="2159726"/>
            <a:ext cx="3228872" cy="4406537"/>
          </a:xfrm>
          <a:prstGeom prst="rect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50" name="Google Shape;350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3373" y="2212819"/>
            <a:ext cx="2040986" cy="4300349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2"/>
          <p:cNvSpPr txBox="1"/>
          <p:nvPr/>
        </p:nvSpPr>
        <p:spPr>
          <a:xfrm>
            <a:off x="4068650" y="2599625"/>
            <a:ext cx="3228900" cy="16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AutoNum type="arabicPeriod"/>
            </a:pPr>
            <a:r>
              <a:rPr lang="en-IN"/>
              <a:t>For Ticket description, 150 characters will be displayed. When text is more than 150 characters, ‘View more’ button will be applicable.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2" name="Google Shape;35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6000" y="2212825"/>
            <a:ext cx="2518700" cy="4403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4"/>
          <p:cNvSpPr txBox="1">
            <a:spLocks noGrp="1"/>
          </p:cNvSpPr>
          <p:nvPr>
            <p:ph type="title"/>
          </p:nvPr>
        </p:nvSpPr>
        <p:spPr>
          <a:xfrm>
            <a:off x="839789" y="417378"/>
            <a:ext cx="10106400" cy="84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Notifications/Billing Information</a:t>
            </a:r>
            <a:endParaRPr/>
          </a:p>
        </p:txBody>
      </p:sp>
      <p:sp>
        <p:nvSpPr>
          <p:cNvPr id="358" name="Google Shape;358;p34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3228900" cy="289800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 sz="15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 App</a:t>
            </a:r>
            <a:endParaRPr/>
          </a:p>
        </p:txBody>
      </p:sp>
      <p:sp>
        <p:nvSpPr>
          <p:cNvPr id="359" name="Google Shape;359;p34"/>
          <p:cNvSpPr/>
          <p:nvPr/>
        </p:nvSpPr>
        <p:spPr>
          <a:xfrm>
            <a:off x="839789" y="2159726"/>
            <a:ext cx="3228872" cy="4406537"/>
          </a:xfrm>
          <a:prstGeom prst="rect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60" name="Google Shape;360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3373" y="2212824"/>
            <a:ext cx="2040980" cy="4300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5"/>
          <p:cNvSpPr txBox="1">
            <a:spLocks noGrp="1"/>
          </p:cNvSpPr>
          <p:nvPr>
            <p:ph type="title"/>
          </p:nvPr>
        </p:nvSpPr>
        <p:spPr>
          <a:xfrm>
            <a:off x="839789" y="417378"/>
            <a:ext cx="10106400" cy="84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Clarifications needed from Marketing Team</a:t>
            </a:r>
            <a:endParaRPr/>
          </a:p>
        </p:txBody>
      </p:sp>
      <p:graphicFrame>
        <p:nvGraphicFramePr>
          <p:cNvPr id="366" name="Google Shape;366;p35"/>
          <p:cNvGraphicFramePr/>
          <p:nvPr/>
        </p:nvGraphicFramePr>
        <p:xfrm>
          <a:off x="132080" y="147150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{81C77D44-078A-4084-A8AE-E31C57FB0406}</a:tableStyleId>
              </a:tblPr>
              <a:tblGrid>
                <a:gridCol w="90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5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S.No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Amendments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Comments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Home Page - </a:t>
                      </a:r>
                      <a:r>
                        <a:rPr lang="en-IN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‘</a:t>
                      </a:r>
                      <a:r>
                        <a:rPr lang="en-I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Logout' icon at bottom of home screen instead on settings screen</a:t>
                      </a:r>
                      <a:endParaRPr/>
                    </a:p>
                  </a:txBody>
                  <a:tcPr marL="22850" marR="22850" marT="15250" marB="15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Home Page - </a:t>
                      </a:r>
                      <a:r>
                        <a:rPr lang="en-IN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Merge Help section to under ‘settings’ section,</a:t>
                      </a:r>
                      <a:r>
                        <a:rPr lang="en-IN" sz="14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matching with the site branding(Ticketing system)</a:t>
                      </a:r>
                      <a:endParaRPr/>
                    </a:p>
                  </a:txBody>
                  <a:tcPr marL="22850" marR="22850" marT="15250" marB="15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Home Page - </a:t>
                      </a: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Instant Disarm- Notify user 'Disarming the site until next scheduled monitoring hours'</a:t>
                      </a:r>
                      <a:endParaRPr/>
                    </a:p>
                  </a:txBody>
                  <a:tcPr marL="22850" marR="22850" marT="15250" marB="15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Home Page - </a:t>
                      </a: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Instant Arm- Notify user 'Arming the site until next scheduled monitoring hours'</a:t>
                      </a:r>
                      <a:endParaRPr/>
                    </a:p>
                  </a:txBody>
                  <a:tcPr marL="22850" marR="22850" marT="15250" marB="15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5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Home Page - </a:t>
                      </a: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Within Monitoring hours if site is Disarm and user try for Instant Arm and if there is an upcoming PSA within </a:t>
                      </a:r>
                      <a:r>
                        <a:rPr lang="en-IN">
                          <a:latin typeface="Arial"/>
                          <a:ea typeface="Arial"/>
                          <a:cs typeface="Arial"/>
                          <a:sym typeface="Arial"/>
                        </a:rPr>
                        <a:t>60 mins</a:t>
                      </a: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 - Pop up Message --&gt; There is Upcoming PSA in "0-</a:t>
                      </a:r>
                      <a:r>
                        <a:rPr lang="en-IN">
                          <a:latin typeface="Arial"/>
                          <a:ea typeface="Arial"/>
                          <a:cs typeface="Arial"/>
                          <a:sym typeface="Arial"/>
                        </a:rPr>
                        <a:t>60 mins</a:t>
                      </a: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", Site will be Disarmed in "0-</a:t>
                      </a:r>
                      <a:r>
                        <a:rPr lang="en-IN">
                          <a:latin typeface="Arial"/>
                          <a:ea typeface="Arial"/>
                          <a:cs typeface="Arial"/>
                          <a:sym typeface="Arial"/>
                        </a:rPr>
                        <a:t>60 mins</a:t>
                      </a: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"(This </a:t>
                      </a:r>
                      <a:r>
                        <a:rPr lang="en-IN">
                          <a:latin typeface="Arial"/>
                          <a:ea typeface="Arial"/>
                          <a:cs typeface="Arial"/>
                          <a:sym typeface="Arial"/>
                        </a:rPr>
                        <a:t>duration</a:t>
                      </a: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 will change to display  according to the </a:t>
                      </a:r>
                      <a:r>
                        <a:rPr lang="en-IN">
                          <a:latin typeface="Arial"/>
                          <a:ea typeface="Arial"/>
                          <a:cs typeface="Arial"/>
                          <a:sym typeface="Arial"/>
                        </a:rPr>
                        <a:t>PSA time, eg: 20min and 10min)</a:t>
                      </a:r>
                      <a:endParaRPr/>
                    </a:p>
                  </a:txBody>
                  <a:tcPr marL="22850" marR="22850" marT="15250" marB="15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Camera </a:t>
                      </a: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Live Views - Only HD stream and remove SD stream</a:t>
                      </a:r>
                      <a:endParaRPr/>
                    </a:p>
                  </a:txBody>
                  <a:tcPr marL="22850" marR="22850" marT="15250" marB="15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9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Home Page - Check possibility to implement 3D touch(Pressure touch on any functionality on Homepage, it should list the help guide)</a:t>
                      </a:r>
                      <a:endParaRPr/>
                    </a:p>
                  </a:txBody>
                  <a:tcPr marL="22850" marR="22850" marT="15250" marB="15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About Us- Pro-vigil website, currently its Static Page. If needed it can be dynamic sync</a:t>
                      </a:r>
                      <a:endParaRPr/>
                    </a:p>
                  </a:txBody>
                  <a:tcPr marL="22850" marR="22850" marT="15250" marB="15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9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Notifications- Its data driven decision to be made by Marketing team as per comparative analysis - as in what customer prefers to see in Notification/alerts</a:t>
                      </a:r>
                      <a:endParaRPr/>
                    </a:p>
                  </a:txBody>
                  <a:tcPr marL="22850" marR="22850" marT="15250" marB="15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9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Monitoring Hours Page- Better representation[tabular format], MOC screens with Existing and new recommendations</a:t>
                      </a:r>
                      <a:endParaRPr/>
                    </a:p>
                  </a:txBody>
                  <a:tcPr marL="22850" marR="22850" marT="15250" marB="15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Settings Page - Help Desk -Ticket creation along with Direct Dial in option to Customer Support</a:t>
                      </a:r>
                      <a:endParaRPr/>
                    </a:p>
                  </a:txBody>
                  <a:tcPr marL="22850" marR="22850" marT="15250" marB="15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6"/>
          <p:cNvSpPr txBox="1">
            <a:spLocks noGrp="1"/>
          </p:cNvSpPr>
          <p:nvPr>
            <p:ph type="title"/>
          </p:nvPr>
        </p:nvSpPr>
        <p:spPr>
          <a:xfrm>
            <a:off x="839789" y="417378"/>
            <a:ext cx="10106400" cy="84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Clarifications needed from Enterprise/Indirect </a:t>
            </a:r>
            <a:endParaRPr/>
          </a:p>
        </p:txBody>
      </p:sp>
      <p:graphicFrame>
        <p:nvGraphicFramePr>
          <p:cNvPr id="372" name="Google Shape;372;p36"/>
          <p:cNvGraphicFramePr/>
          <p:nvPr/>
        </p:nvGraphicFramePr>
        <p:xfrm>
          <a:off x="132080" y="147150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{81C77D44-078A-4084-A8AE-E31C57FB0406}</a:tableStyleId>
              </a:tblPr>
              <a:tblGrid>
                <a:gridCol w="90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5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S.No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Amendments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Comments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i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Allowing to ARM the site outside scheduled Monitoring hours- Is that permissible? how to capture this?</a:t>
                      </a:r>
                      <a:endParaRPr sz="1400" b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2850" marR="22850" marT="15250" marB="15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latin typeface="Arial"/>
                          <a:ea typeface="Arial"/>
                          <a:cs typeface="Arial"/>
                          <a:sym typeface="Arial"/>
                        </a:rPr>
                        <a:t>Is Multiple Sites- One login required? , Currently PVM mobile app can have only One account to one login.(Is there any requirement to have multiple sites assigned to one login)</a:t>
                      </a:r>
                      <a:endParaRPr i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2850" marR="22850" marT="15250" marB="152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>
            <a:spLocks noGrp="1"/>
          </p:cNvSpPr>
          <p:nvPr>
            <p:ph type="title"/>
          </p:nvPr>
        </p:nvSpPr>
        <p:spPr>
          <a:xfrm>
            <a:off x="839789" y="417378"/>
            <a:ext cx="10106400" cy="84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Arm</a:t>
            </a:r>
            <a:endParaRPr/>
          </a:p>
        </p:txBody>
      </p:sp>
      <p:sp>
        <p:nvSpPr>
          <p:cNvPr id="92" name="Google Shape;92;p4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3228900" cy="289800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 sz="15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 App</a:t>
            </a:r>
            <a:endParaRPr/>
          </a:p>
        </p:txBody>
      </p:sp>
      <p:sp>
        <p:nvSpPr>
          <p:cNvPr id="93" name="Google Shape;93;p4"/>
          <p:cNvSpPr txBox="1"/>
          <p:nvPr/>
        </p:nvSpPr>
        <p:spPr>
          <a:xfrm>
            <a:off x="4221721" y="2599636"/>
            <a:ext cx="354335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AutoNum type="arabicPeriod"/>
            </a:pPr>
            <a:r>
              <a:rPr lang="en-IN" sz="1400" dirty="0">
                <a:latin typeface="Arial"/>
                <a:ea typeface="Arial"/>
                <a:cs typeface="Arial"/>
                <a:sym typeface="Arial"/>
              </a:rPr>
              <a:t>Notify with an alert message when we Arm a Site</a:t>
            </a:r>
            <a:endParaRPr dirty="0"/>
          </a:p>
        </p:txBody>
      </p:sp>
      <p:sp>
        <p:nvSpPr>
          <p:cNvPr id="94" name="Google Shape;94;p4"/>
          <p:cNvSpPr txBox="1"/>
          <p:nvPr/>
        </p:nvSpPr>
        <p:spPr>
          <a:xfrm>
            <a:off x="7717213" y="1681163"/>
            <a:ext cx="3228872" cy="289680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200"/>
              <a:buFont typeface="Noto Sans Symbols"/>
              <a:buNone/>
            </a:pPr>
            <a:r>
              <a:rPr lang="en-IN" sz="15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Screen</a:t>
            </a:r>
            <a:endParaRPr/>
          </a:p>
        </p:txBody>
      </p:sp>
      <p:sp>
        <p:nvSpPr>
          <p:cNvPr id="95" name="Google Shape;95;p4"/>
          <p:cNvSpPr/>
          <p:nvPr/>
        </p:nvSpPr>
        <p:spPr>
          <a:xfrm>
            <a:off x="839789" y="2159726"/>
            <a:ext cx="3228872" cy="4406537"/>
          </a:xfrm>
          <a:prstGeom prst="rect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4"/>
          <p:cNvSpPr/>
          <p:nvPr/>
        </p:nvSpPr>
        <p:spPr>
          <a:xfrm>
            <a:off x="7677352" y="2159726"/>
            <a:ext cx="3228872" cy="4406536"/>
          </a:xfrm>
          <a:prstGeom prst="rect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7" name="Google Shape;9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8176" y="2212817"/>
            <a:ext cx="2091383" cy="4300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8136" y="2166630"/>
            <a:ext cx="2747303" cy="4399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>
            <a:spLocks noGrp="1"/>
          </p:cNvSpPr>
          <p:nvPr>
            <p:ph type="title"/>
          </p:nvPr>
        </p:nvSpPr>
        <p:spPr>
          <a:xfrm>
            <a:off x="839789" y="417378"/>
            <a:ext cx="10106400" cy="84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Disarm</a:t>
            </a:r>
            <a:endParaRPr/>
          </a:p>
        </p:txBody>
      </p:sp>
      <p:sp>
        <p:nvSpPr>
          <p:cNvPr id="104" name="Google Shape;104;p5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3228900" cy="289800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 sz="15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 App</a:t>
            </a:r>
            <a:endParaRPr/>
          </a:p>
        </p:txBody>
      </p:sp>
      <p:sp>
        <p:nvSpPr>
          <p:cNvPr id="105" name="Google Shape;105;p5"/>
          <p:cNvSpPr txBox="1"/>
          <p:nvPr/>
        </p:nvSpPr>
        <p:spPr>
          <a:xfrm>
            <a:off x="4221721" y="2599636"/>
            <a:ext cx="354335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AutoNum type="arabicPeriod"/>
            </a:pPr>
            <a:r>
              <a:rPr lang="en-IN" sz="1400">
                <a:latin typeface="Arial"/>
                <a:ea typeface="Arial"/>
                <a:cs typeface="Arial"/>
                <a:sym typeface="Arial"/>
              </a:rPr>
              <a:t>Notify with an alert message when we Disarm a Site</a:t>
            </a:r>
            <a:endParaRPr/>
          </a:p>
        </p:txBody>
      </p:sp>
      <p:sp>
        <p:nvSpPr>
          <p:cNvPr id="106" name="Google Shape;106;p5"/>
          <p:cNvSpPr txBox="1"/>
          <p:nvPr/>
        </p:nvSpPr>
        <p:spPr>
          <a:xfrm>
            <a:off x="7717213" y="1681163"/>
            <a:ext cx="3228872" cy="289680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200"/>
              <a:buFont typeface="Noto Sans Symbols"/>
              <a:buNone/>
            </a:pPr>
            <a:r>
              <a:rPr lang="en-IN" sz="15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Screen</a:t>
            </a:r>
            <a:endParaRPr/>
          </a:p>
        </p:txBody>
      </p:sp>
      <p:sp>
        <p:nvSpPr>
          <p:cNvPr id="107" name="Google Shape;107;p5"/>
          <p:cNvSpPr/>
          <p:nvPr/>
        </p:nvSpPr>
        <p:spPr>
          <a:xfrm>
            <a:off x="839789" y="2159726"/>
            <a:ext cx="3228872" cy="4406537"/>
          </a:xfrm>
          <a:prstGeom prst="rect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8" name="Google Shape;108;p5"/>
          <p:cNvSpPr/>
          <p:nvPr/>
        </p:nvSpPr>
        <p:spPr>
          <a:xfrm>
            <a:off x="7677352" y="2159726"/>
            <a:ext cx="3228872" cy="4406536"/>
          </a:xfrm>
          <a:prstGeom prst="rect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9" name="Google Shape;10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8176" y="2212818"/>
            <a:ext cx="2091382" cy="430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8136" y="2166630"/>
            <a:ext cx="2747302" cy="4399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>
            <a:spLocks noGrp="1"/>
          </p:cNvSpPr>
          <p:nvPr>
            <p:ph type="title"/>
          </p:nvPr>
        </p:nvSpPr>
        <p:spPr>
          <a:xfrm>
            <a:off x="839789" y="417378"/>
            <a:ext cx="10106400" cy="84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Disarm_PSA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3228900" cy="289800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 sz="15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 App</a:t>
            </a:r>
            <a:endParaRPr/>
          </a:p>
        </p:txBody>
      </p:sp>
      <p:sp>
        <p:nvSpPr>
          <p:cNvPr id="117" name="Google Shape;117;p6"/>
          <p:cNvSpPr txBox="1"/>
          <p:nvPr/>
        </p:nvSpPr>
        <p:spPr>
          <a:xfrm>
            <a:off x="4180250" y="2606450"/>
            <a:ext cx="3385500" cy="24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IN" sz="1400">
                <a:latin typeface="Arial"/>
                <a:ea typeface="Arial"/>
                <a:cs typeface="Arial"/>
                <a:sym typeface="Arial"/>
              </a:rPr>
              <a:t>Site is currently Disarmed and while trying to arm the site, will notify the user about upcoming PSA with duration.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IN" sz="1400">
                <a:latin typeface="Arial"/>
                <a:ea typeface="Arial"/>
                <a:cs typeface="Arial"/>
                <a:sym typeface="Arial"/>
              </a:rPr>
              <a:t>The Duration would change dynamically based on the user action 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latin typeface="Arial"/>
                <a:ea typeface="Arial"/>
                <a:cs typeface="Arial"/>
                <a:sym typeface="Arial"/>
              </a:rPr>
              <a:t>Example-</a:t>
            </a:r>
            <a:r>
              <a:rPr lang="en-IN" sz="1400">
                <a:latin typeface="Arial"/>
                <a:ea typeface="Arial"/>
                <a:cs typeface="Arial"/>
                <a:sym typeface="Arial"/>
              </a:rPr>
              <a:t> If PSA starts in </a:t>
            </a:r>
            <a:r>
              <a:rPr lang="en-IN"/>
              <a:t>10 mins</a:t>
            </a:r>
            <a:r>
              <a:rPr lang="en-IN" sz="1400">
                <a:latin typeface="Arial"/>
                <a:ea typeface="Arial"/>
                <a:cs typeface="Arial"/>
                <a:sym typeface="Arial"/>
              </a:rPr>
              <a:t>, then the text would be displayed as “ There is upcoming PSA in “</a:t>
            </a:r>
            <a:r>
              <a:rPr lang="en-IN"/>
              <a:t>10 mins</a:t>
            </a:r>
            <a:r>
              <a:rPr lang="en-IN" sz="1400">
                <a:latin typeface="Arial"/>
                <a:ea typeface="Arial"/>
                <a:cs typeface="Arial"/>
                <a:sym typeface="Arial"/>
              </a:rPr>
              <a:t>”,Site will be disarmed in “</a:t>
            </a:r>
            <a:r>
              <a:rPr lang="en-IN"/>
              <a:t>10 mins</a:t>
            </a:r>
            <a:r>
              <a:rPr lang="en-IN" sz="1400">
                <a:latin typeface="Arial"/>
                <a:ea typeface="Arial"/>
                <a:cs typeface="Arial"/>
                <a:sym typeface="Arial"/>
              </a:rPr>
              <a:t>”.</a:t>
            </a:r>
            <a:endParaRPr/>
          </a:p>
        </p:txBody>
      </p:sp>
      <p:sp>
        <p:nvSpPr>
          <p:cNvPr id="118" name="Google Shape;118;p6"/>
          <p:cNvSpPr txBox="1"/>
          <p:nvPr/>
        </p:nvSpPr>
        <p:spPr>
          <a:xfrm>
            <a:off x="7717213" y="1681163"/>
            <a:ext cx="3228872" cy="289680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200"/>
              <a:buFont typeface="Noto Sans Symbols"/>
              <a:buNone/>
            </a:pPr>
            <a:r>
              <a:rPr lang="en-IN" sz="15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Screen</a:t>
            </a:r>
            <a:endParaRPr/>
          </a:p>
        </p:txBody>
      </p:sp>
      <p:sp>
        <p:nvSpPr>
          <p:cNvPr id="119" name="Google Shape;119;p6"/>
          <p:cNvSpPr/>
          <p:nvPr/>
        </p:nvSpPr>
        <p:spPr>
          <a:xfrm>
            <a:off x="839789" y="2159726"/>
            <a:ext cx="3228872" cy="4406537"/>
          </a:xfrm>
          <a:prstGeom prst="rect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6"/>
          <p:cNvSpPr/>
          <p:nvPr/>
        </p:nvSpPr>
        <p:spPr>
          <a:xfrm>
            <a:off x="7677352" y="2159726"/>
            <a:ext cx="3228872" cy="4406536"/>
          </a:xfrm>
          <a:prstGeom prst="rect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1" name="Google Shape;12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8176" y="2212817"/>
            <a:ext cx="2091382" cy="4300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8136" y="2166630"/>
            <a:ext cx="2747302" cy="4399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>
            <a:spLocks noGrp="1"/>
          </p:cNvSpPr>
          <p:nvPr>
            <p:ph type="title"/>
          </p:nvPr>
        </p:nvSpPr>
        <p:spPr>
          <a:xfrm>
            <a:off x="839789" y="417378"/>
            <a:ext cx="10106400" cy="84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Disarm Alert</a:t>
            </a:r>
            <a:endParaRPr/>
          </a:p>
        </p:txBody>
      </p:sp>
      <p:sp>
        <p:nvSpPr>
          <p:cNvPr id="128" name="Google Shape;128;p7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3228900" cy="289800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 sz="15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 App</a:t>
            </a:r>
            <a:endParaRPr/>
          </a:p>
        </p:txBody>
      </p:sp>
      <p:sp>
        <p:nvSpPr>
          <p:cNvPr id="129" name="Google Shape;129;p7"/>
          <p:cNvSpPr txBox="1"/>
          <p:nvPr/>
        </p:nvSpPr>
        <p:spPr>
          <a:xfrm>
            <a:off x="4210875" y="2592800"/>
            <a:ext cx="33243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AutoNum type="arabicPeriod"/>
            </a:pPr>
            <a:r>
              <a:rPr lang="en-IN" sz="1400">
                <a:latin typeface="Arial"/>
                <a:ea typeface="Arial"/>
                <a:cs typeface="Arial"/>
                <a:sym typeface="Arial"/>
              </a:rPr>
              <a:t>If Site is disarmed by Admin from SI page and If user try to Disarm from Mobile app- same time, then a Popup message should show 'Site is already Disarmed by Admin'.</a:t>
            </a:r>
            <a:endParaRPr/>
          </a:p>
        </p:txBody>
      </p:sp>
      <p:sp>
        <p:nvSpPr>
          <p:cNvPr id="130" name="Google Shape;130;p7"/>
          <p:cNvSpPr txBox="1"/>
          <p:nvPr/>
        </p:nvSpPr>
        <p:spPr>
          <a:xfrm>
            <a:off x="7717213" y="1681163"/>
            <a:ext cx="3228900" cy="289800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200"/>
              <a:buFont typeface="Noto Sans Symbols"/>
              <a:buNone/>
            </a:pPr>
            <a:r>
              <a:rPr lang="en-IN" sz="15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Screen</a:t>
            </a:r>
            <a:endParaRPr/>
          </a:p>
        </p:txBody>
      </p:sp>
      <p:sp>
        <p:nvSpPr>
          <p:cNvPr id="131" name="Google Shape;131;p7"/>
          <p:cNvSpPr/>
          <p:nvPr/>
        </p:nvSpPr>
        <p:spPr>
          <a:xfrm>
            <a:off x="839789" y="2159726"/>
            <a:ext cx="3228900" cy="4406400"/>
          </a:xfrm>
          <a:prstGeom prst="rect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p7"/>
          <p:cNvSpPr/>
          <p:nvPr/>
        </p:nvSpPr>
        <p:spPr>
          <a:xfrm>
            <a:off x="7677352" y="2159726"/>
            <a:ext cx="3228900" cy="4406400"/>
          </a:xfrm>
          <a:prstGeom prst="rect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8176" y="2212817"/>
            <a:ext cx="2091382" cy="4300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8136" y="2166630"/>
            <a:ext cx="2747302" cy="4399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839789" y="417378"/>
            <a:ext cx="10106400" cy="84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Last Arm /Disarm History</a:t>
            </a:r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3228900" cy="289800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 sz="15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 App</a:t>
            </a:r>
            <a:endParaRPr/>
          </a:p>
        </p:txBody>
      </p:sp>
      <p:sp>
        <p:nvSpPr>
          <p:cNvPr id="141" name="Google Shape;141;p8"/>
          <p:cNvSpPr/>
          <p:nvPr/>
        </p:nvSpPr>
        <p:spPr>
          <a:xfrm>
            <a:off x="839789" y="2159726"/>
            <a:ext cx="3228872" cy="4406537"/>
          </a:xfrm>
          <a:prstGeom prst="rect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2" name="Google Shape;14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3373" y="2212817"/>
            <a:ext cx="2040987" cy="4300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>
            <a:spLocks noGrp="1"/>
          </p:cNvSpPr>
          <p:nvPr>
            <p:ph type="title"/>
          </p:nvPr>
        </p:nvSpPr>
        <p:spPr>
          <a:xfrm>
            <a:off x="839789" y="417378"/>
            <a:ext cx="10106400" cy="84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Live Views</a:t>
            </a:r>
            <a:endParaRPr/>
          </a:p>
        </p:txBody>
      </p:sp>
      <p:sp>
        <p:nvSpPr>
          <p:cNvPr id="148" name="Google Shape;148;p9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3228900" cy="289800"/>
          </a:xfrm>
          <a:prstGeom prst="rect">
            <a:avLst/>
          </a:prstGeom>
          <a:solidFill>
            <a:schemeClr val="l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 sz="15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 App</a:t>
            </a:r>
            <a:endParaRPr/>
          </a:p>
        </p:txBody>
      </p:sp>
      <p:sp>
        <p:nvSpPr>
          <p:cNvPr id="149" name="Google Shape;149;p9"/>
          <p:cNvSpPr/>
          <p:nvPr/>
        </p:nvSpPr>
        <p:spPr>
          <a:xfrm>
            <a:off x="839789" y="2159726"/>
            <a:ext cx="3228872" cy="4406537"/>
          </a:xfrm>
          <a:prstGeom prst="rect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0" name="Google Shape;15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8176" y="2159726"/>
            <a:ext cx="2091383" cy="4406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802</Words>
  <Application>Microsoft Office PowerPoint</Application>
  <PresentationFormat>Widescreen</PresentationFormat>
  <Paragraphs>134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Century Gothic</vt:lpstr>
      <vt:lpstr>Noto Sans Symbols</vt:lpstr>
      <vt:lpstr>Times New Roman</vt:lpstr>
      <vt:lpstr>Simple Light</vt:lpstr>
      <vt:lpstr>PVM Mobile App ( Current &amp; New )</vt:lpstr>
      <vt:lpstr>Login Page</vt:lpstr>
      <vt:lpstr>Home Page </vt:lpstr>
      <vt:lpstr>Arm</vt:lpstr>
      <vt:lpstr>Disarm</vt:lpstr>
      <vt:lpstr>Disarm_PSA</vt:lpstr>
      <vt:lpstr>Disarm Alert</vt:lpstr>
      <vt:lpstr>Last Arm /Disarm History</vt:lpstr>
      <vt:lpstr>Live Views</vt:lpstr>
      <vt:lpstr>View Live_SD View</vt:lpstr>
      <vt:lpstr>View Live_HD View</vt:lpstr>
      <vt:lpstr>Search for a Site</vt:lpstr>
      <vt:lpstr>Equipment Health</vt:lpstr>
      <vt:lpstr>Event Log</vt:lpstr>
      <vt:lpstr>Event Log_1</vt:lpstr>
      <vt:lpstr>Monitoring Hours</vt:lpstr>
      <vt:lpstr>Planned Site Activity(PSA)</vt:lpstr>
      <vt:lpstr>Schedule PSA</vt:lpstr>
      <vt:lpstr>Settings Section</vt:lpstr>
      <vt:lpstr>Reset/Forgot your Pin</vt:lpstr>
      <vt:lpstr>Reset Pin - Confirmation</vt:lpstr>
      <vt:lpstr>Settings- About Us</vt:lpstr>
      <vt:lpstr>Tips_1</vt:lpstr>
      <vt:lpstr>Tips_2</vt:lpstr>
      <vt:lpstr>Tips_3</vt:lpstr>
      <vt:lpstr>Tips_4</vt:lpstr>
      <vt:lpstr>Tips_5</vt:lpstr>
      <vt:lpstr>Tips_6</vt:lpstr>
      <vt:lpstr>Tips_7</vt:lpstr>
      <vt:lpstr>Report a Problem_Ticket Creation</vt:lpstr>
      <vt:lpstr>Report a Problem- Ticket Creation_Success</vt:lpstr>
      <vt:lpstr>Report a Problem- Ticket List</vt:lpstr>
      <vt:lpstr>Notifications/Billing Information</vt:lpstr>
      <vt:lpstr>Clarifications needed from Marketing Team</vt:lpstr>
      <vt:lpstr>Clarifications needed from Enterprise/Indirect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PVM Mobile App ( Current &amp; New )</dc:title>
  <dc:creator>Vgs Provigil</dc:creator>
  <cp:lastModifiedBy>Venkat Seshachari</cp:lastModifiedBy>
  <cp:revision>2</cp:revision>
  <dcterms:created xsi:type="dcterms:W3CDTF">2019-07-31T10:01:47Z</dcterms:created>
  <dcterms:modified xsi:type="dcterms:W3CDTF">2019-08-21T13:48:09Z</dcterms:modified>
</cp:coreProperties>
</file>