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Alatsi" charset="1" panose="00000500000000000000"/>
      <p:regular r:id="rId32"/>
    </p:embeddedFont>
    <p:embeddedFont>
      <p:font typeface="Open Sans Bold" charset="1" panose="020B0806030504020204"/>
      <p:regular r:id="rId33"/>
    </p:embeddedFont>
    <p:embeddedFont>
      <p:font typeface="Canva Sans" charset="1" panose="020B0503030501040103"/>
      <p:regular r:id="rId34"/>
    </p:embeddedFont>
    <p:embeddedFont>
      <p:font typeface="Open Sans" charset="1" panose="020B0606030504020204"/>
      <p:regular r:id="rId35"/>
    </p:embeddedFont>
    <p:embeddedFont>
      <p:font typeface="Canva Sans Bold" charset="1" panose="020B0803030501040103"/>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colab.research.google.com/drive/100dUGCo3Fu500Mp8vUICoskxbuzth3Um?usp=sharing" TargetMode="External" Type="http://schemas.openxmlformats.org/officeDocument/2006/relationships/hyperlink"/></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6241693" y="2500459"/>
            <a:ext cx="9874918" cy="3800475"/>
          </a:xfrm>
          <a:prstGeom prst="rect">
            <a:avLst/>
          </a:prstGeom>
        </p:spPr>
        <p:txBody>
          <a:bodyPr anchor="t" rtlCol="false" tIns="0" lIns="0" bIns="0" rIns="0">
            <a:spAutoFit/>
          </a:bodyPr>
          <a:lstStyle/>
          <a:p>
            <a:pPr algn="ctr">
              <a:lnSpc>
                <a:spcPts val="14550"/>
              </a:lnSpc>
            </a:pPr>
            <a:r>
              <a:rPr lang="en-US" sz="15000">
                <a:solidFill>
                  <a:srgbClr val="000000"/>
                </a:solidFill>
                <a:latin typeface="Alatsi"/>
                <a:ea typeface="Alatsi"/>
                <a:cs typeface="Alatsi"/>
                <a:sym typeface="Alatsi"/>
              </a:rPr>
              <a:t>AI </a:t>
            </a:r>
          </a:p>
          <a:p>
            <a:pPr algn="ctr">
              <a:lnSpc>
                <a:spcPts val="14550"/>
              </a:lnSpc>
            </a:pPr>
            <a:r>
              <a:rPr lang="en-US" sz="15000">
                <a:solidFill>
                  <a:srgbClr val="000000"/>
                </a:solidFill>
                <a:latin typeface="Alatsi"/>
                <a:ea typeface="Alatsi"/>
                <a:cs typeface="Alatsi"/>
                <a:sym typeface="Alatsi"/>
              </a:rPr>
              <a:t>INTERVIEWS</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633952" y="6469533"/>
            <a:ext cx="12625348" cy="978279"/>
          </a:xfrm>
          <a:prstGeom prst="rect">
            <a:avLst/>
          </a:prstGeom>
        </p:spPr>
        <p:txBody>
          <a:bodyPr anchor="t" rtlCol="false" tIns="0" lIns="0" bIns="0" rIns="0">
            <a:spAutoFit/>
          </a:bodyPr>
          <a:lstStyle/>
          <a:p>
            <a:pPr algn="ctr">
              <a:lnSpc>
                <a:spcPts val="8029"/>
              </a:lnSpc>
            </a:pPr>
            <a:r>
              <a:rPr lang="en-US" sz="5735">
                <a:solidFill>
                  <a:srgbClr val="000000"/>
                </a:solidFill>
                <a:latin typeface="Alatsi"/>
                <a:ea typeface="Alatsi"/>
                <a:cs typeface="Alatsi"/>
                <a:sym typeface="Alatsi"/>
              </a:rPr>
              <a:t>Presented By : Pushpender</a:t>
            </a:r>
          </a:p>
        </p:txBody>
      </p:sp>
      <p:sp>
        <p:nvSpPr>
          <p:cNvPr name="TextBox 15" id="15"/>
          <p:cNvSpPr txBox="true"/>
          <p:nvPr/>
        </p:nvSpPr>
        <p:spPr>
          <a:xfrm rot="0">
            <a:off x="7067640" y="8725001"/>
            <a:ext cx="6882108"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a:ea typeface="Alatsi"/>
                <a:cs typeface="Alatsi"/>
                <a:sym typeface="Alatsi"/>
              </a:rPr>
              <a:t>Scenarios and Pros-cons</a:t>
            </a:r>
          </a:p>
        </p:txBody>
      </p:sp>
      <p:sp>
        <p:nvSpPr>
          <p:cNvPr name="Freeform 16" id="16"/>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7067640" y="9201150"/>
            <a:ext cx="6882108"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a:ea typeface="Alatsi"/>
                <a:cs typeface="Alatsi"/>
                <a:sym typeface="Alatsi"/>
              </a:rPr>
              <a:t>Version-2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797621" y="5684324"/>
            <a:ext cx="14705320" cy="2208393"/>
          </a:xfrm>
          <a:prstGeom prst="rect">
            <a:avLst/>
          </a:prstGeom>
        </p:spPr>
        <p:txBody>
          <a:bodyPr anchor="t" rtlCol="false" tIns="0" lIns="0" bIns="0" rIns="0">
            <a:spAutoFit/>
          </a:bodyPr>
          <a:lstStyle/>
          <a:p>
            <a:pPr algn="l">
              <a:lnSpc>
                <a:spcPts val="5852"/>
              </a:lnSpc>
            </a:pPr>
            <a:r>
              <a:rPr lang="en-US" sz="4180">
                <a:solidFill>
                  <a:srgbClr val="000000"/>
                </a:solidFill>
                <a:latin typeface="Alatsi"/>
                <a:ea typeface="Alatsi"/>
                <a:cs typeface="Alatsi"/>
                <a:sym typeface="Alatsi"/>
              </a:rPr>
              <a:t>Time spent on this task: </a:t>
            </a:r>
          </a:p>
          <a:p>
            <a:pPr algn="l" marL="902546" indent="-451273" lvl="1">
              <a:lnSpc>
                <a:spcPts val="5852"/>
              </a:lnSpc>
              <a:buAutoNum type="arabicPeriod" startAt="1"/>
            </a:pPr>
            <a:r>
              <a:rPr lang="en-US" sz="4180">
                <a:solidFill>
                  <a:srgbClr val="000000"/>
                </a:solidFill>
                <a:latin typeface="Alatsi"/>
                <a:ea typeface="Alatsi"/>
                <a:cs typeface="Alatsi"/>
                <a:sym typeface="Alatsi"/>
              </a:rPr>
              <a:t> Research work and scenario’s ideation : 2 hours </a:t>
            </a:r>
          </a:p>
          <a:p>
            <a:pPr algn="l" marL="902546" indent="-451273" lvl="1">
              <a:lnSpc>
                <a:spcPts val="5852"/>
              </a:lnSpc>
              <a:buAutoNum type="arabicPeriod" startAt="1"/>
            </a:pPr>
            <a:r>
              <a:rPr lang="en-US" sz="4180">
                <a:solidFill>
                  <a:srgbClr val="000000"/>
                </a:solidFill>
                <a:latin typeface="Alatsi"/>
                <a:ea typeface="Alatsi"/>
                <a:cs typeface="Alatsi"/>
                <a:sym typeface="Alatsi"/>
              </a:rPr>
              <a:t> Converting ideas and scenarios  in a PPT : 20-25 minutes </a:t>
            </a:r>
          </a:p>
        </p:txBody>
      </p:sp>
      <p:sp>
        <p:nvSpPr>
          <p:cNvPr name="TextBox 3" id="3"/>
          <p:cNvSpPr txBox="true"/>
          <p:nvPr/>
        </p:nvSpPr>
        <p:spPr>
          <a:xfrm rot="0">
            <a:off x="6007746" y="836213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PS | INTERNSHIP</a:t>
            </a:r>
          </a:p>
        </p:txBody>
      </p:sp>
      <p:sp>
        <p:nvSpPr>
          <p:cNvPr name="AutoShape 4" id="4"/>
          <p:cNvSpPr/>
          <p:nvPr/>
        </p:nvSpPr>
        <p:spPr>
          <a:xfrm>
            <a:off x="44201" y="862311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4068967" y="57700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a:off x="11734969" y="8623117"/>
            <a:ext cx="7105264" cy="19050"/>
          </a:xfrm>
          <a:prstGeom prst="line">
            <a:avLst/>
          </a:prstGeom>
          <a:ln cap="flat" w="114300">
            <a:solidFill>
              <a:srgbClr val="9FC3D0"/>
            </a:solidFill>
            <a:prstDash val="solid"/>
            <a:headEnd type="none" len="sm" w="sm"/>
            <a:tailEnd type="none" len="sm" w="sm"/>
          </a:ln>
        </p:spPr>
      </p:sp>
      <p:sp>
        <p:nvSpPr>
          <p:cNvPr name="TextBox 7" id="7"/>
          <p:cNvSpPr txBox="true"/>
          <p:nvPr/>
        </p:nvSpPr>
        <p:spPr>
          <a:xfrm rot="0">
            <a:off x="2858780" y="11715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TASK 3</a:t>
            </a:r>
          </a:p>
        </p:txBody>
      </p:sp>
      <p:grpSp>
        <p:nvGrpSpPr>
          <p:cNvPr name="Group 8" id="8"/>
          <p:cNvGrpSpPr/>
          <p:nvPr/>
        </p:nvGrpSpPr>
        <p:grpSpPr>
          <a:xfrm rot="0">
            <a:off x="16220655" y="304800"/>
            <a:ext cx="1449213" cy="1673225"/>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6163955" y="604411"/>
            <a:ext cx="1562612" cy="959703"/>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6</a:t>
            </a:r>
          </a:p>
        </p:txBody>
      </p:sp>
      <p:sp>
        <p:nvSpPr>
          <p:cNvPr name="Freeform 12" id="12"/>
          <p:cNvSpPr/>
          <p:nvPr/>
        </p:nvSpPr>
        <p:spPr>
          <a:xfrm flipH="false" flipV="false" rot="0">
            <a:off x="-2322772" y="-4285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1797621" y="2677766"/>
            <a:ext cx="14705320" cy="2951343"/>
          </a:xfrm>
          <a:prstGeom prst="rect">
            <a:avLst/>
          </a:prstGeom>
        </p:spPr>
        <p:txBody>
          <a:bodyPr anchor="t" rtlCol="false" tIns="0" lIns="0" bIns="0" rIns="0">
            <a:spAutoFit/>
          </a:bodyPr>
          <a:lstStyle/>
          <a:p>
            <a:pPr algn="l">
              <a:lnSpc>
                <a:spcPts val="5852"/>
              </a:lnSpc>
            </a:pPr>
            <a:r>
              <a:rPr lang="en-US" sz="4180">
                <a:solidFill>
                  <a:srgbClr val="000000"/>
                </a:solidFill>
                <a:latin typeface="Alatsi"/>
                <a:ea typeface="Alatsi"/>
                <a:cs typeface="Alatsi"/>
                <a:sym typeface="Alatsi"/>
              </a:rPr>
              <a:t>Some questions that came up in the meetings were: </a:t>
            </a:r>
          </a:p>
          <a:p>
            <a:pPr algn="l" marL="902546" indent="-451273" lvl="1">
              <a:lnSpc>
                <a:spcPts val="5852"/>
              </a:lnSpc>
              <a:buAutoNum type="arabicPeriod" startAt="1"/>
            </a:pPr>
            <a:r>
              <a:rPr lang="en-US" sz="4180">
                <a:solidFill>
                  <a:srgbClr val="000000"/>
                </a:solidFill>
                <a:latin typeface="Alatsi"/>
                <a:ea typeface="Alatsi"/>
                <a:cs typeface="Alatsi"/>
                <a:sym typeface="Alatsi"/>
              </a:rPr>
              <a:t>How to better check a candidate?</a:t>
            </a:r>
          </a:p>
          <a:p>
            <a:pPr algn="l" marL="902546" indent="-451273" lvl="1">
              <a:lnSpc>
                <a:spcPts val="5852"/>
              </a:lnSpc>
              <a:buAutoNum type="arabicPeriod" startAt="1"/>
            </a:pPr>
            <a:r>
              <a:rPr lang="en-US" sz="4180">
                <a:solidFill>
                  <a:srgbClr val="000000"/>
                </a:solidFill>
                <a:latin typeface="Alatsi"/>
                <a:ea typeface="Alatsi"/>
                <a:cs typeface="Alatsi"/>
                <a:sym typeface="Alatsi"/>
              </a:rPr>
              <a:t> Problems faced in an AI interview due to AI from both interviewers and interviewees perspectives?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1641171"/>
            <a:ext cx="16794405" cy="12907124"/>
            <a:chOff x="0" y="0"/>
            <a:chExt cx="22392540" cy="17209498"/>
          </a:xfrm>
        </p:grpSpPr>
        <p:sp>
          <p:nvSpPr>
            <p:cNvPr name="TextBox 3" id="3"/>
            <p:cNvSpPr txBox="true"/>
            <p:nvPr/>
          </p:nvSpPr>
          <p:spPr>
            <a:xfrm rot="0">
              <a:off x="618520" y="3920204"/>
              <a:ext cx="21640800" cy="1622841"/>
            </a:xfrm>
            <a:prstGeom prst="rect">
              <a:avLst/>
            </a:prstGeom>
          </p:spPr>
          <p:txBody>
            <a:bodyPr anchor="t" rtlCol="false" tIns="0" lIns="0" bIns="0" rIns="0">
              <a:spAutoFit/>
            </a:bodyPr>
            <a:lstStyle/>
            <a:p>
              <a:pPr algn="ctr">
                <a:lnSpc>
                  <a:spcPts val="10220"/>
                </a:lnSpc>
              </a:pPr>
              <a:r>
                <a:rPr lang="en-US" sz="7300">
                  <a:solidFill>
                    <a:srgbClr val="000000"/>
                  </a:solidFill>
                  <a:latin typeface="Alatsi"/>
                  <a:ea typeface="Alatsi"/>
                  <a:cs typeface="Alatsi"/>
                  <a:sym typeface="Alatsi"/>
                </a:rPr>
                <a:t>HOW TO BETTER CHECK A CANDIDATE</a:t>
              </a:r>
            </a:p>
          </p:txBody>
        </p:sp>
        <p:grpSp>
          <p:nvGrpSpPr>
            <p:cNvPr name="Group 4" id="4"/>
            <p:cNvGrpSpPr/>
            <p:nvPr/>
          </p:nvGrpSpPr>
          <p:grpSpPr>
            <a:xfrm rot="0">
              <a:off x="1436497" y="6302413"/>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436497" y="6432993"/>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1</a:t>
              </a:r>
            </a:p>
          </p:txBody>
        </p:sp>
        <p:grpSp>
          <p:nvGrpSpPr>
            <p:cNvPr name="Group 8" id="8"/>
            <p:cNvGrpSpPr/>
            <p:nvPr/>
          </p:nvGrpSpPr>
          <p:grpSpPr>
            <a:xfrm rot="0">
              <a:off x="1436497" y="9044450"/>
              <a:ext cx="1473815" cy="147381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436497" y="917503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2</a:t>
              </a:r>
            </a:p>
          </p:txBody>
        </p:sp>
        <p:grpSp>
          <p:nvGrpSpPr>
            <p:cNvPr name="Group 12" id="12"/>
            <p:cNvGrpSpPr/>
            <p:nvPr/>
          </p:nvGrpSpPr>
          <p:grpSpPr>
            <a:xfrm rot="0">
              <a:off x="1436497" y="11786488"/>
              <a:ext cx="1473815" cy="147381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436497" y="11917067"/>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3</a:t>
              </a:r>
            </a:p>
          </p:txBody>
        </p:sp>
        <p:sp>
          <p:nvSpPr>
            <p:cNvPr name="TextBox 16" id="16"/>
            <p:cNvSpPr txBox="true"/>
            <p:nvPr/>
          </p:nvSpPr>
          <p:spPr>
            <a:xfrm rot="0">
              <a:off x="3148195" y="6239293"/>
              <a:ext cx="18976923" cy="2143398"/>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In the interview asking them questions of a different natures instead of just one nature going  cont. , asking them in a alternate and combined way will bringout the candidates true nature and responsive abilities.  </a:t>
              </a:r>
            </a:p>
          </p:txBody>
        </p:sp>
        <p:sp>
          <p:nvSpPr>
            <p:cNvPr name="TextBox 17" id="17"/>
            <p:cNvSpPr txBox="true"/>
            <p:nvPr/>
          </p:nvSpPr>
          <p:spPr>
            <a:xfrm rot="0">
              <a:off x="3148195" y="8979553"/>
              <a:ext cx="18976923" cy="2143398"/>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Asking both technical questions from the projects in their resumes and asking about their experience of the project to better check their involvements. </a:t>
              </a:r>
            </a:p>
            <a:p>
              <a:pPr algn="l">
                <a:lnSpc>
                  <a:spcPts val="4322"/>
                </a:lnSpc>
              </a:pPr>
              <a:r>
                <a:rPr lang="en-US" sz="3087">
                  <a:solidFill>
                    <a:srgbClr val="000000"/>
                  </a:solidFill>
                  <a:latin typeface="Alatsi"/>
                  <a:ea typeface="Alatsi"/>
                  <a:cs typeface="Alatsi"/>
                  <a:sym typeface="Alatsi"/>
                </a:rPr>
                <a:t>Cross Question based on the response given by candidate.</a:t>
              </a:r>
            </a:p>
          </p:txBody>
        </p:sp>
        <p:sp>
          <p:nvSpPr>
            <p:cNvPr name="TextBox 18" id="18"/>
            <p:cNvSpPr txBox="true"/>
            <p:nvPr/>
          </p:nvSpPr>
          <p:spPr>
            <a:xfrm rot="0">
              <a:off x="3148195" y="11719813"/>
              <a:ext cx="18976923" cy="2143398"/>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Asking them how they can fulfill the job requirements and help in growing the company. this will help in checking their perspective and knowledge about the profile and company needs.</a:t>
              </a:r>
            </a:p>
          </p:txBody>
        </p:sp>
        <p:grpSp>
          <p:nvGrpSpPr>
            <p:cNvPr name="Group 19" id="19"/>
            <p:cNvGrpSpPr/>
            <p:nvPr/>
          </p:nvGrpSpPr>
          <p:grpSpPr>
            <a:xfrm rot="0">
              <a:off x="0" y="2188228"/>
              <a:ext cx="1249415" cy="13716000"/>
              <a:chOff x="0" y="0"/>
              <a:chExt cx="246798" cy="2709333"/>
            </a:xfrm>
          </p:grpSpPr>
          <p:sp>
            <p:nvSpPr>
              <p:cNvPr name="Freeform 20" id="20"/>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21" id="21"/>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AutoShape 22" id="22"/>
            <p:cNvSpPr/>
            <p:nvPr/>
          </p:nvSpPr>
          <p:spPr>
            <a:xfrm flipH="true" flipV="true">
              <a:off x="611317" y="11907483"/>
              <a:ext cx="7203" cy="3996607"/>
            </a:xfrm>
            <a:prstGeom prst="line">
              <a:avLst/>
            </a:prstGeom>
            <a:ln cap="flat" w="152400">
              <a:solidFill>
                <a:srgbClr val="9FC3D0"/>
              </a:solidFill>
              <a:prstDash val="solid"/>
              <a:headEnd type="none" len="sm" w="sm"/>
              <a:tailEnd type="none" len="sm" w="sm"/>
            </a:ln>
          </p:spPr>
        </p:sp>
        <p:sp>
          <p:nvSpPr>
            <p:cNvPr name="AutoShape 23" id="23"/>
            <p:cNvSpPr/>
            <p:nvPr/>
          </p:nvSpPr>
          <p:spPr>
            <a:xfrm flipH="true" flipV="true">
              <a:off x="617504" y="2048862"/>
              <a:ext cx="7203" cy="3996607"/>
            </a:xfrm>
            <a:prstGeom prst="line">
              <a:avLst/>
            </a:prstGeom>
            <a:ln cap="flat" w="152400">
              <a:solidFill>
                <a:srgbClr val="9FC3D0"/>
              </a:solidFill>
              <a:prstDash val="solid"/>
              <a:headEnd type="none" len="sm" w="sm"/>
              <a:tailEnd type="none" len="sm" w="sm"/>
            </a:ln>
          </p:spPr>
        </p:sp>
        <p:grpSp>
          <p:nvGrpSpPr>
            <p:cNvPr name="Group 24" id="24"/>
            <p:cNvGrpSpPr/>
            <p:nvPr/>
          </p:nvGrpSpPr>
          <p:grpSpPr>
            <a:xfrm rot="0">
              <a:off x="20384657" y="2188228"/>
              <a:ext cx="1932284" cy="2230967"/>
              <a:chOff x="0" y="0"/>
              <a:chExt cx="703982" cy="812800"/>
            </a:xfrm>
          </p:grpSpPr>
          <p:sp>
            <p:nvSpPr>
              <p:cNvPr name="Freeform 25" id="2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6" id="2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20309057" y="2625809"/>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8</a:t>
              </a:r>
            </a:p>
          </p:txBody>
        </p:sp>
        <p:sp>
          <p:nvSpPr>
            <p:cNvPr name="Freeform 28" id="28"/>
            <p:cNvSpPr/>
            <p:nvPr/>
          </p:nvSpPr>
          <p:spPr>
            <a:xfrm flipH="false" flipV="false" rot="0">
              <a:off x="12093578" y="13905787"/>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1249415"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0" id="30"/>
            <p:cNvSpPr txBox="true"/>
            <p:nvPr/>
          </p:nvSpPr>
          <p:spPr>
            <a:xfrm rot="0">
              <a:off x="13959811" y="14963289"/>
              <a:ext cx="8216106" cy="418252"/>
            </a:xfrm>
            <a:prstGeom prst="rect">
              <a:avLst/>
            </a:prstGeom>
          </p:spPr>
          <p:txBody>
            <a:bodyPr anchor="t" rtlCol="false" tIns="0" lIns="0" bIns="0" rIns="0">
              <a:spAutoFit/>
            </a:bodyPr>
            <a:lstStyle/>
            <a:p>
              <a:pPr algn="ctr">
                <a:lnSpc>
                  <a:spcPts val="2660"/>
                </a:lnSpc>
              </a:pPr>
              <a:r>
                <a:rPr lang="en-US" sz="1900">
                  <a:solidFill>
                    <a:srgbClr val="000000"/>
                  </a:solidFill>
                  <a:latin typeface="Canva Sans"/>
                  <a:ea typeface="Canva Sans"/>
                  <a:cs typeface="Canva Sans"/>
                  <a:sym typeface="Canva Sans"/>
                </a:rPr>
                <a:t>Refrence  is from google search and personal opinion</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2243138" y="-402279"/>
            <a:ext cx="22975825" cy="9539746"/>
            <a:chOff x="0" y="0"/>
            <a:chExt cx="30634434" cy="12719662"/>
          </a:xfrm>
        </p:grpSpPr>
        <p:sp>
          <p:nvSpPr>
            <p:cNvPr name="TextBox 3" id="3"/>
            <p:cNvSpPr txBox="true"/>
            <p:nvPr/>
          </p:nvSpPr>
          <p:spPr>
            <a:xfrm rot="0">
              <a:off x="4362450" y="824292"/>
              <a:ext cx="21640800"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PROBLEMS FACED DUE TO AI</a:t>
              </a:r>
            </a:p>
          </p:txBody>
        </p:sp>
        <p:grpSp>
          <p:nvGrpSpPr>
            <p:cNvPr name="Group 4" id="4"/>
            <p:cNvGrpSpPr/>
            <p:nvPr/>
          </p:nvGrpSpPr>
          <p:grpSpPr>
            <a:xfrm rot="0">
              <a:off x="4845146" y="4673452"/>
              <a:ext cx="9816907" cy="5894841"/>
              <a:chOff x="0" y="0"/>
              <a:chExt cx="1939142" cy="1164413"/>
            </a:xfrm>
          </p:grpSpPr>
          <p:sp>
            <p:nvSpPr>
              <p:cNvPr name="Freeform 5" id="5"/>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6" id="6"/>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335486" y="6145352"/>
              <a:ext cx="7332169" cy="35811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The AI might skip a question and misinterpret the answer due to halts, missing out on well-thought-out answers, leading to incomplete evaluations.</a:t>
              </a:r>
            </a:p>
          </p:txBody>
        </p:sp>
        <p:sp>
          <p:nvSpPr>
            <p:cNvPr name="TextBox 8" id="8"/>
            <p:cNvSpPr txBox="true"/>
            <p:nvPr/>
          </p:nvSpPr>
          <p:spPr>
            <a:xfrm rot="0">
              <a:off x="6297386" y="5223121"/>
              <a:ext cx="5170976" cy="880533"/>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Problem</a:t>
              </a:r>
            </a:p>
          </p:txBody>
        </p:sp>
        <p:sp>
          <p:nvSpPr>
            <p:cNvPr name="Freeform 9" id="9"/>
            <p:cNvSpPr/>
            <p:nvPr/>
          </p:nvSpPr>
          <p:spPr>
            <a:xfrm flipH="false" flipV="false" rot="0">
              <a:off x="20880834" y="8725937"/>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5703646" y="4673452"/>
              <a:ext cx="9816907" cy="5894841"/>
              <a:chOff x="0" y="0"/>
              <a:chExt cx="1939142" cy="1164413"/>
            </a:xfrm>
          </p:grpSpPr>
          <p:sp>
            <p:nvSpPr>
              <p:cNvPr name="Freeform 11" id="11"/>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12" id="12"/>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7214749" y="6145352"/>
              <a:ext cx="7332169" cy="28572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Increasing tolerance of AI to the time of silence and  making the  AI to encourage the candidate might help.</a:t>
              </a:r>
            </a:p>
          </p:txBody>
        </p:sp>
        <p:sp>
          <p:nvSpPr>
            <p:cNvPr name="TextBox 14" id="14"/>
            <p:cNvSpPr txBox="true"/>
            <p:nvPr/>
          </p:nvSpPr>
          <p:spPr>
            <a:xfrm rot="0">
              <a:off x="17176649" y="5223121"/>
              <a:ext cx="5170976" cy="880533"/>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Solution</a:t>
              </a:r>
            </a:p>
          </p:txBody>
        </p:sp>
        <p:grpSp>
          <p:nvGrpSpPr>
            <p:cNvPr name="Group 15" id="15"/>
            <p:cNvGrpSpPr/>
            <p:nvPr/>
          </p:nvGrpSpPr>
          <p:grpSpPr>
            <a:xfrm rot="0">
              <a:off x="5310403" y="5356847"/>
              <a:ext cx="689280" cy="68928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6250498" y="5356847"/>
              <a:ext cx="689280" cy="68928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21" id="21"/>
            <p:cNvSpPr/>
            <p:nvPr/>
          </p:nvSpPr>
          <p:spPr>
            <a:xfrm>
              <a:off x="2643384" y="12618062"/>
              <a:ext cx="9473686" cy="25400"/>
            </a:xfrm>
            <a:prstGeom prst="line">
              <a:avLst/>
            </a:prstGeom>
            <a:ln cap="flat" w="152400">
              <a:solidFill>
                <a:srgbClr val="9FC3D0"/>
              </a:solidFill>
              <a:prstDash val="solid"/>
              <a:headEnd type="none" len="sm" w="sm"/>
              <a:tailEnd type="none" len="sm" w="sm"/>
            </a:ln>
          </p:spPr>
        </p:sp>
        <p:sp>
          <p:nvSpPr>
            <p:cNvPr name="AutoShape 22" id="22"/>
            <p:cNvSpPr/>
            <p:nvPr/>
          </p:nvSpPr>
          <p:spPr>
            <a:xfrm>
              <a:off x="18231075" y="12618062"/>
              <a:ext cx="9473686" cy="25400"/>
            </a:xfrm>
            <a:prstGeom prst="line">
              <a:avLst/>
            </a:prstGeom>
            <a:ln cap="flat" w="152400">
              <a:solidFill>
                <a:srgbClr val="9FC3D0"/>
              </a:solidFill>
              <a:prstDash val="solid"/>
              <a:headEnd type="none" len="sm" w="sm"/>
              <a:tailEnd type="none" len="sm" w="sm"/>
            </a:ln>
          </p:spPr>
        </p:sp>
        <p:grpSp>
          <p:nvGrpSpPr>
            <p:cNvPr name="Group 23" id="23"/>
            <p:cNvGrpSpPr/>
            <p:nvPr/>
          </p:nvGrpSpPr>
          <p:grpSpPr>
            <a:xfrm rot="0">
              <a:off x="24211990" y="536372"/>
              <a:ext cx="1932284" cy="2230967"/>
              <a:chOff x="0" y="0"/>
              <a:chExt cx="703982" cy="812800"/>
            </a:xfrm>
          </p:grpSpPr>
          <p:sp>
            <p:nvSpPr>
              <p:cNvPr name="Freeform 24" id="2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5" id="2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24136390" y="973954"/>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9</a:t>
              </a:r>
            </a:p>
          </p:txBody>
        </p:sp>
        <p:sp>
          <p:nvSpPr>
            <p:cNvPr name="Freeform 27" id="27"/>
            <p:cNvSpPr/>
            <p:nvPr/>
          </p:nvSpPr>
          <p:spPr>
            <a:xfrm flipH="false" flipV="false" rot="0">
              <a:off x="0"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8" id="28"/>
            <p:cNvSpPr txBox="true"/>
            <p:nvPr/>
          </p:nvSpPr>
          <p:spPr>
            <a:xfrm rot="0">
              <a:off x="4116834" y="2619227"/>
              <a:ext cx="21640800" cy="934075"/>
            </a:xfrm>
            <a:prstGeom prst="rect">
              <a:avLst/>
            </a:prstGeom>
          </p:spPr>
          <p:txBody>
            <a:bodyPr anchor="t" rtlCol="false" tIns="0" lIns="0" bIns="0" rIns="0">
              <a:spAutoFit/>
            </a:bodyPr>
            <a:lstStyle/>
            <a:p>
              <a:pPr algn="ctr">
                <a:lnSpc>
                  <a:spcPts val="5880"/>
                </a:lnSpc>
              </a:pPr>
              <a:r>
                <a:rPr lang="en-US" sz="4200">
                  <a:solidFill>
                    <a:srgbClr val="000000"/>
                  </a:solidFill>
                  <a:latin typeface="Alatsi"/>
                  <a:ea typeface="Alatsi"/>
                  <a:cs typeface="Alatsi"/>
                  <a:sym typeface="Alatsi"/>
                </a:rPr>
                <a:t>FROM INTERVIEWERS PERSPECTIVE</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2195934" y="-429424"/>
            <a:ext cx="22975825" cy="9539746"/>
            <a:chOff x="0" y="0"/>
            <a:chExt cx="30634434" cy="12719662"/>
          </a:xfrm>
        </p:grpSpPr>
        <p:sp>
          <p:nvSpPr>
            <p:cNvPr name="TextBox 3" id="3"/>
            <p:cNvSpPr txBox="true"/>
            <p:nvPr/>
          </p:nvSpPr>
          <p:spPr>
            <a:xfrm rot="0">
              <a:off x="4362450" y="824292"/>
              <a:ext cx="21640800"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PROBLEMS FACED DUE TO AI</a:t>
              </a:r>
            </a:p>
          </p:txBody>
        </p:sp>
        <p:grpSp>
          <p:nvGrpSpPr>
            <p:cNvPr name="Group 4" id="4"/>
            <p:cNvGrpSpPr/>
            <p:nvPr/>
          </p:nvGrpSpPr>
          <p:grpSpPr>
            <a:xfrm rot="0">
              <a:off x="4845146" y="4673452"/>
              <a:ext cx="9816907" cy="5894841"/>
              <a:chOff x="0" y="0"/>
              <a:chExt cx="1939142" cy="1164413"/>
            </a:xfrm>
          </p:grpSpPr>
          <p:sp>
            <p:nvSpPr>
              <p:cNvPr name="Freeform 5" id="5"/>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6" id="6"/>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335486" y="6145352"/>
              <a:ext cx="7332169" cy="28572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Marking the question’s answer to be incorrect or inappropriate due to mix-language usage missing out good candidates. </a:t>
              </a:r>
            </a:p>
          </p:txBody>
        </p:sp>
        <p:sp>
          <p:nvSpPr>
            <p:cNvPr name="TextBox 8" id="8"/>
            <p:cNvSpPr txBox="true"/>
            <p:nvPr/>
          </p:nvSpPr>
          <p:spPr>
            <a:xfrm rot="0">
              <a:off x="6297386" y="5223121"/>
              <a:ext cx="5170976" cy="880533"/>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Problem</a:t>
              </a:r>
            </a:p>
          </p:txBody>
        </p:sp>
        <p:sp>
          <p:nvSpPr>
            <p:cNvPr name="Freeform 9" id="9"/>
            <p:cNvSpPr/>
            <p:nvPr/>
          </p:nvSpPr>
          <p:spPr>
            <a:xfrm flipH="false" flipV="false" rot="0">
              <a:off x="20880834" y="8725937"/>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5703646" y="4673452"/>
              <a:ext cx="9816907" cy="5894841"/>
              <a:chOff x="0" y="0"/>
              <a:chExt cx="1939142" cy="1164413"/>
            </a:xfrm>
          </p:grpSpPr>
          <p:sp>
            <p:nvSpPr>
              <p:cNvPr name="Freeform 11" id="11"/>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12" id="12"/>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7214749" y="6145352"/>
              <a:ext cx="7332169" cy="35811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Including examples of mixed-language communication in AI training datasets to ensure mixed- language answer understanding.</a:t>
              </a:r>
            </a:p>
          </p:txBody>
        </p:sp>
        <p:sp>
          <p:nvSpPr>
            <p:cNvPr name="TextBox 14" id="14"/>
            <p:cNvSpPr txBox="true"/>
            <p:nvPr/>
          </p:nvSpPr>
          <p:spPr>
            <a:xfrm rot="0">
              <a:off x="17176649" y="5223121"/>
              <a:ext cx="5170976" cy="880533"/>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Solution</a:t>
              </a:r>
            </a:p>
          </p:txBody>
        </p:sp>
        <p:grpSp>
          <p:nvGrpSpPr>
            <p:cNvPr name="Group 15" id="15"/>
            <p:cNvGrpSpPr/>
            <p:nvPr/>
          </p:nvGrpSpPr>
          <p:grpSpPr>
            <a:xfrm rot="0">
              <a:off x="5310403" y="5356847"/>
              <a:ext cx="689280" cy="68928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6250498" y="5356847"/>
              <a:ext cx="689280" cy="68928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21" id="21"/>
            <p:cNvSpPr/>
            <p:nvPr/>
          </p:nvSpPr>
          <p:spPr>
            <a:xfrm>
              <a:off x="2643384" y="12618062"/>
              <a:ext cx="9473686" cy="25400"/>
            </a:xfrm>
            <a:prstGeom prst="line">
              <a:avLst/>
            </a:prstGeom>
            <a:ln cap="flat" w="152400">
              <a:solidFill>
                <a:srgbClr val="9FC3D0"/>
              </a:solidFill>
              <a:prstDash val="solid"/>
              <a:headEnd type="none" len="sm" w="sm"/>
              <a:tailEnd type="none" len="sm" w="sm"/>
            </a:ln>
          </p:spPr>
        </p:sp>
        <p:sp>
          <p:nvSpPr>
            <p:cNvPr name="AutoShape 22" id="22"/>
            <p:cNvSpPr/>
            <p:nvPr/>
          </p:nvSpPr>
          <p:spPr>
            <a:xfrm>
              <a:off x="18231075" y="12618062"/>
              <a:ext cx="9473686" cy="25400"/>
            </a:xfrm>
            <a:prstGeom prst="line">
              <a:avLst/>
            </a:prstGeom>
            <a:ln cap="flat" w="152400">
              <a:solidFill>
                <a:srgbClr val="9FC3D0"/>
              </a:solidFill>
              <a:prstDash val="solid"/>
              <a:headEnd type="none" len="sm" w="sm"/>
              <a:tailEnd type="none" len="sm" w="sm"/>
            </a:ln>
          </p:spPr>
        </p:sp>
        <p:grpSp>
          <p:nvGrpSpPr>
            <p:cNvPr name="Group 23" id="23"/>
            <p:cNvGrpSpPr/>
            <p:nvPr/>
          </p:nvGrpSpPr>
          <p:grpSpPr>
            <a:xfrm rot="0">
              <a:off x="24211990" y="536372"/>
              <a:ext cx="1932284" cy="2230967"/>
              <a:chOff x="0" y="0"/>
              <a:chExt cx="703982" cy="812800"/>
            </a:xfrm>
          </p:grpSpPr>
          <p:sp>
            <p:nvSpPr>
              <p:cNvPr name="Freeform 24" id="2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5" id="2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24136390" y="973954"/>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10</a:t>
              </a:r>
            </a:p>
          </p:txBody>
        </p:sp>
        <p:sp>
          <p:nvSpPr>
            <p:cNvPr name="Freeform 27" id="27"/>
            <p:cNvSpPr/>
            <p:nvPr/>
          </p:nvSpPr>
          <p:spPr>
            <a:xfrm flipH="false" flipV="false" rot="0">
              <a:off x="0"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8" id="28"/>
            <p:cNvSpPr txBox="true"/>
            <p:nvPr/>
          </p:nvSpPr>
          <p:spPr>
            <a:xfrm rot="0">
              <a:off x="4116834" y="2619227"/>
              <a:ext cx="21640800" cy="934075"/>
            </a:xfrm>
            <a:prstGeom prst="rect">
              <a:avLst/>
            </a:prstGeom>
          </p:spPr>
          <p:txBody>
            <a:bodyPr anchor="t" rtlCol="false" tIns="0" lIns="0" bIns="0" rIns="0">
              <a:spAutoFit/>
            </a:bodyPr>
            <a:lstStyle/>
            <a:p>
              <a:pPr algn="ctr">
                <a:lnSpc>
                  <a:spcPts val="5880"/>
                </a:lnSpc>
              </a:pPr>
              <a:r>
                <a:rPr lang="en-US" sz="4200">
                  <a:solidFill>
                    <a:srgbClr val="000000"/>
                  </a:solidFill>
                  <a:latin typeface="Alatsi"/>
                  <a:ea typeface="Alatsi"/>
                  <a:cs typeface="Alatsi"/>
                  <a:sym typeface="Alatsi"/>
                </a:rPr>
                <a:t>FROM INTERVIEWERS PERSPECTIVE</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2153655" y="-422795"/>
            <a:ext cx="22975825" cy="9539746"/>
            <a:chOff x="0" y="0"/>
            <a:chExt cx="30634434" cy="12719662"/>
          </a:xfrm>
        </p:grpSpPr>
        <p:sp>
          <p:nvSpPr>
            <p:cNvPr name="TextBox 3" id="3"/>
            <p:cNvSpPr txBox="true"/>
            <p:nvPr/>
          </p:nvSpPr>
          <p:spPr>
            <a:xfrm rot="0">
              <a:off x="4362450" y="824292"/>
              <a:ext cx="21640800"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PROBLEMS FACED DUE TO AI</a:t>
              </a:r>
            </a:p>
          </p:txBody>
        </p:sp>
        <p:grpSp>
          <p:nvGrpSpPr>
            <p:cNvPr name="Group 4" id="4"/>
            <p:cNvGrpSpPr/>
            <p:nvPr/>
          </p:nvGrpSpPr>
          <p:grpSpPr>
            <a:xfrm rot="0">
              <a:off x="4845146" y="4673452"/>
              <a:ext cx="9816907" cy="5894841"/>
              <a:chOff x="0" y="0"/>
              <a:chExt cx="1939142" cy="1164413"/>
            </a:xfrm>
          </p:grpSpPr>
          <p:sp>
            <p:nvSpPr>
              <p:cNvPr name="Freeform 5" id="5"/>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6" id="6"/>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335486" y="6145352"/>
              <a:ext cx="7332169" cy="35811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AI Might classify some responses (given as examples, Imaginary and references) as off-topic, potentially discounting valuable insights.</a:t>
              </a:r>
            </a:p>
          </p:txBody>
        </p:sp>
        <p:sp>
          <p:nvSpPr>
            <p:cNvPr name="TextBox 8" id="8"/>
            <p:cNvSpPr txBox="true"/>
            <p:nvPr/>
          </p:nvSpPr>
          <p:spPr>
            <a:xfrm rot="0">
              <a:off x="6297386" y="5223121"/>
              <a:ext cx="5170976" cy="880533"/>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Problem</a:t>
              </a:r>
            </a:p>
          </p:txBody>
        </p:sp>
        <p:sp>
          <p:nvSpPr>
            <p:cNvPr name="Freeform 9" id="9"/>
            <p:cNvSpPr/>
            <p:nvPr/>
          </p:nvSpPr>
          <p:spPr>
            <a:xfrm flipH="false" flipV="false" rot="0">
              <a:off x="20880834" y="8725937"/>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5703646" y="4673452"/>
              <a:ext cx="9816907" cy="5894841"/>
              <a:chOff x="0" y="0"/>
              <a:chExt cx="1939142" cy="1164413"/>
            </a:xfrm>
          </p:grpSpPr>
          <p:sp>
            <p:nvSpPr>
              <p:cNvPr name="Freeform 11" id="11"/>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12" id="12"/>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7214749" y="6145352"/>
              <a:ext cx="7332169" cy="28572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Training the AI model to recognize examples and analogies to correlate with the question asked. </a:t>
              </a:r>
            </a:p>
          </p:txBody>
        </p:sp>
        <p:sp>
          <p:nvSpPr>
            <p:cNvPr name="TextBox 14" id="14"/>
            <p:cNvSpPr txBox="true"/>
            <p:nvPr/>
          </p:nvSpPr>
          <p:spPr>
            <a:xfrm rot="0">
              <a:off x="17176649" y="5223121"/>
              <a:ext cx="5170976" cy="880533"/>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Solution</a:t>
              </a:r>
            </a:p>
          </p:txBody>
        </p:sp>
        <p:grpSp>
          <p:nvGrpSpPr>
            <p:cNvPr name="Group 15" id="15"/>
            <p:cNvGrpSpPr/>
            <p:nvPr/>
          </p:nvGrpSpPr>
          <p:grpSpPr>
            <a:xfrm rot="0">
              <a:off x="5310403" y="5356847"/>
              <a:ext cx="689280" cy="68928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6250498" y="5356847"/>
              <a:ext cx="689280" cy="68928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21" id="21"/>
            <p:cNvSpPr/>
            <p:nvPr/>
          </p:nvSpPr>
          <p:spPr>
            <a:xfrm>
              <a:off x="2643384" y="12618062"/>
              <a:ext cx="9473686" cy="25400"/>
            </a:xfrm>
            <a:prstGeom prst="line">
              <a:avLst/>
            </a:prstGeom>
            <a:ln cap="flat" w="152400">
              <a:solidFill>
                <a:srgbClr val="9FC3D0"/>
              </a:solidFill>
              <a:prstDash val="solid"/>
              <a:headEnd type="none" len="sm" w="sm"/>
              <a:tailEnd type="none" len="sm" w="sm"/>
            </a:ln>
          </p:spPr>
        </p:sp>
        <p:sp>
          <p:nvSpPr>
            <p:cNvPr name="AutoShape 22" id="22"/>
            <p:cNvSpPr/>
            <p:nvPr/>
          </p:nvSpPr>
          <p:spPr>
            <a:xfrm>
              <a:off x="18231075" y="12618062"/>
              <a:ext cx="9473686" cy="25400"/>
            </a:xfrm>
            <a:prstGeom prst="line">
              <a:avLst/>
            </a:prstGeom>
            <a:ln cap="flat" w="152400">
              <a:solidFill>
                <a:srgbClr val="9FC3D0"/>
              </a:solidFill>
              <a:prstDash val="solid"/>
              <a:headEnd type="none" len="sm" w="sm"/>
              <a:tailEnd type="none" len="sm" w="sm"/>
            </a:ln>
          </p:spPr>
        </p:sp>
        <p:grpSp>
          <p:nvGrpSpPr>
            <p:cNvPr name="Group 23" id="23"/>
            <p:cNvGrpSpPr/>
            <p:nvPr/>
          </p:nvGrpSpPr>
          <p:grpSpPr>
            <a:xfrm rot="0">
              <a:off x="24211990" y="536372"/>
              <a:ext cx="1932284" cy="2230967"/>
              <a:chOff x="0" y="0"/>
              <a:chExt cx="703982" cy="812800"/>
            </a:xfrm>
          </p:grpSpPr>
          <p:sp>
            <p:nvSpPr>
              <p:cNvPr name="Freeform 24" id="2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5" id="2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24136390" y="973954"/>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11</a:t>
              </a:r>
            </a:p>
          </p:txBody>
        </p:sp>
        <p:sp>
          <p:nvSpPr>
            <p:cNvPr name="Freeform 27" id="27"/>
            <p:cNvSpPr/>
            <p:nvPr/>
          </p:nvSpPr>
          <p:spPr>
            <a:xfrm flipH="false" flipV="false" rot="0">
              <a:off x="0"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8" id="28"/>
            <p:cNvSpPr txBox="true"/>
            <p:nvPr/>
          </p:nvSpPr>
          <p:spPr>
            <a:xfrm rot="0">
              <a:off x="4116834" y="2619227"/>
              <a:ext cx="21640800" cy="934075"/>
            </a:xfrm>
            <a:prstGeom prst="rect">
              <a:avLst/>
            </a:prstGeom>
          </p:spPr>
          <p:txBody>
            <a:bodyPr anchor="t" rtlCol="false" tIns="0" lIns="0" bIns="0" rIns="0">
              <a:spAutoFit/>
            </a:bodyPr>
            <a:lstStyle/>
            <a:p>
              <a:pPr algn="ctr">
                <a:lnSpc>
                  <a:spcPts val="5880"/>
                </a:lnSpc>
              </a:pPr>
              <a:r>
                <a:rPr lang="en-US" sz="4200">
                  <a:solidFill>
                    <a:srgbClr val="000000"/>
                  </a:solidFill>
                  <a:latin typeface="Alatsi"/>
                  <a:ea typeface="Alatsi"/>
                  <a:cs typeface="Alatsi"/>
                  <a:sym typeface="Alatsi"/>
                </a:rPr>
                <a:t>FROM INTERVIEWERS PERSPECTIVE</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2001255" y="-376696"/>
            <a:ext cx="22975825" cy="9539746"/>
            <a:chOff x="0" y="0"/>
            <a:chExt cx="30634434" cy="12719662"/>
          </a:xfrm>
        </p:grpSpPr>
        <p:sp>
          <p:nvSpPr>
            <p:cNvPr name="TextBox 3" id="3"/>
            <p:cNvSpPr txBox="true"/>
            <p:nvPr/>
          </p:nvSpPr>
          <p:spPr>
            <a:xfrm rot="0">
              <a:off x="4362450" y="824292"/>
              <a:ext cx="21640800"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PROBLEMS FACED DUE TO AI</a:t>
              </a:r>
            </a:p>
          </p:txBody>
        </p:sp>
        <p:grpSp>
          <p:nvGrpSpPr>
            <p:cNvPr name="Group 4" id="4"/>
            <p:cNvGrpSpPr/>
            <p:nvPr/>
          </p:nvGrpSpPr>
          <p:grpSpPr>
            <a:xfrm rot="0">
              <a:off x="4845146" y="4673452"/>
              <a:ext cx="9816907" cy="5894841"/>
              <a:chOff x="0" y="0"/>
              <a:chExt cx="1939142" cy="1164413"/>
            </a:xfrm>
          </p:grpSpPr>
          <p:sp>
            <p:nvSpPr>
              <p:cNvPr name="Freeform 5" id="5"/>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6" id="6"/>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335486" y="6145352"/>
              <a:ext cx="7332169" cy="28572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Candidates might be hesitant or unprepared if their thinking is slow and are not given enough time to answer.</a:t>
              </a:r>
            </a:p>
          </p:txBody>
        </p:sp>
        <p:sp>
          <p:nvSpPr>
            <p:cNvPr name="TextBox 8" id="8"/>
            <p:cNvSpPr txBox="true"/>
            <p:nvPr/>
          </p:nvSpPr>
          <p:spPr>
            <a:xfrm rot="0">
              <a:off x="6297386" y="5223121"/>
              <a:ext cx="5170976" cy="880533"/>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Problem</a:t>
              </a:r>
            </a:p>
          </p:txBody>
        </p:sp>
        <p:sp>
          <p:nvSpPr>
            <p:cNvPr name="Freeform 9" id="9"/>
            <p:cNvSpPr/>
            <p:nvPr/>
          </p:nvSpPr>
          <p:spPr>
            <a:xfrm flipH="false" flipV="false" rot="0">
              <a:off x="20880834" y="8725937"/>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5703646" y="4673452"/>
              <a:ext cx="9816907" cy="5894841"/>
              <a:chOff x="0" y="0"/>
              <a:chExt cx="1939142" cy="1164413"/>
            </a:xfrm>
          </p:grpSpPr>
          <p:sp>
            <p:nvSpPr>
              <p:cNvPr name="Freeform 11" id="11"/>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12" id="12"/>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7214749" y="6145352"/>
              <a:ext cx="7332169" cy="35811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This can be solved by providing interviewee better time limits to answer say like 30 sec for thinking and then answering time.</a:t>
              </a:r>
            </a:p>
          </p:txBody>
        </p:sp>
        <p:sp>
          <p:nvSpPr>
            <p:cNvPr name="TextBox 14" id="14"/>
            <p:cNvSpPr txBox="true"/>
            <p:nvPr/>
          </p:nvSpPr>
          <p:spPr>
            <a:xfrm rot="0">
              <a:off x="17176649" y="5223121"/>
              <a:ext cx="5170976" cy="880533"/>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Solution</a:t>
              </a:r>
            </a:p>
          </p:txBody>
        </p:sp>
        <p:grpSp>
          <p:nvGrpSpPr>
            <p:cNvPr name="Group 15" id="15"/>
            <p:cNvGrpSpPr/>
            <p:nvPr/>
          </p:nvGrpSpPr>
          <p:grpSpPr>
            <a:xfrm rot="0">
              <a:off x="5310403" y="5356847"/>
              <a:ext cx="689280" cy="68928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6250498" y="5356847"/>
              <a:ext cx="689280" cy="68928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21" id="21"/>
            <p:cNvSpPr/>
            <p:nvPr/>
          </p:nvSpPr>
          <p:spPr>
            <a:xfrm>
              <a:off x="2643384" y="12618062"/>
              <a:ext cx="9473686" cy="25400"/>
            </a:xfrm>
            <a:prstGeom prst="line">
              <a:avLst/>
            </a:prstGeom>
            <a:ln cap="flat" w="152400">
              <a:solidFill>
                <a:srgbClr val="9FC3D0"/>
              </a:solidFill>
              <a:prstDash val="solid"/>
              <a:headEnd type="none" len="sm" w="sm"/>
              <a:tailEnd type="none" len="sm" w="sm"/>
            </a:ln>
          </p:spPr>
        </p:sp>
        <p:sp>
          <p:nvSpPr>
            <p:cNvPr name="AutoShape 22" id="22"/>
            <p:cNvSpPr/>
            <p:nvPr/>
          </p:nvSpPr>
          <p:spPr>
            <a:xfrm>
              <a:off x="18231075" y="12618062"/>
              <a:ext cx="9473686" cy="25400"/>
            </a:xfrm>
            <a:prstGeom prst="line">
              <a:avLst/>
            </a:prstGeom>
            <a:ln cap="flat" w="152400">
              <a:solidFill>
                <a:srgbClr val="9FC3D0"/>
              </a:solidFill>
              <a:prstDash val="solid"/>
              <a:headEnd type="none" len="sm" w="sm"/>
              <a:tailEnd type="none" len="sm" w="sm"/>
            </a:ln>
          </p:spPr>
        </p:sp>
        <p:grpSp>
          <p:nvGrpSpPr>
            <p:cNvPr name="Group 23" id="23"/>
            <p:cNvGrpSpPr/>
            <p:nvPr/>
          </p:nvGrpSpPr>
          <p:grpSpPr>
            <a:xfrm rot="0">
              <a:off x="24211990" y="536372"/>
              <a:ext cx="1932284" cy="2230967"/>
              <a:chOff x="0" y="0"/>
              <a:chExt cx="703982" cy="812800"/>
            </a:xfrm>
          </p:grpSpPr>
          <p:sp>
            <p:nvSpPr>
              <p:cNvPr name="Freeform 24" id="2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5" id="2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24136390" y="973954"/>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12</a:t>
              </a:r>
            </a:p>
          </p:txBody>
        </p:sp>
        <p:sp>
          <p:nvSpPr>
            <p:cNvPr name="Freeform 27" id="27"/>
            <p:cNvSpPr/>
            <p:nvPr/>
          </p:nvSpPr>
          <p:spPr>
            <a:xfrm flipH="false" flipV="false" rot="0">
              <a:off x="0"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8" id="28"/>
            <p:cNvSpPr txBox="true"/>
            <p:nvPr/>
          </p:nvSpPr>
          <p:spPr>
            <a:xfrm rot="0">
              <a:off x="4116834" y="2619227"/>
              <a:ext cx="21640800" cy="934075"/>
            </a:xfrm>
            <a:prstGeom prst="rect">
              <a:avLst/>
            </a:prstGeom>
          </p:spPr>
          <p:txBody>
            <a:bodyPr anchor="t" rtlCol="false" tIns="0" lIns="0" bIns="0" rIns="0">
              <a:spAutoFit/>
            </a:bodyPr>
            <a:lstStyle/>
            <a:p>
              <a:pPr algn="ctr">
                <a:lnSpc>
                  <a:spcPts val="5880"/>
                </a:lnSpc>
              </a:pPr>
              <a:r>
                <a:rPr lang="en-US" sz="4200">
                  <a:solidFill>
                    <a:srgbClr val="000000"/>
                  </a:solidFill>
                  <a:latin typeface="Alatsi"/>
                  <a:ea typeface="Alatsi"/>
                  <a:cs typeface="Alatsi"/>
                  <a:sym typeface="Alatsi"/>
                </a:rPr>
                <a:t>FROM INTERVIEWEES PERSPECTIVE</a:t>
              </a: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954554" y="-405029"/>
            <a:ext cx="22975825" cy="9539746"/>
            <a:chOff x="0" y="0"/>
            <a:chExt cx="30634434" cy="12719662"/>
          </a:xfrm>
        </p:grpSpPr>
        <p:sp>
          <p:nvSpPr>
            <p:cNvPr name="TextBox 3" id="3"/>
            <p:cNvSpPr txBox="true"/>
            <p:nvPr/>
          </p:nvSpPr>
          <p:spPr>
            <a:xfrm rot="0">
              <a:off x="4362450" y="824292"/>
              <a:ext cx="21640800"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PROBLEMS FACED DUE TO AI</a:t>
              </a:r>
            </a:p>
          </p:txBody>
        </p:sp>
        <p:grpSp>
          <p:nvGrpSpPr>
            <p:cNvPr name="Group 4" id="4"/>
            <p:cNvGrpSpPr/>
            <p:nvPr/>
          </p:nvGrpSpPr>
          <p:grpSpPr>
            <a:xfrm rot="0">
              <a:off x="4845146" y="4673452"/>
              <a:ext cx="9816907" cy="5894841"/>
              <a:chOff x="0" y="0"/>
              <a:chExt cx="1939142" cy="1164413"/>
            </a:xfrm>
          </p:grpSpPr>
          <p:sp>
            <p:nvSpPr>
              <p:cNvPr name="Freeform 5" id="5"/>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6" id="6"/>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335486" y="6145352"/>
              <a:ext cx="7332169" cy="35811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The answers of interviewees in mixed language might not be completely interpreted by the AI making them lose an opportunity </a:t>
              </a:r>
            </a:p>
          </p:txBody>
        </p:sp>
        <p:sp>
          <p:nvSpPr>
            <p:cNvPr name="TextBox 8" id="8"/>
            <p:cNvSpPr txBox="true"/>
            <p:nvPr/>
          </p:nvSpPr>
          <p:spPr>
            <a:xfrm rot="0">
              <a:off x="6297386" y="5223121"/>
              <a:ext cx="5170976" cy="880533"/>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Problem</a:t>
              </a:r>
            </a:p>
          </p:txBody>
        </p:sp>
        <p:sp>
          <p:nvSpPr>
            <p:cNvPr name="Freeform 9" id="9"/>
            <p:cNvSpPr/>
            <p:nvPr/>
          </p:nvSpPr>
          <p:spPr>
            <a:xfrm flipH="false" flipV="false" rot="0">
              <a:off x="20880834" y="8725937"/>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5703646" y="4673452"/>
              <a:ext cx="9816907" cy="5894841"/>
              <a:chOff x="0" y="0"/>
              <a:chExt cx="1939142" cy="1164413"/>
            </a:xfrm>
          </p:grpSpPr>
          <p:sp>
            <p:nvSpPr>
              <p:cNvPr name="Freeform 11" id="11"/>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12" id="12"/>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7214749" y="6145352"/>
              <a:ext cx="7332169" cy="28572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pre- informing the candidate about language and converting into single language before handed by userside  </a:t>
              </a:r>
            </a:p>
          </p:txBody>
        </p:sp>
        <p:sp>
          <p:nvSpPr>
            <p:cNvPr name="TextBox 14" id="14"/>
            <p:cNvSpPr txBox="true"/>
            <p:nvPr/>
          </p:nvSpPr>
          <p:spPr>
            <a:xfrm rot="0">
              <a:off x="17176649" y="5223121"/>
              <a:ext cx="5170976" cy="880533"/>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Solution</a:t>
              </a:r>
            </a:p>
          </p:txBody>
        </p:sp>
        <p:grpSp>
          <p:nvGrpSpPr>
            <p:cNvPr name="Group 15" id="15"/>
            <p:cNvGrpSpPr/>
            <p:nvPr/>
          </p:nvGrpSpPr>
          <p:grpSpPr>
            <a:xfrm rot="0">
              <a:off x="5310403" y="5356847"/>
              <a:ext cx="689280" cy="68928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6250498" y="5356847"/>
              <a:ext cx="689280" cy="68928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21" id="21"/>
            <p:cNvSpPr/>
            <p:nvPr/>
          </p:nvSpPr>
          <p:spPr>
            <a:xfrm>
              <a:off x="2643384" y="12618062"/>
              <a:ext cx="9473686" cy="25400"/>
            </a:xfrm>
            <a:prstGeom prst="line">
              <a:avLst/>
            </a:prstGeom>
            <a:ln cap="flat" w="152400">
              <a:solidFill>
                <a:srgbClr val="9FC3D0"/>
              </a:solidFill>
              <a:prstDash val="solid"/>
              <a:headEnd type="none" len="sm" w="sm"/>
              <a:tailEnd type="none" len="sm" w="sm"/>
            </a:ln>
          </p:spPr>
        </p:sp>
        <p:sp>
          <p:nvSpPr>
            <p:cNvPr name="AutoShape 22" id="22"/>
            <p:cNvSpPr/>
            <p:nvPr/>
          </p:nvSpPr>
          <p:spPr>
            <a:xfrm>
              <a:off x="18231075" y="12618062"/>
              <a:ext cx="9473686" cy="25400"/>
            </a:xfrm>
            <a:prstGeom prst="line">
              <a:avLst/>
            </a:prstGeom>
            <a:ln cap="flat" w="152400">
              <a:solidFill>
                <a:srgbClr val="9FC3D0"/>
              </a:solidFill>
              <a:prstDash val="solid"/>
              <a:headEnd type="none" len="sm" w="sm"/>
              <a:tailEnd type="none" len="sm" w="sm"/>
            </a:ln>
          </p:spPr>
        </p:sp>
        <p:grpSp>
          <p:nvGrpSpPr>
            <p:cNvPr name="Group 23" id="23"/>
            <p:cNvGrpSpPr/>
            <p:nvPr/>
          </p:nvGrpSpPr>
          <p:grpSpPr>
            <a:xfrm rot="0">
              <a:off x="24211990" y="536372"/>
              <a:ext cx="1932284" cy="2230967"/>
              <a:chOff x="0" y="0"/>
              <a:chExt cx="703982" cy="812800"/>
            </a:xfrm>
          </p:grpSpPr>
          <p:sp>
            <p:nvSpPr>
              <p:cNvPr name="Freeform 24" id="2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5" id="2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24136390" y="973954"/>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13</a:t>
              </a:r>
            </a:p>
          </p:txBody>
        </p:sp>
        <p:sp>
          <p:nvSpPr>
            <p:cNvPr name="Freeform 27" id="27"/>
            <p:cNvSpPr/>
            <p:nvPr/>
          </p:nvSpPr>
          <p:spPr>
            <a:xfrm flipH="false" flipV="false" rot="0">
              <a:off x="0"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8" id="28"/>
            <p:cNvSpPr txBox="true"/>
            <p:nvPr/>
          </p:nvSpPr>
          <p:spPr>
            <a:xfrm rot="0">
              <a:off x="4116834" y="2619227"/>
              <a:ext cx="21640800" cy="934075"/>
            </a:xfrm>
            <a:prstGeom prst="rect">
              <a:avLst/>
            </a:prstGeom>
          </p:spPr>
          <p:txBody>
            <a:bodyPr anchor="t" rtlCol="false" tIns="0" lIns="0" bIns="0" rIns="0">
              <a:spAutoFit/>
            </a:bodyPr>
            <a:lstStyle/>
            <a:p>
              <a:pPr algn="ctr">
                <a:lnSpc>
                  <a:spcPts val="5880"/>
                </a:lnSpc>
              </a:pPr>
              <a:r>
                <a:rPr lang="en-US" sz="4200">
                  <a:solidFill>
                    <a:srgbClr val="000000"/>
                  </a:solidFill>
                  <a:latin typeface="Alatsi"/>
                  <a:ea typeface="Alatsi"/>
                  <a:cs typeface="Alatsi"/>
                  <a:sym typeface="Alatsi"/>
                </a:rPr>
                <a:t>FROM INTERVIEWEES PERSPECTIVE</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802154" y="-442887"/>
            <a:ext cx="22975825" cy="9539746"/>
            <a:chOff x="0" y="0"/>
            <a:chExt cx="30634434" cy="12719662"/>
          </a:xfrm>
        </p:grpSpPr>
        <p:sp>
          <p:nvSpPr>
            <p:cNvPr name="TextBox 3" id="3"/>
            <p:cNvSpPr txBox="true"/>
            <p:nvPr/>
          </p:nvSpPr>
          <p:spPr>
            <a:xfrm rot="0">
              <a:off x="4362450" y="824292"/>
              <a:ext cx="21640800"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PROBLEMS FACED DUE TO AI</a:t>
              </a:r>
            </a:p>
          </p:txBody>
        </p:sp>
        <p:grpSp>
          <p:nvGrpSpPr>
            <p:cNvPr name="Group 4" id="4"/>
            <p:cNvGrpSpPr/>
            <p:nvPr/>
          </p:nvGrpSpPr>
          <p:grpSpPr>
            <a:xfrm rot="0">
              <a:off x="4845146" y="4673452"/>
              <a:ext cx="9816907" cy="5894841"/>
              <a:chOff x="0" y="0"/>
              <a:chExt cx="1939142" cy="1164413"/>
            </a:xfrm>
          </p:grpSpPr>
          <p:sp>
            <p:nvSpPr>
              <p:cNvPr name="Freeform 5" id="5"/>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6" id="6"/>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335486" y="6145352"/>
              <a:ext cx="7332169" cy="28572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The innovative ideas, analogies,  of the person getting labeled as irrelevant or misunderstood might effect overall judgement </a:t>
              </a:r>
            </a:p>
          </p:txBody>
        </p:sp>
        <p:sp>
          <p:nvSpPr>
            <p:cNvPr name="TextBox 8" id="8"/>
            <p:cNvSpPr txBox="true"/>
            <p:nvPr/>
          </p:nvSpPr>
          <p:spPr>
            <a:xfrm rot="0">
              <a:off x="6297386" y="5223121"/>
              <a:ext cx="5170976" cy="880533"/>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Problem</a:t>
              </a:r>
            </a:p>
          </p:txBody>
        </p:sp>
        <p:sp>
          <p:nvSpPr>
            <p:cNvPr name="Freeform 9" id="9"/>
            <p:cNvSpPr/>
            <p:nvPr/>
          </p:nvSpPr>
          <p:spPr>
            <a:xfrm flipH="false" flipV="false" rot="0">
              <a:off x="20880834" y="8725937"/>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5703646" y="4673452"/>
              <a:ext cx="9816907" cy="5894841"/>
              <a:chOff x="0" y="0"/>
              <a:chExt cx="1939142" cy="1164413"/>
            </a:xfrm>
          </p:grpSpPr>
          <p:sp>
            <p:nvSpPr>
              <p:cNvPr name="Freeform 11" id="11"/>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12" id="12"/>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7214749" y="6145352"/>
              <a:ext cx="7332169" cy="43050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using a model trained to identify those analogies and asking the candidate about the analogy or imagination to get a better idea of what is being conveyed.</a:t>
              </a:r>
            </a:p>
          </p:txBody>
        </p:sp>
        <p:sp>
          <p:nvSpPr>
            <p:cNvPr name="TextBox 14" id="14"/>
            <p:cNvSpPr txBox="true"/>
            <p:nvPr/>
          </p:nvSpPr>
          <p:spPr>
            <a:xfrm rot="0">
              <a:off x="17176649" y="5223121"/>
              <a:ext cx="5170976" cy="880533"/>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Solution</a:t>
              </a:r>
            </a:p>
          </p:txBody>
        </p:sp>
        <p:grpSp>
          <p:nvGrpSpPr>
            <p:cNvPr name="Group 15" id="15"/>
            <p:cNvGrpSpPr/>
            <p:nvPr/>
          </p:nvGrpSpPr>
          <p:grpSpPr>
            <a:xfrm rot="0">
              <a:off x="5310403" y="5356847"/>
              <a:ext cx="689280" cy="68928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6250498" y="5356847"/>
              <a:ext cx="689280" cy="68928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21" id="21"/>
            <p:cNvSpPr/>
            <p:nvPr/>
          </p:nvSpPr>
          <p:spPr>
            <a:xfrm>
              <a:off x="2643384" y="12618062"/>
              <a:ext cx="9473686" cy="25400"/>
            </a:xfrm>
            <a:prstGeom prst="line">
              <a:avLst/>
            </a:prstGeom>
            <a:ln cap="flat" w="152400">
              <a:solidFill>
                <a:srgbClr val="9FC3D0"/>
              </a:solidFill>
              <a:prstDash val="solid"/>
              <a:headEnd type="none" len="sm" w="sm"/>
              <a:tailEnd type="none" len="sm" w="sm"/>
            </a:ln>
          </p:spPr>
        </p:sp>
        <p:sp>
          <p:nvSpPr>
            <p:cNvPr name="AutoShape 22" id="22"/>
            <p:cNvSpPr/>
            <p:nvPr/>
          </p:nvSpPr>
          <p:spPr>
            <a:xfrm>
              <a:off x="18231075" y="12618062"/>
              <a:ext cx="9473686" cy="25400"/>
            </a:xfrm>
            <a:prstGeom prst="line">
              <a:avLst/>
            </a:prstGeom>
            <a:ln cap="flat" w="152400">
              <a:solidFill>
                <a:srgbClr val="9FC3D0"/>
              </a:solidFill>
              <a:prstDash val="solid"/>
              <a:headEnd type="none" len="sm" w="sm"/>
              <a:tailEnd type="none" len="sm" w="sm"/>
            </a:ln>
          </p:spPr>
        </p:sp>
        <p:grpSp>
          <p:nvGrpSpPr>
            <p:cNvPr name="Group 23" id="23"/>
            <p:cNvGrpSpPr/>
            <p:nvPr/>
          </p:nvGrpSpPr>
          <p:grpSpPr>
            <a:xfrm rot="0">
              <a:off x="24211990" y="536372"/>
              <a:ext cx="1932284" cy="2230967"/>
              <a:chOff x="0" y="0"/>
              <a:chExt cx="703982" cy="812800"/>
            </a:xfrm>
          </p:grpSpPr>
          <p:sp>
            <p:nvSpPr>
              <p:cNvPr name="Freeform 24" id="2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5" id="2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24136390" y="973954"/>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14</a:t>
              </a:r>
            </a:p>
          </p:txBody>
        </p:sp>
        <p:sp>
          <p:nvSpPr>
            <p:cNvPr name="Freeform 27" id="27"/>
            <p:cNvSpPr/>
            <p:nvPr/>
          </p:nvSpPr>
          <p:spPr>
            <a:xfrm flipH="false" flipV="false" rot="0">
              <a:off x="0"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8" id="28"/>
            <p:cNvSpPr txBox="true"/>
            <p:nvPr/>
          </p:nvSpPr>
          <p:spPr>
            <a:xfrm rot="0">
              <a:off x="4116834" y="2619227"/>
              <a:ext cx="21640800" cy="934075"/>
            </a:xfrm>
            <a:prstGeom prst="rect">
              <a:avLst/>
            </a:prstGeom>
          </p:spPr>
          <p:txBody>
            <a:bodyPr anchor="t" rtlCol="false" tIns="0" lIns="0" bIns="0" rIns="0">
              <a:spAutoFit/>
            </a:bodyPr>
            <a:lstStyle/>
            <a:p>
              <a:pPr algn="ctr">
                <a:lnSpc>
                  <a:spcPts val="5880"/>
                </a:lnSpc>
              </a:pPr>
              <a:r>
                <a:rPr lang="en-US" sz="4200">
                  <a:solidFill>
                    <a:srgbClr val="000000"/>
                  </a:solidFill>
                  <a:latin typeface="Alatsi"/>
                  <a:ea typeface="Alatsi"/>
                  <a:cs typeface="Alatsi"/>
                  <a:sym typeface="Alatsi"/>
                </a:rPr>
                <a:t>FROM INTERVIEWEES PERSPECTIVE</a:t>
              </a: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791340" y="5216300"/>
            <a:ext cx="14705320" cy="2951343"/>
          </a:xfrm>
          <a:prstGeom prst="rect">
            <a:avLst/>
          </a:prstGeom>
        </p:spPr>
        <p:txBody>
          <a:bodyPr anchor="t" rtlCol="false" tIns="0" lIns="0" bIns="0" rIns="0">
            <a:spAutoFit/>
          </a:bodyPr>
          <a:lstStyle/>
          <a:p>
            <a:pPr algn="l">
              <a:lnSpc>
                <a:spcPts val="5852"/>
              </a:lnSpc>
            </a:pPr>
            <a:r>
              <a:rPr lang="en-US" sz="4180">
                <a:solidFill>
                  <a:srgbClr val="000000"/>
                </a:solidFill>
                <a:latin typeface="Alatsi"/>
                <a:ea typeface="Alatsi"/>
                <a:cs typeface="Alatsi"/>
                <a:sym typeface="Alatsi"/>
              </a:rPr>
              <a:t>Time spent on this task: </a:t>
            </a:r>
          </a:p>
          <a:p>
            <a:pPr algn="l" marL="902546" indent="-451273" lvl="1">
              <a:lnSpc>
                <a:spcPts val="5852"/>
              </a:lnSpc>
              <a:buAutoNum type="arabicPeriod" startAt="1"/>
            </a:pPr>
            <a:r>
              <a:rPr lang="en-US" sz="4180">
                <a:solidFill>
                  <a:srgbClr val="000000"/>
                </a:solidFill>
                <a:latin typeface="Alatsi"/>
                <a:ea typeface="Alatsi"/>
                <a:cs typeface="Alatsi"/>
                <a:sym typeface="Alatsi"/>
              </a:rPr>
              <a:t> Research work and Ideation: 1.5 hour</a:t>
            </a:r>
          </a:p>
          <a:p>
            <a:pPr algn="l" marL="902546" indent="-451273" lvl="1">
              <a:lnSpc>
                <a:spcPts val="5852"/>
              </a:lnSpc>
              <a:buAutoNum type="arabicPeriod" startAt="1"/>
            </a:pPr>
            <a:r>
              <a:rPr lang="en-US" sz="4180">
                <a:solidFill>
                  <a:srgbClr val="000000"/>
                </a:solidFill>
                <a:latin typeface="Alatsi"/>
                <a:ea typeface="Alatsi"/>
                <a:cs typeface="Alatsi"/>
                <a:sym typeface="Alatsi"/>
              </a:rPr>
              <a:t>Implementing multiple ideations</a:t>
            </a:r>
            <a:r>
              <a:rPr lang="en-US" sz="4180">
                <a:solidFill>
                  <a:srgbClr val="000000"/>
                </a:solidFill>
                <a:latin typeface="Alatsi"/>
                <a:ea typeface="Alatsi"/>
                <a:cs typeface="Alatsi"/>
                <a:sym typeface="Alatsi"/>
              </a:rPr>
              <a:t>: 4.5 hours </a:t>
            </a:r>
          </a:p>
          <a:p>
            <a:pPr algn="l" marL="902546" indent="-451273" lvl="1">
              <a:lnSpc>
                <a:spcPts val="5852"/>
              </a:lnSpc>
              <a:buAutoNum type="arabicPeriod" startAt="1"/>
            </a:pPr>
            <a:r>
              <a:rPr lang="en-US" sz="4180">
                <a:solidFill>
                  <a:srgbClr val="000000"/>
                </a:solidFill>
                <a:latin typeface="Alatsi"/>
                <a:ea typeface="Alatsi"/>
                <a:cs typeface="Alatsi"/>
                <a:sym typeface="Alatsi"/>
              </a:rPr>
              <a:t> Converting ideations and Work  in a PPT : 35 minutes </a:t>
            </a:r>
          </a:p>
        </p:txBody>
      </p:sp>
      <p:sp>
        <p:nvSpPr>
          <p:cNvPr name="TextBox 3" id="3"/>
          <p:cNvSpPr txBox="true"/>
          <p:nvPr/>
        </p:nvSpPr>
        <p:spPr>
          <a:xfrm rot="0">
            <a:off x="6160146" y="9634861"/>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PS | INTERNSHIP</a:t>
            </a:r>
          </a:p>
        </p:txBody>
      </p:sp>
      <p:sp>
        <p:nvSpPr>
          <p:cNvPr name="AutoShape 4" id="4"/>
          <p:cNvSpPr/>
          <p:nvPr/>
        </p:nvSpPr>
        <p:spPr>
          <a:xfrm>
            <a:off x="153" y="9895846"/>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4221367" y="59224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a:off x="11907382" y="9972046"/>
            <a:ext cx="7105264" cy="19050"/>
          </a:xfrm>
          <a:prstGeom prst="line">
            <a:avLst/>
          </a:prstGeom>
          <a:ln cap="flat" w="114300">
            <a:solidFill>
              <a:srgbClr val="9FC3D0"/>
            </a:solidFill>
            <a:prstDash val="solid"/>
            <a:headEnd type="none" len="sm" w="sm"/>
            <a:tailEnd type="none" len="sm" w="sm"/>
          </a:ln>
        </p:spPr>
      </p:sp>
      <p:sp>
        <p:nvSpPr>
          <p:cNvPr name="TextBox 7" id="7"/>
          <p:cNvSpPr txBox="true"/>
          <p:nvPr/>
        </p:nvSpPr>
        <p:spPr>
          <a:xfrm rot="0">
            <a:off x="2712661"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TASK 4</a:t>
            </a:r>
          </a:p>
        </p:txBody>
      </p:sp>
      <p:grpSp>
        <p:nvGrpSpPr>
          <p:cNvPr name="Group 8" id="8"/>
          <p:cNvGrpSpPr/>
          <p:nvPr/>
        </p:nvGrpSpPr>
        <p:grpSpPr>
          <a:xfrm rot="0">
            <a:off x="16309672" y="0"/>
            <a:ext cx="1449213" cy="1673225"/>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6196273" y="349985"/>
            <a:ext cx="1562612" cy="959703"/>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15</a:t>
            </a:r>
          </a:p>
        </p:txBody>
      </p:sp>
      <p:sp>
        <p:nvSpPr>
          <p:cNvPr name="Freeform 12" id="12"/>
          <p:cNvSpPr/>
          <p:nvPr/>
        </p:nvSpPr>
        <p:spPr>
          <a:xfrm flipH="false" flipV="false" rot="0">
            <a:off x="-2170372" y="-2761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1791340" y="2232026"/>
            <a:ext cx="14705320" cy="3522843"/>
          </a:xfrm>
          <a:prstGeom prst="rect">
            <a:avLst/>
          </a:prstGeom>
        </p:spPr>
        <p:txBody>
          <a:bodyPr anchor="t" rtlCol="false" tIns="0" lIns="0" bIns="0" rIns="0">
            <a:spAutoFit/>
          </a:bodyPr>
          <a:lstStyle/>
          <a:p>
            <a:pPr algn="l">
              <a:lnSpc>
                <a:spcPts val="5852"/>
              </a:lnSpc>
            </a:pPr>
            <a:r>
              <a:rPr lang="en-US" sz="4180">
                <a:solidFill>
                  <a:srgbClr val="000000"/>
                </a:solidFill>
                <a:latin typeface="Alatsi"/>
                <a:ea typeface="Alatsi"/>
                <a:cs typeface="Alatsi"/>
                <a:sym typeface="Alatsi"/>
              </a:rPr>
              <a:t>Problem statement: </a:t>
            </a:r>
          </a:p>
          <a:p>
            <a:pPr algn="l" marL="837777" indent="-418889" lvl="1">
              <a:lnSpc>
                <a:spcPts val="5432"/>
              </a:lnSpc>
              <a:buAutoNum type="arabicPeriod" startAt="1"/>
            </a:pPr>
            <a:r>
              <a:rPr lang="en-US" sz="3880">
                <a:solidFill>
                  <a:srgbClr val="000000"/>
                </a:solidFill>
                <a:latin typeface="Alatsi"/>
                <a:ea typeface="Alatsi"/>
                <a:cs typeface="Alatsi"/>
                <a:sym typeface="Alatsi"/>
              </a:rPr>
              <a:t>looking at the CV of someone, can we suggest a missing skill set w.r.t. to job market thrust and can we recommend a learning path or roadmap to achieve a goal</a:t>
            </a:r>
          </a:p>
          <a:p>
            <a:pPr algn="l">
              <a:lnSpc>
                <a:spcPts val="5852"/>
              </a:lnSpc>
            </a:pPr>
          </a:p>
        </p:txBody>
      </p:sp>
      <p:sp>
        <p:nvSpPr>
          <p:cNvPr name="TextBox 14" id="14"/>
          <p:cNvSpPr txBox="true"/>
          <p:nvPr/>
        </p:nvSpPr>
        <p:spPr>
          <a:xfrm rot="0">
            <a:off x="1660474" y="8614550"/>
            <a:ext cx="11381780" cy="563879"/>
          </a:xfrm>
          <a:prstGeom prst="rect">
            <a:avLst/>
          </a:prstGeom>
        </p:spPr>
        <p:txBody>
          <a:bodyPr anchor="t" rtlCol="false" tIns="0" lIns="0" bIns="0" rIns="0">
            <a:spAutoFit/>
          </a:bodyPr>
          <a:lstStyle/>
          <a:p>
            <a:pPr algn="ctr">
              <a:lnSpc>
                <a:spcPts val="4620"/>
              </a:lnSpc>
            </a:pPr>
            <a:r>
              <a:rPr lang="en-US" sz="3300" b="true">
                <a:solidFill>
                  <a:srgbClr val="000000"/>
                </a:solidFill>
                <a:latin typeface="Canva Sans Bold"/>
                <a:ea typeface="Canva Sans Bold"/>
                <a:cs typeface="Canva Sans Bold"/>
                <a:sym typeface="Canva Sans Bold"/>
              </a:rPr>
              <a:t>The fully implemented solution can be found here : </a:t>
            </a:r>
            <a:r>
              <a:rPr lang="en-US" b="true" sz="3300" u="sng">
                <a:solidFill>
                  <a:srgbClr val="000000"/>
                </a:solidFill>
                <a:latin typeface="Canva Sans Bold"/>
                <a:ea typeface="Canva Sans Bold"/>
                <a:cs typeface="Canva Sans Bold"/>
                <a:sym typeface="Canva Sans Bold"/>
                <a:hlinkClick r:id="rId4" tooltip="https://colab.research.google.com/drive/100dUGCo3Fu500Mp8vUICoskxbuzth3Um?usp=sharing"/>
              </a:rPr>
              <a:t>Link</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746798" y="-1608853"/>
            <a:ext cx="16794405" cy="12907124"/>
            <a:chOff x="0" y="0"/>
            <a:chExt cx="22392540" cy="17209498"/>
          </a:xfrm>
        </p:grpSpPr>
        <p:sp>
          <p:nvSpPr>
            <p:cNvPr name="TextBox 3" id="3"/>
            <p:cNvSpPr txBox="true"/>
            <p:nvPr/>
          </p:nvSpPr>
          <p:spPr>
            <a:xfrm rot="0">
              <a:off x="0" y="3730725"/>
              <a:ext cx="21640800" cy="1622841"/>
            </a:xfrm>
            <a:prstGeom prst="rect">
              <a:avLst/>
            </a:prstGeom>
          </p:spPr>
          <p:txBody>
            <a:bodyPr anchor="t" rtlCol="false" tIns="0" lIns="0" bIns="0" rIns="0">
              <a:spAutoFit/>
            </a:bodyPr>
            <a:lstStyle/>
            <a:p>
              <a:pPr algn="ctr">
                <a:lnSpc>
                  <a:spcPts val="10220"/>
                </a:lnSpc>
              </a:pPr>
              <a:r>
                <a:rPr lang="en-US" sz="7300">
                  <a:solidFill>
                    <a:srgbClr val="000000"/>
                  </a:solidFill>
                  <a:latin typeface="Alatsi"/>
                  <a:ea typeface="Alatsi"/>
                  <a:cs typeface="Alatsi"/>
                  <a:sym typeface="Alatsi"/>
                </a:rPr>
                <a:t>STEPS TO SOLVE THE PS</a:t>
              </a:r>
            </a:p>
          </p:txBody>
        </p:sp>
        <p:grpSp>
          <p:nvGrpSpPr>
            <p:cNvPr name="Group 4" id="4"/>
            <p:cNvGrpSpPr/>
            <p:nvPr/>
          </p:nvGrpSpPr>
          <p:grpSpPr>
            <a:xfrm rot="0">
              <a:off x="1436497" y="5925065"/>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436497" y="6055645"/>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1</a:t>
              </a:r>
            </a:p>
          </p:txBody>
        </p:sp>
        <p:sp>
          <p:nvSpPr>
            <p:cNvPr name="TextBox 8" id="8"/>
            <p:cNvSpPr txBox="true"/>
            <p:nvPr/>
          </p:nvSpPr>
          <p:spPr>
            <a:xfrm rot="0">
              <a:off x="3148195" y="6239293"/>
              <a:ext cx="18976923" cy="689202"/>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Extracting the text from Pdf of CV and JD and Pre-Process the text</a:t>
              </a:r>
            </a:p>
          </p:txBody>
        </p:sp>
        <p:grpSp>
          <p:nvGrpSpPr>
            <p:cNvPr name="Group 9" id="9"/>
            <p:cNvGrpSpPr/>
            <p:nvPr/>
          </p:nvGrpSpPr>
          <p:grpSpPr>
            <a:xfrm rot="0">
              <a:off x="1436497" y="7870969"/>
              <a:ext cx="1473815" cy="147381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436497" y="8001549"/>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2</a:t>
              </a:r>
            </a:p>
          </p:txBody>
        </p:sp>
        <p:sp>
          <p:nvSpPr>
            <p:cNvPr name="TextBox 13" id="13"/>
            <p:cNvSpPr txBox="true"/>
            <p:nvPr/>
          </p:nvSpPr>
          <p:spPr>
            <a:xfrm rot="0">
              <a:off x="3148195" y="8194342"/>
              <a:ext cx="18976923" cy="689202"/>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Finding the skills from the text</a:t>
              </a:r>
            </a:p>
          </p:txBody>
        </p:sp>
        <p:grpSp>
          <p:nvGrpSpPr>
            <p:cNvPr name="Group 14" id="14"/>
            <p:cNvGrpSpPr/>
            <p:nvPr/>
          </p:nvGrpSpPr>
          <p:grpSpPr>
            <a:xfrm rot="0">
              <a:off x="1487297" y="9814684"/>
              <a:ext cx="1473815" cy="147381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487297" y="9945263"/>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3</a:t>
              </a:r>
            </a:p>
          </p:txBody>
        </p:sp>
        <p:sp>
          <p:nvSpPr>
            <p:cNvPr name="TextBox 18" id="18"/>
            <p:cNvSpPr txBox="true"/>
            <p:nvPr/>
          </p:nvSpPr>
          <p:spPr>
            <a:xfrm rot="0">
              <a:off x="3198995" y="10211753"/>
              <a:ext cx="18976923" cy="689202"/>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Finding the missing skills from CV required in JD</a:t>
              </a:r>
            </a:p>
          </p:txBody>
        </p:sp>
        <p:grpSp>
          <p:nvGrpSpPr>
            <p:cNvPr name="Group 19" id="19"/>
            <p:cNvGrpSpPr/>
            <p:nvPr/>
          </p:nvGrpSpPr>
          <p:grpSpPr>
            <a:xfrm rot="0">
              <a:off x="0" y="2188228"/>
              <a:ext cx="1249415" cy="13716000"/>
              <a:chOff x="0" y="0"/>
              <a:chExt cx="246798" cy="2709333"/>
            </a:xfrm>
          </p:grpSpPr>
          <p:sp>
            <p:nvSpPr>
              <p:cNvPr name="Freeform 20" id="20"/>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21" id="21"/>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AutoShape 22" id="22"/>
            <p:cNvSpPr/>
            <p:nvPr/>
          </p:nvSpPr>
          <p:spPr>
            <a:xfrm flipH="true" flipV="true">
              <a:off x="611317" y="11907483"/>
              <a:ext cx="7203" cy="3996607"/>
            </a:xfrm>
            <a:prstGeom prst="line">
              <a:avLst/>
            </a:prstGeom>
            <a:ln cap="flat" w="152400">
              <a:solidFill>
                <a:srgbClr val="9FC3D0"/>
              </a:solidFill>
              <a:prstDash val="solid"/>
              <a:headEnd type="none" len="sm" w="sm"/>
              <a:tailEnd type="none" len="sm" w="sm"/>
            </a:ln>
          </p:spPr>
        </p:sp>
        <p:sp>
          <p:nvSpPr>
            <p:cNvPr name="AutoShape 23" id="23"/>
            <p:cNvSpPr/>
            <p:nvPr/>
          </p:nvSpPr>
          <p:spPr>
            <a:xfrm flipH="true" flipV="true">
              <a:off x="617504" y="2048862"/>
              <a:ext cx="7203" cy="3996607"/>
            </a:xfrm>
            <a:prstGeom prst="line">
              <a:avLst/>
            </a:prstGeom>
            <a:ln cap="flat" w="152400">
              <a:solidFill>
                <a:srgbClr val="9FC3D0"/>
              </a:solidFill>
              <a:prstDash val="solid"/>
              <a:headEnd type="none" len="sm" w="sm"/>
              <a:tailEnd type="none" len="sm" w="sm"/>
            </a:ln>
          </p:spPr>
        </p:sp>
        <p:grpSp>
          <p:nvGrpSpPr>
            <p:cNvPr name="Group 24" id="24"/>
            <p:cNvGrpSpPr/>
            <p:nvPr/>
          </p:nvGrpSpPr>
          <p:grpSpPr>
            <a:xfrm rot="0">
              <a:off x="20384657" y="2188228"/>
              <a:ext cx="1932284" cy="2230967"/>
              <a:chOff x="0" y="0"/>
              <a:chExt cx="703982" cy="812800"/>
            </a:xfrm>
          </p:grpSpPr>
          <p:sp>
            <p:nvSpPr>
              <p:cNvPr name="Freeform 25" id="2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6" id="2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20309057" y="2625809"/>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16</a:t>
              </a:r>
            </a:p>
          </p:txBody>
        </p:sp>
        <p:sp>
          <p:nvSpPr>
            <p:cNvPr name="Freeform 28" id="28"/>
            <p:cNvSpPr/>
            <p:nvPr/>
          </p:nvSpPr>
          <p:spPr>
            <a:xfrm flipH="false" flipV="false" rot="0">
              <a:off x="12093578" y="13905787"/>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1249415"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0" id="30"/>
            <p:cNvGrpSpPr/>
            <p:nvPr/>
          </p:nvGrpSpPr>
          <p:grpSpPr>
            <a:xfrm rot="0">
              <a:off x="1487297" y="11860235"/>
              <a:ext cx="1473815" cy="147381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3" id="33"/>
            <p:cNvSpPr txBox="true"/>
            <p:nvPr/>
          </p:nvSpPr>
          <p:spPr>
            <a:xfrm rot="0">
              <a:off x="1487297" y="11990815"/>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4</a:t>
              </a:r>
            </a:p>
          </p:txBody>
        </p:sp>
        <p:sp>
          <p:nvSpPr>
            <p:cNvPr name="TextBox 34" id="34"/>
            <p:cNvSpPr txBox="true"/>
            <p:nvPr/>
          </p:nvSpPr>
          <p:spPr>
            <a:xfrm rot="0">
              <a:off x="3198995" y="12257304"/>
              <a:ext cx="18976923" cy="689202"/>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Getting  a proper guide/Roadmap to develop that Missing Skill</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2627572" y="-733336"/>
            <a:ext cx="23706939" cy="9998439"/>
            <a:chOff x="0" y="0"/>
            <a:chExt cx="31609251" cy="13331251"/>
          </a:xfrm>
        </p:grpSpPr>
        <p:sp>
          <p:nvSpPr>
            <p:cNvPr name="TextBox 3" id="3"/>
            <p:cNvSpPr txBox="true"/>
            <p:nvPr/>
          </p:nvSpPr>
          <p:spPr>
            <a:xfrm rot="0">
              <a:off x="5493857" y="9169655"/>
              <a:ext cx="19607093" cy="2915949"/>
            </a:xfrm>
            <a:prstGeom prst="rect">
              <a:avLst/>
            </a:prstGeom>
          </p:spPr>
          <p:txBody>
            <a:bodyPr anchor="t" rtlCol="false" tIns="0" lIns="0" bIns="0" rIns="0">
              <a:spAutoFit/>
            </a:bodyPr>
            <a:lstStyle/>
            <a:p>
              <a:pPr algn="l">
                <a:lnSpc>
                  <a:spcPts val="5852"/>
                </a:lnSpc>
              </a:pPr>
              <a:r>
                <a:rPr lang="en-US" sz="4180">
                  <a:solidFill>
                    <a:srgbClr val="000000"/>
                  </a:solidFill>
                  <a:latin typeface="Alatsi"/>
                  <a:ea typeface="Alatsi"/>
                  <a:cs typeface="Alatsi"/>
                  <a:sym typeface="Alatsi"/>
                </a:rPr>
                <a:t>Time spent on this task: </a:t>
              </a:r>
            </a:p>
            <a:p>
              <a:pPr algn="l" marL="902546" indent="-451273" lvl="1">
                <a:lnSpc>
                  <a:spcPts val="5852"/>
                </a:lnSpc>
                <a:buAutoNum type="arabicPeriod" startAt="1"/>
              </a:pPr>
              <a:r>
                <a:rPr lang="en-US" sz="4180">
                  <a:solidFill>
                    <a:srgbClr val="000000"/>
                  </a:solidFill>
                  <a:latin typeface="Alatsi"/>
                  <a:ea typeface="Alatsi"/>
                  <a:cs typeface="Alatsi"/>
                  <a:sym typeface="Alatsi"/>
                </a:rPr>
                <a:t> Research work and scenario’s ideation : 3 hours </a:t>
              </a:r>
            </a:p>
            <a:p>
              <a:pPr algn="l" marL="902546" indent="-451273" lvl="1">
                <a:lnSpc>
                  <a:spcPts val="5852"/>
                </a:lnSpc>
                <a:buAutoNum type="arabicPeriod" startAt="1"/>
              </a:pPr>
              <a:r>
                <a:rPr lang="en-US" sz="4180">
                  <a:solidFill>
                    <a:srgbClr val="000000"/>
                  </a:solidFill>
                  <a:latin typeface="Alatsi"/>
                  <a:ea typeface="Alatsi"/>
                  <a:cs typeface="Alatsi"/>
                  <a:sym typeface="Alatsi"/>
                </a:rPr>
                <a:t> Converting ideas and scenarios  in a PPT : 15 -20 minutes </a:t>
              </a:r>
            </a:p>
          </p:txBody>
        </p:sp>
        <p:sp>
          <p:nvSpPr>
            <p:cNvPr name="TextBox 4" id="4"/>
            <p:cNvSpPr txBox="true"/>
            <p:nvPr/>
          </p:nvSpPr>
          <p:spPr>
            <a:xfrm rot="0">
              <a:off x="11107357" y="12730541"/>
              <a:ext cx="9176144" cy="60071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PS | INTERNSHIP</a:t>
              </a:r>
            </a:p>
          </p:txBody>
        </p:sp>
        <p:sp>
          <p:nvSpPr>
            <p:cNvPr name="AutoShape 5" id="5"/>
            <p:cNvSpPr/>
            <p:nvPr/>
          </p:nvSpPr>
          <p:spPr>
            <a:xfrm>
              <a:off x="3155963" y="13059471"/>
              <a:ext cx="9473686" cy="25400"/>
            </a:xfrm>
            <a:prstGeom prst="line">
              <a:avLst/>
            </a:prstGeom>
            <a:ln cap="flat" w="152400">
              <a:solidFill>
                <a:srgbClr val="9FC3D0"/>
              </a:solidFill>
              <a:prstDash val="solid"/>
              <a:headEnd type="none" len="sm" w="sm"/>
              <a:tailEnd type="none" len="sm" w="sm"/>
            </a:ln>
          </p:spPr>
        </p:sp>
        <p:sp>
          <p:nvSpPr>
            <p:cNvPr name="Freeform 6" id="6"/>
            <p:cNvSpPr/>
            <p:nvPr/>
          </p:nvSpPr>
          <p:spPr>
            <a:xfrm flipH="false" flipV="false" rot="0">
              <a:off x="21855651" y="925538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7" id="7"/>
            <p:cNvSpPr/>
            <p:nvPr/>
          </p:nvSpPr>
          <p:spPr>
            <a:xfrm>
              <a:off x="18743654" y="13059471"/>
              <a:ext cx="9473686" cy="25400"/>
            </a:xfrm>
            <a:prstGeom prst="line">
              <a:avLst/>
            </a:prstGeom>
            <a:ln cap="flat" w="152400">
              <a:solidFill>
                <a:srgbClr val="9FC3D0"/>
              </a:solidFill>
              <a:prstDash val="solid"/>
              <a:headEnd type="none" len="sm" w="sm"/>
              <a:tailEnd type="none" len="sm" w="sm"/>
            </a:ln>
          </p:spPr>
        </p:sp>
        <p:sp>
          <p:nvSpPr>
            <p:cNvPr name="TextBox 8" id="8"/>
            <p:cNvSpPr txBox="true"/>
            <p:nvPr/>
          </p:nvSpPr>
          <p:spPr>
            <a:xfrm rot="0">
              <a:off x="6908736" y="2187457"/>
              <a:ext cx="17573386"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TASK 1</a:t>
              </a:r>
            </a:p>
          </p:txBody>
        </p:sp>
        <p:grpSp>
          <p:nvGrpSpPr>
            <p:cNvPr name="Group 9" id="9"/>
            <p:cNvGrpSpPr/>
            <p:nvPr/>
          </p:nvGrpSpPr>
          <p:grpSpPr>
            <a:xfrm rot="0">
              <a:off x="24724568" y="977782"/>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4648969" y="1415363"/>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a:t>
              </a:r>
            </a:p>
          </p:txBody>
        </p:sp>
        <p:sp>
          <p:nvSpPr>
            <p:cNvPr name="Freeform 13" id="13"/>
            <p:cNvSpPr/>
            <p:nvPr/>
          </p:nvSpPr>
          <p:spPr>
            <a:xfrm flipH="false" flipV="false" rot="0">
              <a:off x="0"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5493857" y="4899084"/>
              <a:ext cx="19607093" cy="2915949"/>
            </a:xfrm>
            <a:prstGeom prst="rect">
              <a:avLst/>
            </a:prstGeom>
          </p:spPr>
          <p:txBody>
            <a:bodyPr anchor="t" rtlCol="false" tIns="0" lIns="0" bIns="0" rIns="0">
              <a:spAutoFit/>
            </a:bodyPr>
            <a:lstStyle/>
            <a:p>
              <a:pPr algn="l">
                <a:lnSpc>
                  <a:spcPts val="5852"/>
                </a:lnSpc>
              </a:pPr>
              <a:r>
                <a:rPr lang="en-US" sz="4180">
                  <a:solidFill>
                    <a:srgbClr val="000000"/>
                  </a:solidFill>
                  <a:latin typeface="Alatsi"/>
                  <a:ea typeface="Alatsi"/>
                  <a:cs typeface="Alatsi"/>
                  <a:sym typeface="Alatsi"/>
                </a:rPr>
                <a:t>Suppose ai is taking an interview a report for scenarios where problems might arise as a interviewer and interviewee and write pros-cons.</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746798" y="-1636576"/>
            <a:ext cx="17280406" cy="12907124"/>
            <a:chOff x="0" y="0"/>
            <a:chExt cx="23040541" cy="17209498"/>
          </a:xfrm>
        </p:grpSpPr>
        <p:sp>
          <p:nvSpPr>
            <p:cNvPr name="TextBox 3" id="3"/>
            <p:cNvSpPr txBox="true"/>
            <p:nvPr/>
          </p:nvSpPr>
          <p:spPr>
            <a:xfrm rot="0">
              <a:off x="1249415" y="3169165"/>
              <a:ext cx="19025679" cy="2057400"/>
            </a:xfrm>
            <a:prstGeom prst="rect">
              <a:avLst/>
            </a:prstGeom>
          </p:spPr>
          <p:txBody>
            <a:bodyPr anchor="t" rtlCol="false" tIns="0" lIns="0" bIns="0" rIns="0">
              <a:spAutoFit/>
            </a:bodyPr>
            <a:lstStyle/>
            <a:p>
              <a:pPr algn="just">
                <a:lnSpc>
                  <a:spcPts val="6299"/>
                </a:lnSpc>
              </a:pPr>
              <a:r>
                <a:rPr lang="en-US" sz="4500">
                  <a:solidFill>
                    <a:srgbClr val="000000"/>
                  </a:solidFill>
                  <a:latin typeface="Alatsi"/>
                  <a:ea typeface="Alatsi"/>
                  <a:cs typeface="Alatsi"/>
                  <a:sym typeface="Alatsi"/>
                </a:rPr>
                <a:t>STEP 1: EXTRACTING THE TEXT FROM PDF OF CV AND JD AND PRE-PROCESS THE TEXT</a:t>
              </a:r>
            </a:p>
          </p:txBody>
        </p:sp>
        <p:grpSp>
          <p:nvGrpSpPr>
            <p:cNvPr name="Group 4" id="4"/>
            <p:cNvGrpSpPr/>
            <p:nvPr/>
          </p:nvGrpSpPr>
          <p:grpSpPr>
            <a:xfrm rot="0">
              <a:off x="1436497" y="5925065"/>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36497" y="7870969"/>
              <a:ext cx="1473815" cy="147381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487297" y="9814684"/>
              <a:ext cx="1473815" cy="147381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0" y="2188228"/>
              <a:ext cx="1249415" cy="13716000"/>
              <a:chOff x="0" y="0"/>
              <a:chExt cx="246798" cy="2709333"/>
            </a:xfrm>
          </p:grpSpPr>
          <p:sp>
            <p:nvSpPr>
              <p:cNvPr name="Freeform 14" id="14"/>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15" id="15"/>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AutoShape 16" id="16"/>
            <p:cNvSpPr/>
            <p:nvPr/>
          </p:nvSpPr>
          <p:spPr>
            <a:xfrm flipH="true" flipV="true">
              <a:off x="611317" y="11907483"/>
              <a:ext cx="7203" cy="3996607"/>
            </a:xfrm>
            <a:prstGeom prst="line">
              <a:avLst/>
            </a:prstGeom>
            <a:ln cap="flat" w="152400">
              <a:solidFill>
                <a:srgbClr val="9FC3D0"/>
              </a:solidFill>
              <a:prstDash val="solid"/>
              <a:headEnd type="none" len="sm" w="sm"/>
              <a:tailEnd type="none" len="sm" w="sm"/>
            </a:ln>
          </p:spPr>
        </p:sp>
        <p:sp>
          <p:nvSpPr>
            <p:cNvPr name="AutoShape 17" id="17"/>
            <p:cNvSpPr/>
            <p:nvPr/>
          </p:nvSpPr>
          <p:spPr>
            <a:xfrm flipH="true" flipV="true">
              <a:off x="617504" y="2048862"/>
              <a:ext cx="7203" cy="3996607"/>
            </a:xfrm>
            <a:prstGeom prst="line">
              <a:avLst/>
            </a:prstGeom>
            <a:ln cap="flat" w="152400">
              <a:solidFill>
                <a:srgbClr val="9FC3D0"/>
              </a:solidFill>
              <a:prstDash val="solid"/>
              <a:headEnd type="none" len="sm" w="sm"/>
              <a:tailEnd type="none" len="sm" w="sm"/>
            </a:ln>
          </p:spPr>
        </p:sp>
        <p:grpSp>
          <p:nvGrpSpPr>
            <p:cNvPr name="Group 18" id="18"/>
            <p:cNvGrpSpPr/>
            <p:nvPr/>
          </p:nvGrpSpPr>
          <p:grpSpPr>
            <a:xfrm rot="0">
              <a:off x="20384657" y="2188228"/>
              <a:ext cx="1932284" cy="2230967"/>
              <a:chOff x="0" y="0"/>
              <a:chExt cx="703982" cy="812800"/>
            </a:xfrm>
          </p:grpSpPr>
          <p:sp>
            <p:nvSpPr>
              <p:cNvPr name="Freeform 19" id="1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0" id="2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false" flipV="false" rot="0">
              <a:off x="12093578" y="13905787"/>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1249415"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5509214" y="5038179"/>
              <a:ext cx="7173174" cy="6869304"/>
            </a:xfrm>
            <a:custGeom>
              <a:avLst/>
              <a:gdLst/>
              <a:ahLst/>
              <a:cxnLst/>
              <a:rect r="r" b="b" t="t" l="l"/>
              <a:pathLst>
                <a:path h="6869304" w="7173174">
                  <a:moveTo>
                    <a:pt x="0" y="0"/>
                  </a:moveTo>
                  <a:lnTo>
                    <a:pt x="7173174" y="0"/>
                  </a:lnTo>
                  <a:lnTo>
                    <a:pt x="7173174" y="6869304"/>
                  </a:lnTo>
                  <a:lnTo>
                    <a:pt x="0" y="6869304"/>
                  </a:lnTo>
                  <a:lnTo>
                    <a:pt x="0" y="0"/>
                  </a:lnTo>
                  <a:close/>
                </a:path>
              </a:pathLst>
            </a:custGeom>
            <a:blipFill>
              <a:blip r:embed="rId4"/>
              <a:stretch>
                <a:fillRect l="-2604" t="0" r="0" b="0"/>
              </a:stretch>
            </a:blipFill>
          </p:spPr>
        </p:sp>
        <p:sp>
          <p:nvSpPr>
            <p:cNvPr name="Freeform 24" id="24"/>
            <p:cNvSpPr/>
            <p:nvPr/>
          </p:nvSpPr>
          <p:spPr>
            <a:xfrm flipH="false" flipV="false" rot="0">
              <a:off x="3198995" y="11420441"/>
              <a:ext cx="10382677" cy="4137202"/>
            </a:xfrm>
            <a:custGeom>
              <a:avLst/>
              <a:gdLst/>
              <a:ahLst/>
              <a:cxnLst/>
              <a:rect r="r" b="b" t="t" l="l"/>
              <a:pathLst>
                <a:path h="4137202" w="10382677">
                  <a:moveTo>
                    <a:pt x="0" y="0"/>
                  </a:moveTo>
                  <a:lnTo>
                    <a:pt x="10382677" y="0"/>
                  </a:lnTo>
                  <a:lnTo>
                    <a:pt x="10382677" y="4137201"/>
                  </a:lnTo>
                  <a:lnTo>
                    <a:pt x="0" y="4137201"/>
                  </a:lnTo>
                  <a:lnTo>
                    <a:pt x="0" y="0"/>
                  </a:lnTo>
                  <a:close/>
                </a:path>
              </a:pathLst>
            </a:custGeom>
            <a:blipFill>
              <a:blip r:embed="rId5"/>
              <a:stretch>
                <a:fillRect l="0" t="-171" r="-4117" b="-171"/>
              </a:stretch>
            </a:blipFill>
          </p:spPr>
        </p:sp>
        <p:sp>
          <p:nvSpPr>
            <p:cNvPr name="TextBox 25" id="25"/>
            <p:cNvSpPr txBox="true"/>
            <p:nvPr/>
          </p:nvSpPr>
          <p:spPr>
            <a:xfrm rot="0">
              <a:off x="1436497" y="6055645"/>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1</a:t>
              </a:r>
            </a:p>
          </p:txBody>
        </p:sp>
        <p:sp>
          <p:nvSpPr>
            <p:cNvPr name="TextBox 26" id="26"/>
            <p:cNvSpPr txBox="true"/>
            <p:nvPr/>
          </p:nvSpPr>
          <p:spPr>
            <a:xfrm rot="0">
              <a:off x="3148195" y="6239293"/>
              <a:ext cx="18976923" cy="689202"/>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Upload the files to collab </a:t>
              </a:r>
            </a:p>
          </p:txBody>
        </p:sp>
        <p:sp>
          <p:nvSpPr>
            <p:cNvPr name="TextBox 27" id="27"/>
            <p:cNvSpPr txBox="true"/>
            <p:nvPr/>
          </p:nvSpPr>
          <p:spPr>
            <a:xfrm rot="0">
              <a:off x="1436497" y="8001549"/>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2</a:t>
              </a:r>
            </a:p>
          </p:txBody>
        </p:sp>
        <p:sp>
          <p:nvSpPr>
            <p:cNvPr name="TextBox 28" id="28"/>
            <p:cNvSpPr txBox="true"/>
            <p:nvPr/>
          </p:nvSpPr>
          <p:spPr>
            <a:xfrm rot="0">
              <a:off x="3148195" y="8194342"/>
              <a:ext cx="18976923" cy="689202"/>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Use  PDFReader to read the pdf and extract the text</a:t>
              </a:r>
            </a:p>
          </p:txBody>
        </p:sp>
        <p:sp>
          <p:nvSpPr>
            <p:cNvPr name="TextBox 29" id="29"/>
            <p:cNvSpPr txBox="true"/>
            <p:nvPr/>
          </p:nvSpPr>
          <p:spPr>
            <a:xfrm rot="0">
              <a:off x="1487297" y="9945263"/>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3</a:t>
              </a:r>
            </a:p>
          </p:txBody>
        </p:sp>
        <p:sp>
          <p:nvSpPr>
            <p:cNvPr name="TextBox 30" id="30"/>
            <p:cNvSpPr txBox="true"/>
            <p:nvPr/>
          </p:nvSpPr>
          <p:spPr>
            <a:xfrm rot="0">
              <a:off x="3198995" y="10211753"/>
              <a:ext cx="18976923" cy="689202"/>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Defining the function for the above task</a:t>
              </a:r>
            </a:p>
          </p:txBody>
        </p:sp>
        <p:sp>
          <p:nvSpPr>
            <p:cNvPr name="TextBox 31" id="31"/>
            <p:cNvSpPr txBox="true"/>
            <p:nvPr/>
          </p:nvSpPr>
          <p:spPr>
            <a:xfrm rot="0">
              <a:off x="20309057" y="2625809"/>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17</a:t>
              </a:r>
            </a:p>
          </p:txBody>
        </p:sp>
        <p:sp>
          <p:nvSpPr>
            <p:cNvPr name="TextBox 32" id="32"/>
            <p:cNvSpPr txBox="true"/>
            <p:nvPr/>
          </p:nvSpPr>
          <p:spPr>
            <a:xfrm rot="0">
              <a:off x="14128441" y="12689529"/>
              <a:ext cx="8912100" cy="1044575"/>
            </a:xfrm>
            <a:prstGeom prst="rect">
              <a:avLst/>
            </a:prstGeom>
          </p:spPr>
          <p:txBody>
            <a:bodyPr anchor="t" rtlCol="false" tIns="0" lIns="0" bIns="0" rIns="0">
              <a:spAutoFit/>
            </a:bodyPr>
            <a:lstStyle/>
            <a:p>
              <a:pPr algn="ctr">
                <a:lnSpc>
                  <a:spcPts val="2100"/>
                </a:lnSpc>
              </a:pPr>
              <a:r>
                <a:rPr lang="en-US" sz="1500">
                  <a:solidFill>
                    <a:srgbClr val="000000"/>
                  </a:solidFill>
                  <a:latin typeface="Canva Sans"/>
                  <a:ea typeface="Canva Sans"/>
                  <a:cs typeface="Canva Sans"/>
                  <a:sym typeface="Canva Sans"/>
                </a:rPr>
                <a:t>Refrence : colab notebook at: https://colab.research.google.com/drive/100dUGCo3Fu500Mp8vUICoskxbuzth3Um?usp=sharing </a:t>
              </a: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739088" y="-1584244"/>
            <a:ext cx="16794405" cy="12907124"/>
            <a:chOff x="0" y="0"/>
            <a:chExt cx="22392540" cy="17209498"/>
          </a:xfrm>
        </p:grpSpPr>
        <p:sp>
          <p:nvSpPr>
            <p:cNvPr name="TextBox 3" id="3"/>
            <p:cNvSpPr txBox="true"/>
            <p:nvPr/>
          </p:nvSpPr>
          <p:spPr>
            <a:xfrm rot="0">
              <a:off x="1249415" y="3169165"/>
              <a:ext cx="19025679" cy="990600"/>
            </a:xfrm>
            <a:prstGeom prst="rect">
              <a:avLst/>
            </a:prstGeom>
          </p:spPr>
          <p:txBody>
            <a:bodyPr anchor="t" rtlCol="false" tIns="0" lIns="0" bIns="0" rIns="0">
              <a:spAutoFit/>
            </a:bodyPr>
            <a:lstStyle/>
            <a:p>
              <a:pPr algn="just">
                <a:lnSpc>
                  <a:spcPts val="6299"/>
                </a:lnSpc>
              </a:pPr>
              <a:r>
                <a:rPr lang="en-US" sz="4500">
                  <a:solidFill>
                    <a:srgbClr val="000000"/>
                  </a:solidFill>
                  <a:latin typeface="Alatsi"/>
                  <a:ea typeface="Alatsi"/>
                  <a:cs typeface="Alatsi"/>
                  <a:sym typeface="Alatsi"/>
                </a:rPr>
                <a:t>STEP 2: FINDING THE SKILLS FROM THE TEXT</a:t>
              </a:r>
            </a:p>
          </p:txBody>
        </p:sp>
        <p:grpSp>
          <p:nvGrpSpPr>
            <p:cNvPr name="Group 4" id="4"/>
            <p:cNvGrpSpPr/>
            <p:nvPr/>
          </p:nvGrpSpPr>
          <p:grpSpPr>
            <a:xfrm rot="0">
              <a:off x="1461897" y="6751741"/>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87297" y="9814684"/>
              <a:ext cx="1473815" cy="147381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2188228"/>
              <a:ext cx="1249415" cy="13716000"/>
              <a:chOff x="0" y="0"/>
              <a:chExt cx="246798" cy="2709333"/>
            </a:xfrm>
          </p:grpSpPr>
          <p:sp>
            <p:nvSpPr>
              <p:cNvPr name="Freeform 11" id="11"/>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12" id="12"/>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AutoShape 13" id="13"/>
            <p:cNvSpPr/>
            <p:nvPr/>
          </p:nvSpPr>
          <p:spPr>
            <a:xfrm flipH="true" flipV="true">
              <a:off x="611317" y="11907483"/>
              <a:ext cx="7203" cy="3996607"/>
            </a:xfrm>
            <a:prstGeom prst="line">
              <a:avLst/>
            </a:prstGeom>
            <a:ln cap="flat" w="152400">
              <a:solidFill>
                <a:srgbClr val="9FC3D0"/>
              </a:solidFill>
              <a:prstDash val="solid"/>
              <a:headEnd type="none" len="sm" w="sm"/>
              <a:tailEnd type="none" len="sm" w="sm"/>
            </a:ln>
          </p:spPr>
        </p:sp>
        <p:sp>
          <p:nvSpPr>
            <p:cNvPr name="AutoShape 14" id="14"/>
            <p:cNvSpPr/>
            <p:nvPr/>
          </p:nvSpPr>
          <p:spPr>
            <a:xfrm flipH="true" flipV="true">
              <a:off x="617504" y="2048862"/>
              <a:ext cx="7203" cy="3996607"/>
            </a:xfrm>
            <a:prstGeom prst="line">
              <a:avLst/>
            </a:prstGeom>
            <a:ln cap="flat" w="152400">
              <a:solidFill>
                <a:srgbClr val="9FC3D0"/>
              </a:solidFill>
              <a:prstDash val="solid"/>
              <a:headEnd type="none" len="sm" w="sm"/>
              <a:tailEnd type="none" len="sm" w="sm"/>
            </a:ln>
          </p:spPr>
        </p:sp>
        <p:grpSp>
          <p:nvGrpSpPr>
            <p:cNvPr name="Group 15" id="15"/>
            <p:cNvGrpSpPr/>
            <p:nvPr/>
          </p:nvGrpSpPr>
          <p:grpSpPr>
            <a:xfrm rot="0">
              <a:off x="20384657" y="2188228"/>
              <a:ext cx="1932284" cy="2230967"/>
              <a:chOff x="0" y="0"/>
              <a:chExt cx="703982" cy="812800"/>
            </a:xfrm>
          </p:grpSpPr>
          <p:sp>
            <p:nvSpPr>
              <p:cNvPr name="Freeform 16" id="1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7" id="1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12093578" y="13905787"/>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249415"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5614222" y="5370657"/>
              <a:ext cx="6702719" cy="5998419"/>
            </a:xfrm>
            <a:custGeom>
              <a:avLst/>
              <a:gdLst/>
              <a:ahLst/>
              <a:cxnLst/>
              <a:rect r="r" b="b" t="t" l="l"/>
              <a:pathLst>
                <a:path h="5998419" w="6702719">
                  <a:moveTo>
                    <a:pt x="0" y="0"/>
                  </a:moveTo>
                  <a:lnTo>
                    <a:pt x="6702718" y="0"/>
                  </a:lnTo>
                  <a:lnTo>
                    <a:pt x="6702718" y="5998418"/>
                  </a:lnTo>
                  <a:lnTo>
                    <a:pt x="0" y="5998418"/>
                  </a:lnTo>
                  <a:lnTo>
                    <a:pt x="0" y="0"/>
                  </a:lnTo>
                  <a:close/>
                </a:path>
              </a:pathLst>
            </a:custGeom>
            <a:blipFill>
              <a:blip r:embed="rId4"/>
              <a:stretch>
                <a:fillRect l="0" t="0" r="0" b="0"/>
              </a:stretch>
            </a:blipFill>
          </p:spPr>
        </p:sp>
        <p:sp>
          <p:nvSpPr>
            <p:cNvPr name="TextBox 21" id="21"/>
            <p:cNvSpPr txBox="true"/>
            <p:nvPr/>
          </p:nvSpPr>
          <p:spPr>
            <a:xfrm rot="0">
              <a:off x="1718088" y="4629169"/>
              <a:ext cx="18976923" cy="1416300"/>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To find the skills from text there are two ways defined </a:t>
              </a:r>
            </a:p>
            <a:p>
              <a:pPr algn="l">
                <a:lnSpc>
                  <a:spcPts val="4322"/>
                </a:lnSpc>
              </a:pPr>
              <a:r>
                <a:rPr lang="en-US" sz="3087">
                  <a:solidFill>
                    <a:srgbClr val="000000"/>
                  </a:solidFill>
                  <a:latin typeface="Alatsi"/>
                  <a:ea typeface="Alatsi"/>
                  <a:cs typeface="Alatsi"/>
                  <a:sym typeface="Alatsi"/>
                </a:rPr>
                <a:t>below first one I used.  </a:t>
              </a:r>
            </a:p>
          </p:txBody>
        </p:sp>
        <p:sp>
          <p:nvSpPr>
            <p:cNvPr name="TextBox 22" id="22"/>
            <p:cNvSpPr txBox="true"/>
            <p:nvPr/>
          </p:nvSpPr>
          <p:spPr>
            <a:xfrm rot="0">
              <a:off x="1461897" y="6882321"/>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1</a:t>
              </a:r>
            </a:p>
          </p:txBody>
        </p:sp>
        <p:sp>
          <p:nvSpPr>
            <p:cNvPr name="TextBox 23" id="23"/>
            <p:cNvSpPr txBox="true"/>
            <p:nvPr/>
          </p:nvSpPr>
          <p:spPr>
            <a:xfrm rot="0">
              <a:off x="3050027" y="6685066"/>
              <a:ext cx="12145587" cy="2870497"/>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We can define the skill set that Our company demand and requires and then map those skills in text extracted from pdfs in this we have to take care of a skill thatcan be named in multiple ways  </a:t>
              </a:r>
            </a:p>
          </p:txBody>
        </p:sp>
        <p:sp>
          <p:nvSpPr>
            <p:cNvPr name="TextBox 24" id="24"/>
            <p:cNvSpPr txBox="true"/>
            <p:nvPr/>
          </p:nvSpPr>
          <p:spPr>
            <a:xfrm rot="0">
              <a:off x="1487297" y="9945263"/>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2</a:t>
              </a:r>
            </a:p>
          </p:txBody>
        </p:sp>
        <p:sp>
          <p:nvSpPr>
            <p:cNvPr name="TextBox 25" id="25"/>
            <p:cNvSpPr txBox="true"/>
            <p:nvPr/>
          </p:nvSpPr>
          <p:spPr>
            <a:xfrm rot="0">
              <a:off x="3198995" y="10211753"/>
              <a:ext cx="11798683" cy="3597595"/>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We can do the same task using a fine-tuned LLM which Iwas thinkingof doing but didn’t have time and resources to that we can fine-tune a model to extract the skillset not just the explicit ones also the implicit one     </a:t>
              </a:r>
            </a:p>
          </p:txBody>
        </p:sp>
        <p:sp>
          <p:nvSpPr>
            <p:cNvPr name="TextBox 26" id="26"/>
            <p:cNvSpPr txBox="true"/>
            <p:nvPr/>
          </p:nvSpPr>
          <p:spPr>
            <a:xfrm rot="0">
              <a:off x="20309057" y="2625809"/>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18</a:t>
              </a:r>
            </a:p>
          </p:txBody>
        </p:sp>
        <p:sp>
          <p:nvSpPr>
            <p:cNvPr name="TextBox 27" id="27"/>
            <p:cNvSpPr txBox="true"/>
            <p:nvPr/>
          </p:nvSpPr>
          <p:spPr>
            <a:xfrm rot="0">
              <a:off x="8058277" y="14504673"/>
              <a:ext cx="8912100" cy="1044575"/>
            </a:xfrm>
            <a:prstGeom prst="rect">
              <a:avLst/>
            </a:prstGeom>
          </p:spPr>
          <p:txBody>
            <a:bodyPr anchor="t" rtlCol="false" tIns="0" lIns="0" bIns="0" rIns="0">
              <a:spAutoFit/>
            </a:bodyPr>
            <a:lstStyle/>
            <a:p>
              <a:pPr algn="ctr">
                <a:lnSpc>
                  <a:spcPts val="2100"/>
                </a:lnSpc>
              </a:pPr>
              <a:r>
                <a:rPr lang="en-US" sz="1500">
                  <a:solidFill>
                    <a:srgbClr val="000000"/>
                  </a:solidFill>
                  <a:latin typeface="Canva Sans"/>
                  <a:ea typeface="Canva Sans"/>
                  <a:cs typeface="Canva Sans"/>
                  <a:sym typeface="Canva Sans"/>
                </a:rPr>
                <a:t>Refrence : colab notebook at: https://colab.research.google.com/drive/100dUGCo3Fu500Mp8vUICoskxbuzth3Um?usp=sharing </a:t>
              </a: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649754" y="-290487"/>
            <a:ext cx="22975825" cy="9539746"/>
            <a:chOff x="0" y="0"/>
            <a:chExt cx="30634434" cy="12719662"/>
          </a:xfrm>
        </p:grpSpPr>
        <p:grpSp>
          <p:nvGrpSpPr>
            <p:cNvPr name="Group 3" id="3"/>
            <p:cNvGrpSpPr/>
            <p:nvPr/>
          </p:nvGrpSpPr>
          <p:grpSpPr>
            <a:xfrm rot="0">
              <a:off x="4845146" y="4673452"/>
              <a:ext cx="9816907" cy="5894841"/>
              <a:chOff x="0" y="0"/>
              <a:chExt cx="1939142" cy="1164413"/>
            </a:xfrm>
          </p:grpSpPr>
          <p:sp>
            <p:nvSpPr>
              <p:cNvPr name="Freeform 4" id="4"/>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5" id="5"/>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6335486" y="5024586"/>
              <a:ext cx="7332169" cy="50289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In the first one,</a:t>
              </a:r>
            </a:p>
            <a:p>
              <a:pPr algn="l" marL="669289" indent="-334645" lvl="1">
                <a:lnSpc>
                  <a:spcPts val="4339"/>
                </a:lnSpc>
                <a:buAutoNum type="arabicPeriod" startAt="1"/>
              </a:pPr>
              <a:r>
                <a:rPr lang="en-US" sz="3099">
                  <a:solidFill>
                    <a:srgbClr val="000000"/>
                  </a:solidFill>
                  <a:latin typeface="Alatsi"/>
                  <a:ea typeface="Alatsi"/>
                  <a:cs typeface="Alatsi"/>
                  <a:sym typeface="Alatsi"/>
                </a:rPr>
                <a:t>limited  skill search</a:t>
              </a:r>
            </a:p>
            <a:p>
              <a:pPr algn="l" marL="669289" indent="-334645" lvl="1">
                <a:lnSpc>
                  <a:spcPts val="4339"/>
                </a:lnSpc>
                <a:buAutoNum type="arabicPeriod" startAt="1"/>
              </a:pPr>
              <a:r>
                <a:rPr lang="en-US" sz="3099">
                  <a:solidFill>
                    <a:srgbClr val="000000"/>
                  </a:solidFill>
                  <a:latin typeface="Alatsi"/>
                  <a:ea typeface="Alatsi"/>
                  <a:cs typeface="Alatsi"/>
                  <a:sym typeface="Alatsi"/>
                </a:rPr>
                <a:t>have to define all the possible skill name that one skill might have </a:t>
              </a:r>
            </a:p>
            <a:p>
              <a:pPr algn="l" marL="669289" indent="-334645" lvl="1">
                <a:lnSpc>
                  <a:spcPts val="4339"/>
                </a:lnSpc>
                <a:buAutoNum type="arabicPeriod" startAt="1"/>
              </a:pPr>
              <a:r>
                <a:rPr lang="en-US" sz="3099">
                  <a:solidFill>
                    <a:srgbClr val="000000"/>
                  </a:solidFill>
                  <a:latin typeface="Alatsi"/>
                  <a:ea typeface="Alatsi"/>
                  <a:cs typeface="Alatsi"/>
                  <a:sym typeface="Alatsi"/>
                </a:rPr>
                <a:t>exclusive search of skills our company requires </a:t>
              </a:r>
            </a:p>
          </p:txBody>
        </p:sp>
        <p:sp>
          <p:nvSpPr>
            <p:cNvPr name="Freeform 7" id="7"/>
            <p:cNvSpPr/>
            <p:nvPr/>
          </p:nvSpPr>
          <p:spPr>
            <a:xfrm flipH="false" flipV="false" rot="0">
              <a:off x="20880834" y="8725937"/>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5703646" y="4673452"/>
              <a:ext cx="9816907" cy="6401854"/>
              <a:chOff x="0" y="0"/>
              <a:chExt cx="1939142" cy="1264564"/>
            </a:xfrm>
          </p:grpSpPr>
          <p:sp>
            <p:nvSpPr>
              <p:cNvPr name="Freeform 9" id="9"/>
              <p:cNvSpPr/>
              <p:nvPr/>
            </p:nvSpPr>
            <p:spPr>
              <a:xfrm flipH="false" flipV="false" rot="0">
                <a:off x="0" y="0"/>
                <a:ext cx="1939142" cy="1264564"/>
              </a:xfrm>
              <a:custGeom>
                <a:avLst/>
                <a:gdLst/>
                <a:ahLst/>
                <a:cxnLst/>
                <a:rect r="r" b="b" t="t" l="l"/>
                <a:pathLst>
                  <a:path h="1264564" w="1939142">
                    <a:moveTo>
                      <a:pt x="53627" y="0"/>
                    </a:moveTo>
                    <a:lnTo>
                      <a:pt x="1885515" y="0"/>
                    </a:lnTo>
                    <a:cubicBezTo>
                      <a:pt x="1915133" y="0"/>
                      <a:pt x="1939142" y="24010"/>
                      <a:pt x="1939142" y="53627"/>
                    </a:cubicBezTo>
                    <a:lnTo>
                      <a:pt x="1939142" y="1210937"/>
                    </a:lnTo>
                    <a:cubicBezTo>
                      <a:pt x="1939142" y="1225160"/>
                      <a:pt x="1933492" y="1238800"/>
                      <a:pt x="1923435" y="1248857"/>
                    </a:cubicBezTo>
                    <a:cubicBezTo>
                      <a:pt x="1913378" y="1258914"/>
                      <a:pt x="1899738" y="1264564"/>
                      <a:pt x="1885515" y="1264564"/>
                    </a:cubicBezTo>
                    <a:lnTo>
                      <a:pt x="53627" y="1264564"/>
                    </a:lnTo>
                    <a:cubicBezTo>
                      <a:pt x="39404" y="1264564"/>
                      <a:pt x="25764" y="1258914"/>
                      <a:pt x="15707" y="1248857"/>
                    </a:cubicBezTo>
                    <a:cubicBezTo>
                      <a:pt x="5650" y="1238800"/>
                      <a:pt x="0" y="1225160"/>
                      <a:pt x="0" y="1210937"/>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10" id="10"/>
              <p:cNvSpPr txBox="true"/>
              <p:nvPr/>
            </p:nvSpPr>
            <p:spPr>
              <a:xfrm>
                <a:off x="0" y="-38100"/>
                <a:ext cx="1939142" cy="1302664"/>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7214749" y="5059434"/>
              <a:ext cx="7332169" cy="57528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In the second one,</a:t>
              </a:r>
            </a:p>
            <a:p>
              <a:pPr algn="l" marL="669289" indent="-334645" lvl="1">
                <a:lnSpc>
                  <a:spcPts val="4339"/>
                </a:lnSpc>
                <a:buAutoNum type="arabicPeriod" startAt="1"/>
              </a:pPr>
              <a:r>
                <a:rPr lang="en-US" sz="3099">
                  <a:solidFill>
                    <a:srgbClr val="000000"/>
                  </a:solidFill>
                  <a:latin typeface="Alatsi"/>
                  <a:ea typeface="Alatsi"/>
                  <a:cs typeface="Alatsi"/>
                  <a:sym typeface="Alatsi"/>
                </a:rPr>
                <a:t>high range of skill search</a:t>
              </a:r>
            </a:p>
            <a:p>
              <a:pPr algn="l" marL="669289" indent="-334645" lvl="1">
                <a:lnSpc>
                  <a:spcPts val="4339"/>
                </a:lnSpc>
                <a:buAutoNum type="arabicPeriod" startAt="1"/>
              </a:pPr>
              <a:r>
                <a:rPr lang="en-US" sz="3099">
                  <a:solidFill>
                    <a:srgbClr val="000000"/>
                  </a:solidFill>
                  <a:latin typeface="Alatsi"/>
                  <a:ea typeface="Alatsi"/>
                  <a:cs typeface="Alatsi"/>
                  <a:sym typeface="Alatsi"/>
                </a:rPr>
                <a:t>can find a skill implicitly and explicitly given in cv</a:t>
              </a:r>
            </a:p>
            <a:p>
              <a:pPr algn="l" marL="669289" indent="-334645" lvl="1">
                <a:lnSpc>
                  <a:spcPts val="4339"/>
                </a:lnSpc>
                <a:buAutoNum type="arabicPeriod" startAt="1"/>
              </a:pPr>
              <a:r>
                <a:rPr lang="en-US" sz="3099">
                  <a:solidFill>
                    <a:srgbClr val="000000"/>
                  </a:solidFill>
                  <a:latin typeface="Alatsi"/>
                  <a:ea typeface="Alatsi"/>
                  <a:cs typeface="Alatsi"/>
                  <a:sym typeface="Alatsi"/>
                </a:rPr>
                <a:t>gives a larger skill set that might contain not necessary skills which are not required in the company</a:t>
              </a:r>
            </a:p>
          </p:txBody>
        </p:sp>
        <p:grpSp>
          <p:nvGrpSpPr>
            <p:cNvPr name="Group 12" id="12"/>
            <p:cNvGrpSpPr/>
            <p:nvPr/>
          </p:nvGrpSpPr>
          <p:grpSpPr>
            <a:xfrm rot="0">
              <a:off x="5310403" y="5356847"/>
              <a:ext cx="689280" cy="68928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6250498" y="5356847"/>
              <a:ext cx="689280" cy="68928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8" id="18"/>
            <p:cNvSpPr/>
            <p:nvPr/>
          </p:nvSpPr>
          <p:spPr>
            <a:xfrm>
              <a:off x="2643384" y="12618062"/>
              <a:ext cx="9473686" cy="25400"/>
            </a:xfrm>
            <a:prstGeom prst="line">
              <a:avLst/>
            </a:prstGeom>
            <a:ln cap="flat" w="152400">
              <a:solidFill>
                <a:srgbClr val="9FC3D0"/>
              </a:solidFill>
              <a:prstDash val="solid"/>
              <a:headEnd type="none" len="sm" w="sm"/>
              <a:tailEnd type="none" len="sm" w="sm"/>
            </a:ln>
          </p:spPr>
        </p:sp>
        <p:sp>
          <p:nvSpPr>
            <p:cNvPr name="AutoShape 19" id="19"/>
            <p:cNvSpPr/>
            <p:nvPr/>
          </p:nvSpPr>
          <p:spPr>
            <a:xfrm>
              <a:off x="18231075" y="12618062"/>
              <a:ext cx="9473686" cy="25400"/>
            </a:xfrm>
            <a:prstGeom prst="line">
              <a:avLst/>
            </a:prstGeom>
            <a:ln cap="flat" w="152400">
              <a:solidFill>
                <a:srgbClr val="9FC3D0"/>
              </a:solidFill>
              <a:prstDash val="solid"/>
              <a:headEnd type="none" len="sm" w="sm"/>
              <a:tailEnd type="none" len="sm" w="sm"/>
            </a:ln>
          </p:spPr>
        </p:sp>
        <p:grpSp>
          <p:nvGrpSpPr>
            <p:cNvPr name="Group 20" id="20"/>
            <p:cNvGrpSpPr/>
            <p:nvPr/>
          </p:nvGrpSpPr>
          <p:grpSpPr>
            <a:xfrm rot="0">
              <a:off x="24211990" y="536372"/>
              <a:ext cx="1932284" cy="2230967"/>
              <a:chOff x="0" y="0"/>
              <a:chExt cx="703982" cy="812800"/>
            </a:xfrm>
          </p:grpSpPr>
          <p:sp>
            <p:nvSpPr>
              <p:cNvPr name="Freeform 21" id="2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2" id="2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24136390" y="973954"/>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19</a:t>
              </a:r>
            </a:p>
          </p:txBody>
        </p:sp>
        <p:sp>
          <p:nvSpPr>
            <p:cNvPr name="Freeform 24" id="24"/>
            <p:cNvSpPr/>
            <p:nvPr/>
          </p:nvSpPr>
          <p:spPr>
            <a:xfrm flipH="false" flipV="false" rot="0">
              <a:off x="0"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5" id="25"/>
            <p:cNvSpPr txBox="true"/>
            <p:nvPr/>
          </p:nvSpPr>
          <p:spPr>
            <a:xfrm rot="0">
              <a:off x="4845146" y="1498191"/>
              <a:ext cx="18598721" cy="2423997"/>
            </a:xfrm>
            <a:prstGeom prst="rect">
              <a:avLst/>
            </a:prstGeom>
          </p:spPr>
          <p:txBody>
            <a:bodyPr anchor="t" rtlCol="false" tIns="0" lIns="0" bIns="0" rIns="0">
              <a:spAutoFit/>
            </a:bodyPr>
            <a:lstStyle/>
            <a:p>
              <a:pPr algn="l">
                <a:lnSpc>
                  <a:spcPts val="7420"/>
                </a:lnSpc>
              </a:pPr>
              <a:r>
                <a:rPr lang="en-US" sz="5300">
                  <a:solidFill>
                    <a:srgbClr val="000000"/>
                  </a:solidFill>
                  <a:latin typeface="Alatsi"/>
                  <a:ea typeface="Alatsi"/>
                  <a:cs typeface="Alatsi"/>
                  <a:sym typeface="Alatsi"/>
                </a:rPr>
                <a:t>COMPARISION BETWEEN METHOD 1 AND METHOD 2 IN THE PREVIOUS SLIDE</a:t>
              </a:r>
            </a:p>
          </p:txBody>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683859" y="725843"/>
            <a:ext cx="14269259" cy="762000"/>
          </a:xfrm>
          <a:prstGeom prst="rect">
            <a:avLst/>
          </a:prstGeom>
        </p:spPr>
        <p:txBody>
          <a:bodyPr anchor="t" rtlCol="false" tIns="0" lIns="0" bIns="0" rIns="0">
            <a:spAutoFit/>
          </a:bodyPr>
          <a:lstStyle/>
          <a:p>
            <a:pPr algn="just">
              <a:lnSpc>
                <a:spcPts val="6299"/>
              </a:lnSpc>
            </a:pPr>
            <a:r>
              <a:rPr lang="en-US" sz="4500">
                <a:solidFill>
                  <a:srgbClr val="000000"/>
                </a:solidFill>
                <a:latin typeface="Alatsi"/>
                <a:ea typeface="Alatsi"/>
                <a:cs typeface="Alatsi"/>
                <a:sym typeface="Alatsi"/>
              </a:rPr>
              <a:t>STEP 3: FINDING THE MISSING REQUIRED SKILLS </a:t>
            </a:r>
          </a:p>
        </p:txBody>
      </p:sp>
      <p:grpSp>
        <p:nvGrpSpPr>
          <p:cNvPr name="Group 3" id="3"/>
          <p:cNvGrpSpPr/>
          <p:nvPr/>
        </p:nvGrpSpPr>
        <p:grpSpPr>
          <a:xfrm rot="0">
            <a:off x="1843221" y="3431825"/>
            <a:ext cx="1105361" cy="110536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863552" y="5250488"/>
            <a:ext cx="1105361" cy="110536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46798" y="9190"/>
            <a:ext cx="937061" cy="10287000"/>
            <a:chOff x="0" y="0"/>
            <a:chExt cx="246798" cy="2709333"/>
          </a:xfrm>
        </p:grpSpPr>
        <p:sp>
          <p:nvSpPr>
            <p:cNvPr name="Freeform 10" id="10"/>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11" id="11"/>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AutoShape 12" id="12"/>
          <p:cNvSpPr/>
          <p:nvPr/>
        </p:nvSpPr>
        <p:spPr>
          <a:xfrm flipH="true" flipV="true">
            <a:off x="1205285" y="7298631"/>
            <a:ext cx="5403" cy="2997456"/>
          </a:xfrm>
          <a:prstGeom prst="line">
            <a:avLst/>
          </a:prstGeom>
          <a:ln cap="flat" w="114300">
            <a:solidFill>
              <a:srgbClr val="9FC3D0"/>
            </a:solidFill>
            <a:prstDash val="solid"/>
            <a:headEnd type="none" len="sm" w="sm"/>
            <a:tailEnd type="none" len="sm" w="sm"/>
          </a:ln>
        </p:spPr>
      </p:sp>
      <p:sp>
        <p:nvSpPr>
          <p:cNvPr name="AutoShape 13" id="13"/>
          <p:cNvSpPr/>
          <p:nvPr/>
        </p:nvSpPr>
        <p:spPr>
          <a:xfrm flipH="true" flipV="true">
            <a:off x="1209926" y="-95335"/>
            <a:ext cx="5403" cy="2997456"/>
          </a:xfrm>
          <a:prstGeom prst="line">
            <a:avLst/>
          </a:prstGeom>
          <a:ln cap="flat" w="114300">
            <a:solidFill>
              <a:srgbClr val="9FC3D0"/>
            </a:solidFill>
            <a:prstDash val="solid"/>
            <a:headEnd type="none" len="sm" w="sm"/>
            <a:tailEnd type="none" len="sm" w="sm"/>
          </a:ln>
        </p:spPr>
      </p:sp>
      <p:grpSp>
        <p:nvGrpSpPr>
          <p:cNvPr name="Group 14" id="14"/>
          <p:cNvGrpSpPr/>
          <p:nvPr/>
        </p:nvGrpSpPr>
        <p:grpSpPr>
          <a:xfrm rot="0">
            <a:off x="16035290" y="9190"/>
            <a:ext cx="1449213" cy="1673225"/>
            <a:chOff x="0" y="0"/>
            <a:chExt cx="703982" cy="812800"/>
          </a:xfrm>
        </p:grpSpPr>
        <p:sp>
          <p:nvSpPr>
            <p:cNvPr name="Freeform 15" id="1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6" id="1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1863552" y="869649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683859" y="-163198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2343533" y="6548827"/>
            <a:ext cx="5333883" cy="3579071"/>
          </a:xfrm>
          <a:custGeom>
            <a:avLst/>
            <a:gdLst/>
            <a:ahLst/>
            <a:cxnLst/>
            <a:rect r="r" b="b" t="t" l="l"/>
            <a:pathLst>
              <a:path h="3579071" w="5333883">
                <a:moveTo>
                  <a:pt x="0" y="0"/>
                </a:moveTo>
                <a:lnTo>
                  <a:pt x="5333882" y="0"/>
                </a:lnTo>
                <a:lnTo>
                  <a:pt x="5333882" y="3579071"/>
                </a:lnTo>
                <a:lnTo>
                  <a:pt x="0" y="3579071"/>
                </a:lnTo>
                <a:lnTo>
                  <a:pt x="0" y="0"/>
                </a:lnTo>
                <a:close/>
              </a:path>
            </a:pathLst>
          </a:custGeom>
          <a:blipFill>
            <a:blip r:embed="rId4"/>
            <a:stretch>
              <a:fillRect l="0" t="0" r="0" b="-6151"/>
            </a:stretch>
          </a:blipFill>
        </p:spPr>
      </p:sp>
      <p:sp>
        <p:nvSpPr>
          <p:cNvPr name="Freeform 20" id="20"/>
          <p:cNvSpPr/>
          <p:nvPr/>
        </p:nvSpPr>
        <p:spPr>
          <a:xfrm flipH="false" flipV="false" rot="0">
            <a:off x="12343533" y="2548811"/>
            <a:ext cx="5238052" cy="3790466"/>
          </a:xfrm>
          <a:custGeom>
            <a:avLst/>
            <a:gdLst/>
            <a:ahLst/>
            <a:cxnLst/>
            <a:rect r="r" b="b" t="t" l="l"/>
            <a:pathLst>
              <a:path h="3790466" w="5238052">
                <a:moveTo>
                  <a:pt x="0" y="0"/>
                </a:moveTo>
                <a:lnTo>
                  <a:pt x="5238051" y="0"/>
                </a:lnTo>
                <a:lnTo>
                  <a:pt x="5238051" y="3790466"/>
                </a:lnTo>
                <a:lnTo>
                  <a:pt x="0" y="3790466"/>
                </a:lnTo>
                <a:lnTo>
                  <a:pt x="0" y="0"/>
                </a:lnTo>
                <a:close/>
              </a:path>
            </a:pathLst>
          </a:custGeom>
          <a:blipFill>
            <a:blip r:embed="rId5"/>
            <a:stretch>
              <a:fillRect l="0" t="0" r="0" b="0"/>
            </a:stretch>
          </a:blipFill>
        </p:spPr>
      </p:sp>
      <p:sp>
        <p:nvSpPr>
          <p:cNvPr name="TextBox 21" id="21"/>
          <p:cNvSpPr txBox="true"/>
          <p:nvPr/>
        </p:nvSpPr>
        <p:spPr>
          <a:xfrm rot="0">
            <a:off x="2035363" y="1823227"/>
            <a:ext cx="14232692" cy="1078894"/>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To find the missing additional required skills from requirement in JD which are not in the cv.  </a:t>
            </a:r>
          </a:p>
        </p:txBody>
      </p:sp>
      <p:sp>
        <p:nvSpPr>
          <p:cNvPr name="TextBox 22" id="22"/>
          <p:cNvSpPr txBox="true"/>
          <p:nvPr/>
        </p:nvSpPr>
        <p:spPr>
          <a:xfrm rot="0">
            <a:off x="1843221" y="3505947"/>
            <a:ext cx="1105361" cy="861867"/>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1</a:t>
            </a:r>
          </a:p>
        </p:txBody>
      </p:sp>
      <p:sp>
        <p:nvSpPr>
          <p:cNvPr name="TextBox 23" id="23"/>
          <p:cNvSpPr txBox="true"/>
          <p:nvPr/>
        </p:nvSpPr>
        <p:spPr>
          <a:xfrm rot="0">
            <a:off x="3034317" y="3365150"/>
            <a:ext cx="9109190" cy="1078894"/>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Just find make 2 skill sets one of skills in JD and one of skills in CV. </a:t>
            </a:r>
          </a:p>
        </p:txBody>
      </p:sp>
      <p:sp>
        <p:nvSpPr>
          <p:cNvPr name="TextBox 24" id="24"/>
          <p:cNvSpPr txBox="true"/>
          <p:nvPr/>
        </p:nvSpPr>
        <p:spPr>
          <a:xfrm rot="0">
            <a:off x="1863552" y="5324610"/>
            <a:ext cx="1105361" cy="861867"/>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2</a:t>
            </a:r>
          </a:p>
        </p:txBody>
      </p:sp>
      <p:sp>
        <p:nvSpPr>
          <p:cNvPr name="TextBox 25" id="25"/>
          <p:cNvSpPr txBox="true"/>
          <p:nvPr/>
        </p:nvSpPr>
        <p:spPr>
          <a:xfrm rot="0">
            <a:off x="3149888" y="4957722"/>
            <a:ext cx="8849012" cy="1624218"/>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Then just remove the ones from jd which are in the CV along with the noise in the JD skill set.</a:t>
            </a:r>
          </a:p>
          <a:p>
            <a:pPr algn="l">
              <a:lnSpc>
                <a:spcPts val="4322"/>
              </a:lnSpc>
            </a:pPr>
            <a:r>
              <a:rPr lang="en-US" sz="3087">
                <a:solidFill>
                  <a:srgbClr val="000000"/>
                </a:solidFill>
                <a:latin typeface="Alatsi"/>
                <a:ea typeface="Alatsi"/>
                <a:cs typeface="Alatsi"/>
                <a:sym typeface="Alatsi"/>
              </a:rPr>
              <a:t>This will result in the missing skill set</a:t>
            </a:r>
          </a:p>
        </p:txBody>
      </p:sp>
      <p:sp>
        <p:nvSpPr>
          <p:cNvPr name="TextBox 26" id="26"/>
          <p:cNvSpPr txBox="true"/>
          <p:nvPr/>
        </p:nvSpPr>
        <p:spPr>
          <a:xfrm rot="0">
            <a:off x="15978591" y="308801"/>
            <a:ext cx="1562612" cy="959703"/>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20</a:t>
            </a:r>
          </a:p>
        </p:txBody>
      </p:sp>
      <p:sp>
        <p:nvSpPr>
          <p:cNvPr name="TextBox 27" id="27"/>
          <p:cNvSpPr txBox="true"/>
          <p:nvPr/>
        </p:nvSpPr>
        <p:spPr>
          <a:xfrm rot="0">
            <a:off x="2787853" y="8286915"/>
            <a:ext cx="6684075" cy="790575"/>
          </a:xfrm>
          <a:prstGeom prst="rect">
            <a:avLst/>
          </a:prstGeom>
        </p:spPr>
        <p:txBody>
          <a:bodyPr anchor="t" rtlCol="false" tIns="0" lIns="0" bIns="0" rIns="0">
            <a:spAutoFit/>
          </a:bodyPr>
          <a:lstStyle/>
          <a:p>
            <a:pPr algn="ctr">
              <a:lnSpc>
                <a:spcPts val="2100"/>
              </a:lnSpc>
            </a:pPr>
            <a:r>
              <a:rPr lang="en-US" sz="1500">
                <a:solidFill>
                  <a:srgbClr val="000000"/>
                </a:solidFill>
                <a:latin typeface="Canva Sans"/>
                <a:ea typeface="Canva Sans"/>
                <a:cs typeface="Canva Sans"/>
                <a:sym typeface="Canva Sans"/>
              </a:rPr>
              <a:t>Refrence : colab notebook at: https://colab.research.google.com/drive/100dUGCo3Fu500Mp8vUICoskxbuzth3Um?usp=sharing </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808536" y="765870"/>
            <a:ext cx="14269259" cy="762000"/>
          </a:xfrm>
          <a:prstGeom prst="rect">
            <a:avLst/>
          </a:prstGeom>
        </p:spPr>
        <p:txBody>
          <a:bodyPr anchor="t" rtlCol="false" tIns="0" lIns="0" bIns="0" rIns="0">
            <a:spAutoFit/>
          </a:bodyPr>
          <a:lstStyle/>
          <a:p>
            <a:pPr algn="just">
              <a:lnSpc>
                <a:spcPts val="6299"/>
              </a:lnSpc>
            </a:pPr>
            <a:r>
              <a:rPr lang="en-US" sz="4500">
                <a:solidFill>
                  <a:srgbClr val="000000"/>
                </a:solidFill>
                <a:latin typeface="Alatsi"/>
                <a:ea typeface="Alatsi"/>
                <a:cs typeface="Alatsi"/>
                <a:sym typeface="Alatsi"/>
              </a:rPr>
              <a:t>STEP 4: FINDING THE SKILLS FROM THE TEXT</a:t>
            </a:r>
          </a:p>
        </p:txBody>
      </p:sp>
      <p:grpSp>
        <p:nvGrpSpPr>
          <p:cNvPr name="Group 3" id="3"/>
          <p:cNvGrpSpPr/>
          <p:nvPr/>
        </p:nvGrpSpPr>
        <p:grpSpPr>
          <a:xfrm rot="0">
            <a:off x="1967897" y="3471852"/>
            <a:ext cx="1105361" cy="110536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986947" y="5769059"/>
            <a:ext cx="1105361" cy="110536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871474" y="49217"/>
            <a:ext cx="937061" cy="10287000"/>
            <a:chOff x="0" y="0"/>
            <a:chExt cx="246798" cy="2709333"/>
          </a:xfrm>
        </p:grpSpPr>
        <p:sp>
          <p:nvSpPr>
            <p:cNvPr name="Freeform 10" id="10"/>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11" id="11"/>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AutoShape 12" id="12"/>
          <p:cNvSpPr/>
          <p:nvPr/>
        </p:nvSpPr>
        <p:spPr>
          <a:xfrm flipH="true" flipV="true">
            <a:off x="1329962" y="7338658"/>
            <a:ext cx="5403" cy="2997456"/>
          </a:xfrm>
          <a:prstGeom prst="line">
            <a:avLst/>
          </a:prstGeom>
          <a:ln cap="flat" w="114300">
            <a:solidFill>
              <a:srgbClr val="9FC3D0"/>
            </a:solidFill>
            <a:prstDash val="solid"/>
            <a:headEnd type="none" len="sm" w="sm"/>
            <a:tailEnd type="none" len="sm" w="sm"/>
          </a:ln>
        </p:spPr>
      </p:sp>
      <p:sp>
        <p:nvSpPr>
          <p:cNvPr name="AutoShape 13" id="13"/>
          <p:cNvSpPr/>
          <p:nvPr/>
        </p:nvSpPr>
        <p:spPr>
          <a:xfrm flipH="true" flipV="true">
            <a:off x="1334602" y="-55308"/>
            <a:ext cx="5403" cy="2997456"/>
          </a:xfrm>
          <a:prstGeom prst="line">
            <a:avLst/>
          </a:prstGeom>
          <a:ln cap="flat" w="114300">
            <a:solidFill>
              <a:srgbClr val="9FC3D0"/>
            </a:solidFill>
            <a:prstDash val="solid"/>
            <a:headEnd type="none" len="sm" w="sm"/>
            <a:tailEnd type="none" len="sm" w="sm"/>
          </a:ln>
        </p:spPr>
      </p:sp>
      <p:grpSp>
        <p:nvGrpSpPr>
          <p:cNvPr name="Group 14" id="14"/>
          <p:cNvGrpSpPr/>
          <p:nvPr/>
        </p:nvGrpSpPr>
        <p:grpSpPr>
          <a:xfrm rot="0">
            <a:off x="16159967" y="49217"/>
            <a:ext cx="1449213" cy="1673225"/>
            <a:chOff x="0" y="0"/>
            <a:chExt cx="703982" cy="812800"/>
          </a:xfrm>
        </p:grpSpPr>
        <p:sp>
          <p:nvSpPr>
            <p:cNvPr name="Freeform 15" id="1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6" id="1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9941658" y="8837386"/>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808536" y="-1591954"/>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2449160" y="2370030"/>
            <a:ext cx="5310040" cy="4968629"/>
          </a:xfrm>
          <a:custGeom>
            <a:avLst/>
            <a:gdLst/>
            <a:ahLst/>
            <a:cxnLst/>
            <a:rect r="r" b="b" t="t" l="l"/>
            <a:pathLst>
              <a:path h="4968629" w="5310040">
                <a:moveTo>
                  <a:pt x="0" y="0"/>
                </a:moveTo>
                <a:lnTo>
                  <a:pt x="5310040" y="0"/>
                </a:lnTo>
                <a:lnTo>
                  <a:pt x="5310040" y="4968628"/>
                </a:lnTo>
                <a:lnTo>
                  <a:pt x="0" y="4968628"/>
                </a:lnTo>
                <a:lnTo>
                  <a:pt x="0" y="0"/>
                </a:lnTo>
                <a:close/>
              </a:path>
            </a:pathLst>
          </a:custGeom>
          <a:blipFill>
            <a:blip r:embed="rId4"/>
            <a:stretch>
              <a:fillRect l="0" t="0" r="0" b="0"/>
            </a:stretch>
          </a:blipFill>
        </p:spPr>
      </p:sp>
      <p:sp>
        <p:nvSpPr>
          <p:cNvPr name="Freeform 20" id="20"/>
          <p:cNvSpPr/>
          <p:nvPr/>
        </p:nvSpPr>
        <p:spPr>
          <a:xfrm flipH="false" flipV="false" rot="0">
            <a:off x="7210428" y="7465665"/>
            <a:ext cx="3767075" cy="2821335"/>
          </a:xfrm>
          <a:custGeom>
            <a:avLst/>
            <a:gdLst/>
            <a:ahLst/>
            <a:cxnLst/>
            <a:rect r="r" b="b" t="t" l="l"/>
            <a:pathLst>
              <a:path h="2821335" w="3767075">
                <a:moveTo>
                  <a:pt x="0" y="0"/>
                </a:moveTo>
                <a:lnTo>
                  <a:pt x="3767075" y="0"/>
                </a:lnTo>
                <a:lnTo>
                  <a:pt x="3767075" y="2821335"/>
                </a:lnTo>
                <a:lnTo>
                  <a:pt x="0" y="2821335"/>
                </a:lnTo>
                <a:lnTo>
                  <a:pt x="0" y="0"/>
                </a:lnTo>
                <a:close/>
              </a:path>
            </a:pathLst>
          </a:custGeom>
          <a:blipFill>
            <a:blip r:embed="rId5"/>
            <a:stretch>
              <a:fillRect l="0" t="-1364" r="0" b="-1364"/>
            </a:stretch>
          </a:blipFill>
        </p:spPr>
      </p:sp>
      <p:sp>
        <p:nvSpPr>
          <p:cNvPr name="TextBox 21" id="21"/>
          <p:cNvSpPr txBox="true"/>
          <p:nvPr/>
        </p:nvSpPr>
        <p:spPr>
          <a:xfrm rot="0">
            <a:off x="1927275" y="1606056"/>
            <a:ext cx="14232692" cy="1078894"/>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To give a roadmap for the mssing skills development there are two ways defined </a:t>
            </a:r>
          </a:p>
          <a:p>
            <a:pPr algn="l">
              <a:lnSpc>
                <a:spcPts val="4322"/>
              </a:lnSpc>
            </a:pPr>
            <a:r>
              <a:rPr lang="en-US" sz="3087">
                <a:solidFill>
                  <a:srgbClr val="000000"/>
                </a:solidFill>
                <a:latin typeface="Alatsi"/>
                <a:ea typeface="Alatsi"/>
                <a:cs typeface="Alatsi"/>
                <a:sym typeface="Alatsi"/>
              </a:rPr>
              <a:t>below first one I used.  </a:t>
            </a:r>
          </a:p>
        </p:txBody>
      </p:sp>
      <p:sp>
        <p:nvSpPr>
          <p:cNvPr name="TextBox 22" id="22"/>
          <p:cNvSpPr txBox="true"/>
          <p:nvPr/>
        </p:nvSpPr>
        <p:spPr>
          <a:xfrm rot="0">
            <a:off x="1967897" y="3545974"/>
            <a:ext cx="1105361" cy="861867"/>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1</a:t>
            </a:r>
          </a:p>
        </p:txBody>
      </p:sp>
      <p:sp>
        <p:nvSpPr>
          <p:cNvPr name="TextBox 23" id="23"/>
          <p:cNvSpPr txBox="true"/>
          <p:nvPr/>
        </p:nvSpPr>
        <p:spPr>
          <a:xfrm rot="0">
            <a:off x="3158994" y="3519282"/>
            <a:ext cx="9109190" cy="1624218"/>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We can define the skill development roadmap dictionary of the skills Our company demand and Just give those roadmaps of the missing skills.</a:t>
            </a:r>
          </a:p>
        </p:txBody>
      </p:sp>
      <p:sp>
        <p:nvSpPr>
          <p:cNvPr name="TextBox 24" id="24"/>
          <p:cNvSpPr txBox="true"/>
          <p:nvPr/>
        </p:nvSpPr>
        <p:spPr>
          <a:xfrm rot="0">
            <a:off x="1986947" y="5843181"/>
            <a:ext cx="1105361" cy="861867"/>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2</a:t>
            </a:r>
          </a:p>
        </p:txBody>
      </p:sp>
      <p:sp>
        <p:nvSpPr>
          <p:cNvPr name="TextBox 25" id="25"/>
          <p:cNvSpPr txBox="true"/>
          <p:nvPr/>
        </p:nvSpPr>
        <p:spPr>
          <a:xfrm rot="0">
            <a:off x="3158994" y="5586940"/>
            <a:ext cx="8849012" cy="2169541"/>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We can fine-tune a model to generate a roadmap to develop a personalised roadmap based on the current skill set to develop that skill in shortest possible time </a:t>
            </a:r>
          </a:p>
        </p:txBody>
      </p:sp>
      <p:sp>
        <p:nvSpPr>
          <p:cNvPr name="TextBox 26" id="26"/>
          <p:cNvSpPr txBox="true"/>
          <p:nvPr/>
        </p:nvSpPr>
        <p:spPr>
          <a:xfrm rot="0">
            <a:off x="16103267" y="348828"/>
            <a:ext cx="1562612" cy="959703"/>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21</a:t>
            </a:r>
          </a:p>
        </p:txBody>
      </p:sp>
      <p:sp>
        <p:nvSpPr>
          <p:cNvPr name="TextBox 27" id="27"/>
          <p:cNvSpPr txBox="true"/>
          <p:nvPr/>
        </p:nvSpPr>
        <p:spPr>
          <a:xfrm rot="0">
            <a:off x="11603925" y="7727906"/>
            <a:ext cx="6684075" cy="790575"/>
          </a:xfrm>
          <a:prstGeom prst="rect">
            <a:avLst/>
          </a:prstGeom>
        </p:spPr>
        <p:txBody>
          <a:bodyPr anchor="t" rtlCol="false" tIns="0" lIns="0" bIns="0" rIns="0">
            <a:spAutoFit/>
          </a:bodyPr>
          <a:lstStyle/>
          <a:p>
            <a:pPr algn="ctr">
              <a:lnSpc>
                <a:spcPts val="2100"/>
              </a:lnSpc>
            </a:pPr>
            <a:r>
              <a:rPr lang="en-US" sz="1500">
                <a:solidFill>
                  <a:srgbClr val="000000"/>
                </a:solidFill>
                <a:latin typeface="Canva Sans"/>
                <a:ea typeface="Canva Sans"/>
                <a:cs typeface="Canva Sans"/>
                <a:sym typeface="Canva Sans"/>
              </a:rPr>
              <a:t>Refrence : colab notebook at: https://colab.research.google.com/drive/100dUGCo3Fu500Mp8vUICoskxbuzth3Um?usp=sharing </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416014" y="3223642"/>
            <a:ext cx="7362681" cy="4801391"/>
            <a:chOff x="0" y="0"/>
            <a:chExt cx="1939142" cy="1264564"/>
          </a:xfrm>
        </p:grpSpPr>
        <p:sp>
          <p:nvSpPr>
            <p:cNvPr name="Freeform 3" id="3"/>
            <p:cNvSpPr/>
            <p:nvPr/>
          </p:nvSpPr>
          <p:spPr>
            <a:xfrm flipH="false" flipV="false" rot="0">
              <a:off x="0" y="0"/>
              <a:ext cx="1939142" cy="1264564"/>
            </a:xfrm>
            <a:custGeom>
              <a:avLst/>
              <a:gdLst/>
              <a:ahLst/>
              <a:cxnLst/>
              <a:rect r="r" b="b" t="t" l="l"/>
              <a:pathLst>
                <a:path h="1264564" w="1939142">
                  <a:moveTo>
                    <a:pt x="53627" y="0"/>
                  </a:moveTo>
                  <a:lnTo>
                    <a:pt x="1885515" y="0"/>
                  </a:lnTo>
                  <a:cubicBezTo>
                    <a:pt x="1915133" y="0"/>
                    <a:pt x="1939142" y="24010"/>
                    <a:pt x="1939142" y="53627"/>
                  </a:cubicBezTo>
                  <a:lnTo>
                    <a:pt x="1939142" y="1210937"/>
                  </a:lnTo>
                  <a:cubicBezTo>
                    <a:pt x="1939142" y="1225160"/>
                    <a:pt x="1933492" y="1238800"/>
                    <a:pt x="1923435" y="1248857"/>
                  </a:cubicBezTo>
                  <a:cubicBezTo>
                    <a:pt x="1913378" y="1258914"/>
                    <a:pt x="1899738" y="1264564"/>
                    <a:pt x="1885515" y="1264564"/>
                  </a:cubicBezTo>
                  <a:lnTo>
                    <a:pt x="53627" y="1264564"/>
                  </a:lnTo>
                  <a:cubicBezTo>
                    <a:pt x="39404" y="1264564"/>
                    <a:pt x="25764" y="1258914"/>
                    <a:pt x="15707" y="1248857"/>
                  </a:cubicBezTo>
                  <a:cubicBezTo>
                    <a:pt x="5650" y="1238800"/>
                    <a:pt x="0" y="1225160"/>
                    <a:pt x="0" y="1210937"/>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4" id="4"/>
            <p:cNvSpPr txBox="true"/>
            <p:nvPr/>
          </p:nvSpPr>
          <p:spPr>
            <a:xfrm>
              <a:off x="0" y="-38100"/>
              <a:ext cx="1939142" cy="1302664"/>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533768" y="3470325"/>
            <a:ext cx="5499127" cy="4331335"/>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In the first one,</a:t>
            </a:r>
          </a:p>
          <a:p>
            <a:pPr algn="l" marL="669289" indent="-334645" lvl="1">
              <a:lnSpc>
                <a:spcPts val="4339"/>
              </a:lnSpc>
              <a:buAutoNum type="arabicPeriod" startAt="1"/>
            </a:pPr>
            <a:r>
              <a:rPr lang="en-US" sz="3099">
                <a:solidFill>
                  <a:srgbClr val="000000"/>
                </a:solidFill>
                <a:latin typeface="Alatsi"/>
                <a:ea typeface="Alatsi"/>
                <a:cs typeface="Alatsi"/>
                <a:sym typeface="Alatsi"/>
              </a:rPr>
              <a:t>limited  roadmaps search</a:t>
            </a:r>
          </a:p>
          <a:p>
            <a:pPr algn="l" marL="669289" indent="-334645" lvl="1">
              <a:lnSpc>
                <a:spcPts val="4339"/>
              </a:lnSpc>
              <a:buAutoNum type="arabicPeriod" startAt="1"/>
            </a:pPr>
            <a:r>
              <a:rPr lang="en-US" sz="3099">
                <a:solidFill>
                  <a:srgbClr val="000000"/>
                </a:solidFill>
                <a:latin typeface="Alatsi"/>
                <a:ea typeface="Alatsi"/>
                <a:cs typeface="Alatsi"/>
                <a:sym typeface="Alatsi"/>
              </a:rPr>
              <a:t>have to define all the roadmaps for all the skills</a:t>
            </a:r>
          </a:p>
          <a:p>
            <a:pPr algn="l" marL="669289" indent="-334645" lvl="1">
              <a:lnSpc>
                <a:spcPts val="4339"/>
              </a:lnSpc>
              <a:buAutoNum type="arabicPeriod" startAt="1"/>
            </a:pPr>
            <a:r>
              <a:rPr lang="en-US" sz="3099">
                <a:solidFill>
                  <a:srgbClr val="000000"/>
                </a:solidFill>
                <a:latin typeface="Alatsi"/>
                <a:ea typeface="Alatsi"/>
                <a:cs typeface="Alatsi"/>
                <a:sym typeface="Alatsi"/>
              </a:rPr>
              <a:t> not a personalised roadmap based on other skill set</a:t>
            </a:r>
          </a:p>
          <a:p>
            <a:pPr algn="l" marL="669289" indent="-334645" lvl="1">
              <a:lnSpc>
                <a:spcPts val="4339"/>
              </a:lnSpc>
              <a:buAutoNum type="arabicPeriod" startAt="1"/>
            </a:pPr>
            <a:r>
              <a:rPr lang="en-US" sz="3099">
                <a:solidFill>
                  <a:srgbClr val="000000"/>
                </a:solidFill>
                <a:latin typeface="Alatsi"/>
                <a:ea typeface="Alatsi"/>
                <a:cs typeface="Alatsi"/>
                <a:sym typeface="Alatsi"/>
              </a:rPr>
              <a:t>will be an exclusive roadmap of  the company</a:t>
            </a:r>
          </a:p>
        </p:txBody>
      </p:sp>
      <p:sp>
        <p:nvSpPr>
          <p:cNvPr name="Freeform 6" id="6"/>
          <p:cNvSpPr/>
          <p:nvPr/>
        </p:nvSpPr>
        <p:spPr>
          <a:xfrm flipH="false" flipV="false" rot="0">
            <a:off x="13442779" y="6263006"/>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9559889" y="3223642"/>
            <a:ext cx="7362681" cy="4801391"/>
            <a:chOff x="0" y="0"/>
            <a:chExt cx="1939142" cy="1264564"/>
          </a:xfrm>
        </p:grpSpPr>
        <p:sp>
          <p:nvSpPr>
            <p:cNvPr name="Freeform 8" id="8"/>
            <p:cNvSpPr/>
            <p:nvPr/>
          </p:nvSpPr>
          <p:spPr>
            <a:xfrm flipH="false" flipV="false" rot="0">
              <a:off x="0" y="0"/>
              <a:ext cx="1939142" cy="1264564"/>
            </a:xfrm>
            <a:custGeom>
              <a:avLst/>
              <a:gdLst/>
              <a:ahLst/>
              <a:cxnLst/>
              <a:rect r="r" b="b" t="t" l="l"/>
              <a:pathLst>
                <a:path h="1264564" w="1939142">
                  <a:moveTo>
                    <a:pt x="53627" y="0"/>
                  </a:moveTo>
                  <a:lnTo>
                    <a:pt x="1885515" y="0"/>
                  </a:lnTo>
                  <a:cubicBezTo>
                    <a:pt x="1915133" y="0"/>
                    <a:pt x="1939142" y="24010"/>
                    <a:pt x="1939142" y="53627"/>
                  </a:cubicBezTo>
                  <a:lnTo>
                    <a:pt x="1939142" y="1210937"/>
                  </a:lnTo>
                  <a:cubicBezTo>
                    <a:pt x="1939142" y="1225160"/>
                    <a:pt x="1933492" y="1238800"/>
                    <a:pt x="1923435" y="1248857"/>
                  </a:cubicBezTo>
                  <a:cubicBezTo>
                    <a:pt x="1913378" y="1258914"/>
                    <a:pt x="1899738" y="1264564"/>
                    <a:pt x="1885515" y="1264564"/>
                  </a:cubicBezTo>
                  <a:lnTo>
                    <a:pt x="53627" y="1264564"/>
                  </a:lnTo>
                  <a:cubicBezTo>
                    <a:pt x="39404" y="1264564"/>
                    <a:pt x="25764" y="1258914"/>
                    <a:pt x="15707" y="1248857"/>
                  </a:cubicBezTo>
                  <a:cubicBezTo>
                    <a:pt x="5650" y="1238800"/>
                    <a:pt x="0" y="1225160"/>
                    <a:pt x="0" y="1210937"/>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9" id="9"/>
            <p:cNvSpPr txBox="true"/>
            <p:nvPr/>
          </p:nvSpPr>
          <p:spPr>
            <a:xfrm>
              <a:off x="0" y="-38100"/>
              <a:ext cx="1939142" cy="1302664"/>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0693216" y="3496460"/>
            <a:ext cx="5499127" cy="3788410"/>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In the second one,</a:t>
            </a:r>
          </a:p>
          <a:p>
            <a:pPr algn="l" marL="669289" indent="-334645" lvl="1">
              <a:lnSpc>
                <a:spcPts val="4339"/>
              </a:lnSpc>
              <a:buAutoNum type="arabicPeriod" startAt="1"/>
            </a:pPr>
            <a:r>
              <a:rPr lang="en-US" sz="3099">
                <a:solidFill>
                  <a:srgbClr val="000000"/>
                </a:solidFill>
                <a:latin typeface="Alatsi"/>
                <a:ea typeface="Alatsi"/>
                <a:cs typeface="Alatsi"/>
                <a:sym typeface="Alatsi"/>
              </a:rPr>
              <a:t>larger range of roadmap generation</a:t>
            </a:r>
          </a:p>
          <a:p>
            <a:pPr algn="l" marL="669289" indent="-334645" lvl="1">
              <a:lnSpc>
                <a:spcPts val="4339"/>
              </a:lnSpc>
              <a:buAutoNum type="arabicPeriod" startAt="1"/>
            </a:pPr>
            <a:r>
              <a:rPr lang="en-US" sz="3099">
                <a:solidFill>
                  <a:srgbClr val="000000"/>
                </a:solidFill>
                <a:latin typeface="Alatsi"/>
                <a:ea typeface="Alatsi"/>
                <a:cs typeface="Alatsi"/>
                <a:sym typeface="Alatsi"/>
              </a:rPr>
              <a:t>can make a personalized roadmap based on other skills to learn the skill in shortest time.</a:t>
            </a:r>
          </a:p>
        </p:txBody>
      </p:sp>
      <p:grpSp>
        <p:nvGrpSpPr>
          <p:cNvPr name="Group 11" id="11"/>
          <p:cNvGrpSpPr/>
          <p:nvPr/>
        </p:nvGrpSpPr>
        <p:grpSpPr>
          <a:xfrm rot="0">
            <a:off x="1764956" y="3736189"/>
            <a:ext cx="516960" cy="51696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970027" y="3736189"/>
            <a:ext cx="516960" cy="51696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7" id="17"/>
          <p:cNvSpPr/>
          <p:nvPr/>
        </p:nvSpPr>
        <p:spPr>
          <a:xfrm>
            <a:off x="-235308" y="9182100"/>
            <a:ext cx="7105264" cy="19050"/>
          </a:xfrm>
          <a:prstGeom prst="line">
            <a:avLst/>
          </a:prstGeom>
          <a:ln cap="flat" w="114300">
            <a:solidFill>
              <a:srgbClr val="9FC3D0"/>
            </a:solidFill>
            <a:prstDash val="solid"/>
            <a:headEnd type="none" len="sm" w="sm"/>
            <a:tailEnd type="none" len="sm" w="sm"/>
          </a:ln>
        </p:spPr>
      </p:sp>
      <p:sp>
        <p:nvSpPr>
          <p:cNvPr name="AutoShape 18" id="18"/>
          <p:cNvSpPr/>
          <p:nvPr/>
        </p:nvSpPr>
        <p:spPr>
          <a:xfrm>
            <a:off x="11455460" y="9182100"/>
            <a:ext cx="7105264" cy="19050"/>
          </a:xfrm>
          <a:prstGeom prst="line">
            <a:avLst/>
          </a:prstGeom>
          <a:ln cap="flat" w="114300">
            <a:solidFill>
              <a:srgbClr val="9FC3D0"/>
            </a:solidFill>
            <a:prstDash val="solid"/>
            <a:headEnd type="none" len="sm" w="sm"/>
            <a:tailEnd type="none" len="sm" w="sm"/>
          </a:ln>
        </p:spPr>
      </p:sp>
      <p:grpSp>
        <p:nvGrpSpPr>
          <p:cNvPr name="Group 19" id="19"/>
          <p:cNvGrpSpPr/>
          <p:nvPr/>
        </p:nvGrpSpPr>
        <p:grpSpPr>
          <a:xfrm rot="0">
            <a:off x="15941146" y="120833"/>
            <a:ext cx="1449213" cy="1673225"/>
            <a:chOff x="0" y="0"/>
            <a:chExt cx="703982" cy="812800"/>
          </a:xfrm>
        </p:grpSpPr>
        <p:sp>
          <p:nvSpPr>
            <p:cNvPr name="Freeform 20" id="2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1" id="2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15884447" y="420444"/>
            <a:ext cx="1562612" cy="959703"/>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22</a:t>
            </a:r>
          </a:p>
        </p:txBody>
      </p:sp>
      <p:sp>
        <p:nvSpPr>
          <p:cNvPr name="Freeform 23" id="23"/>
          <p:cNvSpPr/>
          <p:nvPr/>
        </p:nvSpPr>
        <p:spPr>
          <a:xfrm flipH="false" flipV="false" rot="0">
            <a:off x="-2217846" y="-28144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4" id="24"/>
          <p:cNvSpPr txBox="true"/>
          <p:nvPr/>
        </p:nvSpPr>
        <p:spPr>
          <a:xfrm rot="0">
            <a:off x="1416014" y="813622"/>
            <a:ext cx="13949041" cy="1846573"/>
          </a:xfrm>
          <a:prstGeom prst="rect">
            <a:avLst/>
          </a:prstGeom>
        </p:spPr>
        <p:txBody>
          <a:bodyPr anchor="t" rtlCol="false" tIns="0" lIns="0" bIns="0" rIns="0">
            <a:spAutoFit/>
          </a:bodyPr>
          <a:lstStyle/>
          <a:p>
            <a:pPr algn="l">
              <a:lnSpc>
                <a:spcPts val="7420"/>
              </a:lnSpc>
            </a:pPr>
            <a:r>
              <a:rPr lang="en-US" sz="5300">
                <a:solidFill>
                  <a:srgbClr val="000000"/>
                </a:solidFill>
                <a:latin typeface="Alatsi"/>
                <a:ea typeface="Alatsi"/>
                <a:cs typeface="Alatsi"/>
                <a:sym typeface="Alatsi"/>
              </a:rPr>
              <a:t>COMPARISION BETWEEN METHOD 1 AND METHOD 2 IN THE PREVIOUS SLIDE</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THANK YOU</a:t>
            </a:r>
          </a:p>
        </p:txBody>
      </p:sp>
      <p:sp>
        <p:nvSpPr>
          <p:cNvPr name="TextBox 3" id="3"/>
          <p:cNvSpPr txBox="true"/>
          <p:nvPr/>
        </p:nvSpPr>
        <p:spPr>
          <a:xfrm rot="0">
            <a:off x="5033857" y="6762653"/>
            <a:ext cx="10669737" cy="703169"/>
          </a:xfrm>
          <a:prstGeom prst="rect">
            <a:avLst/>
          </a:prstGeom>
        </p:spPr>
        <p:txBody>
          <a:bodyPr anchor="t" rtlCol="false" tIns="0" lIns="0" bIns="0" rIns="0">
            <a:spAutoFit/>
          </a:bodyPr>
          <a:lstStyle/>
          <a:p>
            <a:pPr algn="ctr">
              <a:lnSpc>
                <a:spcPts val="5763"/>
              </a:lnSpc>
            </a:pPr>
            <a:r>
              <a:rPr lang="en-US" sz="4116">
                <a:solidFill>
                  <a:srgbClr val="000000"/>
                </a:solidFill>
                <a:latin typeface="Alatsi"/>
                <a:ea typeface="Alatsi"/>
                <a:cs typeface="Alatsi"/>
                <a:sym typeface="Alatsi"/>
              </a:rPr>
              <a:t>Presented By : Pushpender</a:t>
            </a:r>
          </a:p>
        </p:txBody>
      </p:sp>
      <p:sp>
        <p:nvSpPr>
          <p:cNvPr name="TextBox 4" id="4"/>
          <p:cNvSpPr txBox="true"/>
          <p:nvPr/>
        </p:nvSpPr>
        <p:spPr>
          <a:xfrm rot="0">
            <a:off x="6927671" y="1846941"/>
            <a:ext cx="6882108"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a:ea typeface="Alatsi"/>
                <a:cs typeface="Alatsi"/>
                <a:sym typeface="Alatsi"/>
              </a:rPr>
              <a:t>PS | INTERNSHIP</a:t>
            </a:r>
          </a:p>
        </p:txBody>
      </p:sp>
      <p:grpSp>
        <p:nvGrpSpPr>
          <p:cNvPr name="Group 5" id="5"/>
          <p:cNvGrpSpPr/>
          <p:nvPr/>
        </p:nvGrpSpPr>
        <p:grpSpPr>
          <a:xfrm rot="0">
            <a:off x="-31071" y="0"/>
            <a:ext cx="4239083" cy="10287000"/>
            <a:chOff x="0" y="0"/>
            <a:chExt cx="5652111" cy="13716000"/>
          </a:xfrm>
        </p:grpSpPr>
        <p:grpSp>
          <p:nvGrpSpPr>
            <p:cNvPr name="Group 6" id="6"/>
            <p:cNvGrpSpPr/>
            <p:nvPr/>
          </p:nvGrpSpPr>
          <p:grpSpPr>
            <a:xfrm rot="0">
              <a:off x="2826056"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413028"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0" y="0"/>
              <a:ext cx="2826056" cy="13716000"/>
              <a:chOff x="0" y="0"/>
              <a:chExt cx="558233" cy="2709333"/>
            </a:xfrm>
          </p:grpSpPr>
          <p:sp>
            <p:nvSpPr>
              <p:cNvPr name="Freeform 13" id="13"/>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4" id="14"/>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5" id="15"/>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1641171"/>
            <a:ext cx="16794405" cy="12907124"/>
            <a:chOff x="0" y="0"/>
            <a:chExt cx="22392540" cy="17209498"/>
          </a:xfrm>
        </p:grpSpPr>
        <p:sp>
          <p:nvSpPr>
            <p:cNvPr name="TextBox 3" id="3"/>
            <p:cNvSpPr txBox="true"/>
            <p:nvPr/>
          </p:nvSpPr>
          <p:spPr>
            <a:xfrm rot="0">
              <a:off x="535117" y="3397903"/>
              <a:ext cx="21640800"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SCENARIOS</a:t>
              </a:r>
            </a:p>
          </p:txBody>
        </p:sp>
        <p:grpSp>
          <p:nvGrpSpPr>
            <p:cNvPr name="Group 4" id="4"/>
            <p:cNvGrpSpPr/>
            <p:nvPr/>
          </p:nvGrpSpPr>
          <p:grpSpPr>
            <a:xfrm rot="0">
              <a:off x="1436497" y="6302413"/>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436497" y="6432993"/>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1</a:t>
              </a:r>
            </a:p>
          </p:txBody>
        </p:sp>
        <p:grpSp>
          <p:nvGrpSpPr>
            <p:cNvPr name="Group 8" id="8"/>
            <p:cNvGrpSpPr/>
            <p:nvPr/>
          </p:nvGrpSpPr>
          <p:grpSpPr>
            <a:xfrm rot="0">
              <a:off x="1487297" y="10104989"/>
              <a:ext cx="1473815" cy="147381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487297" y="10235568"/>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2</a:t>
              </a:r>
            </a:p>
          </p:txBody>
        </p:sp>
        <p:sp>
          <p:nvSpPr>
            <p:cNvPr name="TextBox 12" id="12"/>
            <p:cNvSpPr txBox="true"/>
            <p:nvPr/>
          </p:nvSpPr>
          <p:spPr>
            <a:xfrm rot="0">
              <a:off x="3148195" y="6239293"/>
              <a:ext cx="18976923" cy="3949903"/>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Misinterpretation of Thinking Pauses</a:t>
              </a:r>
            </a:p>
            <a:p>
              <a:pPr algn="l">
                <a:lnSpc>
                  <a:spcPts val="3762"/>
                </a:lnSpc>
              </a:pPr>
              <a:r>
                <a:rPr lang="en-US" sz="2687">
                  <a:solidFill>
                    <a:srgbClr val="000000"/>
                  </a:solidFill>
                  <a:latin typeface="Alatsi"/>
                  <a:ea typeface="Alatsi"/>
                  <a:cs typeface="Alatsi"/>
                  <a:sym typeface="Alatsi"/>
                </a:rPr>
                <a:t>In human interviews, candidates may pause to think, which shows their analytical approach. Interviewers often encourage and guide candidates to provide a well-thought-out answer. However, AI may interpret these pauses as a lack of knowledge and move forward, potentially overlooking the candidate’s capability.</a:t>
              </a:r>
            </a:p>
            <a:p>
              <a:pPr algn="l">
                <a:lnSpc>
                  <a:spcPts val="4322"/>
                </a:lnSpc>
              </a:pPr>
            </a:p>
          </p:txBody>
        </p:sp>
        <p:sp>
          <p:nvSpPr>
            <p:cNvPr name="TextBox 13" id="13"/>
            <p:cNvSpPr txBox="true"/>
            <p:nvPr/>
          </p:nvSpPr>
          <p:spPr>
            <a:xfrm rot="0">
              <a:off x="3198995" y="10040091"/>
              <a:ext cx="18976923" cy="3314903"/>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Mixed-Language Communication</a:t>
              </a:r>
            </a:p>
            <a:p>
              <a:pPr algn="l">
                <a:lnSpc>
                  <a:spcPts val="3762"/>
                </a:lnSpc>
              </a:pPr>
              <a:r>
                <a:rPr lang="en-US" sz="2687">
                  <a:solidFill>
                    <a:srgbClr val="000000"/>
                  </a:solidFill>
                  <a:latin typeface="Alatsi"/>
                  <a:ea typeface="Alatsi"/>
                  <a:cs typeface="Alatsi"/>
                  <a:sym typeface="Alatsi"/>
                </a:rPr>
                <a:t>Candidates sometimes mix languages, such as speaking Hindi within English responses. While human interviewers might not consider this a big issue, AI could classify it as informal or inappropriate, leading to biased evaluations.</a:t>
              </a:r>
            </a:p>
            <a:p>
              <a:pPr algn="l">
                <a:lnSpc>
                  <a:spcPts val="4322"/>
                </a:lnSpc>
              </a:pPr>
            </a:p>
          </p:txBody>
        </p:sp>
        <p:sp>
          <p:nvSpPr>
            <p:cNvPr name="TextBox 14" id="14"/>
            <p:cNvSpPr txBox="true"/>
            <p:nvPr/>
          </p:nvSpPr>
          <p:spPr>
            <a:xfrm rot="0">
              <a:off x="3148195" y="11719813"/>
              <a:ext cx="18976923" cy="689202"/>
            </a:xfrm>
            <a:prstGeom prst="rect">
              <a:avLst/>
            </a:prstGeom>
          </p:spPr>
          <p:txBody>
            <a:bodyPr anchor="t" rtlCol="false" tIns="0" lIns="0" bIns="0" rIns="0">
              <a:spAutoFit/>
            </a:bodyPr>
            <a:lstStyle/>
            <a:p>
              <a:pPr algn="l">
                <a:lnSpc>
                  <a:spcPts val="4322"/>
                </a:lnSpc>
              </a:pPr>
            </a:p>
          </p:txBody>
        </p:sp>
        <p:grpSp>
          <p:nvGrpSpPr>
            <p:cNvPr name="Group 15" id="15"/>
            <p:cNvGrpSpPr/>
            <p:nvPr/>
          </p:nvGrpSpPr>
          <p:grpSpPr>
            <a:xfrm rot="0">
              <a:off x="0" y="2188228"/>
              <a:ext cx="1249415" cy="13716000"/>
              <a:chOff x="0" y="0"/>
              <a:chExt cx="246798" cy="2709333"/>
            </a:xfrm>
          </p:grpSpPr>
          <p:sp>
            <p:nvSpPr>
              <p:cNvPr name="Freeform 16" id="16"/>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17" id="17"/>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5400000">
              <a:off x="-3991939" y="8745873"/>
              <a:ext cx="9176144" cy="600710"/>
            </a:xfrm>
            <a:prstGeom prst="rect">
              <a:avLst/>
            </a:prstGeom>
          </p:spPr>
          <p:txBody>
            <a:bodyPr anchor="t" rtlCol="false" tIns="0" lIns="0" bIns="0" rIns="0">
              <a:spAutoFit/>
            </a:bodyPr>
            <a:lstStyle/>
            <a:p>
              <a:pPr algn="ctr">
                <a:lnSpc>
                  <a:spcPts val="3779"/>
                </a:lnSpc>
              </a:pPr>
            </a:p>
          </p:txBody>
        </p:sp>
        <p:sp>
          <p:nvSpPr>
            <p:cNvPr name="AutoShape 19" id="19"/>
            <p:cNvSpPr/>
            <p:nvPr/>
          </p:nvSpPr>
          <p:spPr>
            <a:xfrm flipH="true" flipV="true">
              <a:off x="611317" y="11907483"/>
              <a:ext cx="7203" cy="3996607"/>
            </a:xfrm>
            <a:prstGeom prst="line">
              <a:avLst/>
            </a:prstGeom>
            <a:ln cap="flat" w="152400">
              <a:solidFill>
                <a:srgbClr val="9FC3D0"/>
              </a:solidFill>
              <a:prstDash val="solid"/>
              <a:headEnd type="none" len="sm" w="sm"/>
              <a:tailEnd type="none" len="sm" w="sm"/>
            </a:ln>
          </p:spPr>
        </p:sp>
        <p:sp>
          <p:nvSpPr>
            <p:cNvPr name="AutoShape 20" id="20"/>
            <p:cNvSpPr/>
            <p:nvPr/>
          </p:nvSpPr>
          <p:spPr>
            <a:xfrm flipH="true" flipV="true">
              <a:off x="617504" y="2048862"/>
              <a:ext cx="7203" cy="3996607"/>
            </a:xfrm>
            <a:prstGeom prst="line">
              <a:avLst/>
            </a:prstGeom>
            <a:ln cap="flat" w="152400">
              <a:solidFill>
                <a:srgbClr val="9FC3D0"/>
              </a:solidFill>
              <a:prstDash val="solid"/>
              <a:headEnd type="none" len="sm" w="sm"/>
              <a:tailEnd type="none" len="sm" w="sm"/>
            </a:ln>
          </p:spPr>
        </p:sp>
        <p:grpSp>
          <p:nvGrpSpPr>
            <p:cNvPr name="Group 21" id="21"/>
            <p:cNvGrpSpPr/>
            <p:nvPr/>
          </p:nvGrpSpPr>
          <p:grpSpPr>
            <a:xfrm rot="0">
              <a:off x="20384657" y="2188228"/>
              <a:ext cx="1932284" cy="2230967"/>
              <a:chOff x="0" y="0"/>
              <a:chExt cx="703982" cy="812800"/>
            </a:xfrm>
          </p:grpSpPr>
          <p:sp>
            <p:nvSpPr>
              <p:cNvPr name="Freeform 22" id="2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3" id="2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20309057" y="2625809"/>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a:t>
              </a:r>
            </a:p>
          </p:txBody>
        </p:sp>
        <p:sp>
          <p:nvSpPr>
            <p:cNvPr name="Freeform 25" id="25"/>
            <p:cNvSpPr/>
            <p:nvPr/>
          </p:nvSpPr>
          <p:spPr>
            <a:xfrm flipH="false" flipV="false" rot="0">
              <a:off x="12093578" y="13905787"/>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0">
              <a:off x="1249415"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27" id="27"/>
          <p:cNvSpPr txBox="true"/>
          <p:nvPr/>
        </p:nvSpPr>
        <p:spPr>
          <a:xfrm rot="0">
            <a:off x="9518778" y="9401173"/>
            <a:ext cx="8288893" cy="257174"/>
          </a:xfrm>
          <a:prstGeom prst="rect">
            <a:avLst/>
          </a:prstGeom>
        </p:spPr>
        <p:txBody>
          <a:bodyPr anchor="t" rtlCol="false" tIns="0" lIns="0" bIns="0" rIns="0">
            <a:spAutoFit/>
          </a:bodyPr>
          <a:lstStyle/>
          <a:p>
            <a:pPr algn="ctr">
              <a:lnSpc>
                <a:spcPts val="2100"/>
              </a:lnSpc>
            </a:pPr>
            <a:r>
              <a:rPr lang="en-US" sz="1500">
                <a:solidFill>
                  <a:srgbClr val="000000"/>
                </a:solidFill>
                <a:latin typeface="Canva Sans"/>
                <a:ea typeface="Canva Sans"/>
                <a:cs typeface="Canva Sans"/>
                <a:sym typeface="Canva Sans"/>
              </a:rPr>
              <a:t>Refrences: my personal experience from the interview given on Turing and YC Combinator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6715" y="-1668894"/>
            <a:ext cx="16794405" cy="12907124"/>
            <a:chOff x="0" y="0"/>
            <a:chExt cx="22392540" cy="17209498"/>
          </a:xfrm>
        </p:grpSpPr>
        <p:sp>
          <p:nvSpPr>
            <p:cNvPr name="TextBox 3" id="3"/>
            <p:cNvSpPr txBox="true"/>
            <p:nvPr/>
          </p:nvSpPr>
          <p:spPr>
            <a:xfrm rot="0">
              <a:off x="535117" y="3397903"/>
              <a:ext cx="21640800"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SCENARIOS</a:t>
              </a:r>
            </a:p>
          </p:txBody>
        </p:sp>
        <p:grpSp>
          <p:nvGrpSpPr>
            <p:cNvPr name="Group 4" id="4"/>
            <p:cNvGrpSpPr/>
            <p:nvPr/>
          </p:nvGrpSpPr>
          <p:grpSpPr>
            <a:xfrm rot="0">
              <a:off x="1436497" y="6302413"/>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436497" y="6432993"/>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3</a:t>
              </a:r>
            </a:p>
          </p:txBody>
        </p:sp>
        <p:grpSp>
          <p:nvGrpSpPr>
            <p:cNvPr name="Group 8" id="8"/>
            <p:cNvGrpSpPr/>
            <p:nvPr/>
          </p:nvGrpSpPr>
          <p:grpSpPr>
            <a:xfrm rot="0">
              <a:off x="1487297" y="10104989"/>
              <a:ext cx="1473815" cy="147381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487297" y="10235568"/>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4</a:t>
              </a:r>
            </a:p>
          </p:txBody>
        </p:sp>
        <p:sp>
          <p:nvSpPr>
            <p:cNvPr name="TextBox 12" id="12"/>
            <p:cNvSpPr txBox="true"/>
            <p:nvPr/>
          </p:nvSpPr>
          <p:spPr>
            <a:xfrm rot="0">
              <a:off x="3148195" y="6239293"/>
              <a:ext cx="18976923" cy="3314903"/>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Understanding Examples and Analogies</a:t>
              </a:r>
            </a:p>
            <a:p>
              <a:pPr algn="l">
                <a:lnSpc>
                  <a:spcPts val="3762"/>
                </a:lnSpc>
              </a:pPr>
              <a:r>
                <a:rPr lang="en-US" sz="2687">
                  <a:solidFill>
                    <a:srgbClr val="000000"/>
                  </a:solidFill>
                  <a:latin typeface="Alatsi"/>
                  <a:ea typeface="Alatsi"/>
                  <a:cs typeface="Alatsi"/>
                  <a:sym typeface="Alatsi"/>
                </a:rPr>
                <a:t>Candidates often use examples or analogies to demonstrate their understanding of concepts. Human interviewers can interpret the intent and knowledge behind such responses, but AI might misclassify these as irrelevant or insufficient due to its training limitations.</a:t>
              </a:r>
            </a:p>
            <a:p>
              <a:pPr algn="l">
                <a:lnSpc>
                  <a:spcPts val="4322"/>
                </a:lnSpc>
              </a:pPr>
            </a:p>
          </p:txBody>
        </p:sp>
        <p:sp>
          <p:nvSpPr>
            <p:cNvPr name="TextBox 13" id="13"/>
            <p:cNvSpPr txBox="true"/>
            <p:nvPr/>
          </p:nvSpPr>
          <p:spPr>
            <a:xfrm rot="0">
              <a:off x="3198995" y="10040091"/>
              <a:ext cx="18976923" cy="3949903"/>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Evaluating Imaginative Ideas</a:t>
              </a:r>
            </a:p>
            <a:p>
              <a:pPr algn="l">
                <a:lnSpc>
                  <a:spcPts val="3762"/>
                </a:lnSpc>
              </a:pPr>
              <a:r>
                <a:rPr lang="en-US" sz="2687">
                  <a:solidFill>
                    <a:srgbClr val="000000"/>
                  </a:solidFill>
                  <a:latin typeface="Alatsi"/>
                  <a:ea typeface="Alatsi"/>
                  <a:cs typeface="Alatsi"/>
                  <a:sym typeface="Alatsi"/>
                </a:rPr>
                <a:t>When asked, "Why should we hire you?" candidates might propose unique, research-worthy ideas. These could be innovative but still in the imagination stage, not present in existing datasets. AI, being bound by its training data, might fail to recognize and appreciate such originality.</a:t>
              </a:r>
            </a:p>
            <a:p>
              <a:pPr algn="l">
                <a:lnSpc>
                  <a:spcPts val="4322"/>
                </a:lnSpc>
              </a:pPr>
            </a:p>
          </p:txBody>
        </p:sp>
        <p:sp>
          <p:nvSpPr>
            <p:cNvPr name="TextBox 14" id="14"/>
            <p:cNvSpPr txBox="true"/>
            <p:nvPr/>
          </p:nvSpPr>
          <p:spPr>
            <a:xfrm rot="0">
              <a:off x="3148195" y="11719813"/>
              <a:ext cx="18976923" cy="689202"/>
            </a:xfrm>
            <a:prstGeom prst="rect">
              <a:avLst/>
            </a:prstGeom>
          </p:spPr>
          <p:txBody>
            <a:bodyPr anchor="t" rtlCol="false" tIns="0" lIns="0" bIns="0" rIns="0">
              <a:spAutoFit/>
            </a:bodyPr>
            <a:lstStyle/>
            <a:p>
              <a:pPr algn="l">
                <a:lnSpc>
                  <a:spcPts val="4322"/>
                </a:lnSpc>
              </a:pPr>
            </a:p>
          </p:txBody>
        </p:sp>
        <p:grpSp>
          <p:nvGrpSpPr>
            <p:cNvPr name="Group 15" id="15"/>
            <p:cNvGrpSpPr/>
            <p:nvPr/>
          </p:nvGrpSpPr>
          <p:grpSpPr>
            <a:xfrm rot="0">
              <a:off x="0" y="2188228"/>
              <a:ext cx="1249415" cy="13716000"/>
              <a:chOff x="0" y="0"/>
              <a:chExt cx="246798" cy="2709333"/>
            </a:xfrm>
          </p:grpSpPr>
          <p:sp>
            <p:nvSpPr>
              <p:cNvPr name="Freeform 16" id="16"/>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17" id="17"/>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5400000">
              <a:off x="-3991939" y="8745873"/>
              <a:ext cx="9176144" cy="600710"/>
            </a:xfrm>
            <a:prstGeom prst="rect">
              <a:avLst/>
            </a:prstGeom>
          </p:spPr>
          <p:txBody>
            <a:bodyPr anchor="t" rtlCol="false" tIns="0" lIns="0" bIns="0" rIns="0">
              <a:spAutoFit/>
            </a:bodyPr>
            <a:lstStyle/>
            <a:p>
              <a:pPr algn="ctr">
                <a:lnSpc>
                  <a:spcPts val="3779"/>
                </a:lnSpc>
              </a:pPr>
            </a:p>
          </p:txBody>
        </p:sp>
        <p:sp>
          <p:nvSpPr>
            <p:cNvPr name="AutoShape 19" id="19"/>
            <p:cNvSpPr/>
            <p:nvPr/>
          </p:nvSpPr>
          <p:spPr>
            <a:xfrm flipH="true" flipV="true">
              <a:off x="611317" y="11907483"/>
              <a:ext cx="7203" cy="3996607"/>
            </a:xfrm>
            <a:prstGeom prst="line">
              <a:avLst/>
            </a:prstGeom>
            <a:ln cap="flat" w="152400">
              <a:solidFill>
                <a:srgbClr val="9FC3D0"/>
              </a:solidFill>
              <a:prstDash val="solid"/>
              <a:headEnd type="none" len="sm" w="sm"/>
              <a:tailEnd type="none" len="sm" w="sm"/>
            </a:ln>
          </p:spPr>
        </p:sp>
        <p:sp>
          <p:nvSpPr>
            <p:cNvPr name="AutoShape 20" id="20"/>
            <p:cNvSpPr/>
            <p:nvPr/>
          </p:nvSpPr>
          <p:spPr>
            <a:xfrm flipH="true" flipV="true">
              <a:off x="617504" y="2048862"/>
              <a:ext cx="7203" cy="3996607"/>
            </a:xfrm>
            <a:prstGeom prst="line">
              <a:avLst/>
            </a:prstGeom>
            <a:ln cap="flat" w="152400">
              <a:solidFill>
                <a:srgbClr val="9FC3D0"/>
              </a:solidFill>
              <a:prstDash val="solid"/>
              <a:headEnd type="none" len="sm" w="sm"/>
              <a:tailEnd type="none" len="sm" w="sm"/>
            </a:ln>
          </p:spPr>
        </p:sp>
        <p:grpSp>
          <p:nvGrpSpPr>
            <p:cNvPr name="Group 21" id="21"/>
            <p:cNvGrpSpPr/>
            <p:nvPr/>
          </p:nvGrpSpPr>
          <p:grpSpPr>
            <a:xfrm rot="0">
              <a:off x="20384657" y="2188228"/>
              <a:ext cx="1932284" cy="2230967"/>
              <a:chOff x="0" y="0"/>
              <a:chExt cx="703982" cy="812800"/>
            </a:xfrm>
          </p:grpSpPr>
          <p:sp>
            <p:nvSpPr>
              <p:cNvPr name="Freeform 22" id="2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3" id="2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20309057" y="2625809"/>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sp>
          <p:nvSpPr>
            <p:cNvPr name="Freeform 25" id="25"/>
            <p:cNvSpPr/>
            <p:nvPr/>
          </p:nvSpPr>
          <p:spPr>
            <a:xfrm flipH="false" flipV="false" rot="0">
              <a:off x="12093578" y="13905787"/>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0">
              <a:off x="1249415"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27" id="27"/>
          <p:cNvSpPr txBox="true"/>
          <p:nvPr/>
        </p:nvSpPr>
        <p:spPr>
          <a:xfrm rot="0">
            <a:off x="9023918" y="9553573"/>
            <a:ext cx="8839319" cy="264159"/>
          </a:xfrm>
          <a:prstGeom prst="rect">
            <a:avLst/>
          </a:prstGeom>
        </p:spPr>
        <p:txBody>
          <a:bodyPr anchor="t" rtlCol="false" tIns="0" lIns="0" bIns="0" rIns="0">
            <a:spAutoFit/>
          </a:bodyPr>
          <a:lstStyle/>
          <a:p>
            <a:pPr algn="ctr">
              <a:lnSpc>
                <a:spcPts val="2240"/>
              </a:lnSpc>
            </a:pPr>
            <a:r>
              <a:rPr lang="en-US" sz="1600">
                <a:solidFill>
                  <a:srgbClr val="000000"/>
                </a:solidFill>
                <a:latin typeface="Canva Sans"/>
                <a:ea typeface="Canva Sans"/>
                <a:cs typeface="Canva Sans"/>
                <a:sym typeface="Canva Sans"/>
              </a:rPr>
              <a:t>Refrences: my personal experience from the interview given on Turing and YC Combinator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104628"/>
            <a:ext cx="18492626" cy="11840711"/>
            <a:chOff x="0" y="0"/>
            <a:chExt cx="24656835" cy="15787615"/>
          </a:xfrm>
        </p:grpSpPr>
        <p:grpSp>
          <p:nvGrpSpPr>
            <p:cNvPr name="Group 3" id="3"/>
            <p:cNvGrpSpPr/>
            <p:nvPr/>
          </p:nvGrpSpPr>
          <p:grpSpPr>
            <a:xfrm rot="0">
              <a:off x="0" y="139503"/>
              <a:ext cx="1249415" cy="13716000"/>
              <a:chOff x="0" y="0"/>
              <a:chExt cx="246798" cy="2709333"/>
            </a:xfrm>
          </p:grpSpPr>
          <p:sp>
            <p:nvSpPr>
              <p:cNvPr name="Freeform 4" id="4"/>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5" id="5"/>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393443" y="1336478"/>
              <a:ext cx="17573386"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PROS OF USING AI</a:t>
              </a:r>
            </a:p>
          </p:txBody>
        </p:sp>
        <p:grpSp>
          <p:nvGrpSpPr>
            <p:cNvPr name="Group 7" id="7"/>
            <p:cNvGrpSpPr/>
            <p:nvPr/>
          </p:nvGrpSpPr>
          <p:grpSpPr>
            <a:xfrm rot="0">
              <a:off x="1833754" y="6139934"/>
              <a:ext cx="481949" cy="471388"/>
              <a:chOff x="0" y="0"/>
              <a:chExt cx="831009" cy="812800"/>
            </a:xfrm>
          </p:grpSpPr>
          <p:sp>
            <p:nvSpPr>
              <p:cNvPr name="Freeform 8" id="8"/>
              <p:cNvSpPr/>
              <p:nvPr/>
            </p:nvSpPr>
            <p:spPr>
              <a:xfrm flipH="false" flipV="false" rot="0">
                <a:off x="0" y="0"/>
                <a:ext cx="831009" cy="812800"/>
              </a:xfrm>
              <a:custGeom>
                <a:avLst/>
                <a:gdLst/>
                <a:ahLst/>
                <a:cxnLst/>
                <a:rect r="r" b="b" t="t" l="l"/>
                <a:pathLst>
                  <a:path h="812800" w="831009">
                    <a:moveTo>
                      <a:pt x="415505" y="0"/>
                    </a:moveTo>
                    <a:cubicBezTo>
                      <a:pt x="186028" y="0"/>
                      <a:pt x="0" y="181951"/>
                      <a:pt x="0" y="406400"/>
                    </a:cubicBezTo>
                    <a:cubicBezTo>
                      <a:pt x="0" y="630849"/>
                      <a:pt x="186028" y="812800"/>
                      <a:pt x="415505" y="812800"/>
                    </a:cubicBezTo>
                    <a:cubicBezTo>
                      <a:pt x="644981" y="812800"/>
                      <a:pt x="831009" y="630849"/>
                      <a:pt x="831009" y="406400"/>
                    </a:cubicBezTo>
                    <a:cubicBezTo>
                      <a:pt x="831009" y="181951"/>
                      <a:pt x="644981" y="0"/>
                      <a:pt x="415505" y="0"/>
                    </a:cubicBezTo>
                    <a:close/>
                  </a:path>
                </a:pathLst>
              </a:custGeom>
              <a:solidFill>
                <a:srgbClr val="000000"/>
              </a:solidFill>
            </p:spPr>
          </p:sp>
          <p:sp>
            <p:nvSpPr>
              <p:cNvPr name="TextBox 9" id="9"/>
              <p:cNvSpPr txBox="true"/>
              <p:nvPr/>
            </p:nvSpPr>
            <p:spPr>
              <a:xfrm>
                <a:off x="77907" y="38100"/>
                <a:ext cx="675195"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808145" y="10369012"/>
              <a:ext cx="533167" cy="521484"/>
              <a:chOff x="0" y="0"/>
              <a:chExt cx="831009" cy="812800"/>
            </a:xfrm>
          </p:grpSpPr>
          <p:sp>
            <p:nvSpPr>
              <p:cNvPr name="Freeform 11" id="11"/>
              <p:cNvSpPr/>
              <p:nvPr/>
            </p:nvSpPr>
            <p:spPr>
              <a:xfrm flipH="false" flipV="false" rot="0">
                <a:off x="0" y="0"/>
                <a:ext cx="831009" cy="812800"/>
              </a:xfrm>
              <a:custGeom>
                <a:avLst/>
                <a:gdLst/>
                <a:ahLst/>
                <a:cxnLst/>
                <a:rect r="r" b="b" t="t" l="l"/>
                <a:pathLst>
                  <a:path h="812800" w="831009">
                    <a:moveTo>
                      <a:pt x="415505" y="0"/>
                    </a:moveTo>
                    <a:cubicBezTo>
                      <a:pt x="186028" y="0"/>
                      <a:pt x="0" y="181951"/>
                      <a:pt x="0" y="406400"/>
                    </a:cubicBezTo>
                    <a:cubicBezTo>
                      <a:pt x="0" y="630849"/>
                      <a:pt x="186028" y="812800"/>
                      <a:pt x="415505" y="812800"/>
                    </a:cubicBezTo>
                    <a:cubicBezTo>
                      <a:pt x="644981" y="812800"/>
                      <a:pt x="831009" y="630849"/>
                      <a:pt x="831009" y="406400"/>
                    </a:cubicBezTo>
                    <a:cubicBezTo>
                      <a:pt x="831009" y="181951"/>
                      <a:pt x="644981" y="0"/>
                      <a:pt x="415505" y="0"/>
                    </a:cubicBezTo>
                    <a:close/>
                  </a:path>
                </a:pathLst>
              </a:custGeom>
              <a:solidFill>
                <a:srgbClr val="000000"/>
              </a:solidFill>
            </p:spPr>
          </p:sp>
          <p:sp>
            <p:nvSpPr>
              <p:cNvPr name="TextBox 12" id="12"/>
              <p:cNvSpPr txBox="true"/>
              <p:nvPr/>
            </p:nvSpPr>
            <p:spPr>
              <a:xfrm>
                <a:off x="77907" y="38100"/>
                <a:ext cx="675195" cy="6985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2409050" y="5918205"/>
              <a:ext cx="9335708" cy="2896087"/>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 Faster Hiring process by faster resume shortlisting for each profiles and taking multiple interviews in less time as it does not need break. </a:t>
              </a:r>
            </a:p>
          </p:txBody>
        </p:sp>
        <p:sp>
          <p:nvSpPr>
            <p:cNvPr name="TextBox 14" id="14"/>
            <p:cNvSpPr txBox="true"/>
            <p:nvPr/>
          </p:nvSpPr>
          <p:spPr>
            <a:xfrm rot="0">
              <a:off x="2341312" y="4279100"/>
              <a:ext cx="7336493" cy="1031452"/>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For Interviewer</a:t>
              </a:r>
            </a:p>
          </p:txBody>
        </p:sp>
        <p:sp>
          <p:nvSpPr>
            <p:cNvPr name="TextBox 15" id="15"/>
            <p:cNvSpPr txBox="true"/>
            <p:nvPr/>
          </p:nvSpPr>
          <p:spPr>
            <a:xfrm rot="0">
              <a:off x="2618277" y="10056787"/>
              <a:ext cx="9335708" cy="2896087"/>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AI will ask better questions to the candidate from their resumes as it vast knowledge it will be able to analyze all the data in the resume</a:t>
              </a:r>
            </a:p>
          </p:txBody>
        </p:sp>
        <p:sp>
          <p:nvSpPr>
            <p:cNvPr name="AutoShape 16" id="16"/>
            <p:cNvSpPr/>
            <p:nvPr/>
          </p:nvSpPr>
          <p:spPr>
            <a:xfrm flipH="true" flipV="true">
              <a:off x="611317" y="9858759"/>
              <a:ext cx="7203" cy="3996607"/>
            </a:xfrm>
            <a:prstGeom prst="line">
              <a:avLst/>
            </a:prstGeom>
            <a:ln cap="flat" w="152400">
              <a:solidFill>
                <a:srgbClr val="9FC3D0"/>
              </a:solidFill>
              <a:prstDash val="solid"/>
              <a:headEnd type="none" len="sm" w="sm"/>
              <a:tailEnd type="none" len="sm" w="sm"/>
            </a:ln>
          </p:spPr>
        </p:sp>
        <p:sp>
          <p:nvSpPr>
            <p:cNvPr name="AutoShape 17" id="17"/>
            <p:cNvSpPr/>
            <p:nvPr/>
          </p:nvSpPr>
          <p:spPr>
            <a:xfrm flipH="true" flipV="true">
              <a:off x="617504" y="137"/>
              <a:ext cx="7203" cy="3996607"/>
            </a:xfrm>
            <a:prstGeom prst="line">
              <a:avLst/>
            </a:prstGeom>
            <a:ln cap="flat" w="152400">
              <a:solidFill>
                <a:srgbClr val="9FC3D0"/>
              </a:solidFill>
              <a:prstDash val="solid"/>
              <a:headEnd type="none" len="sm" w="sm"/>
              <a:tailEnd type="none" len="sm" w="sm"/>
            </a:ln>
          </p:spPr>
        </p:sp>
        <p:grpSp>
          <p:nvGrpSpPr>
            <p:cNvPr name="Group 18" id="18"/>
            <p:cNvGrpSpPr/>
            <p:nvPr/>
          </p:nvGrpSpPr>
          <p:grpSpPr>
            <a:xfrm rot="0">
              <a:off x="20384657" y="139503"/>
              <a:ext cx="1932284" cy="2230967"/>
              <a:chOff x="0" y="0"/>
              <a:chExt cx="703982" cy="812800"/>
            </a:xfrm>
          </p:grpSpPr>
          <p:sp>
            <p:nvSpPr>
              <p:cNvPr name="Freeform 19" id="1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0" id="2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20309057" y="577085"/>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a:ea typeface="Open Sans"/>
                  <a:cs typeface="Open Sans"/>
                  <a:sym typeface="Open Sans"/>
                </a:rPr>
                <a:t>4</a:t>
              </a:r>
            </a:p>
          </p:txBody>
        </p:sp>
        <p:sp>
          <p:nvSpPr>
            <p:cNvPr name="Freeform 22" id="22"/>
            <p:cNvSpPr/>
            <p:nvPr/>
          </p:nvSpPr>
          <p:spPr>
            <a:xfrm flipH="false" flipV="false" rot="0">
              <a:off x="14903235" y="12483903"/>
              <a:ext cx="9753600" cy="3303711"/>
            </a:xfrm>
            <a:custGeom>
              <a:avLst/>
              <a:gdLst/>
              <a:ahLst/>
              <a:cxnLst/>
              <a:rect r="r" b="b" t="t" l="l"/>
              <a:pathLst>
                <a:path h="3303711" w="9753600">
                  <a:moveTo>
                    <a:pt x="0" y="0"/>
                  </a:moveTo>
                  <a:lnTo>
                    <a:pt x="9753600" y="0"/>
                  </a:lnTo>
                  <a:lnTo>
                    <a:pt x="9753600" y="3303712"/>
                  </a:lnTo>
                  <a:lnTo>
                    <a:pt x="0" y="3303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3" id="23"/>
            <p:cNvGrpSpPr/>
            <p:nvPr/>
          </p:nvGrpSpPr>
          <p:grpSpPr>
            <a:xfrm rot="0">
              <a:off x="11980766" y="6063954"/>
              <a:ext cx="503997" cy="471388"/>
              <a:chOff x="0" y="0"/>
              <a:chExt cx="869026" cy="812800"/>
            </a:xfrm>
          </p:grpSpPr>
          <p:sp>
            <p:nvSpPr>
              <p:cNvPr name="Freeform 24" id="24"/>
              <p:cNvSpPr/>
              <p:nvPr/>
            </p:nvSpPr>
            <p:spPr>
              <a:xfrm flipH="false" flipV="false" rot="0">
                <a:off x="0" y="0"/>
                <a:ext cx="869026" cy="812800"/>
              </a:xfrm>
              <a:custGeom>
                <a:avLst/>
                <a:gdLst/>
                <a:ahLst/>
                <a:cxnLst/>
                <a:rect r="r" b="b" t="t" l="l"/>
                <a:pathLst>
                  <a:path h="812800" w="869026">
                    <a:moveTo>
                      <a:pt x="434513" y="0"/>
                    </a:moveTo>
                    <a:cubicBezTo>
                      <a:pt x="194538" y="0"/>
                      <a:pt x="0" y="181951"/>
                      <a:pt x="0" y="406400"/>
                    </a:cubicBezTo>
                    <a:cubicBezTo>
                      <a:pt x="0" y="630849"/>
                      <a:pt x="194538" y="812800"/>
                      <a:pt x="434513" y="812800"/>
                    </a:cubicBezTo>
                    <a:cubicBezTo>
                      <a:pt x="674488" y="812800"/>
                      <a:pt x="869026" y="630849"/>
                      <a:pt x="869026" y="406400"/>
                    </a:cubicBezTo>
                    <a:cubicBezTo>
                      <a:pt x="869026" y="181951"/>
                      <a:pt x="674488" y="0"/>
                      <a:pt x="434513" y="0"/>
                    </a:cubicBezTo>
                    <a:close/>
                  </a:path>
                </a:pathLst>
              </a:custGeom>
              <a:solidFill>
                <a:srgbClr val="000000"/>
              </a:solidFill>
            </p:spPr>
          </p:sp>
          <p:sp>
            <p:nvSpPr>
              <p:cNvPr name="TextBox 25" id="25"/>
              <p:cNvSpPr txBox="true"/>
              <p:nvPr/>
            </p:nvSpPr>
            <p:spPr>
              <a:xfrm>
                <a:off x="81471" y="38100"/>
                <a:ext cx="706084"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1953986" y="10293031"/>
              <a:ext cx="557558" cy="521484"/>
              <a:chOff x="0" y="0"/>
              <a:chExt cx="869026" cy="812800"/>
            </a:xfrm>
          </p:grpSpPr>
          <p:sp>
            <p:nvSpPr>
              <p:cNvPr name="Freeform 27" id="27"/>
              <p:cNvSpPr/>
              <p:nvPr/>
            </p:nvSpPr>
            <p:spPr>
              <a:xfrm flipH="false" flipV="false" rot="0">
                <a:off x="0" y="0"/>
                <a:ext cx="869026" cy="812800"/>
              </a:xfrm>
              <a:custGeom>
                <a:avLst/>
                <a:gdLst/>
                <a:ahLst/>
                <a:cxnLst/>
                <a:rect r="r" b="b" t="t" l="l"/>
                <a:pathLst>
                  <a:path h="812800" w="869026">
                    <a:moveTo>
                      <a:pt x="434513" y="0"/>
                    </a:moveTo>
                    <a:cubicBezTo>
                      <a:pt x="194538" y="0"/>
                      <a:pt x="0" y="181951"/>
                      <a:pt x="0" y="406400"/>
                    </a:cubicBezTo>
                    <a:cubicBezTo>
                      <a:pt x="0" y="630849"/>
                      <a:pt x="194538" y="812800"/>
                      <a:pt x="434513" y="812800"/>
                    </a:cubicBezTo>
                    <a:cubicBezTo>
                      <a:pt x="674488" y="812800"/>
                      <a:pt x="869026" y="630849"/>
                      <a:pt x="869026" y="406400"/>
                    </a:cubicBezTo>
                    <a:cubicBezTo>
                      <a:pt x="869026" y="181951"/>
                      <a:pt x="674488" y="0"/>
                      <a:pt x="434513" y="0"/>
                    </a:cubicBezTo>
                    <a:close/>
                  </a:path>
                </a:pathLst>
              </a:custGeom>
              <a:solidFill>
                <a:srgbClr val="000000"/>
              </a:solidFill>
            </p:spPr>
          </p:sp>
          <p:sp>
            <p:nvSpPr>
              <p:cNvPr name="TextBox 28" id="28"/>
              <p:cNvSpPr txBox="true"/>
              <p:nvPr/>
            </p:nvSpPr>
            <p:spPr>
              <a:xfrm>
                <a:off x="81471" y="38100"/>
                <a:ext cx="706084" cy="698500"/>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12582380" y="5842224"/>
              <a:ext cx="9762797" cy="2896087"/>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Sometimes  the interview is a bit far away or at a unpreferable time , making it difficult for the interviewee, this ai model will solve that.</a:t>
              </a:r>
            </a:p>
          </p:txBody>
        </p:sp>
        <p:sp>
          <p:nvSpPr>
            <p:cNvPr name="TextBox 30" id="30"/>
            <p:cNvSpPr txBox="true"/>
            <p:nvPr/>
          </p:nvSpPr>
          <p:spPr>
            <a:xfrm rot="0">
              <a:off x="12511543" y="4203120"/>
              <a:ext cx="7672123" cy="1031452"/>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For Interviewee</a:t>
              </a:r>
            </a:p>
          </p:txBody>
        </p:sp>
        <p:sp>
          <p:nvSpPr>
            <p:cNvPr name="TextBox 31" id="31"/>
            <p:cNvSpPr txBox="true"/>
            <p:nvPr/>
          </p:nvSpPr>
          <p:spPr>
            <a:xfrm rot="0">
              <a:off x="12801179" y="9980807"/>
              <a:ext cx="9762797" cy="2896087"/>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AI will be able to analyse all the data from the user as it has better knowledge from web it will not have any problem in understanding terms and catch on.  </a:t>
              </a:r>
            </a:p>
          </p:txBody>
        </p:sp>
      </p:grpSp>
      <p:sp>
        <p:nvSpPr>
          <p:cNvPr name="Freeform 32" id="32"/>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579625" y="104628"/>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374708" y="961878"/>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CONS OF USING AI</a:t>
            </a:r>
          </a:p>
        </p:txBody>
      </p:sp>
      <p:grpSp>
        <p:nvGrpSpPr>
          <p:cNvPr name="Group 6" id="6"/>
          <p:cNvGrpSpPr/>
          <p:nvPr/>
        </p:nvGrpSpPr>
        <p:grpSpPr>
          <a:xfrm rot="0">
            <a:off x="1954941" y="4604951"/>
            <a:ext cx="361462" cy="353541"/>
            <a:chOff x="0" y="0"/>
            <a:chExt cx="831009" cy="812800"/>
          </a:xfrm>
        </p:grpSpPr>
        <p:sp>
          <p:nvSpPr>
            <p:cNvPr name="Freeform 7" id="7"/>
            <p:cNvSpPr/>
            <p:nvPr/>
          </p:nvSpPr>
          <p:spPr>
            <a:xfrm flipH="false" flipV="false" rot="0">
              <a:off x="0" y="0"/>
              <a:ext cx="831009" cy="812800"/>
            </a:xfrm>
            <a:custGeom>
              <a:avLst/>
              <a:gdLst/>
              <a:ahLst/>
              <a:cxnLst/>
              <a:rect r="r" b="b" t="t" l="l"/>
              <a:pathLst>
                <a:path h="812800" w="831009">
                  <a:moveTo>
                    <a:pt x="415505" y="0"/>
                  </a:moveTo>
                  <a:cubicBezTo>
                    <a:pt x="186028" y="0"/>
                    <a:pt x="0" y="181951"/>
                    <a:pt x="0" y="406400"/>
                  </a:cubicBezTo>
                  <a:cubicBezTo>
                    <a:pt x="0" y="630849"/>
                    <a:pt x="186028" y="812800"/>
                    <a:pt x="415505" y="812800"/>
                  </a:cubicBezTo>
                  <a:cubicBezTo>
                    <a:pt x="644981" y="812800"/>
                    <a:pt x="831009" y="630849"/>
                    <a:pt x="831009" y="406400"/>
                  </a:cubicBezTo>
                  <a:cubicBezTo>
                    <a:pt x="831009" y="181951"/>
                    <a:pt x="644981" y="0"/>
                    <a:pt x="415505" y="0"/>
                  </a:cubicBezTo>
                  <a:close/>
                </a:path>
              </a:pathLst>
            </a:custGeom>
            <a:solidFill>
              <a:srgbClr val="000000"/>
            </a:solidFill>
          </p:spPr>
        </p:sp>
        <p:sp>
          <p:nvSpPr>
            <p:cNvPr name="TextBox 8" id="8"/>
            <p:cNvSpPr txBox="true"/>
            <p:nvPr/>
          </p:nvSpPr>
          <p:spPr>
            <a:xfrm>
              <a:off x="77907" y="38100"/>
              <a:ext cx="675195"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935734" y="7595949"/>
            <a:ext cx="399875" cy="391113"/>
            <a:chOff x="0" y="0"/>
            <a:chExt cx="831009" cy="812800"/>
          </a:xfrm>
        </p:grpSpPr>
        <p:sp>
          <p:nvSpPr>
            <p:cNvPr name="Freeform 10" id="10"/>
            <p:cNvSpPr/>
            <p:nvPr/>
          </p:nvSpPr>
          <p:spPr>
            <a:xfrm flipH="false" flipV="false" rot="0">
              <a:off x="0" y="0"/>
              <a:ext cx="831009" cy="812800"/>
            </a:xfrm>
            <a:custGeom>
              <a:avLst/>
              <a:gdLst/>
              <a:ahLst/>
              <a:cxnLst/>
              <a:rect r="r" b="b" t="t" l="l"/>
              <a:pathLst>
                <a:path h="812800" w="831009">
                  <a:moveTo>
                    <a:pt x="415505" y="0"/>
                  </a:moveTo>
                  <a:cubicBezTo>
                    <a:pt x="186028" y="0"/>
                    <a:pt x="0" y="181951"/>
                    <a:pt x="0" y="406400"/>
                  </a:cubicBezTo>
                  <a:cubicBezTo>
                    <a:pt x="0" y="630849"/>
                    <a:pt x="186028" y="812800"/>
                    <a:pt x="415505" y="812800"/>
                  </a:cubicBezTo>
                  <a:cubicBezTo>
                    <a:pt x="644981" y="812800"/>
                    <a:pt x="831009" y="630849"/>
                    <a:pt x="831009" y="406400"/>
                  </a:cubicBezTo>
                  <a:cubicBezTo>
                    <a:pt x="831009" y="181951"/>
                    <a:pt x="644981" y="0"/>
                    <a:pt x="415505" y="0"/>
                  </a:cubicBezTo>
                  <a:close/>
                </a:path>
              </a:pathLst>
            </a:custGeom>
            <a:solidFill>
              <a:srgbClr val="000000"/>
            </a:solidFill>
          </p:spPr>
        </p:sp>
        <p:sp>
          <p:nvSpPr>
            <p:cNvPr name="TextBox 11" id="11"/>
            <p:cNvSpPr txBox="true"/>
            <p:nvPr/>
          </p:nvSpPr>
          <p:spPr>
            <a:xfrm>
              <a:off x="77907" y="38100"/>
              <a:ext cx="675195" cy="6985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386413" y="4424366"/>
            <a:ext cx="7001781" cy="1634233"/>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Language barrier and inflexible with answers not directly related to the question asked.   </a:t>
            </a:r>
          </a:p>
        </p:txBody>
      </p:sp>
      <p:sp>
        <p:nvSpPr>
          <p:cNvPr name="TextBox 13" id="13"/>
          <p:cNvSpPr txBox="true"/>
          <p:nvPr/>
        </p:nvSpPr>
        <p:spPr>
          <a:xfrm rot="0">
            <a:off x="2335609" y="3187894"/>
            <a:ext cx="5502370"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For Interviewer</a:t>
            </a:r>
          </a:p>
        </p:txBody>
      </p:sp>
      <p:sp>
        <p:nvSpPr>
          <p:cNvPr name="TextBox 14" id="14"/>
          <p:cNvSpPr txBox="true"/>
          <p:nvPr/>
        </p:nvSpPr>
        <p:spPr>
          <a:xfrm rot="0">
            <a:off x="2543333" y="7471318"/>
            <a:ext cx="7001781" cy="2186353"/>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If a person comes up a unique accomplishment not directly related to the profile description, the AI might ignore it as it is not related the profile</a:t>
            </a:r>
          </a:p>
        </p:txBody>
      </p:sp>
      <p:sp>
        <p:nvSpPr>
          <p:cNvPr name="AutoShape 15" id="15"/>
          <p:cNvSpPr/>
          <p:nvPr/>
        </p:nvSpPr>
        <p:spPr>
          <a:xfrm flipH="true" flipV="true">
            <a:off x="1038113" y="7394069"/>
            <a:ext cx="5403" cy="2997456"/>
          </a:xfrm>
          <a:prstGeom prst="line">
            <a:avLst/>
          </a:prstGeom>
          <a:ln cap="flat" w="114300">
            <a:solidFill>
              <a:srgbClr val="9FC3D0"/>
            </a:solidFill>
            <a:prstDash val="solid"/>
            <a:headEnd type="none" len="sm" w="sm"/>
            <a:tailEnd type="none" len="sm" w="sm"/>
          </a:ln>
        </p:spPr>
      </p:sp>
      <p:sp>
        <p:nvSpPr>
          <p:cNvPr name="AutoShape 16" id="16"/>
          <p:cNvSpPr/>
          <p:nvPr/>
        </p:nvSpPr>
        <p:spPr>
          <a:xfrm flipH="true" flipV="true">
            <a:off x="1042753" y="103"/>
            <a:ext cx="5403" cy="2997456"/>
          </a:xfrm>
          <a:prstGeom prst="line">
            <a:avLst/>
          </a:prstGeom>
          <a:ln cap="flat" w="114300">
            <a:solidFill>
              <a:srgbClr val="9FC3D0"/>
            </a:solidFill>
            <a:prstDash val="solid"/>
            <a:headEnd type="none" len="sm" w="sm"/>
            <a:tailEnd type="none" len="sm" w="sm"/>
          </a:ln>
        </p:spPr>
      </p:sp>
      <p:grpSp>
        <p:nvGrpSpPr>
          <p:cNvPr name="Group 17" id="17"/>
          <p:cNvGrpSpPr/>
          <p:nvPr/>
        </p:nvGrpSpPr>
        <p:grpSpPr>
          <a:xfrm rot="0">
            <a:off x="15868118" y="104628"/>
            <a:ext cx="1449213" cy="1673225"/>
            <a:chOff x="0" y="0"/>
            <a:chExt cx="703982" cy="812800"/>
          </a:xfrm>
        </p:grpSpPr>
        <p:sp>
          <p:nvSpPr>
            <p:cNvPr name="Freeform 18" id="1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9" id="1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5811418" y="404239"/>
            <a:ext cx="1562612" cy="959703"/>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5</a:t>
            </a:r>
          </a:p>
        </p:txBody>
      </p:sp>
      <p:sp>
        <p:nvSpPr>
          <p:cNvPr name="Freeform 21" id="21"/>
          <p:cNvSpPr/>
          <p:nvPr/>
        </p:nvSpPr>
        <p:spPr>
          <a:xfrm flipH="false" flipV="false" rot="0">
            <a:off x="11757051" y="936292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2" id="22"/>
          <p:cNvGrpSpPr/>
          <p:nvPr/>
        </p:nvGrpSpPr>
        <p:grpSpPr>
          <a:xfrm rot="0">
            <a:off x="9565200" y="4547965"/>
            <a:ext cx="377998" cy="353541"/>
            <a:chOff x="0" y="0"/>
            <a:chExt cx="869026" cy="812800"/>
          </a:xfrm>
        </p:grpSpPr>
        <p:sp>
          <p:nvSpPr>
            <p:cNvPr name="Freeform 23" id="23"/>
            <p:cNvSpPr/>
            <p:nvPr/>
          </p:nvSpPr>
          <p:spPr>
            <a:xfrm flipH="false" flipV="false" rot="0">
              <a:off x="0" y="0"/>
              <a:ext cx="869026" cy="812800"/>
            </a:xfrm>
            <a:custGeom>
              <a:avLst/>
              <a:gdLst/>
              <a:ahLst/>
              <a:cxnLst/>
              <a:rect r="r" b="b" t="t" l="l"/>
              <a:pathLst>
                <a:path h="812800" w="869026">
                  <a:moveTo>
                    <a:pt x="434513" y="0"/>
                  </a:moveTo>
                  <a:cubicBezTo>
                    <a:pt x="194538" y="0"/>
                    <a:pt x="0" y="181951"/>
                    <a:pt x="0" y="406400"/>
                  </a:cubicBezTo>
                  <a:cubicBezTo>
                    <a:pt x="0" y="630849"/>
                    <a:pt x="194538" y="812800"/>
                    <a:pt x="434513" y="812800"/>
                  </a:cubicBezTo>
                  <a:cubicBezTo>
                    <a:pt x="674488" y="812800"/>
                    <a:pt x="869026" y="630849"/>
                    <a:pt x="869026" y="406400"/>
                  </a:cubicBezTo>
                  <a:cubicBezTo>
                    <a:pt x="869026" y="181951"/>
                    <a:pt x="674488" y="0"/>
                    <a:pt x="434513" y="0"/>
                  </a:cubicBezTo>
                  <a:close/>
                </a:path>
              </a:pathLst>
            </a:custGeom>
            <a:solidFill>
              <a:srgbClr val="000000"/>
            </a:solidFill>
          </p:spPr>
        </p:sp>
        <p:sp>
          <p:nvSpPr>
            <p:cNvPr name="TextBox 24" id="24"/>
            <p:cNvSpPr txBox="true"/>
            <p:nvPr/>
          </p:nvSpPr>
          <p:spPr>
            <a:xfrm>
              <a:off x="81471" y="38100"/>
              <a:ext cx="706084" cy="6985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9545114" y="7595949"/>
            <a:ext cx="418168" cy="391113"/>
            <a:chOff x="0" y="0"/>
            <a:chExt cx="869026" cy="812800"/>
          </a:xfrm>
        </p:grpSpPr>
        <p:sp>
          <p:nvSpPr>
            <p:cNvPr name="Freeform 26" id="26"/>
            <p:cNvSpPr/>
            <p:nvPr/>
          </p:nvSpPr>
          <p:spPr>
            <a:xfrm flipH="false" flipV="false" rot="0">
              <a:off x="0" y="0"/>
              <a:ext cx="869026" cy="812800"/>
            </a:xfrm>
            <a:custGeom>
              <a:avLst/>
              <a:gdLst/>
              <a:ahLst/>
              <a:cxnLst/>
              <a:rect r="r" b="b" t="t" l="l"/>
              <a:pathLst>
                <a:path h="812800" w="869026">
                  <a:moveTo>
                    <a:pt x="434513" y="0"/>
                  </a:moveTo>
                  <a:cubicBezTo>
                    <a:pt x="194538" y="0"/>
                    <a:pt x="0" y="181951"/>
                    <a:pt x="0" y="406400"/>
                  </a:cubicBezTo>
                  <a:cubicBezTo>
                    <a:pt x="0" y="630849"/>
                    <a:pt x="194538" y="812800"/>
                    <a:pt x="434513" y="812800"/>
                  </a:cubicBezTo>
                  <a:cubicBezTo>
                    <a:pt x="674488" y="812800"/>
                    <a:pt x="869026" y="630849"/>
                    <a:pt x="869026" y="406400"/>
                  </a:cubicBezTo>
                  <a:cubicBezTo>
                    <a:pt x="869026" y="181951"/>
                    <a:pt x="674488" y="0"/>
                    <a:pt x="434513" y="0"/>
                  </a:cubicBezTo>
                  <a:close/>
                </a:path>
              </a:pathLst>
            </a:custGeom>
            <a:solidFill>
              <a:srgbClr val="000000"/>
            </a:solidFill>
          </p:spPr>
        </p:sp>
        <p:sp>
          <p:nvSpPr>
            <p:cNvPr name="TextBox 27" id="27"/>
            <p:cNvSpPr txBox="true"/>
            <p:nvPr/>
          </p:nvSpPr>
          <p:spPr>
            <a:xfrm>
              <a:off x="81471" y="38100"/>
              <a:ext cx="706084" cy="698500"/>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10016410" y="4367381"/>
            <a:ext cx="7322098" cy="2186353"/>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for candidates not fluent in english and take their time in expressing their thought would have difficulty to answer with the time limit of ai</a:t>
            </a:r>
          </a:p>
        </p:txBody>
      </p:sp>
      <p:sp>
        <p:nvSpPr>
          <p:cNvPr name="TextBox 29" id="29"/>
          <p:cNvSpPr txBox="true"/>
          <p:nvPr/>
        </p:nvSpPr>
        <p:spPr>
          <a:xfrm rot="0">
            <a:off x="9963283" y="3130909"/>
            <a:ext cx="575409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For Interviewee</a:t>
            </a:r>
          </a:p>
        </p:txBody>
      </p:sp>
      <p:sp>
        <p:nvSpPr>
          <p:cNvPr name="TextBox 30" id="30"/>
          <p:cNvSpPr txBox="true"/>
          <p:nvPr/>
        </p:nvSpPr>
        <p:spPr>
          <a:xfrm rot="0">
            <a:off x="10180510" y="7471318"/>
            <a:ext cx="7322098" cy="2186353"/>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AI interviewers lacks imagination and rely  on data its trained, so if a candidate proposes a unique, innovative idea it might not understand it.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2475172" y="-580936"/>
            <a:ext cx="23706939" cy="9998439"/>
            <a:chOff x="0" y="0"/>
            <a:chExt cx="31609251" cy="13331251"/>
          </a:xfrm>
        </p:grpSpPr>
        <p:sp>
          <p:nvSpPr>
            <p:cNvPr name="TextBox 3" id="3"/>
            <p:cNvSpPr txBox="true"/>
            <p:nvPr/>
          </p:nvSpPr>
          <p:spPr>
            <a:xfrm rot="0">
              <a:off x="5493857" y="9169655"/>
              <a:ext cx="19607093" cy="2915949"/>
            </a:xfrm>
            <a:prstGeom prst="rect">
              <a:avLst/>
            </a:prstGeom>
          </p:spPr>
          <p:txBody>
            <a:bodyPr anchor="t" rtlCol="false" tIns="0" lIns="0" bIns="0" rIns="0">
              <a:spAutoFit/>
            </a:bodyPr>
            <a:lstStyle/>
            <a:p>
              <a:pPr algn="l">
                <a:lnSpc>
                  <a:spcPts val="5852"/>
                </a:lnSpc>
              </a:pPr>
              <a:r>
                <a:rPr lang="en-US" sz="4180">
                  <a:solidFill>
                    <a:srgbClr val="000000"/>
                  </a:solidFill>
                  <a:latin typeface="Alatsi"/>
                  <a:ea typeface="Alatsi"/>
                  <a:cs typeface="Alatsi"/>
                  <a:sym typeface="Alatsi"/>
                </a:rPr>
                <a:t>Time spent on this task: </a:t>
              </a:r>
            </a:p>
            <a:p>
              <a:pPr algn="l" marL="902546" indent="-451273" lvl="1">
                <a:lnSpc>
                  <a:spcPts val="5852"/>
                </a:lnSpc>
                <a:buAutoNum type="arabicPeriod" startAt="1"/>
              </a:pPr>
              <a:r>
                <a:rPr lang="en-US" sz="4180">
                  <a:solidFill>
                    <a:srgbClr val="000000"/>
                  </a:solidFill>
                  <a:latin typeface="Alatsi"/>
                  <a:ea typeface="Alatsi"/>
                  <a:cs typeface="Alatsi"/>
                  <a:sym typeface="Alatsi"/>
                </a:rPr>
                <a:t> Research work and scenario’s ideation : 1.5 hours </a:t>
              </a:r>
            </a:p>
            <a:p>
              <a:pPr algn="l" marL="902546" indent="-451273" lvl="1">
                <a:lnSpc>
                  <a:spcPts val="5852"/>
                </a:lnSpc>
                <a:buAutoNum type="arabicPeriod" startAt="1"/>
              </a:pPr>
              <a:r>
                <a:rPr lang="en-US" sz="4180">
                  <a:solidFill>
                    <a:srgbClr val="000000"/>
                  </a:solidFill>
                  <a:latin typeface="Alatsi"/>
                  <a:ea typeface="Alatsi"/>
                  <a:cs typeface="Alatsi"/>
                  <a:sym typeface="Alatsi"/>
                </a:rPr>
                <a:t> Converting ideas and scenarios  in a PPT : 15 -20 minutes </a:t>
              </a:r>
            </a:p>
          </p:txBody>
        </p:sp>
        <p:sp>
          <p:nvSpPr>
            <p:cNvPr name="TextBox 4" id="4"/>
            <p:cNvSpPr txBox="true"/>
            <p:nvPr/>
          </p:nvSpPr>
          <p:spPr>
            <a:xfrm rot="0">
              <a:off x="11107357" y="12730541"/>
              <a:ext cx="9176144" cy="60071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PS | INTERNSHIP</a:t>
              </a:r>
            </a:p>
          </p:txBody>
        </p:sp>
        <p:sp>
          <p:nvSpPr>
            <p:cNvPr name="AutoShape 5" id="5"/>
            <p:cNvSpPr/>
            <p:nvPr/>
          </p:nvSpPr>
          <p:spPr>
            <a:xfrm>
              <a:off x="3155963" y="13059471"/>
              <a:ext cx="9473686" cy="25400"/>
            </a:xfrm>
            <a:prstGeom prst="line">
              <a:avLst/>
            </a:prstGeom>
            <a:ln cap="flat" w="152400">
              <a:solidFill>
                <a:srgbClr val="9FC3D0"/>
              </a:solidFill>
              <a:prstDash val="solid"/>
              <a:headEnd type="none" len="sm" w="sm"/>
              <a:tailEnd type="none" len="sm" w="sm"/>
            </a:ln>
          </p:spPr>
        </p:sp>
        <p:sp>
          <p:nvSpPr>
            <p:cNvPr name="Freeform 6" id="6"/>
            <p:cNvSpPr/>
            <p:nvPr/>
          </p:nvSpPr>
          <p:spPr>
            <a:xfrm flipH="false" flipV="false" rot="0">
              <a:off x="21855651" y="925538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7" id="7"/>
            <p:cNvSpPr/>
            <p:nvPr/>
          </p:nvSpPr>
          <p:spPr>
            <a:xfrm>
              <a:off x="18743654" y="13059471"/>
              <a:ext cx="9473686" cy="25400"/>
            </a:xfrm>
            <a:prstGeom prst="line">
              <a:avLst/>
            </a:prstGeom>
            <a:ln cap="flat" w="152400">
              <a:solidFill>
                <a:srgbClr val="9FC3D0"/>
              </a:solidFill>
              <a:prstDash val="solid"/>
              <a:headEnd type="none" len="sm" w="sm"/>
              <a:tailEnd type="none" len="sm" w="sm"/>
            </a:ln>
          </p:spPr>
        </p:sp>
        <p:sp>
          <p:nvSpPr>
            <p:cNvPr name="TextBox 8" id="8"/>
            <p:cNvSpPr txBox="true"/>
            <p:nvPr/>
          </p:nvSpPr>
          <p:spPr>
            <a:xfrm rot="0">
              <a:off x="6908736" y="2187457"/>
              <a:ext cx="17573386"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TASK 2</a:t>
              </a:r>
            </a:p>
          </p:txBody>
        </p:sp>
        <p:grpSp>
          <p:nvGrpSpPr>
            <p:cNvPr name="Group 9" id="9"/>
            <p:cNvGrpSpPr/>
            <p:nvPr/>
          </p:nvGrpSpPr>
          <p:grpSpPr>
            <a:xfrm rot="0">
              <a:off x="24724568" y="977782"/>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4648969" y="1415363"/>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6</a:t>
              </a:r>
            </a:p>
          </p:txBody>
        </p:sp>
        <p:sp>
          <p:nvSpPr>
            <p:cNvPr name="Freeform 13" id="13"/>
            <p:cNvSpPr/>
            <p:nvPr/>
          </p:nvSpPr>
          <p:spPr>
            <a:xfrm flipH="false" flipV="false" rot="0">
              <a:off x="0"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5493857" y="4170311"/>
              <a:ext cx="19607093" cy="4897149"/>
            </a:xfrm>
            <a:prstGeom prst="rect">
              <a:avLst/>
            </a:prstGeom>
          </p:spPr>
          <p:txBody>
            <a:bodyPr anchor="t" rtlCol="false" tIns="0" lIns="0" bIns="0" rIns="0">
              <a:spAutoFit/>
            </a:bodyPr>
            <a:lstStyle/>
            <a:p>
              <a:pPr algn="l">
                <a:lnSpc>
                  <a:spcPts val="5852"/>
                </a:lnSpc>
              </a:pPr>
              <a:r>
                <a:rPr lang="en-US" sz="4180">
                  <a:solidFill>
                    <a:srgbClr val="000000"/>
                  </a:solidFill>
                  <a:latin typeface="Alatsi"/>
                  <a:ea typeface="Alatsi"/>
                  <a:cs typeface="Alatsi"/>
                  <a:sym typeface="Alatsi"/>
                </a:rPr>
                <a:t>Some questions that came up in the meetings were: </a:t>
              </a:r>
            </a:p>
            <a:p>
              <a:pPr algn="l" marL="902546" indent="-451273" lvl="1">
                <a:lnSpc>
                  <a:spcPts val="5852"/>
                </a:lnSpc>
                <a:buAutoNum type="arabicPeriod" startAt="1"/>
              </a:pPr>
              <a:r>
                <a:rPr lang="en-US" sz="4180">
                  <a:solidFill>
                    <a:srgbClr val="000000"/>
                  </a:solidFill>
                  <a:latin typeface="Alatsi"/>
                  <a:ea typeface="Alatsi"/>
                  <a:cs typeface="Alatsi"/>
                  <a:sym typeface="Alatsi"/>
                </a:rPr>
                <a:t>One question might have multiple answers how to tackle it?</a:t>
              </a:r>
            </a:p>
            <a:p>
              <a:pPr algn="l" marL="902546" indent="-451273" lvl="1">
                <a:lnSpc>
                  <a:spcPts val="5852"/>
                </a:lnSpc>
                <a:buAutoNum type="arabicPeriod" startAt="1"/>
              </a:pPr>
              <a:r>
                <a:rPr lang="en-US" sz="4180">
                  <a:solidFill>
                    <a:srgbClr val="000000"/>
                  </a:solidFill>
                  <a:latin typeface="Alatsi"/>
                  <a:ea typeface="Alatsi"/>
                  <a:cs typeface="Alatsi"/>
                  <a:sym typeface="Alatsi"/>
                </a:rPr>
                <a:t>how do I cater hr questions?</a:t>
              </a:r>
            </a:p>
            <a:p>
              <a:pPr algn="l" marL="902546" indent="-451273" lvl="1">
                <a:lnSpc>
                  <a:spcPts val="5852"/>
                </a:lnSpc>
                <a:buAutoNum type="arabicPeriod" startAt="1"/>
              </a:pPr>
              <a:r>
                <a:rPr lang="en-US" sz="4180">
                  <a:solidFill>
                    <a:srgbClr val="000000"/>
                  </a:solidFill>
                  <a:latin typeface="Alatsi"/>
                  <a:ea typeface="Alatsi"/>
                  <a:cs typeface="Alatsi"/>
                  <a:sym typeface="Alatsi"/>
                </a:rPr>
                <a:t> AI-generated questions will get standardized after one point of time what to do with that?</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892058" y="-1553858"/>
            <a:ext cx="16529709" cy="13079750"/>
            <a:chOff x="0" y="0"/>
            <a:chExt cx="22039612" cy="17439667"/>
          </a:xfrm>
        </p:grpSpPr>
        <p:sp>
          <p:nvSpPr>
            <p:cNvPr name="TextBox 3" id="3"/>
            <p:cNvSpPr txBox="true"/>
            <p:nvPr/>
          </p:nvSpPr>
          <p:spPr>
            <a:xfrm rot="0">
              <a:off x="2521209" y="3141786"/>
              <a:ext cx="16962761"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PROBLEMS AND SOLUTIONS</a:t>
              </a:r>
            </a:p>
          </p:txBody>
        </p:sp>
        <p:grpSp>
          <p:nvGrpSpPr>
            <p:cNvPr name="Group 4" id="4"/>
            <p:cNvGrpSpPr/>
            <p:nvPr/>
          </p:nvGrpSpPr>
          <p:grpSpPr>
            <a:xfrm rot="0">
              <a:off x="11708181" y="6430040"/>
              <a:ext cx="8868713" cy="3287792"/>
              <a:chOff x="0" y="0"/>
              <a:chExt cx="1751844" cy="649440"/>
            </a:xfrm>
          </p:grpSpPr>
          <p:sp>
            <p:nvSpPr>
              <p:cNvPr name="Freeform 5" id="5"/>
              <p:cNvSpPr/>
              <p:nvPr/>
            </p:nvSpPr>
            <p:spPr>
              <a:xfrm flipH="false" flipV="false" rot="0">
                <a:off x="0" y="0"/>
                <a:ext cx="1751844" cy="649440"/>
              </a:xfrm>
              <a:custGeom>
                <a:avLst/>
                <a:gdLst/>
                <a:ahLst/>
                <a:cxnLst/>
                <a:rect r="r" b="b" t="t" l="l"/>
                <a:pathLst>
                  <a:path h="649440" w="1751844">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name="TextBox 6" id="6"/>
              <p:cNvSpPr txBox="true"/>
              <p:nvPr/>
            </p:nvSpPr>
            <p:spPr>
              <a:xfrm>
                <a:off x="0" y="-38100"/>
                <a:ext cx="1751844" cy="68754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2403785" y="6563390"/>
              <a:ext cx="7735510" cy="2781465"/>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Based on the response of the user we need to find every correlation to the core concepts and ask a question based on the response</a:t>
              </a:r>
            </a:p>
          </p:txBody>
        </p:sp>
        <p:sp>
          <p:nvSpPr>
            <p:cNvPr name="TextBox 8" id="8"/>
            <p:cNvSpPr txBox="true"/>
            <p:nvPr/>
          </p:nvSpPr>
          <p:spPr>
            <a:xfrm rot="0">
              <a:off x="11544772" y="5590995"/>
              <a:ext cx="5576290" cy="86904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First Solution</a:t>
              </a:r>
            </a:p>
          </p:txBody>
        </p:sp>
        <p:sp>
          <p:nvSpPr>
            <p:cNvPr name="TextBox 9" id="9"/>
            <p:cNvSpPr txBox="true"/>
            <p:nvPr/>
          </p:nvSpPr>
          <p:spPr>
            <a:xfrm rot="0">
              <a:off x="2080260" y="5857208"/>
              <a:ext cx="8922330" cy="4298774"/>
            </a:xfrm>
            <a:prstGeom prst="rect">
              <a:avLst/>
            </a:prstGeom>
          </p:spPr>
          <p:txBody>
            <a:bodyPr anchor="t" rtlCol="false" tIns="0" lIns="0" bIns="0" rIns="0">
              <a:spAutoFit/>
            </a:bodyPr>
            <a:lstStyle/>
            <a:p>
              <a:pPr algn="l">
                <a:lnSpc>
                  <a:spcPts val="5192"/>
                </a:lnSpc>
              </a:pPr>
              <a:r>
                <a:rPr lang="en-US" sz="3709">
                  <a:solidFill>
                    <a:srgbClr val="000000"/>
                  </a:solidFill>
                  <a:latin typeface="Alatsi"/>
                  <a:ea typeface="Alatsi"/>
                  <a:cs typeface="Alatsi"/>
                  <a:sym typeface="Alatsi"/>
                </a:rPr>
                <a:t> </a:t>
              </a:r>
            </a:p>
            <a:p>
              <a:pPr algn="l" marL="800825" indent="-400412" lvl="1">
                <a:lnSpc>
                  <a:spcPts val="5192"/>
                </a:lnSpc>
                <a:buFont typeface="Arial"/>
                <a:buChar char="•"/>
              </a:pPr>
              <a:r>
                <a:rPr lang="en-US" sz="3709">
                  <a:solidFill>
                    <a:srgbClr val="000000"/>
                  </a:solidFill>
                  <a:latin typeface="Alatsi"/>
                  <a:ea typeface="Alatsi"/>
                  <a:cs typeface="Alatsi"/>
                  <a:sym typeface="Alatsi"/>
                </a:rPr>
                <a:t>On</a:t>
              </a:r>
              <a:r>
                <a:rPr lang="en-US" sz="3709">
                  <a:solidFill>
                    <a:srgbClr val="000000"/>
                  </a:solidFill>
                  <a:latin typeface="Alatsi"/>
                  <a:ea typeface="Alatsi"/>
                  <a:cs typeface="Alatsi"/>
                  <a:sym typeface="Alatsi"/>
                </a:rPr>
                <a:t>e question might have multiple answers how to tackle it?</a:t>
              </a:r>
            </a:p>
            <a:p>
              <a:pPr algn="l">
                <a:lnSpc>
                  <a:spcPts val="5192"/>
                </a:lnSpc>
              </a:pPr>
            </a:p>
          </p:txBody>
        </p:sp>
        <p:grpSp>
          <p:nvGrpSpPr>
            <p:cNvPr name="Group 10" id="10"/>
            <p:cNvGrpSpPr/>
            <p:nvPr/>
          </p:nvGrpSpPr>
          <p:grpSpPr>
            <a:xfrm rot="0">
              <a:off x="11708181" y="10985727"/>
              <a:ext cx="8868713" cy="4700668"/>
              <a:chOff x="0" y="0"/>
              <a:chExt cx="1751844" cy="928527"/>
            </a:xfrm>
          </p:grpSpPr>
          <p:sp>
            <p:nvSpPr>
              <p:cNvPr name="Freeform 11" id="11"/>
              <p:cNvSpPr/>
              <p:nvPr/>
            </p:nvSpPr>
            <p:spPr>
              <a:xfrm flipH="false" flipV="false" rot="0">
                <a:off x="0" y="0"/>
                <a:ext cx="1751844" cy="928527"/>
              </a:xfrm>
              <a:custGeom>
                <a:avLst/>
                <a:gdLst/>
                <a:ahLst/>
                <a:cxnLst/>
                <a:rect r="r" b="b" t="t" l="l"/>
                <a:pathLst>
                  <a:path h="928527" w="1751844">
                    <a:moveTo>
                      <a:pt x="59360" y="0"/>
                    </a:moveTo>
                    <a:lnTo>
                      <a:pt x="1692484" y="0"/>
                    </a:lnTo>
                    <a:cubicBezTo>
                      <a:pt x="1725268" y="0"/>
                      <a:pt x="1751844" y="26577"/>
                      <a:pt x="1751844" y="59360"/>
                    </a:cubicBezTo>
                    <a:lnTo>
                      <a:pt x="1751844" y="869167"/>
                    </a:lnTo>
                    <a:cubicBezTo>
                      <a:pt x="1751844" y="901950"/>
                      <a:pt x="1725268" y="928527"/>
                      <a:pt x="1692484" y="928527"/>
                    </a:cubicBezTo>
                    <a:lnTo>
                      <a:pt x="59360" y="928527"/>
                    </a:lnTo>
                    <a:cubicBezTo>
                      <a:pt x="26577" y="928527"/>
                      <a:pt x="0" y="901950"/>
                      <a:pt x="0" y="869167"/>
                    </a:cubicBezTo>
                    <a:lnTo>
                      <a:pt x="0" y="59360"/>
                    </a:lnTo>
                    <a:cubicBezTo>
                      <a:pt x="0" y="26577"/>
                      <a:pt x="26577" y="0"/>
                      <a:pt x="59360" y="0"/>
                    </a:cubicBezTo>
                    <a:close/>
                  </a:path>
                </a:pathLst>
              </a:custGeom>
              <a:solidFill>
                <a:srgbClr val="E9C7C6"/>
              </a:solidFill>
            </p:spPr>
          </p:sp>
          <p:sp>
            <p:nvSpPr>
              <p:cNvPr name="TextBox 12" id="12"/>
              <p:cNvSpPr txBox="true"/>
              <p:nvPr/>
            </p:nvSpPr>
            <p:spPr>
              <a:xfrm>
                <a:off x="0" y="-38100"/>
                <a:ext cx="1751844" cy="966627"/>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2403785" y="11119077"/>
              <a:ext cx="7735510" cy="4194341"/>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For the questions to not get standardized, we need to make it ask questions, not just based on their resume but also on his responses and behavior during the interview.</a:t>
              </a:r>
            </a:p>
          </p:txBody>
        </p:sp>
        <p:sp>
          <p:nvSpPr>
            <p:cNvPr name="TextBox 14" id="14"/>
            <p:cNvSpPr txBox="true"/>
            <p:nvPr/>
          </p:nvSpPr>
          <p:spPr>
            <a:xfrm rot="0">
              <a:off x="11544772" y="10079782"/>
              <a:ext cx="7035637" cy="86904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Second Solution</a:t>
              </a:r>
            </a:p>
          </p:txBody>
        </p:sp>
        <p:sp>
          <p:nvSpPr>
            <p:cNvPr name="AutoShape 15" id="15"/>
            <p:cNvSpPr/>
            <p:nvPr/>
          </p:nvSpPr>
          <p:spPr>
            <a:xfrm flipH="true" flipV="true">
              <a:off x="264577" y="1932445"/>
              <a:ext cx="7203" cy="3996607"/>
            </a:xfrm>
            <a:prstGeom prst="line">
              <a:avLst/>
            </a:prstGeom>
            <a:ln cap="flat" w="152400">
              <a:solidFill>
                <a:srgbClr val="9FC3D0"/>
              </a:solidFill>
              <a:prstDash val="solid"/>
              <a:headEnd type="none" len="sm" w="sm"/>
              <a:tailEnd type="none" len="sm" w="sm"/>
            </a:ln>
          </p:spPr>
        </p:sp>
        <p:sp>
          <p:nvSpPr>
            <p:cNvPr name="AutoShape 16" id="16"/>
            <p:cNvSpPr/>
            <p:nvPr/>
          </p:nvSpPr>
          <p:spPr>
            <a:xfrm flipH="true" flipV="true">
              <a:off x="258390" y="11791067"/>
              <a:ext cx="7203" cy="3996607"/>
            </a:xfrm>
            <a:prstGeom prst="line">
              <a:avLst/>
            </a:prstGeom>
            <a:ln cap="flat" w="152400">
              <a:solidFill>
                <a:srgbClr val="9FC3D0"/>
              </a:solidFill>
              <a:prstDash val="solid"/>
              <a:headEnd type="none" len="sm" w="sm"/>
              <a:tailEnd type="none" len="sm" w="sm"/>
            </a:ln>
          </p:spPr>
        </p:sp>
        <p:grpSp>
          <p:nvGrpSpPr>
            <p:cNvPr name="Group 17" id="17"/>
            <p:cNvGrpSpPr/>
            <p:nvPr/>
          </p:nvGrpSpPr>
          <p:grpSpPr>
            <a:xfrm rot="0">
              <a:off x="20031729" y="2071811"/>
              <a:ext cx="1932284" cy="2230967"/>
              <a:chOff x="0" y="0"/>
              <a:chExt cx="703982" cy="812800"/>
            </a:xfrm>
          </p:grpSpPr>
          <p:sp>
            <p:nvSpPr>
              <p:cNvPr name="Freeform 18" id="1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9" id="1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9956130" y="2509393"/>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7</a:t>
              </a:r>
            </a:p>
          </p:txBody>
        </p:sp>
        <p:sp>
          <p:nvSpPr>
            <p:cNvPr name="Freeform 21" id="21"/>
            <p:cNvSpPr/>
            <p:nvPr/>
          </p:nvSpPr>
          <p:spPr>
            <a:xfrm flipH="false" flipV="false" rot="0">
              <a:off x="8826809"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0" y="14135956"/>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3" id="23"/>
            <p:cNvSpPr txBox="true"/>
            <p:nvPr/>
          </p:nvSpPr>
          <p:spPr>
            <a:xfrm rot="0">
              <a:off x="2080260" y="9101296"/>
              <a:ext cx="8922330" cy="5172223"/>
            </a:xfrm>
            <a:prstGeom prst="rect">
              <a:avLst/>
            </a:prstGeom>
          </p:spPr>
          <p:txBody>
            <a:bodyPr anchor="t" rtlCol="false" tIns="0" lIns="0" bIns="0" rIns="0">
              <a:spAutoFit/>
            </a:bodyPr>
            <a:lstStyle/>
            <a:p>
              <a:pPr algn="l">
                <a:lnSpc>
                  <a:spcPts val="5192"/>
                </a:lnSpc>
              </a:pPr>
              <a:r>
                <a:rPr lang="en-US" sz="3709">
                  <a:solidFill>
                    <a:srgbClr val="000000"/>
                  </a:solidFill>
                  <a:latin typeface="Alatsi"/>
                  <a:ea typeface="Alatsi"/>
                  <a:cs typeface="Alatsi"/>
                  <a:sym typeface="Alatsi"/>
                </a:rPr>
                <a:t> </a:t>
              </a:r>
            </a:p>
            <a:p>
              <a:pPr algn="l" marL="800825" indent="-400412" lvl="1">
                <a:lnSpc>
                  <a:spcPts val="5192"/>
                </a:lnSpc>
                <a:buFont typeface="Arial"/>
                <a:buChar char="•"/>
              </a:pPr>
              <a:r>
                <a:rPr lang="en-US" sz="3709">
                  <a:solidFill>
                    <a:srgbClr val="000000"/>
                  </a:solidFill>
                  <a:latin typeface="Alatsi"/>
                  <a:ea typeface="Alatsi"/>
                  <a:cs typeface="Alatsi"/>
                  <a:sym typeface="Alatsi"/>
                </a:rPr>
                <a:t> AI-generated questions will get standardized after one point of time what to do with that?</a:t>
              </a:r>
            </a:p>
            <a:p>
              <a:pPr algn="l">
                <a:lnSpc>
                  <a:spcPts val="5192"/>
                </a:lnSpc>
              </a:pPr>
            </a:p>
          </p:txBody>
        </p:sp>
      </p:grpSp>
      <p:sp>
        <p:nvSpPr>
          <p:cNvPr name="TextBox 24" id="24"/>
          <p:cNvSpPr txBox="true"/>
          <p:nvPr/>
        </p:nvSpPr>
        <p:spPr>
          <a:xfrm rot="0">
            <a:off x="1285272" y="9753763"/>
            <a:ext cx="8245078" cy="280669"/>
          </a:xfrm>
          <a:prstGeom prst="rect">
            <a:avLst/>
          </a:prstGeom>
        </p:spPr>
        <p:txBody>
          <a:bodyPr anchor="t" rtlCol="false" tIns="0" lIns="0" bIns="0" rIns="0">
            <a:spAutoFit/>
          </a:bodyPr>
          <a:lstStyle/>
          <a:p>
            <a:pPr algn="ctr">
              <a:lnSpc>
                <a:spcPts val="2380"/>
              </a:lnSpc>
            </a:pPr>
            <a:r>
              <a:rPr lang="en-US" sz="1700">
                <a:solidFill>
                  <a:srgbClr val="000000"/>
                </a:solidFill>
                <a:latin typeface="Canva Sans"/>
                <a:ea typeface="Canva Sans"/>
                <a:cs typeface="Canva Sans"/>
                <a:sym typeface="Canva Sans"/>
              </a:rPr>
              <a:t>Refrence: the answer to these question is based on my experience and thinking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879145" y="-1594710"/>
            <a:ext cx="16529709" cy="13079750"/>
            <a:chOff x="0" y="0"/>
            <a:chExt cx="22039612" cy="17439667"/>
          </a:xfrm>
        </p:grpSpPr>
        <p:sp>
          <p:nvSpPr>
            <p:cNvPr name="TextBox 3" id="3"/>
            <p:cNvSpPr txBox="true"/>
            <p:nvPr/>
          </p:nvSpPr>
          <p:spPr>
            <a:xfrm rot="0">
              <a:off x="2521209" y="3141786"/>
              <a:ext cx="16962761"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PROBLEMS AND SOLUTIONS</a:t>
              </a:r>
            </a:p>
          </p:txBody>
        </p:sp>
        <p:grpSp>
          <p:nvGrpSpPr>
            <p:cNvPr name="Group 4" id="4"/>
            <p:cNvGrpSpPr/>
            <p:nvPr/>
          </p:nvGrpSpPr>
          <p:grpSpPr>
            <a:xfrm rot="0">
              <a:off x="11708181" y="6430040"/>
              <a:ext cx="8868713" cy="3287792"/>
              <a:chOff x="0" y="0"/>
              <a:chExt cx="1751844" cy="649440"/>
            </a:xfrm>
          </p:grpSpPr>
          <p:sp>
            <p:nvSpPr>
              <p:cNvPr name="Freeform 5" id="5"/>
              <p:cNvSpPr/>
              <p:nvPr/>
            </p:nvSpPr>
            <p:spPr>
              <a:xfrm flipH="false" flipV="false" rot="0">
                <a:off x="0" y="0"/>
                <a:ext cx="1751844" cy="649440"/>
              </a:xfrm>
              <a:custGeom>
                <a:avLst/>
                <a:gdLst/>
                <a:ahLst/>
                <a:cxnLst/>
                <a:rect r="r" b="b" t="t" l="l"/>
                <a:pathLst>
                  <a:path h="649440" w="1751844">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name="TextBox 6" id="6"/>
              <p:cNvSpPr txBox="true"/>
              <p:nvPr/>
            </p:nvSpPr>
            <p:spPr>
              <a:xfrm>
                <a:off x="0" y="-38100"/>
                <a:ext cx="1751844" cy="68754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2403785" y="6563390"/>
              <a:ext cx="7735510" cy="2781465"/>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Asking questions based on the cultural and social background by training a model to ask questions like these </a:t>
              </a:r>
            </a:p>
          </p:txBody>
        </p:sp>
        <p:sp>
          <p:nvSpPr>
            <p:cNvPr name="TextBox 8" id="8"/>
            <p:cNvSpPr txBox="true"/>
            <p:nvPr/>
          </p:nvSpPr>
          <p:spPr>
            <a:xfrm rot="0">
              <a:off x="11544772" y="5590995"/>
              <a:ext cx="5576290" cy="86904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First Solution</a:t>
              </a:r>
            </a:p>
          </p:txBody>
        </p:sp>
        <p:sp>
          <p:nvSpPr>
            <p:cNvPr name="TextBox 9" id="9"/>
            <p:cNvSpPr txBox="true"/>
            <p:nvPr/>
          </p:nvSpPr>
          <p:spPr>
            <a:xfrm rot="0">
              <a:off x="2080260" y="5857208"/>
              <a:ext cx="8922330" cy="2551877"/>
            </a:xfrm>
            <a:prstGeom prst="rect">
              <a:avLst/>
            </a:prstGeom>
          </p:spPr>
          <p:txBody>
            <a:bodyPr anchor="t" rtlCol="false" tIns="0" lIns="0" bIns="0" rIns="0">
              <a:spAutoFit/>
            </a:bodyPr>
            <a:lstStyle/>
            <a:p>
              <a:pPr algn="l">
                <a:lnSpc>
                  <a:spcPts val="5192"/>
                </a:lnSpc>
              </a:pPr>
              <a:r>
                <a:rPr lang="en-US" sz="3709">
                  <a:solidFill>
                    <a:srgbClr val="000000"/>
                  </a:solidFill>
                  <a:latin typeface="Alatsi"/>
                  <a:ea typeface="Alatsi"/>
                  <a:cs typeface="Alatsi"/>
                  <a:sym typeface="Alatsi"/>
                </a:rPr>
                <a:t> </a:t>
              </a:r>
            </a:p>
            <a:p>
              <a:pPr algn="l" marL="800825" indent="-400412" lvl="1">
                <a:lnSpc>
                  <a:spcPts val="5192"/>
                </a:lnSpc>
                <a:buFont typeface="Arial"/>
                <a:buChar char="•"/>
              </a:pPr>
              <a:r>
                <a:rPr lang="en-US" sz="3709">
                  <a:solidFill>
                    <a:srgbClr val="000000"/>
                  </a:solidFill>
                  <a:latin typeface="Alatsi"/>
                  <a:ea typeface="Alatsi"/>
                  <a:cs typeface="Alatsi"/>
                  <a:sym typeface="Alatsi"/>
                </a:rPr>
                <a:t>how do I cater hr questions?</a:t>
              </a:r>
            </a:p>
            <a:p>
              <a:pPr algn="l">
                <a:lnSpc>
                  <a:spcPts val="5192"/>
                </a:lnSpc>
              </a:pPr>
            </a:p>
          </p:txBody>
        </p:sp>
        <p:grpSp>
          <p:nvGrpSpPr>
            <p:cNvPr name="Group 10" id="10"/>
            <p:cNvGrpSpPr/>
            <p:nvPr/>
          </p:nvGrpSpPr>
          <p:grpSpPr>
            <a:xfrm rot="0">
              <a:off x="11708181" y="10985727"/>
              <a:ext cx="8868713" cy="4700668"/>
              <a:chOff x="0" y="0"/>
              <a:chExt cx="1751844" cy="928527"/>
            </a:xfrm>
          </p:grpSpPr>
          <p:sp>
            <p:nvSpPr>
              <p:cNvPr name="Freeform 11" id="11"/>
              <p:cNvSpPr/>
              <p:nvPr/>
            </p:nvSpPr>
            <p:spPr>
              <a:xfrm flipH="false" flipV="false" rot="0">
                <a:off x="0" y="0"/>
                <a:ext cx="1751844" cy="928527"/>
              </a:xfrm>
              <a:custGeom>
                <a:avLst/>
                <a:gdLst/>
                <a:ahLst/>
                <a:cxnLst/>
                <a:rect r="r" b="b" t="t" l="l"/>
                <a:pathLst>
                  <a:path h="928527" w="1751844">
                    <a:moveTo>
                      <a:pt x="59360" y="0"/>
                    </a:moveTo>
                    <a:lnTo>
                      <a:pt x="1692484" y="0"/>
                    </a:lnTo>
                    <a:cubicBezTo>
                      <a:pt x="1725268" y="0"/>
                      <a:pt x="1751844" y="26577"/>
                      <a:pt x="1751844" y="59360"/>
                    </a:cubicBezTo>
                    <a:lnTo>
                      <a:pt x="1751844" y="869167"/>
                    </a:lnTo>
                    <a:cubicBezTo>
                      <a:pt x="1751844" y="901950"/>
                      <a:pt x="1725268" y="928527"/>
                      <a:pt x="1692484" y="928527"/>
                    </a:cubicBezTo>
                    <a:lnTo>
                      <a:pt x="59360" y="928527"/>
                    </a:lnTo>
                    <a:cubicBezTo>
                      <a:pt x="26577" y="928527"/>
                      <a:pt x="0" y="901950"/>
                      <a:pt x="0" y="869167"/>
                    </a:cubicBezTo>
                    <a:lnTo>
                      <a:pt x="0" y="59360"/>
                    </a:lnTo>
                    <a:cubicBezTo>
                      <a:pt x="0" y="26577"/>
                      <a:pt x="26577" y="0"/>
                      <a:pt x="59360" y="0"/>
                    </a:cubicBezTo>
                    <a:close/>
                  </a:path>
                </a:pathLst>
              </a:custGeom>
              <a:solidFill>
                <a:srgbClr val="E9C7C6"/>
              </a:solidFill>
            </p:spPr>
          </p:sp>
          <p:sp>
            <p:nvSpPr>
              <p:cNvPr name="TextBox 12" id="12"/>
              <p:cNvSpPr txBox="true"/>
              <p:nvPr/>
            </p:nvSpPr>
            <p:spPr>
              <a:xfrm>
                <a:off x="0" y="-38100"/>
                <a:ext cx="1751844" cy="966627"/>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2403785" y="11119077"/>
              <a:ext cx="7735510" cy="4194341"/>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for problem-solving and analytics skills it’s better to cross-verify their projects  and review them by cross-questioning thoughts/responses of the interviewee</a:t>
              </a:r>
            </a:p>
          </p:txBody>
        </p:sp>
        <p:sp>
          <p:nvSpPr>
            <p:cNvPr name="TextBox 14" id="14"/>
            <p:cNvSpPr txBox="true"/>
            <p:nvPr/>
          </p:nvSpPr>
          <p:spPr>
            <a:xfrm rot="0">
              <a:off x="11544772" y="10079782"/>
              <a:ext cx="7035637" cy="86904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Second Solution</a:t>
              </a:r>
            </a:p>
          </p:txBody>
        </p:sp>
        <p:sp>
          <p:nvSpPr>
            <p:cNvPr name="AutoShape 15" id="15"/>
            <p:cNvSpPr/>
            <p:nvPr/>
          </p:nvSpPr>
          <p:spPr>
            <a:xfrm flipH="true" flipV="true">
              <a:off x="264577" y="1932445"/>
              <a:ext cx="7203" cy="3996607"/>
            </a:xfrm>
            <a:prstGeom prst="line">
              <a:avLst/>
            </a:prstGeom>
            <a:ln cap="flat" w="152400">
              <a:solidFill>
                <a:srgbClr val="9FC3D0"/>
              </a:solidFill>
              <a:prstDash val="solid"/>
              <a:headEnd type="none" len="sm" w="sm"/>
              <a:tailEnd type="none" len="sm" w="sm"/>
            </a:ln>
          </p:spPr>
        </p:sp>
        <p:sp>
          <p:nvSpPr>
            <p:cNvPr name="AutoShape 16" id="16"/>
            <p:cNvSpPr/>
            <p:nvPr/>
          </p:nvSpPr>
          <p:spPr>
            <a:xfrm flipH="true" flipV="true">
              <a:off x="258390" y="11791067"/>
              <a:ext cx="7203" cy="3996607"/>
            </a:xfrm>
            <a:prstGeom prst="line">
              <a:avLst/>
            </a:prstGeom>
            <a:ln cap="flat" w="152400">
              <a:solidFill>
                <a:srgbClr val="9FC3D0"/>
              </a:solidFill>
              <a:prstDash val="solid"/>
              <a:headEnd type="none" len="sm" w="sm"/>
              <a:tailEnd type="none" len="sm" w="sm"/>
            </a:ln>
          </p:spPr>
        </p:sp>
        <p:grpSp>
          <p:nvGrpSpPr>
            <p:cNvPr name="Group 17" id="17"/>
            <p:cNvGrpSpPr/>
            <p:nvPr/>
          </p:nvGrpSpPr>
          <p:grpSpPr>
            <a:xfrm rot="0">
              <a:off x="20031729" y="2071811"/>
              <a:ext cx="1932284" cy="2230967"/>
              <a:chOff x="0" y="0"/>
              <a:chExt cx="703982" cy="812800"/>
            </a:xfrm>
          </p:grpSpPr>
          <p:sp>
            <p:nvSpPr>
              <p:cNvPr name="Freeform 18" id="1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9" id="1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9956130" y="2509393"/>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7</a:t>
              </a:r>
            </a:p>
          </p:txBody>
        </p:sp>
        <p:sp>
          <p:nvSpPr>
            <p:cNvPr name="Freeform 21" id="21"/>
            <p:cNvSpPr/>
            <p:nvPr/>
          </p:nvSpPr>
          <p:spPr>
            <a:xfrm flipH="false" flipV="false" rot="0">
              <a:off x="8826809"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0" y="14135956"/>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3" id="23"/>
            <p:cNvSpPr txBox="true"/>
            <p:nvPr/>
          </p:nvSpPr>
          <p:spPr>
            <a:xfrm rot="0">
              <a:off x="2080260" y="9101296"/>
              <a:ext cx="8922330" cy="804979"/>
            </a:xfrm>
            <a:prstGeom prst="rect">
              <a:avLst/>
            </a:prstGeom>
          </p:spPr>
          <p:txBody>
            <a:bodyPr anchor="t" rtlCol="false" tIns="0" lIns="0" bIns="0" rIns="0">
              <a:spAutoFit/>
            </a:bodyPr>
            <a:lstStyle/>
            <a:p>
              <a:pPr algn="l">
                <a:lnSpc>
                  <a:spcPts val="5192"/>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DAGYS2DWnes</dc:identifier>
  <dcterms:modified xsi:type="dcterms:W3CDTF">2011-08-01T06:04:30Z</dcterms:modified>
  <cp:revision>1</cp:revision>
  <dc:title>SCENARIOS</dc:title>
</cp:coreProperties>
</file>