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8" r:id="rId3"/>
    <p:sldId id="257" r:id="rId4"/>
    <p:sldId id="263" r:id="rId5"/>
    <p:sldId id="259" r:id="rId6"/>
    <p:sldId id="264" r:id="rId7"/>
    <p:sldId id="265" r:id="rId8"/>
    <p:sldId id="266" r:id="rId9"/>
    <p:sldId id="267" r:id="rId10"/>
    <p:sldId id="268" r:id="rId11"/>
    <p:sldId id="269" r:id="rId12"/>
    <p:sldId id="271" r:id="rId13"/>
    <p:sldId id="262" r:id="rId14"/>
    <p:sldId id="277" r:id="rId15"/>
    <p:sldId id="278" r:id="rId16"/>
    <p:sldId id="260" r:id="rId17"/>
    <p:sldId id="294" r:id="rId18"/>
    <p:sldId id="295" r:id="rId19"/>
    <p:sldId id="274" r:id="rId20"/>
    <p:sldId id="275" r:id="rId21"/>
    <p:sldId id="276" r:id="rId22"/>
    <p:sldId id="293" r:id="rId23"/>
    <p:sldId id="280" r:id="rId24"/>
    <p:sldId id="297" r:id="rId25"/>
    <p:sldId id="300" r:id="rId26"/>
    <p:sldId id="301" r:id="rId27"/>
    <p:sldId id="299" r:id="rId28"/>
    <p:sldId id="298" r:id="rId29"/>
    <p:sldId id="279" r:id="rId30"/>
    <p:sldId id="296"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238" autoAdjust="0"/>
  </p:normalViewPr>
  <p:slideViewPr>
    <p:cSldViewPr snapToGrid="0">
      <p:cViewPr varScale="1">
        <p:scale>
          <a:sx n="63" d="100"/>
          <a:sy n="63" d="100"/>
        </p:scale>
        <p:origin x="14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3B4A0-C68C-4BCE-B43C-88BFF8946B85}" type="datetimeFigureOut">
              <a:rPr lang="zh-CN" altLang="en-US" smtClean="0"/>
              <a:t>2016/7/10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22C4E5-5014-427F-A402-9C774ED097F2}" type="slidenum">
              <a:rPr lang="zh-CN" altLang="en-US" smtClean="0"/>
              <a:t>‹#›</a:t>
            </a:fld>
            <a:endParaRPr lang="zh-CN" altLang="en-US"/>
          </a:p>
        </p:txBody>
      </p:sp>
    </p:spTree>
    <p:extLst>
      <p:ext uri="{BB962C8B-B14F-4D97-AF65-F5344CB8AC3E}">
        <p14:creationId xmlns:p14="http://schemas.microsoft.com/office/powerpoint/2010/main" val="38045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000" dirty="0"/>
          </a:p>
        </p:txBody>
      </p:sp>
      <p:sp>
        <p:nvSpPr>
          <p:cNvPr id="4" name="灯片编号占位符 3"/>
          <p:cNvSpPr>
            <a:spLocks noGrp="1"/>
          </p:cNvSpPr>
          <p:nvPr>
            <p:ph type="sldNum" sz="quarter" idx="10"/>
          </p:nvPr>
        </p:nvSpPr>
        <p:spPr/>
        <p:txBody>
          <a:bodyPr/>
          <a:lstStyle/>
          <a:p>
            <a:fld id="{5122C4E5-5014-427F-A402-9C774ED097F2}" type="slidenum">
              <a:rPr lang="zh-CN" altLang="en-US" smtClean="0"/>
              <a:t>3</a:t>
            </a:fld>
            <a:endParaRPr lang="zh-CN" altLang="en-US"/>
          </a:p>
        </p:txBody>
      </p:sp>
    </p:spTree>
    <p:extLst>
      <p:ext uri="{BB962C8B-B14F-4D97-AF65-F5344CB8AC3E}">
        <p14:creationId xmlns:p14="http://schemas.microsoft.com/office/powerpoint/2010/main" val="3448844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2C4E5-5014-427F-A402-9C774ED097F2}" type="slidenum">
              <a:rPr lang="zh-CN" altLang="en-US" smtClean="0"/>
              <a:t>18</a:t>
            </a:fld>
            <a:endParaRPr lang="zh-CN" altLang="en-US"/>
          </a:p>
        </p:txBody>
      </p:sp>
    </p:spTree>
    <p:extLst>
      <p:ext uri="{BB962C8B-B14F-4D97-AF65-F5344CB8AC3E}">
        <p14:creationId xmlns:p14="http://schemas.microsoft.com/office/powerpoint/2010/main" val="1370208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2C4E5-5014-427F-A402-9C774ED097F2}" type="slidenum">
              <a:rPr lang="zh-CN" altLang="en-US" smtClean="0"/>
              <a:t>20</a:t>
            </a:fld>
            <a:endParaRPr lang="zh-CN" altLang="en-US"/>
          </a:p>
        </p:txBody>
      </p:sp>
    </p:spTree>
    <p:extLst>
      <p:ext uri="{BB962C8B-B14F-4D97-AF65-F5344CB8AC3E}">
        <p14:creationId xmlns:p14="http://schemas.microsoft.com/office/powerpoint/2010/main" val="209275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2C4E5-5014-427F-A402-9C774ED097F2}" type="slidenum">
              <a:rPr lang="zh-CN" altLang="en-US" smtClean="0"/>
              <a:t>21</a:t>
            </a:fld>
            <a:endParaRPr lang="zh-CN" altLang="en-US"/>
          </a:p>
        </p:txBody>
      </p:sp>
    </p:spTree>
    <p:extLst>
      <p:ext uri="{BB962C8B-B14F-4D97-AF65-F5344CB8AC3E}">
        <p14:creationId xmlns:p14="http://schemas.microsoft.com/office/powerpoint/2010/main" val="3638804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2C4E5-5014-427F-A402-9C774ED097F2}" type="slidenum">
              <a:rPr lang="zh-CN" altLang="en-US" smtClean="0"/>
              <a:t>22</a:t>
            </a:fld>
            <a:endParaRPr lang="zh-CN" altLang="en-US"/>
          </a:p>
        </p:txBody>
      </p:sp>
    </p:spTree>
    <p:extLst>
      <p:ext uri="{BB962C8B-B14F-4D97-AF65-F5344CB8AC3E}">
        <p14:creationId xmlns:p14="http://schemas.microsoft.com/office/powerpoint/2010/main" val="2547869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38839D-6344-4639-923F-16BBFD98CAE6}" type="slidenum">
              <a:rPr lang="zh-CN" altLang="en-US" smtClean="0"/>
              <a:t>23</a:t>
            </a:fld>
            <a:endParaRPr lang="zh-CN" altLang="en-US"/>
          </a:p>
        </p:txBody>
      </p:sp>
    </p:spTree>
    <p:extLst>
      <p:ext uri="{BB962C8B-B14F-4D97-AF65-F5344CB8AC3E}">
        <p14:creationId xmlns:p14="http://schemas.microsoft.com/office/powerpoint/2010/main" val="3543339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38839D-6344-4639-923F-16BBFD98CAE6}" type="slidenum">
              <a:rPr lang="zh-CN" altLang="en-US" smtClean="0"/>
              <a:t>24</a:t>
            </a:fld>
            <a:endParaRPr lang="zh-CN" altLang="en-US"/>
          </a:p>
        </p:txBody>
      </p:sp>
    </p:spTree>
    <p:extLst>
      <p:ext uri="{BB962C8B-B14F-4D97-AF65-F5344CB8AC3E}">
        <p14:creationId xmlns:p14="http://schemas.microsoft.com/office/powerpoint/2010/main" val="299622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38839D-6344-4639-923F-16BBFD98CAE6}" type="slidenum">
              <a:rPr lang="zh-CN" altLang="en-US" smtClean="0"/>
              <a:t>25</a:t>
            </a:fld>
            <a:endParaRPr lang="zh-CN" altLang="en-US"/>
          </a:p>
        </p:txBody>
      </p:sp>
    </p:spTree>
    <p:extLst>
      <p:ext uri="{BB962C8B-B14F-4D97-AF65-F5344CB8AC3E}">
        <p14:creationId xmlns:p14="http://schemas.microsoft.com/office/powerpoint/2010/main" val="4269849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38839D-6344-4639-923F-16BBFD98CAE6}" type="slidenum">
              <a:rPr lang="zh-CN" altLang="en-US" smtClean="0"/>
              <a:t>26</a:t>
            </a:fld>
            <a:endParaRPr lang="zh-CN" altLang="en-US"/>
          </a:p>
        </p:txBody>
      </p:sp>
    </p:spTree>
    <p:extLst>
      <p:ext uri="{BB962C8B-B14F-4D97-AF65-F5344CB8AC3E}">
        <p14:creationId xmlns:p14="http://schemas.microsoft.com/office/powerpoint/2010/main" val="3345794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38839D-6344-4639-923F-16BBFD98CAE6}" type="slidenum">
              <a:rPr lang="zh-CN" altLang="en-US" smtClean="0"/>
              <a:t>27</a:t>
            </a:fld>
            <a:endParaRPr lang="zh-CN" altLang="en-US"/>
          </a:p>
        </p:txBody>
      </p:sp>
    </p:spTree>
    <p:extLst>
      <p:ext uri="{BB962C8B-B14F-4D97-AF65-F5344CB8AC3E}">
        <p14:creationId xmlns:p14="http://schemas.microsoft.com/office/powerpoint/2010/main" val="385930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38839D-6344-4639-923F-16BBFD98CAE6}" type="slidenum">
              <a:rPr lang="zh-CN" altLang="en-US" smtClean="0"/>
              <a:t>28</a:t>
            </a:fld>
            <a:endParaRPr lang="zh-CN" altLang="en-US"/>
          </a:p>
        </p:txBody>
      </p:sp>
    </p:spTree>
    <p:extLst>
      <p:ext uri="{BB962C8B-B14F-4D97-AF65-F5344CB8AC3E}">
        <p14:creationId xmlns:p14="http://schemas.microsoft.com/office/powerpoint/2010/main" val="1662110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JDK</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Java Development Kit</a:t>
            </a:r>
            <a:r>
              <a:rPr lang="zh-CN" altLang="en-US" sz="1200" b="1"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JDK</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开发工具包，是</a:t>
            </a:r>
            <a:r>
              <a:rPr lang="en-US" altLang="zh-CN" sz="1200" b="0" i="0" kern="1200" dirty="0" smtClean="0">
                <a:solidFill>
                  <a:schemeClr val="tx1"/>
                </a:solidFill>
                <a:effectLst/>
                <a:latin typeface="+mn-lt"/>
                <a:ea typeface="+mn-ea"/>
                <a:cs typeface="+mn-cs"/>
              </a:rPr>
              <a:t>Sun Microsystems</a:t>
            </a:r>
            <a:r>
              <a:rPr lang="zh-CN" altLang="en-US" sz="1200" b="0" i="0" kern="1200" dirty="0" smtClean="0">
                <a:solidFill>
                  <a:schemeClr val="tx1"/>
                </a:solidFill>
                <a:effectLst/>
                <a:latin typeface="+mn-lt"/>
                <a:ea typeface="+mn-ea"/>
                <a:cs typeface="+mn-cs"/>
              </a:rPr>
              <a:t>针对</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开发员的产品。</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JDK</a:t>
            </a:r>
            <a:r>
              <a:rPr lang="zh-CN" altLang="en-US" sz="1200" b="0" i="0" kern="1200" dirty="0" smtClean="0">
                <a:solidFill>
                  <a:schemeClr val="tx1"/>
                </a:solidFill>
                <a:effectLst/>
                <a:latin typeface="+mn-lt"/>
                <a:ea typeface="+mn-ea"/>
                <a:cs typeface="+mn-cs"/>
              </a:rPr>
              <a:t>中包含</a:t>
            </a:r>
            <a:r>
              <a:rPr lang="en-US" altLang="zh-CN" sz="1200" b="0" i="0" kern="1200" dirty="0" smtClean="0">
                <a:solidFill>
                  <a:schemeClr val="tx1"/>
                </a:solidFill>
                <a:effectLst/>
                <a:latin typeface="+mn-lt"/>
                <a:ea typeface="+mn-ea"/>
                <a:cs typeface="+mn-cs"/>
              </a:rPr>
              <a:t>JRE</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JDK</a:t>
            </a:r>
            <a:r>
              <a:rPr lang="zh-CN" altLang="en-US" sz="1200" b="0" i="0" kern="1200" dirty="0" smtClean="0">
                <a:solidFill>
                  <a:schemeClr val="tx1"/>
                </a:solidFill>
                <a:effectLst/>
                <a:latin typeface="+mn-lt"/>
                <a:ea typeface="+mn-ea"/>
                <a:cs typeface="+mn-cs"/>
              </a:rPr>
              <a:t>的安装目录下有一个名为</a:t>
            </a:r>
            <a:r>
              <a:rPr lang="en-US" altLang="zh-CN" sz="1200" b="0" i="0" kern="1200" dirty="0" err="1" smtClean="0">
                <a:solidFill>
                  <a:schemeClr val="tx1"/>
                </a:solidFill>
                <a:effectLst/>
                <a:latin typeface="+mn-lt"/>
                <a:ea typeface="+mn-ea"/>
                <a:cs typeface="+mn-cs"/>
              </a:rPr>
              <a:t>jre</a:t>
            </a:r>
            <a:r>
              <a:rPr lang="zh-CN" altLang="en-US" sz="1200" b="0" i="0" kern="1200" dirty="0" smtClean="0">
                <a:solidFill>
                  <a:schemeClr val="tx1"/>
                </a:solidFill>
                <a:effectLst/>
                <a:latin typeface="+mn-lt"/>
                <a:ea typeface="+mn-ea"/>
                <a:cs typeface="+mn-cs"/>
              </a:rPr>
              <a:t>的目录，里面有两个文件夹</a:t>
            </a:r>
            <a:r>
              <a:rPr lang="en-US" altLang="zh-CN" sz="1200" b="0" i="0" kern="1200" dirty="0" smtClean="0">
                <a:solidFill>
                  <a:schemeClr val="tx1"/>
                </a:solidFill>
                <a:effectLst/>
                <a:latin typeface="+mn-lt"/>
                <a:ea typeface="+mn-ea"/>
                <a:cs typeface="+mn-cs"/>
              </a:rPr>
              <a:t>bin</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lib</a:t>
            </a:r>
            <a:r>
              <a:rPr lang="zh-CN" altLang="en-US" sz="1200" b="0" i="0" kern="1200" dirty="0" smtClean="0">
                <a:solidFill>
                  <a:schemeClr val="tx1"/>
                </a:solidFill>
                <a:effectLst/>
                <a:latin typeface="+mn-lt"/>
                <a:ea typeface="+mn-ea"/>
                <a:cs typeface="+mn-cs"/>
              </a:rPr>
              <a:t>，在这里可以认为</a:t>
            </a:r>
            <a:r>
              <a:rPr lang="en-US" altLang="zh-CN" sz="1200" b="0" i="0" kern="1200" dirty="0" smtClean="0">
                <a:solidFill>
                  <a:schemeClr val="tx1"/>
                </a:solidFill>
                <a:effectLst/>
                <a:latin typeface="+mn-lt"/>
                <a:ea typeface="+mn-ea"/>
                <a:cs typeface="+mn-cs"/>
              </a:rPr>
              <a:t>bin</a:t>
            </a:r>
            <a:r>
              <a:rPr lang="zh-CN" altLang="en-US" sz="1200" b="0" i="0" kern="1200" dirty="0" smtClean="0">
                <a:solidFill>
                  <a:schemeClr val="tx1"/>
                </a:solidFill>
                <a:effectLst/>
                <a:latin typeface="+mn-lt"/>
                <a:ea typeface="+mn-ea"/>
                <a:cs typeface="+mn-cs"/>
              </a:rPr>
              <a:t>里的就是</a:t>
            </a:r>
            <a:r>
              <a:rPr lang="en-US" altLang="zh-CN" sz="1200" b="0" i="0" kern="1200" dirty="0" err="1"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lib</a:t>
            </a:r>
            <a:r>
              <a:rPr lang="zh-CN" altLang="en-US" sz="1200" b="0" i="0" kern="1200" dirty="0" smtClean="0">
                <a:solidFill>
                  <a:schemeClr val="tx1"/>
                </a:solidFill>
                <a:effectLst/>
                <a:latin typeface="+mn-lt"/>
                <a:ea typeface="+mn-ea"/>
                <a:cs typeface="+mn-cs"/>
              </a:rPr>
              <a:t>中则是</a:t>
            </a:r>
            <a:r>
              <a:rPr lang="en-US" altLang="zh-CN" sz="1200" b="0" i="0" kern="1200" dirty="0" err="1"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工作所需要的类库，而</a:t>
            </a:r>
            <a:r>
              <a:rPr lang="en-US" altLang="zh-CN" sz="1200" b="0" i="0" kern="1200" dirty="0" err="1"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lib</a:t>
            </a:r>
            <a:r>
              <a:rPr lang="zh-CN" altLang="en-US" sz="1200" b="0" i="0" kern="1200" dirty="0" smtClean="0">
                <a:solidFill>
                  <a:schemeClr val="tx1"/>
                </a:solidFill>
                <a:effectLst/>
                <a:latin typeface="+mn-lt"/>
                <a:ea typeface="+mn-ea"/>
                <a:cs typeface="+mn-cs"/>
              </a:rPr>
              <a:t>和起来就称为</a:t>
            </a:r>
            <a:r>
              <a:rPr lang="en-US" altLang="zh-CN" sz="1200" b="0" i="0" kern="1200" dirty="0" err="1" smtClean="0">
                <a:solidFill>
                  <a:schemeClr val="tx1"/>
                </a:solidFill>
                <a:effectLst/>
                <a:latin typeface="+mn-lt"/>
                <a:ea typeface="+mn-ea"/>
                <a:cs typeface="+mn-cs"/>
              </a:rPr>
              <a:t>jre</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JDK</a:t>
            </a:r>
            <a:r>
              <a:rPr lang="zh-CN" altLang="en-US" sz="1200" b="0" i="0" kern="1200" dirty="0" smtClean="0">
                <a:solidFill>
                  <a:schemeClr val="tx1"/>
                </a:solidFill>
                <a:effectLst/>
                <a:latin typeface="+mn-lt"/>
                <a:ea typeface="+mn-ea"/>
                <a:cs typeface="+mn-cs"/>
              </a:rPr>
              <a:t>是整个</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的核心，包括了</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运行环境</a:t>
            </a:r>
            <a:r>
              <a:rPr lang="en-US" altLang="zh-CN" sz="1200" b="0" i="0" kern="1200" dirty="0" smtClean="0">
                <a:solidFill>
                  <a:schemeClr val="tx1"/>
                </a:solidFill>
                <a:effectLst/>
                <a:latin typeface="+mn-lt"/>
                <a:ea typeface="+mn-ea"/>
                <a:cs typeface="+mn-cs"/>
              </a:rPr>
              <a:t>JRE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Java Runtime </a:t>
            </a:r>
            <a:r>
              <a:rPr lang="en-US" altLang="zh-CN" sz="1200" b="0" i="0" kern="1200" dirty="0" err="1" smtClean="0">
                <a:solidFill>
                  <a:schemeClr val="tx1"/>
                </a:solidFill>
                <a:effectLst/>
                <a:latin typeface="+mn-lt"/>
                <a:ea typeface="+mn-ea"/>
                <a:cs typeface="+mn-cs"/>
              </a:rPr>
              <a:t>Envirnment</a:t>
            </a:r>
            <a:r>
              <a:rPr lang="zh-CN" altLang="en-US" sz="1200" b="0" i="0" kern="1200" dirty="0" smtClean="0">
                <a:solidFill>
                  <a:schemeClr val="tx1"/>
                </a:solidFill>
                <a:effectLst/>
                <a:latin typeface="+mn-lt"/>
                <a:ea typeface="+mn-ea"/>
                <a:cs typeface="+mn-cs"/>
              </a:rPr>
              <a:t>）、一堆</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工具（</a:t>
            </a:r>
            <a:r>
              <a:rPr lang="en-US" altLang="zh-CN" sz="1200" b="0" i="0" kern="1200" dirty="0" err="1" smtClean="0">
                <a:solidFill>
                  <a:schemeClr val="tx1"/>
                </a:solidFill>
                <a:effectLst/>
                <a:latin typeface="+mn-lt"/>
                <a:ea typeface="+mn-ea"/>
                <a:cs typeface="+mn-cs"/>
              </a:rPr>
              <a:t>javac</a:t>
            </a:r>
            <a:r>
              <a:rPr lang="en-US" altLang="zh-CN" sz="1200" b="0" i="0" kern="1200" dirty="0" smtClean="0">
                <a:solidFill>
                  <a:schemeClr val="tx1"/>
                </a:solidFill>
                <a:effectLst/>
                <a:latin typeface="+mn-lt"/>
                <a:ea typeface="+mn-ea"/>
                <a:cs typeface="+mn-cs"/>
              </a:rPr>
              <a:t>/java/</a:t>
            </a:r>
            <a:r>
              <a:rPr lang="en-US" altLang="zh-CN" sz="1200" b="0" i="0" kern="1200" dirty="0" err="1" smtClean="0">
                <a:solidFill>
                  <a:schemeClr val="tx1"/>
                </a:solidFill>
                <a:effectLst/>
                <a:latin typeface="+mn-lt"/>
                <a:ea typeface="+mn-ea"/>
                <a:cs typeface="+mn-cs"/>
              </a:rPr>
              <a:t>jdb</a:t>
            </a:r>
            <a:r>
              <a:rPr lang="zh-CN" altLang="en-US" sz="1200" b="0" i="0" kern="1200" dirty="0" smtClean="0">
                <a:solidFill>
                  <a:schemeClr val="tx1"/>
                </a:solidFill>
                <a:effectLst/>
                <a:latin typeface="+mn-lt"/>
                <a:ea typeface="+mn-ea"/>
                <a:cs typeface="+mn-cs"/>
              </a:rPr>
              <a:t>等）和</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基础的类库（即</a:t>
            </a:r>
            <a:r>
              <a:rPr lang="en-US" altLang="zh-CN" sz="1200" b="0" i="0" kern="1200" dirty="0" smtClean="0">
                <a:solidFill>
                  <a:schemeClr val="tx1"/>
                </a:solidFill>
                <a:effectLst/>
                <a:latin typeface="+mn-lt"/>
                <a:ea typeface="+mn-ea"/>
                <a:cs typeface="+mn-cs"/>
              </a:rPr>
              <a:t>Java API </a:t>
            </a:r>
            <a:r>
              <a:rPr lang="zh-CN" altLang="en-US" sz="1200" b="0" i="0" kern="1200" dirty="0" smtClean="0">
                <a:solidFill>
                  <a:schemeClr val="tx1"/>
                </a:solidFill>
                <a:effectLst/>
                <a:latin typeface="+mn-lt"/>
                <a:ea typeface="+mn-ea"/>
                <a:cs typeface="+mn-cs"/>
              </a:rPr>
              <a:t>包括</a:t>
            </a:r>
            <a:r>
              <a:rPr lang="en-US" altLang="zh-CN" sz="1200" b="0" i="0" kern="1200" dirty="0" smtClean="0">
                <a:solidFill>
                  <a:schemeClr val="tx1"/>
                </a:solidFill>
                <a:effectLst/>
                <a:latin typeface="+mn-lt"/>
                <a:ea typeface="+mn-ea"/>
                <a:cs typeface="+mn-cs"/>
              </a:rPr>
              <a:t>rt.jar</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①</a:t>
            </a:r>
            <a:r>
              <a:rPr lang="en-US" altLang="zh-CN" sz="1200" b="0" i="0" kern="1200" dirty="0" smtClean="0">
                <a:solidFill>
                  <a:schemeClr val="tx1"/>
                </a:solidFill>
                <a:effectLst/>
                <a:latin typeface="+mn-lt"/>
                <a:ea typeface="+mn-ea"/>
                <a:cs typeface="+mn-cs"/>
              </a:rPr>
              <a:t>SE(J2SE)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standard edition</a:t>
            </a:r>
            <a:r>
              <a:rPr lang="zh-CN" altLang="en-US" sz="1200" b="0" i="0" kern="1200" dirty="0" smtClean="0">
                <a:solidFill>
                  <a:schemeClr val="tx1"/>
                </a:solidFill>
                <a:effectLst/>
                <a:latin typeface="+mn-lt"/>
                <a:ea typeface="+mn-ea"/>
                <a:cs typeface="+mn-cs"/>
              </a:rPr>
              <a:t>，标准版，是我们通常用的一个版本，从</a:t>
            </a:r>
            <a:r>
              <a:rPr lang="en-US" altLang="zh-CN" sz="1200" b="0" i="0" kern="1200" dirty="0" smtClean="0">
                <a:solidFill>
                  <a:schemeClr val="tx1"/>
                </a:solidFill>
                <a:effectLst/>
                <a:latin typeface="+mn-lt"/>
                <a:ea typeface="+mn-ea"/>
                <a:cs typeface="+mn-cs"/>
              </a:rPr>
              <a:t>JDK 5.0</a:t>
            </a:r>
            <a:r>
              <a:rPr lang="zh-CN" altLang="en-US" sz="1200" b="0" i="0" kern="1200" dirty="0" smtClean="0">
                <a:solidFill>
                  <a:schemeClr val="tx1"/>
                </a:solidFill>
                <a:effectLst/>
                <a:latin typeface="+mn-lt"/>
                <a:ea typeface="+mn-ea"/>
                <a:cs typeface="+mn-cs"/>
              </a:rPr>
              <a:t>开始，改名为</a:t>
            </a:r>
            <a:r>
              <a:rPr lang="en-US" altLang="zh-CN" sz="1200" b="0" i="0" kern="1200" dirty="0" smtClean="0">
                <a:solidFill>
                  <a:schemeClr val="tx1"/>
                </a:solidFill>
                <a:effectLst/>
                <a:latin typeface="+mn-lt"/>
                <a:ea typeface="+mn-ea"/>
                <a:cs typeface="+mn-cs"/>
              </a:rPr>
              <a:t>Java SE</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②</a:t>
            </a:r>
            <a:r>
              <a:rPr lang="en-US" altLang="zh-CN" sz="1200" b="0" i="0" kern="1200" dirty="0" smtClean="0">
                <a:solidFill>
                  <a:schemeClr val="tx1"/>
                </a:solidFill>
                <a:effectLst/>
                <a:latin typeface="+mn-lt"/>
                <a:ea typeface="+mn-ea"/>
                <a:cs typeface="+mn-cs"/>
              </a:rPr>
              <a:t>EE(J2EE)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enterprise edition</a:t>
            </a:r>
            <a:r>
              <a:rPr lang="zh-CN" altLang="en-US" sz="1200" b="0" i="0" kern="1200" dirty="0" smtClean="0">
                <a:solidFill>
                  <a:schemeClr val="tx1"/>
                </a:solidFill>
                <a:effectLst/>
                <a:latin typeface="+mn-lt"/>
                <a:ea typeface="+mn-ea"/>
                <a:cs typeface="+mn-cs"/>
              </a:rPr>
              <a:t>，企业版，使用这种</a:t>
            </a:r>
            <a:r>
              <a:rPr lang="en-US" altLang="zh-CN" sz="1200" b="0" i="0" kern="1200" dirty="0" smtClean="0">
                <a:solidFill>
                  <a:schemeClr val="tx1"/>
                </a:solidFill>
                <a:effectLst/>
                <a:latin typeface="+mn-lt"/>
                <a:ea typeface="+mn-ea"/>
                <a:cs typeface="+mn-cs"/>
              </a:rPr>
              <a:t>JDK</a:t>
            </a:r>
            <a:r>
              <a:rPr lang="zh-CN" altLang="en-US" sz="1200" b="0" i="0" kern="1200" dirty="0" smtClean="0">
                <a:solidFill>
                  <a:schemeClr val="tx1"/>
                </a:solidFill>
                <a:effectLst/>
                <a:latin typeface="+mn-lt"/>
                <a:ea typeface="+mn-ea"/>
                <a:cs typeface="+mn-cs"/>
              </a:rPr>
              <a:t>开发</a:t>
            </a:r>
            <a:r>
              <a:rPr lang="en-US" altLang="zh-CN" sz="1200" b="0" i="0" kern="1200" dirty="0" smtClean="0">
                <a:solidFill>
                  <a:schemeClr val="tx1"/>
                </a:solidFill>
                <a:effectLst/>
                <a:latin typeface="+mn-lt"/>
                <a:ea typeface="+mn-ea"/>
                <a:cs typeface="+mn-cs"/>
              </a:rPr>
              <a:t>J2EE</a:t>
            </a:r>
            <a:r>
              <a:rPr lang="zh-CN" altLang="en-US" sz="1200" b="0" i="0" kern="1200" dirty="0" smtClean="0">
                <a:solidFill>
                  <a:schemeClr val="tx1"/>
                </a:solidFill>
                <a:effectLst/>
                <a:latin typeface="+mn-lt"/>
                <a:ea typeface="+mn-ea"/>
                <a:cs typeface="+mn-cs"/>
              </a:rPr>
              <a:t>应用程序，从</a:t>
            </a:r>
            <a:r>
              <a:rPr lang="en-US" altLang="zh-CN" sz="1200" b="0" i="0" kern="1200" dirty="0" smtClean="0">
                <a:solidFill>
                  <a:schemeClr val="tx1"/>
                </a:solidFill>
                <a:effectLst/>
                <a:latin typeface="+mn-lt"/>
                <a:ea typeface="+mn-ea"/>
                <a:cs typeface="+mn-cs"/>
              </a:rPr>
              <a:t>JDK 5.0</a:t>
            </a:r>
            <a:r>
              <a:rPr lang="zh-CN" altLang="en-US" sz="1200" b="0" i="0" kern="1200" dirty="0" smtClean="0">
                <a:solidFill>
                  <a:schemeClr val="tx1"/>
                </a:solidFill>
                <a:effectLst/>
                <a:latin typeface="+mn-lt"/>
                <a:ea typeface="+mn-ea"/>
                <a:cs typeface="+mn-cs"/>
              </a:rPr>
              <a:t>开始，改名为</a:t>
            </a:r>
            <a:r>
              <a:rPr lang="en-US" altLang="zh-CN" sz="1200" b="0" i="0" kern="1200" dirty="0" smtClean="0">
                <a:solidFill>
                  <a:schemeClr val="tx1"/>
                </a:solidFill>
                <a:effectLst/>
                <a:latin typeface="+mn-lt"/>
                <a:ea typeface="+mn-ea"/>
                <a:cs typeface="+mn-cs"/>
              </a:rPr>
              <a:t>Java EE</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③</a:t>
            </a:r>
            <a:r>
              <a:rPr lang="en-US" altLang="zh-CN" sz="1200" b="0" i="0" kern="1200" dirty="0" smtClean="0">
                <a:solidFill>
                  <a:schemeClr val="tx1"/>
                </a:solidFill>
                <a:effectLst/>
                <a:latin typeface="+mn-lt"/>
                <a:ea typeface="+mn-ea"/>
                <a:cs typeface="+mn-cs"/>
              </a:rPr>
              <a:t>ME(J2ME)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micro edition</a:t>
            </a:r>
            <a:r>
              <a:rPr lang="zh-CN" altLang="en-US" sz="1200" b="0" i="0" kern="1200" dirty="0" smtClean="0">
                <a:solidFill>
                  <a:schemeClr val="tx1"/>
                </a:solidFill>
                <a:effectLst/>
                <a:latin typeface="+mn-lt"/>
                <a:ea typeface="+mn-ea"/>
                <a:cs typeface="+mn-cs"/>
              </a:rPr>
              <a:t>，主要用于移动设备、嵌入式设备上的</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应用程序，从</a:t>
            </a:r>
            <a:r>
              <a:rPr lang="en-US" altLang="zh-CN" sz="1200" b="0" i="0" kern="1200" dirty="0" smtClean="0">
                <a:solidFill>
                  <a:schemeClr val="tx1"/>
                </a:solidFill>
                <a:effectLst/>
                <a:latin typeface="+mn-lt"/>
                <a:ea typeface="+mn-ea"/>
                <a:cs typeface="+mn-cs"/>
              </a:rPr>
              <a:t>JDK 5.0</a:t>
            </a:r>
            <a:r>
              <a:rPr lang="zh-CN" altLang="en-US" sz="1200" b="0" i="0" kern="1200" dirty="0" smtClean="0">
                <a:solidFill>
                  <a:schemeClr val="tx1"/>
                </a:solidFill>
                <a:effectLst/>
                <a:latin typeface="+mn-lt"/>
                <a:ea typeface="+mn-ea"/>
                <a:cs typeface="+mn-cs"/>
              </a:rPr>
              <a:t>开始，改名为</a:t>
            </a:r>
            <a:r>
              <a:rPr lang="en-US" altLang="zh-CN" sz="1200" b="0" i="0" kern="1200" dirty="0" smtClean="0">
                <a:solidFill>
                  <a:schemeClr val="tx1"/>
                </a:solidFill>
                <a:effectLst/>
                <a:latin typeface="+mn-lt"/>
                <a:ea typeface="+mn-ea"/>
                <a:cs typeface="+mn-cs"/>
              </a:rPr>
              <a:t>Java ME</a:t>
            </a:r>
            <a:r>
              <a:rPr lang="zh-CN" altLang="en-US" sz="1200" b="0" i="0" kern="1200" dirty="0" smtClean="0">
                <a:solidFill>
                  <a:schemeClr val="tx1"/>
                </a:solidFill>
                <a:effectLst/>
                <a:latin typeface="+mn-lt"/>
                <a:ea typeface="+mn-ea"/>
                <a:cs typeface="+mn-cs"/>
              </a:rPr>
              <a:t>。</a:t>
            </a:r>
          </a:p>
          <a:p>
            <a:r>
              <a:rPr lang="en-US" altLang="zh-CN" sz="1200" b="1" i="0" kern="1200" dirty="0" smtClean="0">
                <a:solidFill>
                  <a:schemeClr val="tx1"/>
                </a:solidFill>
                <a:effectLst/>
                <a:latin typeface="+mn-lt"/>
                <a:ea typeface="+mn-ea"/>
                <a:cs typeface="+mn-cs"/>
              </a:rPr>
              <a:t>Java Runtime Environment</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JRE</a:t>
            </a:r>
            <a:r>
              <a:rPr lang="zh-CN" altLang="en-US"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是运行基于</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语言编写的程序所不可缺少的运行环境。也是通过它，</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的开发者才得以将自己开发的程序发布到用户手中，让用户使用。</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RE</a:t>
            </a:r>
            <a:r>
              <a:rPr lang="zh-CN" altLang="en-US" sz="1200" b="0" i="0" kern="1200" dirty="0" smtClean="0">
                <a:solidFill>
                  <a:schemeClr val="tx1"/>
                </a:solidFill>
                <a:effectLst/>
                <a:latin typeface="+mn-lt"/>
                <a:ea typeface="+mn-ea"/>
                <a:cs typeface="+mn-cs"/>
              </a:rPr>
              <a:t>中包含了</a:t>
            </a:r>
            <a:r>
              <a:rPr lang="en-US" altLang="zh-CN" sz="1200" b="0" i="0" kern="1200" dirty="0" smtClean="0">
                <a:solidFill>
                  <a:schemeClr val="tx1"/>
                </a:solidFill>
                <a:effectLst/>
                <a:latin typeface="+mn-lt"/>
                <a:ea typeface="+mn-ea"/>
                <a:cs typeface="+mn-cs"/>
              </a:rPr>
              <a:t>Java virtual machine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runtime class libraries</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Java application launcher</a:t>
            </a:r>
            <a:r>
              <a:rPr lang="zh-CN" altLang="en-US" sz="1200" b="0" i="0" kern="1200" dirty="0" smtClean="0">
                <a:solidFill>
                  <a:schemeClr val="tx1"/>
                </a:solidFill>
                <a:effectLst/>
                <a:latin typeface="+mn-lt"/>
                <a:ea typeface="+mn-ea"/>
                <a:cs typeface="+mn-cs"/>
              </a:rPr>
              <a:t>，这些是运行</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程序的必要组件。</a:t>
            </a:r>
          </a:p>
          <a:p>
            <a:r>
              <a:rPr lang="zh-CN" altLang="en-US" sz="1200" b="0" i="0" kern="1200" dirty="0" smtClean="0">
                <a:solidFill>
                  <a:schemeClr val="tx1"/>
                </a:solidFill>
                <a:effectLst/>
                <a:latin typeface="+mn-lt"/>
                <a:ea typeface="+mn-ea"/>
                <a:cs typeface="+mn-cs"/>
              </a:rPr>
              <a:t>　　与大家熟知的</a:t>
            </a:r>
            <a:r>
              <a:rPr lang="en-US" altLang="zh-CN" sz="1200" b="0" i="0" kern="1200" dirty="0" smtClean="0">
                <a:solidFill>
                  <a:schemeClr val="tx1"/>
                </a:solidFill>
                <a:effectLst/>
                <a:latin typeface="+mn-lt"/>
                <a:ea typeface="+mn-ea"/>
                <a:cs typeface="+mn-cs"/>
              </a:rPr>
              <a:t>JDK</a:t>
            </a:r>
            <a:r>
              <a:rPr lang="zh-CN" altLang="en-US" sz="1200" b="0" i="0" kern="1200" dirty="0" smtClean="0">
                <a:solidFill>
                  <a:schemeClr val="tx1"/>
                </a:solidFill>
                <a:effectLst/>
                <a:latin typeface="+mn-lt"/>
                <a:ea typeface="+mn-ea"/>
                <a:cs typeface="+mn-cs"/>
              </a:rPr>
              <a:t>不同，</a:t>
            </a:r>
            <a:r>
              <a:rPr lang="en-US" altLang="zh-CN" sz="1200" b="0" i="0" kern="1200" dirty="0" smtClean="0">
                <a:solidFill>
                  <a:schemeClr val="tx1"/>
                </a:solidFill>
                <a:effectLst/>
                <a:latin typeface="+mn-lt"/>
                <a:ea typeface="+mn-ea"/>
                <a:cs typeface="+mn-cs"/>
              </a:rPr>
              <a:t>JRE</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运行环境，并不是一个开发环境，所以没有包含任何开发工具（如编译器和调试器），只是针对于使用</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程序的用户。</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JVM</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java virtual machine</a:t>
            </a:r>
            <a:r>
              <a:rPr lang="zh-CN" altLang="en-US"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就是我们常说的</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虚拟机，它是整个</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实现跨平台的最核心的部分，所有的</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程序会首先被编译为</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的类文件，这种类文件可以在虚拟机上执行。</a:t>
            </a:r>
          </a:p>
          <a:p>
            <a:r>
              <a:rPr lang="zh-CN" altLang="en-US" sz="1200" b="0" i="0" kern="1200" dirty="0" smtClean="0">
                <a:solidFill>
                  <a:schemeClr val="tx1"/>
                </a:solidFill>
                <a:effectLst/>
                <a:latin typeface="+mn-lt"/>
                <a:ea typeface="+mn-ea"/>
                <a:cs typeface="+mn-cs"/>
              </a:rPr>
              <a:t>　　也就是说</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并不直接与机器的操作系统相对应，而是经过虚拟机间接与操作系统交互，由虚拟机将程序解释给本地系统执行。</a:t>
            </a:r>
          </a:p>
          <a:p>
            <a:r>
              <a:rPr lang="zh-CN" altLang="en-US" sz="1200" b="0" i="0" kern="1200" dirty="0" smtClean="0">
                <a:solidFill>
                  <a:schemeClr val="tx1"/>
                </a:solidFill>
                <a:effectLst/>
                <a:latin typeface="+mn-lt"/>
                <a:ea typeface="+mn-ea"/>
                <a:cs typeface="+mn-cs"/>
              </a:rPr>
              <a:t>　　只有</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还不能成</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的执行，因为在解释</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的时候</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需要调用解释所需要的类库</a:t>
            </a:r>
            <a:r>
              <a:rPr lang="en-US" altLang="zh-CN" sz="1200" b="0" i="0" kern="1200" dirty="0" smtClean="0">
                <a:solidFill>
                  <a:schemeClr val="tx1"/>
                </a:solidFill>
                <a:effectLst/>
                <a:latin typeface="+mn-lt"/>
                <a:ea typeface="+mn-ea"/>
                <a:cs typeface="+mn-cs"/>
              </a:rPr>
              <a:t>lib</a:t>
            </a:r>
            <a:r>
              <a:rPr lang="zh-CN" altLang="en-US" sz="1200" b="0" i="0" kern="1200" dirty="0" smtClean="0">
                <a:solidFill>
                  <a:schemeClr val="tx1"/>
                </a:solidFill>
                <a:effectLst/>
                <a:latin typeface="+mn-lt"/>
                <a:ea typeface="+mn-ea"/>
                <a:cs typeface="+mn-cs"/>
              </a:rPr>
              <a:t>，而</a:t>
            </a:r>
            <a:r>
              <a:rPr lang="en-US" altLang="zh-CN" sz="1200" b="0" i="0" kern="1200" dirty="0" err="1" smtClean="0">
                <a:solidFill>
                  <a:schemeClr val="tx1"/>
                </a:solidFill>
                <a:effectLst/>
                <a:latin typeface="+mn-lt"/>
                <a:ea typeface="+mn-ea"/>
                <a:cs typeface="+mn-cs"/>
              </a:rPr>
              <a:t>jre</a:t>
            </a:r>
            <a:r>
              <a:rPr lang="zh-CN" altLang="en-US" sz="1200" b="0" i="0" kern="1200" dirty="0" smtClean="0">
                <a:solidFill>
                  <a:schemeClr val="tx1"/>
                </a:solidFill>
                <a:effectLst/>
                <a:latin typeface="+mn-lt"/>
                <a:ea typeface="+mn-ea"/>
                <a:cs typeface="+mn-cs"/>
              </a:rPr>
              <a:t>包含</a:t>
            </a:r>
            <a:r>
              <a:rPr lang="en-US" altLang="zh-CN" sz="1200" b="0" i="0" kern="1200" dirty="0" smtClean="0">
                <a:solidFill>
                  <a:schemeClr val="tx1"/>
                </a:solidFill>
                <a:effectLst/>
                <a:latin typeface="+mn-lt"/>
                <a:ea typeface="+mn-ea"/>
                <a:cs typeface="+mn-cs"/>
              </a:rPr>
              <a:t>lib</a:t>
            </a:r>
            <a:r>
              <a:rPr lang="zh-CN" altLang="en-US" sz="1200" b="0" i="0" kern="1200" dirty="0" smtClean="0">
                <a:solidFill>
                  <a:schemeClr val="tx1"/>
                </a:solidFill>
                <a:effectLst/>
                <a:latin typeface="+mn-lt"/>
                <a:ea typeface="+mn-ea"/>
                <a:cs typeface="+mn-cs"/>
              </a:rPr>
              <a:t>类库。</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屏蔽了与具体操作系统平台相关的信息，使得</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程序只需生成在</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虚拟机上运行的目标代码（字节码），就可以在多种平台上不加修改地运行。</a:t>
            </a:r>
          </a:p>
          <a:p>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5122C4E5-5014-427F-A402-9C774ED097F2}" type="slidenum">
              <a:rPr lang="zh-CN" altLang="en-US" smtClean="0"/>
              <a:t>4</a:t>
            </a:fld>
            <a:endParaRPr lang="zh-CN" altLang="en-US"/>
          </a:p>
        </p:txBody>
      </p:sp>
    </p:spTree>
    <p:extLst>
      <p:ext uri="{BB962C8B-B14F-4D97-AF65-F5344CB8AC3E}">
        <p14:creationId xmlns:p14="http://schemas.microsoft.com/office/powerpoint/2010/main" val="3520243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38839D-6344-4639-923F-16BBFD98CAE6}" type="slidenum">
              <a:rPr lang="zh-CN" altLang="en-US" smtClean="0"/>
              <a:t>30</a:t>
            </a:fld>
            <a:endParaRPr lang="zh-CN" altLang="en-US"/>
          </a:p>
        </p:txBody>
      </p:sp>
    </p:spTree>
    <p:extLst>
      <p:ext uri="{BB962C8B-B14F-4D97-AF65-F5344CB8AC3E}">
        <p14:creationId xmlns:p14="http://schemas.microsoft.com/office/powerpoint/2010/main" val="3505514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首先判断该类型是否已经被加载  </a:t>
            </a:r>
          </a:p>
          <a:p>
            <a:r>
              <a:rPr lang="zh-CN" altLang="en-US" dirty="0"/>
              <a:t>    </a:t>
            </a:r>
            <a:r>
              <a:rPr lang="en-US" altLang="zh-CN" dirty="0"/>
              <a:t>Class c = </a:t>
            </a:r>
            <a:r>
              <a:rPr lang="en-US" altLang="zh-CN" dirty="0" err="1"/>
              <a:t>findLoadedClass</a:t>
            </a:r>
            <a:r>
              <a:rPr lang="en-US" altLang="zh-CN" dirty="0"/>
              <a:t>(name);  </a:t>
            </a:r>
          </a:p>
          <a:p>
            <a:r>
              <a:rPr lang="en-US" altLang="zh-CN" dirty="0"/>
              <a:t>    if (c == null) {  </a:t>
            </a:r>
          </a:p>
          <a:p>
            <a:r>
              <a:rPr lang="en-US" altLang="zh-CN" dirty="0"/>
              <a:t>        //</a:t>
            </a:r>
            <a:r>
              <a:rPr lang="zh-CN" altLang="en-US" dirty="0"/>
              <a:t>如果没有被加载，就委托给父类加载或者委派给启动类加载器加载  </a:t>
            </a:r>
          </a:p>
          <a:p>
            <a:r>
              <a:rPr lang="zh-CN" altLang="en-US" dirty="0"/>
              <a:t>        </a:t>
            </a:r>
            <a:r>
              <a:rPr lang="en-US" altLang="zh-CN" dirty="0"/>
              <a:t>try {  </a:t>
            </a:r>
          </a:p>
          <a:p>
            <a:r>
              <a:rPr lang="en-US" altLang="zh-CN" dirty="0"/>
              <a:t>            if (parent != null) {  </a:t>
            </a:r>
          </a:p>
          <a:p>
            <a:r>
              <a:rPr lang="en-US" altLang="zh-CN" dirty="0"/>
              <a:t>                //</a:t>
            </a:r>
            <a:r>
              <a:rPr lang="zh-CN" altLang="en-US" dirty="0"/>
              <a:t>如果存在父类加载器，就委派给父类加载器加载  </a:t>
            </a:r>
          </a:p>
          <a:p>
            <a:r>
              <a:rPr lang="zh-CN" altLang="en-US" dirty="0"/>
              <a:t>                </a:t>
            </a:r>
            <a:r>
              <a:rPr lang="en-US" altLang="zh-CN" dirty="0"/>
              <a:t>c = </a:t>
            </a:r>
            <a:r>
              <a:rPr lang="en-US" altLang="zh-CN" dirty="0" err="1"/>
              <a:t>parent.loadClass</a:t>
            </a:r>
            <a:r>
              <a:rPr lang="en-US" altLang="zh-CN" dirty="0"/>
              <a:t>(name, false);  </a:t>
            </a:r>
          </a:p>
          <a:p>
            <a:r>
              <a:rPr lang="en-US" altLang="zh-CN" dirty="0"/>
              <a:t>            } else {  </a:t>
            </a:r>
          </a:p>
          <a:p>
            <a:r>
              <a:rPr lang="en-US" altLang="zh-CN" dirty="0"/>
              <a:t>                //</a:t>
            </a:r>
            <a:r>
              <a:rPr lang="zh-CN" altLang="en-US" dirty="0"/>
              <a:t>如果不存在父类加载器，就检查是否是由启动类加载器加载的类，  </a:t>
            </a:r>
          </a:p>
          <a:p>
            <a:r>
              <a:rPr lang="zh-CN" altLang="en-US" dirty="0"/>
              <a:t>                </a:t>
            </a:r>
            <a:r>
              <a:rPr lang="en-US" altLang="zh-CN" dirty="0"/>
              <a:t>//</a:t>
            </a:r>
            <a:r>
              <a:rPr lang="zh-CN" altLang="en-US" dirty="0"/>
              <a:t>通过调用本地方法</a:t>
            </a:r>
            <a:r>
              <a:rPr lang="en-US" altLang="zh-CN" dirty="0"/>
              <a:t>native findBootstrapClass0(String name)  </a:t>
            </a:r>
          </a:p>
          <a:p>
            <a:r>
              <a:rPr lang="en-US" altLang="zh-CN" dirty="0"/>
              <a:t>                c = findBootstrapClass0(name);  </a:t>
            </a:r>
          </a:p>
          <a:p>
            <a:r>
              <a:rPr lang="en-US" altLang="zh-CN" dirty="0"/>
              <a:t>            }  </a:t>
            </a:r>
          </a:p>
          <a:p>
            <a:r>
              <a:rPr lang="en-US" altLang="zh-CN" dirty="0"/>
              <a:t>        } catch (</a:t>
            </a:r>
            <a:r>
              <a:rPr lang="en-US" altLang="zh-CN" dirty="0" err="1"/>
              <a:t>ClassNotFoundException</a:t>
            </a:r>
            <a:r>
              <a:rPr lang="en-US" altLang="zh-CN" dirty="0"/>
              <a:t> e) {  </a:t>
            </a:r>
          </a:p>
          <a:p>
            <a:r>
              <a:rPr lang="en-US" altLang="zh-CN" dirty="0"/>
              <a:t>            // </a:t>
            </a:r>
            <a:r>
              <a:rPr lang="zh-CN" altLang="en-US" dirty="0"/>
              <a:t>如果父类加载器和启动类加载器都不能完成加载任务，才调用自身的加载功能  </a:t>
            </a:r>
          </a:p>
          <a:p>
            <a:r>
              <a:rPr lang="zh-CN" altLang="en-US" dirty="0"/>
              <a:t>            </a:t>
            </a:r>
            <a:r>
              <a:rPr lang="en-US" altLang="zh-CN" dirty="0"/>
              <a:t>c = </a:t>
            </a:r>
            <a:r>
              <a:rPr lang="en-US" altLang="zh-CN" dirty="0" err="1"/>
              <a:t>findClass</a:t>
            </a:r>
            <a:r>
              <a:rPr lang="en-US" altLang="zh-CN" dirty="0"/>
              <a:t>(name);  </a:t>
            </a:r>
          </a:p>
          <a:p>
            <a:r>
              <a:rPr lang="en-US" altLang="zh-CN" dirty="0"/>
              <a:t>        }  </a:t>
            </a:r>
          </a:p>
          <a:p>
            <a:r>
              <a:rPr lang="en-US" altLang="zh-CN" dirty="0"/>
              <a:t>    }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EE38839D-6344-4639-923F-16BBFD98CAE6}" type="slidenum">
              <a:rPr lang="zh-CN" altLang="en-US" smtClean="0"/>
              <a:t>31</a:t>
            </a:fld>
            <a:endParaRPr lang="zh-CN" altLang="en-US"/>
          </a:p>
        </p:txBody>
      </p:sp>
    </p:spTree>
    <p:extLst>
      <p:ext uri="{BB962C8B-B14F-4D97-AF65-F5344CB8AC3E}">
        <p14:creationId xmlns:p14="http://schemas.microsoft.com/office/powerpoint/2010/main" val="702678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应用程序运行时，在 </a:t>
            </a:r>
            <a:r>
              <a:rPr lang="en-US" altLang="zh-CN" sz="1200" b="0" i="0" kern="1200" dirty="0">
                <a:solidFill>
                  <a:schemeClr val="tx1"/>
                </a:solidFill>
                <a:effectLst/>
                <a:latin typeface="+mn-lt"/>
                <a:ea typeface="+mn-ea"/>
                <a:cs typeface="+mn-cs"/>
              </a:rPr>
              <a:t>class </a:t>
            </a:r>
            <a:r>
              <a:rPr lang="zh-CN" altLang="en-US" sz="1200" b="0" i="0" kern="1200" dirty="0">
                <a:solidFill>
                  <a:schemeClr val="tx1"/>
                </a:solidFill>
                <a:effectLst/>
                <a:latin typeface="+mn-lt"/>
                <a:ea typeface="+mn-ea"/>
                <a:cs typeface="+mn-cs"/>
              </a:rPr>
              <a:t>执行和被访问之前，它必须通过类加载器加载使之有效，类加载器是 </a:t>
            </a:r>
            <a:r>
              <a:rPr lang="en-US" altLang="zh-CN" sz="1200" b="0" i="0" kern="1200" dirty="0">
                <a:solidFill>
                  <a:schemeClr val="tx1"/>
                </a:solidFill>
                <a:effectLst/>
                <a:latin typeface="+mn-lt"/>
                <a:ea typeface="+mn-ea"/>
                <a:cs typeface="+mn-cs"/>
              </a:rPr>
              <a:t>JVM </a:t>
            </a:r>
            <a:r>
              <a:rPr lang="zh-CN" altLang="en-US" sz="1200" b="0" i="0" kern="1200" dirty="0">
                <a:solidFill>
                  <a:schemeClr val="tx1"/>
                </a:solidFill>
                <a:effectLst/>
                <a:latin typeface="+mn-lt"/>
                <a:ea typeface="+mn-ea"/>
                <a:cs typeface="+mn-cs"/>
              </a:rPr>
              <a:t>代码的一部分，负责在 </a:t>
            </a:r>
            <a:r>
              <a:rPr lang="en-US" altLang="zh-CN" sz="1200" b="0" i="0" kern="1200" dirty="0">
                <a:solidFill>
                  <a:schemeClr val="tx1"/>
                </a:solidFill>
                <a:effectLst/>
                <a:latin typeface="+mn-lt"/>
                <a:ea typeface="+mn-ea"/>
                <a:cs typeface="+mn-cs"/>
              </a:rPr>
              <a:t>JVM </a:t>
            </a:r>
            <a:r>
              <a:rPr lang="zh-CN" altLang="en-US" sz="1200" b="0" i="0" kern="1200" dirty="0">
                <a:solidFill>
                  <a:schemeClr val="tx1"/>
                </a:solidFill>
                <a:effectLst/>
                <a:latin typeface="+mn-lt"/>
                <a:ea typeface="+mn-ea"/>
                <a:cs typeface="+mn-cs"/>
              </a:rPr>
              <a:t>虚拟机中查找和加载所有的 </a:t>
            </a:r>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类和本地的 </a:t>
            </a:r>
            <a:r>
              <a:rPr lang="en-US" altLang="zh-CN" sz="1200" b="0" i="0" kern="1200" dirty="0">
                <a:solidFill>
                  <a:schemeClr val="tx1"/>
                </a:solidFill>
                <a:effectLst/>
                <a:latin typeface="+mn-lt"/>
                <a:ea typeface="+mn-ea"/>
                <a:cs typeface="+mn-cs"/>
              </a:rPr>
              <a:t>lib </a:t>
            </a:r>
            <a:r>
              <a:rPr lang="zh-CN" altLang="en-US" sz="1200" b="0" i="0" kern="1200" dirty="0">
                <a:solidFill>
                  <a:schemeClr val="tx1"/>
                </a:solidFill>
                <a:effectLst/>
                <a:latin typeface="+mn-lt"/>
                <a:ea typeface="+mn-ea"/>
                <a:cs typeface="+mn-cs"/>
              </a:rPr>
              <a:t>库。类加载器的不同配置影响到应用程序部署到应用程序服务器上运行时的行为。</a:t>
            </a:r>
            <a:r>
              <a:rPr lang="en-US" altLang="zh-CN" sz="1200" b="0" i="0" kern="1200" dirty="0">
                <a:solidFill>
                  <a:schemeClr val="tx1"/>
                </a:solidFill>
                <a:effectLst/>
                <a:latin typeface="+mn-lt"/>
                <a:ea typeface="+mn-ea"/>
                <a:cs typeface="+mn-cs"/>
              </a:rPr>
              <a:t>JVM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WebSphere </a:t>
            </a:r>
            <a:r>
              <a:rPr lang="zh-CN" altLang="en-US" sz="1200" b="0" i="0" kern="1200" dirty="0">
                <a:solidFill>
                  <a:schemeClr val="tx1"/>
                </a:solidFill>
                <a:effectLst/>
                <a:latin typeface="+mn-lt"/>
                <a:ea typeface="+mn-ea"/>
                <a:cs typeface="+mn-cs"/>
              </a:rPr>
              <a:t>应用程序服务器提供了多种不同的类加载器配置， 形成一个具有父子关系的分层结构。</a:t>
            </a:r>
            <a:r>
              <a:rPr lang="en-US" altLang="zh-CN" sz="1200" b="0" i="0" kern="1200" dirty="0">
                <a:solidFill>
                  <a:schemeClr val="tx1"/>
                </a:solidFill>
                <a:effectLst/>
                <a:latin typeface="+mn-lt"/>
                <a:ea typeface="+mn-ea"/>
                <a:cs typeface="+mn-cs"/>
              </a:rPr>
              <a:t>WebSphere </a:t>
            </a:r>
            <a:r>
              <a:rPr lang="zh-CN" altLang="en-US" sz="1200" b="0" i="0" kern="1200" dirty="0">
                <a:solidFill>
                  <a:schemeClr val="tx1"/>
                </a:solidFill>
                <a:effectLst/>
                <a:latin typeface="+mn-lt"/>
                <a:ea typeface="+mn-ea"/>
                <a:cs typeface="+mn-cs"/>
              </a:rPr>
              <a:t>中类加载器的层次结构图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所示</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如上图所示，</a:t>
            </a:r>
            <a:r>
              <a:rPr lang="en-US" altLang="zh-CN" sz="1200" b="0" i="0" kern="1200" dirty="0">
                <a:solidFill>
                  <a:schemeClr val="tx1"/>
                </a:solidFill>
                <a:effectLst/>
                <a:latin typeface="+mn-lt"/>
                <a:ea typeface="+mn-ea"/>
                <a:cs typeface="+mn-cs"/>
              </a:rPr>
              <a:t>WebSphere </a:t>
            </a:r>
            <a:r>
              <a:rPr lang="zh-CN" altLang="en-US" sz="1200" b="0" i="0" kern="1200" dirty="0">
                <a:solidFill>
                  <a:schemeClr val="tx1"/>
                </a:solidFill>
                <a:effectLst/>
                <a:latin typeface="+mn-lt"/>
                <a:ea typeface="+mn-ea"/>
                <a:cs typeface="+mn-cs"/>
              </a:rPr>
              <a:t>中类加载器被组织成一个自上而下的层次结构，最上层是系统的运行环境 </a:t>
            </a:r>
            <a:r>
              <a:rPr lang="en-US" altLang="zh-CN" sz="1200" b="0" i="0" kern="1200" dirty="0">
                <a:solidFill>
                  <a:schemeClr val="tx1"/>
                </a:solidFill>
                <a:effectLst/>
                <a:latin typeface="+mn-lt"/>
                <a:ea typeface="+mn-ea"/>
                <a:cs typeface="+mn-cs"/>
              </a:rPr>
              <a:t>JVM</a:t>
            </a:r>
            <a:r>
              <a:rPr lang="zh-CN" altLang="en-US" sz="1200" b="0" i="0" kern="1200" dirty="0">
                <a:solidFill>
                  <a:schemeClr val="tx1"/>
                </a:solidFill>
                <a:effectLst/>
                <a:latin typeface="+mn-lt"/>
                <a:ea typeface="+mn-ea"/>
                <a:cs typeface="+mn-cs"/>
              </a:rPr>
              <a:t>，最下层是具体的应用程序，上下层之间形成父子关系。</a:t>
            </a:r>
            <a:endParaRPr lang="zh-CN" altLang="en-US" dirty="0"/>
          </a:p>
        </p:txBody>
      </p:sp>
      <p:sp>
        <p:nvSpPr>
          <p:cNvPr id="4" name="灯片编号占位符 3"/>
          <p:cNvSpPr>
            <a:spLocks noGrp="1"/>
          </p:cNvSpPr>
          <p:nvPr>
            <p:ph type="sldNum" sz="quarter" idx="10"/>
          </p:nvPr>
        </p:nvSpPr>
        <p:spPr/>
        <p:txBody>
          <a:bodyPr/>
          <a:lstStyle/>
          <a:p>
            <a:fld id="{EE38839D-6344-4639-923F-16BBFD98CAE6}" type="slidenum">
              <a:rPr lang="zh-CN" altLang="en-US" smtClean="0"/>
              <a:t>32</a:t>
            </a:fld>
            <a:endParaRPr lang="zh-CN" altLang="en-US"/>
          </a:p>
        </p:txBody>
      </p:sp>
    </p:spTree>
    <p:extLst>
      <p:ext uri="{BB962C8B-B14F-4D97-AF65-F5344CB8AC3E}">
        <p14:creationId xmlns:p14="http://schemas.microsoft.com/office/powerpoint/2010/main" val="1012894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38839D-6344-4639-923F-16BBFD98CAE6}" type="slidenum">
              <a:rPr lang="zh-CN" altLang="en-US" smtClean="0"/>
              <a:t>33</a:t>
            </a:fld>
            <a:endParaRPr lang="zh-CN" altLang="en-US"/>
          </a:p>
        </p:txBody>
      </p:sp>
    </p:spTree>
    <p:extLst>
      <p:ext uri="{BB962C8B-B14F-4D97-AF65-F5344CB8AC3E}">
        <p14:creationId xmlns:p14="http://schemas.microsoft.com/office/powerpoint/2010/main" val="2177584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38839D-6344-4639-923F-16BBFD98CAE6}" type="slidenum">
              <a:rPr lang="zh-CN" altLang="en-US" smtClean="0"/>
              <a:t>34</a:t>
            </a:fld>
            <a:endParaRPr lang="zh-CN" altLang="en-US"/>
          </a:p>
        </p:txBody>
      </p:sp>
    </p:spTree>
    <p:extLst>
      <p:ext uri="{BB962C8B-B14F-4D97-AF65-F5344CB8AC3E}">
        <p14:creationId xmlns:p14="http://schemas.microsoft.com/office/powerpoint/2010/main" val="718370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38839D-6344-4639-923F-16BBFD98CAE6}" type="slidenum">
              <a:rPr lang="zh-CN" altLang="en-US" smtClean="0"/>
              <a:t>35</a:t>
            </a:fld>
            <a:endParaRPr lang="zh-CN" altLang="en-US"/>
          </a:p>
        </p:txBody>
      </p:sp>
    </p:spTree>
    <p:extLst>
      <p:ext uri="{BB962C8B-B14F-4D97-AF65-F5344CB8AC3E}">
        <p14:creationId xmlns:p14="http://schemas.microsoft.com/office/powerpoint/2010/main" val="1980133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38839D-6344-4639-923F-16BBFD98CAE6}" type="slidenum">
              <a:rPr lang="zh-CN" altLang="en-US" smtClean="0"/>
              <a:t>36</a:t>
            </a:fld>
            <a:endParaRPr lang="zh-CN" altLang="en-US"/>
          </a:p>
        </p:txBody>
      </p:sp>
    </p:spTree>
    <p:extLst>
      <p:ext uri="{BB962C8B-B14F-4D97-AF65-F5344CB8AC3E}">
        <p14:creationId xmlns:p14="http://schemas.microsoft.com/office/powerpoint/2010/main" val="33642668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38839D-6344-4639-923F-16BBFD98CAE6}" type="slidenum">
              <a:rPr lang="zh-CN" altLang="en-US" smtClean="0"/>
              <a:t>37</a:t>
            </a:fld>
            <a:endParaRPr lang="zh-CN" altLang="en-US"/>
          </a:p>
        </p:txBody>
      </p:sp>
    </p:spTree>
    <p:extLst>
      <p:ext uri="{BB962C8B-B14F-4D97-AF65-F5344CB8AC3E}">
        <p14:creationId xmlns:p14="http://schemas.microsoft.com/office/powerpoint/2010/main" val="2899017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从上面的定义可以看出，不同的类加载器策略的配置下，类加载器的层次结构上的某些类加载器可能不存在。比如在应用程序服务器的应用程序类加载器策略定义为 </a:t>
            </a:r>
            <a:r>
              <a:rPr lang="en-US" altLang="zh-CN" sz="1200" b="0" i="0" kern="1200" dirty="0">
                <a:solidFill>
                  <a:schemeClr val="tx1"/>
                </a:solidFill>
                <a:effectLst/>
                <a:latin typeface="+mn-lt"/>
                <a:ea typeface="+mn-ea"/>
                <a:cs typeface="+mn-cs"/>
              </a:rPr>
              <a:t>single </a:t>
            </a:r>
            <a:r>
              <a:rPr lang="zh-CN" altLang="en-US" sz="1200" b="0" i="0" kern="1200" dirty="0">
                <a:solidFill>
                  <a:schemeClr val="tx1"/>
                </a:solidFill>
                <a:effectLst/>
                <a:latin typeface="+mn-lt"/>
                <a:ea typeface="+mn-ea"/>
                <a:cs typeface="+mn-cs"/>
              </a:rPr>
              <a:t>的情况下，应用程序的类加载器将不存在，同一个应用服务器上的所有应用程序将共用同一个类加载器，这也就意味着不同的应用程序之间的类是共享的，应用程序间不能存在同名的类。</a:t>
            </a:r>
            <a:endParaRPr lang="zh-CN" altLang="en-US" dirty="0"/>
          </a:p>
        </p:txBody>
      </p:sp>
      <p:sp>
        <p:nvSpPr>
          <p:cNvPr id="4" name="灯片编号占位符 3"/>
          <p:cNvSpPr>
            <a:spLocks noGrp="1"/>
          </p:cNvSpPr>
          <p:nvPr>
            <p:ph type="sldNum" sz="quarter" idx="10"/>
          </p:nvPr>
        </p:nvSpPr>
        <p:spPr/>
        <p:txBody>
          <a:bodyPr/>
          <a:lstStyle/>
          <a:p>
            <a:fld id="{EE38839D-6344-4639-923F-16BBFD98CAE6}" type="slidenum">
              <a:rPr lang="zh-CN" altLang="en-US" smtClean="0"/>
              <a:t>38</a:t>
            </a:fld>
            <a:endParaRPr lang="zh-CN" altLang="en-US"/>
          </a:p>
        </p:txBody>
      </p:sp>
    </p:spTree>
    <p:extLst>
      <p:ext uri="{BB962C8B-B14F-4D97-AF65-F5344CB8AC3E}">
        <p14:creationId xmlns:p14="http://schemas.microsoft.com/office/powerpoint/2010/main" val="2200108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从上面的定义可以看出，不同的类加载器策略的配置下，类加载器的层次结构上的某些类加载器可能不存在。比如在应用程序服务器的应用程序类加载器策略定义为 </a:t>
            </a:r>
            <a:r>
              <a:rPr lang="en-US" altLang="zh-CN" sz="1200" b="0" i="0" kern="1200" dirty="0">
                <a:solidFill>
                  <a:schemeClr val="tx1"/>
                </a:solidFill>
                <a:effectLst/>
                <a:latin typeface="+mn-lt"/>
                <a:ea typeface="+mn-ea"/>
                <a:cs typeface="+mn-cs"/>
              </a:rPr>
              <a:t>single </a:t>
            </a:r>
            <a:r>
              <a:rPr lang="zh-CN" altLang="en-US" sz="1200" b="0" i="0" kern="1200" dirty="0">
                <a:solidFill>
                  <a:schemeClr val="tx1"/>
                </a:solidFill>
                <a:effectLst/>
                <a:latin typeface="+mn-lt"/>
                <a:ea typeface="+mn-ea"/>
                <a:cs typeface="+mn-cs"/>
              </a:rPr>
              <a:t>的情况下，应用程序的类加载器将不存在，同一个应用服务器上的所有应用程序将共用同一个类加载器，这也就意味着不同的应用程序之间的类是共享的，应用程序间不能存在同名的类。</a:t>
            </a:r>
            <a:endParaRPr lang="zh-CN" altLang="en-US" dirty="0"/>
          </a:p>
        </p:txBody>
      </p:sp>
      <p:sp>
        <p:nvSpPr>
          <p:cNvPr id="4" name="灯片编号占位符 3"/>
          <p:cNvSpPr>
            <a:spLocks noGrp="1"/>
          </p:cNvSpPr>
          <p:nvPr>
            <p:ph type="sldNum" sz="quarter" idx="10"/>
          </p:nvPr>
        </p:nvSpPr>
        <p:spPr/>
        <p:txBody>
          <a:bodyPr/>
          <a:lstStyle/>
          <a:p>
            <a:fld id="{EE38839D-6344-4639-923F-16BBFD98CAE6}" type="slidenum">
              <a:rPr lang="zh-CN" altLang="en-US" smtClean="0"/>
              <a:t>39</a:t>
            </a:fld>
            <a:endParaRPr lang="zh-CN" altLang="en-US"/>
          </a:p>
        </p:txBody>
      </p:sp>
    </p:spTree>
    <p:extLst>
      <p:ext uri="{BB962C8B-B14F-4D97-AF65-F5344CB8AC3E}">
        <p14:creationId xmlns:p14="http://schemas.microsoft.com/office/powerpoint/2010/main" val="49341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2C4E5-5014-427F-A402-9C774ED097F2}" type="slidenum">
              <a:rPr lang="zh-CN" altLang="en-US" smtClean="0"/>
              <a:t>10</a:t>
            </a:fld>
            <a:endParaRPr lang="zh-CN" altLang="en-US"/>
          </a:p>
        </p:txBody>
      </p:sp>
    </p:spTree>
    <p:extLst>
      <p:ext uri="{BB962C8B-B14F-4D97-AF65-F5344CB8AC3E}">
        <p14:creationId xmlns:p14="http://schemas.microsoft.com/office/powerpoint/2010/main" val="8763462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38839D-6344-4639-923F-16BBFD98CAE6}" type="slidenum">
              <a:rPr lang="zh-CN" altLang="en-US" smtClean="0"/>
              <a:t>40</a:t>
            </a:fld>
            <a:endParaRPr lang="zh-CN" altLang="en-US"/>
          </a:p>
        </p:txBody>
      </p:sp>
    </p:spTree>
    <p:extLst>
      <p:ext uri="{BB962C8B-B14F-4D97-AF65-F5344CB8AC3E}">
        <p14:creationId xmlns:p14="http://schemas.microsoft.com/office/powerpoint/2010/main" val="2550299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38839D-6344-4639-923F-16BBFD98CAE6}" type="slidenum">
              <a:rPr lang="zh-CN" altLang="en-US" smtClean="0"/>
              <a:t>41</a:t>
            </a:fld>
            <a:endParaRPr lang="zh-CN" altLang="en-US"/>
          </a:p>
        </p:txBody>
      </p:sp>
    </p:spTree>
    <p:extLst>
      <p:ext uri="{BB962C8B-B14F-4D97-AF65-F5344CB8AC3E}">
        <p14:creationId xmlns:p14="http://schemas.microsoft.com/office/powerpoint/2010/main" val="4256961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38839D-6344-4639-923F-16BBFD98CAE6}" type="slidenum">
              <a:rPr lang="zh-CN" altLang="en-US" smtClean="0"/>
              <a:t>42</a:t>
            </a:fld>
            <a:endParaRPr lang="zh-CN" altLang="en-US"/>
          </a:p>
        </p:txBody>
      </p:sp>
    </p:spTree>
    <p:extLst>
      <p:ext uri="{BB962C8B-B14F-4D97-AF65-F5344CB8AC3E}">
        <p14:creationId xmlns:p14="http://schemas.microsoft.com/office/powerpoint/2010/main" val="3439679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一个或两个。</a:t>
            </a:r>
            <a:r>
              <a:rPr lang="zh-CN" altLang="en-US" sz="1200" b="0" i="0" kern="1200" dirty="0" smtClean="0">
                <a:solidFill>
                  <a:schemeClr val="tx1"/>
                </a:solidFill>
                <a:effectLst/>
                <a:latin typeface="+mn-lt"/>
                <a:ea typeface="+mn-ea"/>
                <a:cs typeface="+mn-cs"/>
              </a:rPr>
              <a:t>如果常量池中原来没有 ”</a:t>
            </a:r>
            <a:r>
              <a:rPr lang="en-US" altLang="zh-CN" sz="1200" b="0" i="0" kern="1200" dirty="0" smtClean="0">
                <a:solidFill>
                  <a:schemeClr val="tx1"/>
                </a:solidFill>
                <a:effectLst/>
                <a:latin typeface="+mn-lt"/>
                <a:ea typeface="+mn-ea"/>
                <a:cs typeface="+mn-cs"/>
              </a:rPr>
              <a:t>xyz”, </a:t>
            </a:r>
            <a:r>
              <a:rPr lang="zh-CN" altLang="en-US" sz="1200" b="0" i="0" kern="1200" dirty="0" smtClean="0">
                <a:solidFill>
                  <a:schemeClr val="tx1"/>
                </a:solidFill>
                <a:effectLst/>
                <a:latin typeface="+mn-lt"/>
                <a:ea typeface="+mn-ea"/>
                <a:cs typeface="+mn-cs"/>
              </a:rPr>
              <a:t>就是两个。如果原来的常量池中存在“</a:t>
            </a:r>
            <a:r>
              <a:rPr lang="en-US" altLang="zh-CN" sz="1200" b="0" i="0" kern="1200" dirty="0" smtClean="0">
                <a:solidFill>
                  <a:schemeClr val="tx1"/>
                </a:solidFill>
                <a:effectLst/>
                <a:latin typeface="+mn-lt"/>
                <a:ea typeface="+mn-ea"/>
                <a:cs typeface="+mn-cs"/>
              </a:rPr>
              <a:t>xyz”</a:t>
            </a:r>
            <a:r>
              <a:rPr lang="zh-CN" altLang="en-US" sz="1200" b="0" i="0" kern="1200" dirty="0" smtClean="0">
                <a:solidFill>
                  <a:schemeClr val="tx1"/>
                </a:solidFill>
                <a:effectLst/>
                <a:latin typeface="+mn-lt"/>
                <a:ea typeface="+mn-ea"/>
                <a:cs typeface="+mn-cs"/>
              </a:rPr>
              <a:t>时，就是一个。</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对于通过 </a:t>
            </a:r>
            <a:r>
              <a:rPr lang="en-US" altLang="zh-CN" sz="1200" b="0" i="0" kern="1200" dirty="0" smtClean="0">
                <a:solidFill>
                  <a:schemeClr val="tx1"/>
                </a:solidFill>
                <a:effectLst/>
                <a:latin typeface="+mn-lt"/>
                <a:ea typeface="+mn-ea"/>
                <a:cs typeface="+mn-cs"/>
              </a:rPr>
              <a:t>new </a:t>
            </a:r>
            <a:r>
              <a:rPr lang="zh-CN" altLang="en-US" sz="1200" b="0" i="0" kern="1200" dirty="0" smtClean="0">
                <a:solidFill>
                  <a:schemeClr val="tx1"/>
                </a:solidFill>
                <a:effectLst/>
                <a:latin typeface="+mn-lt"/>
                <a:ea typeface="+mn-ea"/>
                <a:cs typeface="+mn-cs"/>
              </a:rPr>
              <a:t>产生一个字符串（假设为 ”</a:t>
            </a:r>
            <a:r>
              <a:rPr lang="en-US" altLang="zh-CN" sz="1200" b="0" i="0" kern="1200" dirty="0" smtClean="0">
                <a:solidFill>
                  <a:schemeClr val="tx1"/>
                </a:solidFill>
                <a:effectLst/>
                <a:latin typeface="+mn-lt"/>
                <a:ea typeface="+mn-ea"/>
                <a:cs typeface="+mn-cs"/>
              </a:rPr>
              <a:t>china” </a:t>
            </a:r>
            <a:r>
              <a:rPr lang="zh-CN" altLang="en-US" sz="1200" b="0" i="0" kern="1200" dirty="0" smtClean="0">
                <a:solidFill>
                  <a:schemeClr val="tx1"/>
                </a:solidFill>
                <a:effectLst/>
                <a:latin typeface="+mn-lt"/>
                <a:ea typeface="+mn-ea"/>
                <a:cs typeface="+mn-cs"/>
              </a:rPr>
              <a:t>）时，会先去常量池中查找是否已经有了 ”</a:t>
            </a:r>
            <a:r>
              <a:rPr lang="en-US" altLang="zh-CN" sz="1200" b="0" i="0" kern="1200" dirty="0" smtClean="0">
                <a:solidFill>
                  <a:schemeClr val="tx1"/>
                </a:solidFill>
                <a:effectLst/>
                <a:latin typeface="+mn-lt"/>
                <a:ea typeface="+mn-ea"/>
                <a:cs typeface="+mn-cs"/>
              </a:rPr>
              <a:t>china” </a:t>
            </a:r>
            <a:r>
              <a:rPr lang="zh-CN" altLang="en-US" sz="1200" b="0" i="0" kern="1200" dirty="0" smtClean="0">
                <a:solidFill>
                  <a:schemeClr val="tx1"/>
                </a:solidFill>
                <a:effectLst/>
                <a:latin typeface="+mn-lt"/>
                <a:ea typeface="+mn-ea"/>
                <a:cs typeface="+mn-cs"/>
              </a:rPr>
              <a:t>对象，如果没有则在常量池中创建一个此字符串对象，然后堆中再创建一个常量池中此 ”</a:t>
            </a:r>
            <a:r>
              <a:rPr lang="en-US" altLang="zh-CN" sz="1200" b="0" i="0" kern="1200" dirty="0" smtClean="0">
                <a:solidFill>
                  <a:schemeClr val="tx1"/>
                </a:solidFill>
                <a:effectLst/>
                <a:latin typeface="+mn-lt"/>
                <a:ea typeface="+mn-ea"/>
                <a:cs typeface="+mn-cs"/>
              </a:rPr>
              <a:t>china” </a:t>
            </a:r>
            <a:r>
              <a:rPr lang="zh-CN" altLang="en-US" sz="1200" b="0" i="0" kern="1200" dirty="0" smtClean="0">
                <a:solidFill>
                  <a:schemeClr val="tx1"/>
                </a:solidFill>
                <a:effectLst/>
                <a:latin typeface="+mn-lt"/>
                <a:ea typeface="+mn-ea"/>
                <a:cs typeface="+mn-cs"/>
              </a:rPr>
              <a:t>对象的拷贝对象</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dirty="0" smtClean="0"/>
              <a:t>String </a:t>
            </a:r>
            <a:r>
              <a:rPr lang="en-US" altLang="zh-CN" dirty="0" err="1" smtClean="0"/>
              <a:t>str</a:t>
            </a:r>
            <a:r>
              <a:rPr lang="en-US" altLang="zh-CN" dirty="0" smtClean="0"/>
              <a:t> = “</a:t>
            </a:r>
            <a:r>
              <a:rPr lang="en-US" altLang="zh-CN" dirty="0" err="1" smtClean="0"/>
              <a:t>abc</a:t>
            </a:r>
            <a:r>
              <a:rPr lang="en-US" altLang="zh-CN" dirty="0" smtClean="0"/>
              <a:t>“</a:t>
            </a:r>
            <a:r>
              <a:rPr lang="zh-CN" altLang="en-US" sz="1200" b="0" i="0" kern="1200" dirty="0" smtClean="0">
                <a:solidFill>
                  <a:schemeClr val="tx1"/>
                </a:solidFill>
                <a:effectLst/>
                <a:latin typeface="+mn-lt"/>
                <a:ea typeface="+mn-ea"/>
                <a:cs typeface="+mn-cs"/>
              </a:rPr>
              <a:t>创建对象的过程 </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首先在常量池中查找是否存在内容为</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abc</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字符串对象</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如果不存在则在常量池中创建</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abc</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，并让</a:t>
            </a:r>
            <a:r>
              <a:rPr lang="en-US" altLang="zh-CN" sz="1200" b="0" i="0" kern="1200" dirty="0" err="1" smtClean="0">
                <a:solidFill>
                  <a:schemeClr val="tx1"/>
                </a:solidFill>
                <a:effectLst/>
                <a:latin typeface="+mn-lt"/>
                <a:ea typeface="+mn-ea"/>
                <a:cs typeface="+mn-cs"/>
              </a:rPr>
              <a:t>str</a:t>
            </a:r>
            <a:r>
              <a:rPr lang="zh-CN" altLang="en-US" sz="1200" b="0" i="0" kern="1200" dirty="0" smtClean="0">
                <a:solidFill>
                  <a:schemeClr val="tx1"/>
                </a:solidFill>
                <a:effectLst/>
                <a:latin typeface="+mn-lt"/>
                <a:ea typeface="+mn-ea"/>
                <a:cs typeface="+mn-cs"/>
              </a:rPr>
              <a:t>引用该对象 </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如果存在则直接让</a:t>
            </a:r>
            <a:r>
              <a:rPr lang="en-US" altLang="zh-CN" sz="1200" b="0" i="0" kern="1200" dirty="0" err="1" smtClean="0">
                <a:solidFill>
                  <a:schemeClr val="tx1"/>
                </a:solidFill>
                <a:effectLst/>
                <a:latin typeface="+mn-lt"/>
                <a:ea typeface="+mn-ea"/>
                <a:cs typeface="+mn-cs"/>
              </a:rPr>
              <a:t>str</a:t>
            </a:r>
            <a:r>
              <a:rPr lang="zh-CN" altLang="en-US" sz="1200" b="0" i="0" kern="1200" dirty="0" smtClean="0">
                <a:solidFill>
                  <a:schemeClr val="tx1"/>
                </a:solidFill>
                <a:effectLst/>
                <a:latin typeface="+mn-lt"/>
                <a:ea typeface="+mn-ea"/>
                <a:cs typeface="+mn-cs"/>
              </a:rPr>
              <a:t>引用该对象</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String </a:t>
            </a:r>
            <a:r>
              <a:rPr lang="en-US" altLang="zh-CN" sz="1200" b="0" i="0" kern="1200" dirty="0" err="1" smtClean="0">
                <a:solidFill>
                  <a:schemeClr val="tx1"/>
                </a:solidFill>
                <a:effectLst/>
                <a:latin typeface="+mn-lt"/>
                <a:ea typeface="+mn-ea"/>
                <a:cs typeface="+mn-cs"/>
              </a:rPr>
              <a:t>str</a:t>
            </a:r>
            <a:r>
              <a:rPr lang="en-US" altLang="zh-CN" sz="1200" b="0" i="0" kern="1200" dirty="0" smtClean="0">
                <a:solidFill>
                  <a:schemeClr val="tx1"/>
                </a:solidFill>
                <a:effectLst/>
                <a:latin typeface="+mn-lt"/>
                <a:ea typeface="+mn-ea"/>
                <a:cs typeface="+mn-cs"/>
              </a:rPr>
              <a:t> = new String("</a:t>
            </a:r>
            <a:r>
              <a:rPr lang="en-US" altLang="zh-CN" sz="1200" b="0" i="0" kern="1200" dirty="0" err="1" smtClean="0">
                <a:solidFill>
                  <a:schemeClr val="tx1"/>
                </a:solidFill>
                <a:effectLst/>
                <a:latin typeface="+mn-lt"/>
                <a:ea typeface="+mn-ea"/>
                <a:cs typeface="+mn-cs"/>
              </a:rPr>
              <a:t>abc</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创建实例的过程 </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首先在堆中（不是常量池）创建一个指定的对象</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abc</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，并让</a:t>
            </a:r>
            <a:r>
              <a:rPr lang="en-US" altLang="zh-CN" sz="1200" b="0" i="0" kern="1200" dirty="0" err="1" smtClean="0">
                <a:solidFill>
                  <a:schemeClr val="tx1"/>
                </a:solidFill>
                <a:effectLst/>
                <a:latin typeface="+mn-lt"/>
                <a:ea typeface="+mn-ea"/>
                <a:cs typeface="+mn-cs"/>
              </a:rPr>
              <a:t>str</a:t>
            </a:r>
            <a:r>
              <a:rPr lang="zh-CN" altLang="en-US" sz="1200" b="0" i="0" kern="1200" dirty="0" smtClean="0">
                <a:solidFill>
                  <a:schemeClr val="tx1"/>
                </a:solidFill>
                <a:effectLst/>
                <a:latin typeface="+mn-lt"/>
                <a:ea typeface="+mn-ea"/>
                <a:cs typeface="+mn-cs"/>
              </a:rPr>
              <a:t>引用指向该对象 </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在字符串常量池中查看，是否存在内容为</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abc</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字符串对象 </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若存在，则将</a:t>
            </a:r>
            <a:r>
              <a:rPr lang="en-US" altLang="zh-CN" sz="1200" b="0" i="0" kern="1200" dirty="0" smtClean="0">
                <a:solidFill>
                  <a:schemeClr val="tx1"/>
                </a:solidFill>
                <a:effectLst/>
                <a:latin typeface="+mn-lt"/>
                <a:ea typeface="+mn-ea"/>
                <a:cs typeface="+mn-cs"/>
              </a:rPr>
              <a:t>new</a:t>
            </a:r>
            <a:r>
              <a:rPr lang="zh-CN" altLang="en-US" sz="1200" b="0" i="0" kern="1200" dirty="0" smtClean="0">
                <a:solidFill>
                  <a:schemeClr val="tx1"/>
                </a:solidFill>
                <a:effectLst/>
                <a:latin typeface="+mn-lt"/>
                <a:ea typeface="+mn-ea"/>
                <a:cs typeface="+mn-cs"/>
              </a:rPr>
              <a:t>出来的字符串对象与字符串常量池中的对象联系起来 </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若不存在，则在字符串常量池中创建一个内容为</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abc</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的字符串对象，并将堆中的对象与之联系起来    </a:t>
            </a:r>
            <a:r>
              <a:rPr lang="en-US" altLang="zh-CN" sz="1200" b="0" i="0" kern="1200" dirty="0" smtClean="0">
                <a:solidFill>
                  <a:schemeClr val="tx1"/>
                </a:solidFill>
                <a:effectLst/>
                <a:latin typeface="+mn-lt"/>
                <a:ea typeface="+mn-ea"/>
                <a:cs typeface="+mn-cs"/>
              </a:rPr>
              <a:t>intern </a:t>
            </a:r>
            <a:r>
              <a:rPr lang="zh-CN" altLang="en-US" sz="1200" b="0" i="0" kern="1200" dirty="0" smtClean="0">
                <a:solidFill>
                  <a:schemeClr val="tx1"/>
                </a:solidFill>
                <a:effectLst/>
                <a:latin typeface="+mn-lt"/>
                <a:ea typeface="+mn-ea"/>
                <a:cs typeface="+mn-cs"/>
              </a:rPr>
              <a:t>方法可以返回该字符串在常量池中的对象的引用，</a:t>
            </a:r>
            <a:endParaRPr lang="zh-CN" altLang="en-US" dirty="0"/>
          </a:p>
        </p:txBody>
      </p:sp>
      <p:sp>
        <p:nvSpPr>
          <p:cNvPr id="4" name="灯片编号占位符 3"/>
          <p:cNvSpPr>
            <a:spLocks noGrp="1"/>
          </p:cNvSpPr>
          <p:nvPr>
            <p:ph type="sldNum" sz="quarter" idx="10"/>
          </p:nvPr>
        </p:nvSpPr>
        <p:spPr/>
        <p:txBody>
          <a:bodyPr/>
          <a:lstStyle/>
          <a:p>
            <a:fld id="{5122C4E5-5014-427F-A402-9C774ED097F2}" type="slidenum">
              <a:rPr lang="zh-CN" altLang="en-US" smtClean="0"/>
              <a:t>12</a:t>
            </a:fld>
            <a:endParaRPr lang="zh-CN" altLang="en-US"/>
          </a:p>
        </p:txBody>
      </p:sp>
    </p:spTree>
    <p:extLst>
      <p:ext uri="{BB962C8B-B14F-4D97-AF65-F5344CB8AC3E}">
        <p14:creationId xmlns:p14="http://schemas.microsoft.com/office/powerpoint/2010/main" val="3602044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对于以上这段代码，</a:t>
            </a:r>
            <a:r>
              <a:rPr lang="en-US" altLang="zh-CN" dirty="0" smtClean="0"/>
              <a:t>date</a:t>
            </a:r>
            <a:r>
              <a:rPr lang="zh-CN" altLang="en-US" dirty="0" smtClean="0"/>
              <a:t>为局部变量，</a:t>
            </a:r>
            <a:r>
              <a:rPr lang="en-US" altLang="zh-CN" dirty="0" err="1" smtClean="0"/>
              <a:t>i,d,m,y</a:t>
            </a:r>
            <a:r>
              <a:rPr lang="zh-CN" altLang="en-US" dirty="0" smtClean="0"/>
              <a:t>都是形参为局部变量，</a:t>
            </a:r>
            <a:r>
              <a:rPr lang="en-US" altLang="zh-CN" dirty="0" smtClean="0"/>
              <a:t>day</a:t>
            </a:r>
            <a:r>
              <a:rPr lang="zh-CN" altLang="en-US" dirty="0" smtClean="0"/>
              <a:t>，</a:t>
            </a:r>
            <a:r>
              <a:rPr lang="en-US" altLang="zh-CN" dirty="0" smtClean="0"/>
              <a:t>month</a:t>
            </a:r>
            <a:r>
              <a:rPr lang="zh-CN" altLang="en-US" dirty="0" smtClean="0"/>
              <a:t>，</a:t>
            </a:r>
            <a:r>
              <a:rPr lang="en-US" altLang="zh-CN" dirty="0" smtClean="0"/>
              <a:t>year</a:t>
            </a:r>
            <a:r>
              <a:rPr lang="zh-CN" altLang="en-US" dirty="0" smtClean="0"/>
              <a:t>为成员变量。</a:t>
            </a:r>
          </a:p>
          <a:p>
            <a:r>
              <a:rPr lang="zh-CN" altLang="en-US" dirty="0" smtClean="0"/>
              <a:t>下面分析一下代码执行时候的变化：</a:t>
            </a:r>
          </a:p>
          <a:p>
            <a:r>
              <a:rPr lang="en-US" altLang="zh-CN" dirty="0" smtClean="0"/>
              <a:t>1. main</a:t>
            </a:r>
            <a:r>
              <a:rPr lang="zh-CN" altLang="en-US" dirty="0" smtClean="0"/>
              <a:t>方法开始执行：</a:t>
            </a:r>
            <a:r>
              <a:rPr lang="en-US" altLang="zh-CN" dirty="0" err="1" smtClean="0"/>
              <a:t>int</a:t>
            </a:r>
            <a:r>
              <a:rPr lang="en-US" altLang="zh-CN" dirty="0" smtClean="0"/>
              <a:t> date = 9; date</a:t>
            </a:r>
            <a:r>
              <a:rPr lang="zh-CN" altLang="en-US" dirty="0" smtClean="0"/>
              <a:t>局部变量，基础类型，引用和值都存在栈中。</a:t>
            </a:r>
          </a:p>
          <a:p>
            <a:r>
              <a:rPr lang="en-US" altLang="zh-CN" dirty="0" smtClean="0"/>
              <a:t>2. Test </a:t>
            </a:r>
            <a:r>
              <a:rPr lang="en-US" altLang="zh-CN" dirty="0" err="1" smtClean="0"/>
              <a:t>test</a:t>
            </a:r>
            <a:r>
              <a:rPr lang="en-US" altLang="zh-CN" dirty="0" smtClean="0"/>
              <a:t> = new Test(); test</a:t>
            </a:r>
            <a:r>
              <a:rPr lang="zh-CN" altLang="en-US" dirty="0" smtClean="0"/>
              <a:t>为对象引用，存在栈中，对象</a:t>
            </a:r>
            <a:r>
              <a:rPr lang="en-US" altLang="zh-CN" dirty="0" smtClean="0"/>
              <a:t>(new Test())</a:t>
            </a:r>
            <a:r>
              <a:rPr lang="zh-CN" altLang="en-US" dirty="0" smtClean="0"/>
              <a:t>存在堆中。</a:t>
            </a:r>
          </a:p>
          <a:p>
            <a:r>
              <a:rPr lang="en-US" altLang="zh-CN" dirty="0" smtClean="0"/>
              <a:t>3. </a:t>
            </a:r>
            <a:r>
              <a:rPr lang="en-US" altLang="zh-CN" dirty="0" err="1" smtClean="0"/>
              <a:t>test.change</a:t>
            </a:r>
            <a:r>
              <a:rPr lang="en-US" altLang="zh-CN" dirty="0" smtClean="0"/>
              <a:t>(date); </a:t>
            </a:r>
            <a:r>
              <a:rPr lang="en-US" altLang="zh-CN" dirty="0" err="1" smtClean="0"/>
              <a:t>i</a:t>
            </a:r>
            <a:r>
              <a:rPr lang="zh-CN" altLang="en-US" dirty="0" smtClean="0"/>
              <a:t>为局部变量，引用和值存在栈中。当方法</a:t>
            </a:r>
            <a:r>
              <a:rPr lang="en-US" altLang="zh-CN" dirty="0" smtClean="0"/>
              <a:t>change</a:t>
            </a:r>
            <a:r>
              <a:rPr lang="zh-CN" altLang="en-US" dirty="0" smtClean="0"/>
              <a:t>执行完成后，</a:t>
            </a:r>
            <a:r>
              <a:rPr lang="en-US" altLang="zh-CN" dirty="0" err="1" smtClean="0"/>
              <a:t>i</a:t>
            </a:r>
            <a:r>
              <a:rPr lang="zh-CN" altLang="en-US" dirty="0" smtClean="0"/>
              <a:t>就会从栈中消失。</a:t>
            </a:r>
          </a:p>
          <a:p>
            <a:r>
              <a:rPr lang="en-US" altLang="zh-CN" dirty="0" smtClean="0"/>
              <a:t>4. </a:t>
            </a:r>
            <a:r>
              <a:rPr lang="en-US" altLang="zh-CN" dirty="0" err="1" smtClean="0"/>
              <a:t>BirthDate</a:t>
            </a:r>
            <a:r>
              <a:rPr lang="en-US" altLang="zh-CN" dirty="0" smtClean="0"/>
              <a:t> d1= new </a:t>
            </a:r>
            <a:r>
              <a:rPr lang="en-US" altLang="zh-CN" dirty="0" err="1" smtClean="0"/>
              <a:t>BirthDate</a:t>
            </a:r>
            <a:r>
              <a:rPr lang="en-US" altLang="zh-CN" dirty="0" smtClean="0"/>
              <a:t>(7,7,1970);  d1 </a:t>
            </a:r>
            <a:r>
              <a:rPr lang="zh-CN" altLang="en-US" dirty="0" smtClean="0"/>
              <a:t>为对象引用，存在栈中，对象</a:t>
            </a:r>
            <a:r>
              <a:rPr lang="en-US" altLang="zh-CN" dirty="0" smtClean="0"/>
              <a:t>(new </a:t>
            </a:r>
            <a:r>
              <a:rPr lang="en-US" altLang="zh-CN" dirty="0" err="1" smtClean="0"/>
              <a:t>BirthDate</a:t>
            </a:r>
            <a:r>
              <a:rPr lang="en-US" altLang="zh-CN" dirty="0" smtClean="0"/>
              <a:t>())</a:t>
            </a:r>
            <a:r>
              <a:rPr lang="zh-CN" altLang="en-US" dirty="0" smtClean="0"/>
              <a:t>存在堆中，其中</a:t>
            </a:r>
            <a:r>
              <a:rPr lang="en-US" altLang="zh-CN" dirty="0" smtClean="0"/>
              <a:t>d</a:t>
            </a:r>
            <a:r>
              <a:rPr lang="zh-CN" altLang="en-US" dirty="0" smtClean="0"/>
              <a:t>，</a:t>
            </a:r>
            <a:r>
              <a:rPr lang="en-US" altLang="zh-CN" dirty="0" smtClean="0"/>
              <a:t>m</a:t>
            </a:r>
            <a:r>
              <a:rPr lang="zh-CN" altLang="en-US" dirty="0" smtClean="0"/>
              <a:t>，</a:t>
            </a:r>
            <a:r>
              <a:rPr lang="en-US" altLang="zh-CN" dirty="0" smtClean="0"/>
              <a:t>y</a:t>
            </a:r>
            <a:r>
              <a:rPr lang="zh-CN" altLang="en-US" dirty="0" smtClean="0"/>
              <a:t>为局部变量存储在栈中，且它们的类型为基础类型，因此它们的数据也存储在栈中。 </a:t>
            </a:r>
            <a:r>
              <a:rPr lang="en-US" altLang="zh-CN" dirty="0" err="1" smtClean="0"/>
              <a:t>day,month,year</a:t>
            </a:r>
            <a:r>
              <a:rPr lang="zh-CN" altLang="en-US" dirty="0" smtClean="0"/>
              <a:t>为成员变量，它们存储在堆中</a:t>
            </a:r>
            <a:r>
              <a:rPr lang="en-US" altLang="zh-CN" dirty="0" smtClean="0"/>
              <a:t>(new </a:t>
            </a:r>
            <a:r>
              <a:rPr lang="en-US" altLang="zh-CN" dirty="0" err="1" smtClean="0"/>
              <a:t>BirthDate</a:t>
            </a:r>
            <a:r>
              <a:rPr lang="en-US" altLang="zh-CN" dirty="0" smtClean="0"/>
              <a:t>()</a:t>
            </a:r>
            <a:r>
              <a:rPr lang="zh-CN" altLang="en-US" dirty="0" smtClean="0"/>
              <a:t>里面</a:t>
            </a:r>
            <a:r>
              <a:rPr lang="en-US" altLang="zh-CN" dirty="0" smtClean="0"/>
              <a:t>)</a:t>
            </a:r>
            <a:r>
              <a:rPr lang="zh-CN" altLang="en-US" dirty="0" smtClean="0"/>
              <a:t>。当</a:t>
            </a:r>
            <a:r>
              <a:rPr lang="en-US" altLang="zh-CN" dirty="0" err="1" smtClean="0"/>
              <a:t>BirthDate</a:t>
            </a:r>
            <a:r>
              <a:rPr lang="zh-CN" altLang="en-US" dirty="0" smtClean="0"/>
              <a:t>构造方法执行完之后，</a:t>
            </a:r>
            <a:r>
              <a:rPr lang="en-US" altLang="zh-CN" dirty="0" err="1" smtClean="0"/>
              <a:t>d,m,y</a:t>
            </a:r>
            <a:r>
              <a:rPr lang="zh-CN" altLang="en-US" dirty="0" smtClean="0"/>
              <a:t>将从栈中消失。</a:t>
            </a:r>
          </a:p>
          <a:p>
            <a:r>
              <a:rPr lang="en-US" altLang="zh-CN" dirty="0" smtClean="0"/>
              <a:t>5.main</a:t>
            </a:r>
            <a:r>
              <a:rPr lang="zh-CN" altLang="en-US" dirty="0" smtClean="0"/>
              <a:t>方法执行完之后，</a:t>
            </a:r>
            <a:r>
              <a:rPr lang="en-US" altLang="zh-CN" dirty="0" smtClean="0"/>
              <a:t>date</a:t>
            </a:r>
            <a:r>
              <a:rPr lang="zh-CN" altLang="en-US" dirty="0" smtClean="0"/>
              <a:t>变量，</a:t>
            </a:r>
            <a:r>
              <a:rPr lang="en-US" altLang="zh-CN" dirty="0" smtClean="0"/>
              <a:t>test</a:t>
            </a:r>
            <a:r>
              <a:rPr lang="zh-CN" altLang="en-US" dirty="0" smtClean="0"/>
              <a:t>，</a:t>
            </a:r>
            <a:r>
              <a:rPr lang="en-US" altLang="zh-CN" dirty="0" smtClean="0"/>
              <a:t>d1</a:t>
            </a:r>
            <a:r>
              <a:rPr lang="zh-CN" altLang="en-US" dirty="0" smtClean="0"/>
              <a:t>引用将从栈中消失，</a:t>
            </a:r>
            <a:r>
              <a:rPr lang="en-US" altLang="zh-CN" dirty="0" smtClean="0"/>
              <a:t>new Test(),new </a:t>
            </a:r>
            <a:r>
              <a:rPr lang="en-US" altLang="zh-CN" dirty="0" err="1" smtClean="0"/>
              <a:t>BirthDate</a:t>
            </a:r>
            <a:r>
              <a:rPr lang="en-US" altLang="zh-CN" dirty="0" smtClean="0"/>
              <a:t>()</a:t>
            </a:r>
            <a:r>
              <a:rPr lang="zh-CN" altLang="en-US" dirty="0" smtClean="0"/>
              <a:t>将等待垃圾回收。</a:t>
            </a:r>
          </a:p>
          <a:p>
            <a:endParaRPr lang="zh-CN" altLang="en-US" dirty="0"/>
          </a:p>
        </p:txBody>
      </p:sp>
      <p:sp>
        <p:nvSpPr>
          <p:cNvPr id="4" name="灯片编号占位符 3"/>
          <p:cNvSpPr>
            <a:spLocks noGrp="1"/>
          </p:cNvSpPr>
          <p:nvPr>
            <p:ph type="sldNum" sz="quarter" idx="10"/>
          </p:nvPr>
        </p:nvSpPr>
        <p:spPr/>
        <p:txBody>
          <a:bodyPr/>
          <a:lstStyle/>
          <a:p>
            <a:fld id="{5122C4E5-5014-427F-A402-9C774ED097F2}" type="slidenum">
              <a:rPr lang="zh-CN" altLang="en-US" smtClean="0"/>
              <a:t>13</a:t>
            </a:fld>
            <a:endParaRPr lang="zh-CN" altLang="en-US"/>
          </a:p>
        </p:txBody>
      </p:sp>
    </p:spTree>
    <p:extLst>
      <p:ext uri="{BB962C8B-B14F-4D97-AF65-F5344CB8AC3E}">
        <p14:creationId xmlns:p14="http://schemas.microsoft.com/office/powerpoint/2010/main" val="85879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线程共享的，存放所有对象实例和数组。垃圾回收的主要区域。可以分为新生代和老年代</a:t>
            </a:r>
            <a:r>
              <a:rPr lang="en-US" altLang="zh-CN" dirty="0" smtClean="0"/>
              <a:t>(tenured)</a:t>
            </a:r>
            <a:r>
              <a:rPr lang="zh-CN" altLang="en-US" dirty="0" smtClean="0"/>
              <a:t>。</a:t>
            </a:r>
          </a:p>
          <a:p>
            <a:r>
              <a:rPr lang="zh-CN" altLang="en-US" dirty="0" smtClean="0"/>
              <a:t>新生代用于存放刚创建的对象以及年轻的对象，如果对象一直没有被回收，生存得足够长，老年对象就会被移入老年代。</a:t>
            </a:r>
          </a:p>
          <a:p>
            <a:r>
              <a:rPr lang="zh-CN" altLang="en-US" dirty="0" smtClean="0"/>
              <a:t>新生代又可进一步细分为</a:t>
            </a:r>
            <a:r>
              <a:rPr lang="en-US" altLang="zh-CN" dirty="0" err="1" smtClean="0"/>
              <a:t>eden</a:t>
            </a:r>
            <a:r>
              <a:rPr lang="zh-CN" altLang="en-US" dirty="0" smtClean="0"/>
              <a:t>、</a:t>
            </a:r>
            <a:r>
              <a:rPr lang="en-US" altLang="zh-CN" dirty="0" smtClean="0"/>
              <a:t>survivorSpace0(s0,from space)</a:t>
            </a:r>
            <a:r>
              <a:rPr lang="zh-CN" altLang="en-US" dirty="0" smtClean="0"/>
              <a:t>、</a:t>
            </a:r>
            <a:r>
              <a:rPr lang="en-US" altLang="zh-CN" dirty="0" smtClean="0"/>
              <a:t>survivorSpace1(s1,to space)</a:t>
            </a:r>
            <a:r>
              <a:rPr lang="zh-CN" altLang="en-US" dirty="0" smtClean="0"/>
              <a:t>。刚创建的对象都放入</a:t>
            </a:r>
            <a:r>
              <a:rPr lang="en-US" altLang="zh-CN" dirty="0" smtClean="0"/>
              <a:t>eden,s0</a:t>
            </a:r>
            <a:r>
              <a:rPr lang="zh-CN" altLang="en-US" dirty="0" smtClean="0"/>
              <a:t>和</a:t>
            </a:r>
            <a:r>
              <a:rPr lang="en-US" altLang="zh-CN" dirty="0" smtClean="0"/>
              <a:t>s1</a:t>
            </a:r>
            <a:r>
              <a:rPr lang="zh-CN" altLang="en-US" dirty="0" smtClean="0"/>
              <a:t>都至少经过一次</a:t>
            </a:r>
            <a:r>
              <a:rPr lang="en-US" altLang="zh-CN" dirty="0" smtClean="0"/>
              <a:t>GC</a:t>
            </a:r>
            <a:r>
              <a:rPr lang="zh-CN" altLang="en-US" dirty="0" smtClean="0"/>
              <a:t>并幸存。如果幸存对象经过一定时间仍存在，则进入老年代</a:t>
            </a:r>
            <a:r>
              <a:rPr lang="en-US" altLang="zh-CN" dirty="0" smtClean="0"/>
              <a:t>(tenured)</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5122C4E5-5014-427F-A402-9C774ED097F2}" type="slidenum">
              <a:rPr lang="zh-CN" altLang="en-US" smtClean="0"/>
              <a:t>14</a:t>
            </a:fld>
            <a:endParaRPr lang="zh-CN" altLang="en-US"/>
          </a:p>
        </p:txBody>
      </p:sp>
    </p:spTree>
    <p:extLst>
      <p:ext uri="{BB962C8B-B14F-4D97-AF65-F5344CB8AC3E}">
        <p14:creationId xmlns:p14="http://schemas.microsoft.com/office/powerpoint/2010/main" val="1949096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线程共享的，存放所有对象实例和数组。垃圾回收的主要区域。可以分为新生代和老年代</a:t>
            </a:r>
            <a:r>
              <a:rPr lang="en-US" altLang="zh-CN" dirty="0" smtClean="0"/>
              <a:t>(tenured)</a:t>
            </a:r>
            <a:r>
              <a:rPr lang="zh-CN" altLang="en-US" dirty="0" smtClean="0"/>
              <a:t>。</a:t>
            </a:r>
          </a:p>
          <a:p>
            <a:r>
              <a:rPr lang="zh-CN" altLang="en-US" dirty="0" smtClean="0"/>
              <a:t>新生代用于存放刚创建的对象以及年轻的对象，如果对象一直没有被回收，生存得足够长，老年对象就会被移入老年代。</a:t>
            </a:r>
          </a:p>
          <a:p>
            <a:r>
              <a:rPr lang="zh-CN" altLang="en-US" dirty="0" smtClean="0"/>
              <a:t>新生代又可进一步细分为</a:t>
            </a:r>
            <a:r>
              <a:rPr lang="en-US" altLang="zh-CN" dirty="0" err="1" smtClean="0"/>
              <a:t>eden</a:t>
            </a:r>
            <a:r>
              <a:rPr lang="zh-CN" altLang="en-US" dirty="0" smtClean="0"/>
              <a:t>、</a:t>
            </a:r>
            <a:r>
              <a:rPr lang="en-US" altLang="zh-CN" dirty="0" smtClean="0"/>
              <a:t>survivorSpace0(s0,from space)</a:t>
            </a:r>
            <a:r>
              <a:rPr lang="zh-CN" altLang="en-US" dirty="0" smtClean="0"/>
              <a:t>、</a:t>
            </a:r>
            <a:r>
              <a:rPr lang="en-US" altLang="zh-CN" dirty="0" smtClean="0"/>
              <a:t>survivorSpace1(s1,to space)</a:t>
            </a:r>
            <a:r>
              <a:rPr lang="zh-CN" altLang="en-US" dirty="0" smtClean="0"/>
              <a:t>。刚创建的对象都放入</a:t>
            </a:r>
            <a:r>
              <a:rPr lang="en-US" altLang="zh-CN" dirty="0" smtClean="0"/>
              <a:t>eden,s0</a:t>
            </a:r>
            <a:r>
              <a:rPr lang="zh-CN" altLang="en-US" dirty="0" smtClean="0"/>
              <a:t>和</a:t>
            </a:r>
            <a:r>
              <a:rPr lang="en-US" altLang="zh-CN" dirty="0" smtClean="0"/>
              <a:t>s1</a:t>
            </a:r>
            <a:r>
              <a:rPr lang="zh-CN" altLang="en-US" dirty="0" smtClean="0"/>
              <a:t>都至少经过一次</a:t>
            </a:r>
            <a:r>
              <a:rPr lang="en-US" altLang="zh-CN" dirty="0" smtClean="0"/>
              <a:t>GC</a:t>
            </a:r>
            <a:r>
              <a:rPr lang="zh-CN" altLang="en-US" dirty="0" smtClean="0"/>
              <a:t>并幸存。如果幸存对象经过一定时间仍存在，则进入老年代</a:t>
            </a:r>
            <a:r>
              <a:rPr lang="en-US" altLang="zh-CN" dirty="0" smtClean="0"/>
              <a:t>(tenured)</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5122C4E5-5014-427F-A402-9C774ED097F2}" type="slidenum">
              <a:rPr lang="zh-CN" altLang="en-US" smtClean="0"/>
              <a:t>15</a:t>
            </a:fld>
            <a:endParaRPr lang="zh-CN" altLang="en-US"/>
          </a:p>
        </p:txBody>
      </p:sp>
    </p:spTree>
    <p:extLst>
      <p:ext uri="{BB962C8B-B14F-4D97-AF65-F5344CB8AC3E}">
        <p14:creationId xmlns:p14="http://schemas.microsoft.com/office/powerpoint/2010/main" val="249072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Java</a:t>
            </a:r>
            <a:r>
              <a:rPr lang="zh-CN" altLang="en-US" dirty="0" smtClean="0"/>
              <a:t>内存模型  程序计数器是唯一不会出现内存溢出的区域</a:t>
            </a:r>
            <a:endParaRPr lang="zh-CN" altLang="en-US" dirty="0"/>
          </a:p>
        </p:txBody>
      </p:sp>
      <p:sp>
        <p:nvSpPr>
          <p:cNvPr id="4" name="灯片编号占位符 3"/>
          <p:cNvSpPr>
            <a:spLocks noGrp="1"/>
          </p:cNvSpPr>
          <p:nvPr>
            <p:ph type="sldNum" sz="quarter" idx="10"/>
          </p:nvPr>
        </p:nvSpPr>
        <p:spPr/>
        <p:txBody>
          <a:bodyPr/>
          <a:lstStyle/>
          <a:p>
            <a:fld id="{5122C4E5-5014-427F-A402-9C774ED097F2}" type="slidenum">
              <a:rPr lang="zh-CN" altLang="en-US" smtClean="0"/>
              <a:t>16</a:t>
            </a:fld>
            <a:endParaRPr lang="zh-CN" altLang="en-US"/>
          </a:p>
        </p:txBody>
      </p:sp>
    </p:spTree>
    <p:extLst>
      <p:ext uri="{BB962C8B-B14F-4D97-AF65-F5344CB8AC3E}">
        <p14:creationId xmlns:p14="http://schemas.microsoft.com/office/powerpoint/2010/main" val="3540952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2C4E5-5014-427F-A402-9C774ED097F2}" type="slidenum">
              <a:rPr lang="zh-CN" altLang="en-US" smtClean="0"/>
              <a:t>17</a:t>
            </a:fld>
            <a:endParaRPr lang="zh-CN" altLang="en-US"/>
          </a:p>
        </p:txBody>
      </p:sp>
    </p:spTree>
    <p:extLst>
      <p:ext uri="{BB962C8B-B14F-4D97-AF65-F5344CB8AC3E}">
        <p14:creationId xmlns:p14="http://schemas.microsoft.com/office/powerpoint/2010/main" val="3105935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DFE44F6-899F-43F5-AD9B-3630227A40F8}" type="datetimeFigureOut">
              <a:rPr lang="zh-CN" altLang="en-US" smtClean="0"/>
              <a:t>2016/7/10</a:t>
            </a:fld>
            <a:endParaRPr lang="zh-CN" altLang="en-US"/>
          </a:p>
        </p:txBody>
      </p:sp>
      <p:sp>
        <p:nvSpPr>
          <p:cNvPr id="5" name="Footer Placeholder 4"/>
          <p:cNvSpPr>
            <a:spLocks noGrp="1"/>
          </p:cNvSpPr>
          <p:nvPr>
            <p:ph type="ftr" sz="quarter" idx="11"/>
          </p:nvPr>
        </p:nvSpPr>
        <p:spPr>
          <a:xfrm>
            <a:off x="3962399" y="5870575"/>
            <a:ext cx="4893958" cy="377825"/>
          </a:xfrm>
        </p:spPr>
        <p:txBody>
          <a:bodyPr/>
          <a:lstStyle/>
          <a:p>
            <a:endParaRPr lang="zh-CN" altLang="en-US"/>
          </a:p>
        </p:txBody>
      </p:sp>
      <p:sp>
        <p:nvSpPr>
          <p:cNvPr id="6" name="Slide Number Placeholder 5"/>
          <p:cNvSpPr>
            <a:spLocks noGrp="1"/>
          </p:cNvSpPr>
          <p:nvPr>
            <p:ph type="sldNum" sz="quarter" idx="12"/>
          </p:nvPr>
        </p:nvSpPr>
        <p:spPr>
          <a:xfrm>
            <a:off x="10608958" y="5870575"/>
            <a:ext cx="551167" cy="377825"/>
          </a:xfrm>
        </p:spPr>
        <p:txBody>
          <a:bodyPr/>
          <a:lstStyle/>
          <a:p>
            <a:fld id="{026AF79E-9038-45C7-ACB2-BF8CF0ED82B7}" type="slidenum">
              <a:rPr lang="zh-CN" altLang="en-US" smtClean="0"/>
              <a:t>‹#›</a:t>
            </a:fld>
            <a:endParaRPr lang="zh-CN" altLang="en-US"/>
          </a:p>
        </p:txBody>
      </p:sp>
    </p:spTree>
    <p:extLst>
      <p:ext uri="{BB962C8B-B14F-4D97-AF65-F5344CB8AC3E}">
        <p14:creationId xmlns:p14="http://schemas.microsoft.com/office/powerpoint/2010/main" val="10970653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DFE44F6-899F-43F5-AD9B-3630227A40F8}" type="datetimeFigureOut">
              <a:rPr lang="zh-CN" altLang="en-US" smtClean="0"/>
              <a:t>2016/7/10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6AF79E-9038-45C7-ACB2-BF8CF0ED82B7}" type="slidenum">
              <a:rPr lang="zh-CN" altLang="en-US" smtClean="0"/>
              <a:t>‹#›</a:t>
            </a:fld>
            <a:endParaRPr lang="zh-CN" altLang="en-US"/>
          </a:p>
        </p:txBody>
      </p:sp>
    </p:spTree>
    <p:extLst>
      <p:ext uri="{BB962C8B-B14F-4D97-AF65-F5344CB8AC3E}">
        <p14:creationId xmlns:p14="http://schemas.microsoft.com/office/powerpoint/2010/main" val="399382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DFE44F6-899F-43F5-AD9B-3630227A40F8}" type="datetimeFigureOut">
              <a:rPr lang="zh-CN" altLang="en-US" smtClean="0"/>
              <a:t>2016/7/10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6AF79E-9038-45C7-ACB2-BF8CF0ED82B7}" type="slidenum">
              <a:rPr lang="zh-CN" altLang="en-US" smtClean="0"/>
              <a:t>‹#›</a:t>
            </a:fld>
            <a:endParaRPr lang="zh-CN" altLang="en-US"/>
          </a:p>
        </p:txBody>
      </p:sp>
    </p:spTree>
    <p:extLst>
      <p:ext uri="{BB962C8B-B14F-4D97-AF65-F5344CB8AC3E}">
        <p14:creationId xmlns:p14="http://schemas.microsoft.com/office/powerpoint/2010/main" val="758443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DFE44F6-899F-43F5-AD9B-3630227A40F8}" type="datetimeFigureOut">
              <a:rPr lang="zh-CN" altLang="en-US" smtClean="0"/>
              <a:t>2016/7/10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6AF79E-9038-45C7-ACB2-BF8CF0ED82B7}" type="slidenum">
              <a:rPr lang="zh-CN" altLang="en-US" smtClean="0"/>
              <a:t>‹#›</a:t>
            </a:fld>
            <a:endParaRPr lang="zh-CN" altLang="en-US"/>
          </a:p>
        </p:txBody>
      </p:sp>
    </p:spTree>
    <p:extLst>
      <p:ext uri="{BB962C8B-B14F-4D97-AF65-F5344CB8AC3E}">
        <p14:creationId xmlns:p14="http://schemas.microsoft.com/office/powerpoint/2010/main" val="4103202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DFE44F6-899F-43F5-AD9B-3630227A40F8}" type="datetimeFigureOut">
              <a:rPr lang="zh-CN" altLang="en-US" smtClean="0"/>
              <a:t>2016/7/10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6AF79E-9038-45C7-ACB2-BF8CF0ED82B7}" type="slidenum">
              <a:rPr lang="zh-CN" altLang="en-US" smtClean="0"/>
              <a:t>‹#›</a:t>
            </a:fld>
            <a:endParaRPr lang="zh-CN" altLang="en-US"/>
          </a:p>
        </p:txBody>
      </p:sp>
    </p:spTree>
    <p:extLst>
      <p:ext uri="{BB962C8B-B14F-4D97-AF65-F5344CB8AC3E}">
        <p14:creationId xmlns:p14="http://schemas.microsoft.com/office/powerpoint/2010/main" val="4216592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DFE44F6-899F-43F5-AD9B-3630227A40F8}" type="datetimeFigureOut">
              <a:rPr lang="zh-CN" altLang="en-US" smtClean="0"/>
              <a:t>2016/7/10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6AF79E-9038-45C7-ACB2-BF8CF0ED82B7}" type="slidenum">
              <a:rPr lang="zh-CN" altLang="en-US" smtClean="0"/>
              <a:t>‹#›</a:t>
            </a:fld>
            <a:endParaRPr lang="zh-CN" altLang="en-US"/>
          </a:p>
        </p:txBody>
      </p:sp>
    </p:spTree>
    <p:extLst>
      <p:ext uri="{BB962C8B-B14F-4D97-AF65-F5344CB8AC3E}">
        <p14:creationId xmlns:p14="http://schemas.microsoft.com/office/powerpoint/2010/main" val="1240865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DFE44F6-899F-43F5-AD9B-3630227A40F8}" type="datetimeFigureOut">
              <a:rPr lang="zh-CN" altLang="en-US" smtClean="0"/>
              <a:t>2016/7/10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6AF79E-9038-45C7-ACB2-BF8CF0ED82B7}" type="slidenum">
              <a:rPr lang="zh-CN" altLang="en-US" smtClean="0"/>
              <a:t>‹#›</a:t>
            </a:fld>
            <a:endParaRPr lang="zh-CN" altLang="en-US"/>
          </a:p>
        </p:txBody>
      </p:sp>
    </p:spTree>
    <p:extLst>
      <p:ext uri="{BB962C8B-B14F-4D97-AF65-F5344CB8AC3E}">
        <p14:creationId xmlns:p14="http://schemas.microsoft.com/office/powerpoint/2010/main" val="583710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DFE44F6-899F-43F5-AD9B-3630227A40F8}" type="datetimeFigureOut">
              <a:rPr lang="zh-CN" altLang="en-US" smtClean="0"/>
              <a:t>2016/7/10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6AF79E-9038-45C7-ACB2-BF8CF0ED82B7}" type="slidenum">
              <a:rPr lang="zh-CN" altLang="en-US" smtClean="0"/>
              <a:t>‹#›</a:t>
            </a:fld>
            <a:endParaRPr lang="zh-CN" altLang="en-US"/>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3233442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DFE44F6-899F-43F5-AD9B-3630227A40F8}" type="datetimeFigureOut">
              <a:rPr lang="zh-CN" altLang="en-US" smtClean="0"/>
              <a:t>2016/7/10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6AF79E-9038-45C7-ACB2-BF8CF0ED82B7}" type="slidenum">
              <a:rPr lang="zh-CN" altLang="en-US" smtClean="0"/>
              <a:t>‹#›</a:t>
            </a:fld>
            <a:endParaRPr lang="zh-CN" altLang="en-US"/>
          </a:p>
        </p:txBody>
      </p:sp>
    </p:spTree>
    <p:extLst>
      <p:ext uri="{BB962C8B-B14F-4D97-AF65-F5344CB8AC3E}">
        <p14:creationId xmlns:p14="http://schemas.microsoft.com/office/powerpoint/2010/main" val="120721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DFE44F6-899F-43F5-AD9B-3630227A40F8}" type="datetimeFigureOut">
              <a:rPr lang="zh-CN" altLang="en-US" smtClean="0"/>
              <a:t>2016/7/10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6AF79E-9038-45C7-ACB2-BF8CF0ED82B7}" type="slidenum">
              <a:rPr lang="zh-CN" altLang="en-US" smtClean="0"/>
              <a:t>‹#›</a:t>
            </a:fld>
            <a:endParaRPr lang="zh-CN" altLang="en-US"/>
          </a:p>
        </p:txBody>
      </p:sp>
    </p:spTree>
    <p:extLst>
      <p:ext uri="{BB962C8B-B14F-4D97-AF65-F5344CB8AC3E}">
        <p14:creationId xmlns:p14="http://schemas.microsoft.com/office/powerpoint/2010/main" val="2398531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DFE44F6-899F-43F5-AD9B-3630227A40F8}" type="datetimeFigureOut">
              <a:rPr lang="zh-CN" altLang="en-US" smtClean="0"/>
              <a:t>2016/7/10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6AF79E-9038-45C7-ACB2-BF8CF0ED82B7}" type="slidenum">
              <a:rPr lang="zh-CN" altLang="en-US" smtClean="0"/>
              <a:t>‹#›</a:t>
            </a:fld>
            <a:endParaRPr lang="zh-CN" altLang="en-US"/>
          </a:p>
        </p:txBody>
      </p:sp>
    </p:spTree>
    <p:extLst>
      <p:ext uri="{BB962C8B-B14F-4D97-AF65-F5344CB8AC3E}">
        <p14:creationId xmlns:p14="http://schemas.microsoft.com/office/powerpoint/2010/main" val="776227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DFE44F6-899F-43F5-AD9B-3630227A40F8}" type="datetimeFigureOut">
              <a:rPr lang="zh-CN" altLang="en-US" smtClean="0"/>
              <a:t>2016/7/10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6AF79E-9038-45C7-ACB2-BF8CF0ED82B7}" type="slidenum">
              <a:rPr lang="zh-CN" altLang="en-US" smtClean="0"/>
              <a:t>‹#›</a:t>
            </a:fld>
            <a:endParaRPr lang="zh-CN" altLang="en-US"/>
          </a:p>
        </p:txBody>
      </p:sp>
    </p:spTree>
    <p:extLst>
      <p:ext uri="{BB962C8B-B14F-4D97-AF65-F5344CB8AC3E}">
        <p14:creationId xmlns:p14="http://schemas.microsoft.com/office/powerpoint/2010/main" val="2293484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DFE44F6-899F-43F5-AD9B-3630227A40F8}" type="datetimeFigureOut">
              <a:rPr lang="zh-CN" altLang="en-US" smtClean="0"/>
              <a:t>2016/7/10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26AF79E-9038-45C7-ACB2-BF8CF0ED82B7}" type="slidenum">
              <a:rPr lang="zh-CN" altLang="en-US" smtClean="0"/>
              <a:t>‹#›</a:t>
            </a:fld>
            <a:endParaRPr lang="zh-CN" altLang="en-US"/>
          </a:p>
        </p:txBody>
      </p:sp>
    </p:spTree>
    <p:extLst>
      <p:ext uri="{BB962C8B-B14F-4D97-AF65-F5344CB8AC3E}">
        <p14:creationId xmlns:p14="http://schemas.microsoft.com/office/powerpoint/2010/main" val="101583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DFE44F6-899F-43F5-AD9B-3630227A40F8}" type="datetimeFigureOut">
              <a:rPr lang="zh-CN" altLang="en-US" smtClean="0"/>
              <a:t>2016/7/10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26AF79E-9038-45C7-ACB2-BF8CF0ED82B7}" type="slidenum">
              <a:rPr lang="zh-CN" altLang="en-US" smtClean="0"/>
              <a:t>‹#›</a:t>
            </a:fld>
            <a:endParaRPr lang="zh-CN" altLang="en-US"/>
          </a:p>
        </p:txBody>
      </p:sp>
    </p:spTree>
    <p:extLst>
      <p:ext uri="{BB962C8B-B14F-4D97-AF65-F5344CB8AC3E}">
        <p14:creationId xmlns:p14="http://schemas.microsoft.com/office/powerpoint/2010/main" val="10098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DFE44F6-899F-43F5-AD9B-3630227A40F8}" type="datetimeFigureOut">
              <a:rPr lang="zh-CN" altLang="en-US" smtClean="0"/>
              <a:t>2016/7/10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26AF79E-9038-45C7-ACB2-BF8CF0ED82B7}" type="slidenum">
              <a:rPr lang="zh-CN" altLang="en-US" smtClean="0"/>
              <a:t>‹#›</a:t>
            </a:fld>
            <a:endParaRPr lang="zh-CN" altLang="en-US"/>
          </a:p>
        </p:txBody>
      </p:sp>
    </p:spTree>
    <p:extLst>
      <p:ext uri="{BB962C8B-B14F-4D97-AF65-F5344CB8AC3E}">
        <p14:creationId xmlns:p14="http://schemas.microsoft.com/office/powerpoint/2010/main" val="2603522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DFE44F6-899F-43F5-AD9B-3630227A40F8}" type="datetimeFigureOut">
              <a:rPr lang="zh-CN" altLang="en-US" smtClean="0"/>
              <a:t>2016/7/10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6AF79E-9038-45C7-ACB2-BF8CF0ED82B7}" type="slidenum">
              <a:rPr lang="zh-CN" altLang="en-US" smtClean="0"/>
              <a:t>‹#›</a:t>
            </a:fld>
            <a:endParaRPr lang="zh-CN" altLang="en-US"/>
          </a:p>
        </p:txBody>
      </p:sp>
    </p:spTree>
    <p:extLst>
      <p:ext uri="{BB962C8B-B14F-4D97-AF65-F5344CB8AC3E}">
        <p14:creationId xmlns:p14="http://schemas.microsoft.com/office/powerpoint/2010/main" val="199870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DFE44F6-899F-43F5-AD9B-3630227A40F8}" type="datetimeFigureOut">
              <a:rPr lang="zh-CN" altLang="en-US" smtClean="0"/>
              <a:t>2016/7/10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6AF79E-9038-45C7-ACB2-BF8CF0ED82B7}" type="slidenum">
              <a:rPr lang="zh-CN" altLang="en-US" smtClean="0"/>
              <a:t>‹#›</a:t>
            </a:fld>
            <a:endParaRPr lang="zh-CN" altLang="en-US"/>
          </a:p>
        </p:txBody>
      </p:sp>
    </p:spTree>
    <p:extLst>
      <p:ext uri="{BB962C8B-B14F-4D97-AF65-F5344CB8AC3E}">
        <p14:creationId xmlns:p14="http://schemas.microsoft.com/office/powerpoint/2010/main" val="2650440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FE44F6-899F-43F5-AD9B-3630227A40F8}" type="datetimeFigureOut">
              <a:rPr lang="zh-CN" altLang="en-US" smtClean="0"/>
              <a:t>2016/7/10</a:t>
            </a:fld>
            <a:endParaRPr lang="zh-CN"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6AF79E-9038-45C7-ACB2-BF8CF0ED82B7}" type="slidenum">
              <a:rPr lang="zh-CN" altLang="en-US" smtClean="0"/>
              <a:t>‹#›</a:t>
            </a:fld>
            <a:endParaRPr lang="zh-CN" altLang="en-US"/>
          </a:p>
        </p:txBody>
      </p:sp>
    </p:spTree>
    <p:extLst>
      <p:ext uri="{BB962C8B-B14F-4D97-AF65-F5344CB8AC3E}">
        <p14:creationId xmlns:p14="http://schemas.microsoft.com/office/powerpoint/2010/main" val="13258881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79319" y="1964268"/>
            <a:ext cx="7197726" cy="2421464"/>
          </a:xfrm>
        </p:spPr>
        <p:txBody>
          <a:bodyPr anchor="ctr">
            <a:normAutofit/>
          </a:bodyPr>
          <a:lstStyle/>
          <a:p>
            <a:pPr algn="ctr"/>
            <a:r>
              <a:rPr lang="zh-CN" altLang="en-US" sz="5400" b="1" dirty="0" smtClean="0"/>
              <a:t>再谈</a:t>
            </a:r>
            <a:r>
              <a:rPr lang="en-US" altLang="zh-CN" sz="5400" b="1" dirty="0" smtClean="0"/>
              <a:t>java</a:t>
            </a:r>
            <a:r>
              <a:rPr lang="zh-CN" altLang="en-US" sz="5400" b="1" dirty="0" smtClean="0"/>
              <a:t>虚拟机</a:t>
            </a:r>
            <a:endParaRPr lang="zh-CN" altLang="en-US" sz="5400" b="1" dirty="0"/>
          </a:p>
        </p:txBody>
      </p:sp>
    </p:spTree>
    <p:extLst>
      <p:ext uri="{BB962C8B-B14F-4D97-AF65-F5344CB8AC3E}">
        <p14:creationId xmlns:p14="http://schemas.microsoft.com/office/powerpoint/2010/main" val="2229517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461822"/>
            <a:ext cx="10131425" cy="780288"/>
          </a:xfrm>
        </p:spPr>
        <p:txBody>
          <a:bodyPr>
            <a:normAutofit/>
          </a:bodyPr>
          <a:lstStyle/>
          <a:p>
            <a:pPr algn="ctr"/>
            <a:r>
              <a:rPr lang="en-US" altLang="zh-CN" sz="3200" b="1" dirty="0"/>
              <a:t>Java</a:t>
            </a:r>
            <a:r>
              <a:rPr lang="zh-CN" altLang="en-US" sz="3200" b="1" dirty="0"/>
              <a:t>虚拟机的</a:t>
            </a:r>
            <a:r>
              <a:rPr lang="zh-CN" altLang="en-US" sz="3200" b="1" dirty="0" smtClean="0"/>
              <a:t>内存区域</a:t>
            </a:r>
            <a:r>
              <a:rPr lang="en-US" altLang="zh-CN" sz="3200" b="1" dirty="0" smtClean="0"/>
              <a:t>-</a:t>
            </a:r>
            <a:r>
              <a:rPr lang="zh-CN" altLang="en-US" sz="3200" b="1" dirty="0" smtClean="0"/>
              <a:t>方法区</a:t>
            </a:r>
            <a:endParaRPr lang="zh-CN" altLang="en-US" sz="3200" dirty="0"/>
          </a:p>
        </p:txBody>
      </p:sp>
      <p:sp>
        <p:nvSpPr>
          <p:cNvPr id="3" name="内容占位符 2"/>
          <p:cNvSpPr>
            <a:spLocks noGrp="1"/>
          </p:cNvSpPr>
          <p:nvPr>
            <p:ph idx="1"/>
          </p:nvPr>
        </p:nvSpPr>
        <p:spPr>
          <a:xfrm>
            <a:off x="685801" y="1330037"/>
            <a:ext cx="10131425" cy="4692072"/>
          </a:xfrm>
        </p:spPr>
        <p:txBody>
          <a:bodyPr anchor="t"/>
          <a:lstStyle/>
          <a:p>
            <a:endParaRPr lang="en-US" altLang="zh-CN" sz="2000" dirty="0" smtClean="0"/>
          </a:p>
          <a:p>
            <a:r>
              <a:rPr lang="zh-CN" altLang="en-US" dirty="0"/>
              <a:t>方法区与</a:t>
            </a:r>
            <a:r>
              <a:rPr lang="en-US" altLang="zh-CN" dirty="0"/>
              <a:t>Java</a:t>
            </a:r>
            <a:r>
              <a:rPr lang="zh-CN" altLang="en-US" dirty="0"/>
              <a:t>堆一样，是各个线程共享的内存区域。</a:t>
            </a:r>
          </a:p>
          <a:p>
            <a:r>
              <a:rPr lang="zh-CN" altLang="en-US" dirty="0"/>
              <a:t>它用于存储已被虚拟机加载的类信息、常量、静态变量、即时编译器编译后的代码等数据</a:t>
            </a:r>
            <a:r>
              <a:rPr lang="zh-CN" altLang="en-US" dirty="0" smtClean="0"/>
              <a:t>。</a:t>
            </a:r>
            <a:endParaRPr lang="en-US" altLang="zh-CN" dirty="0" smtClean="0"/>
          </a:p>
          <a:p>
            <a:r>
              <a:rPr lang="zh-CN" altLang="en-US" dirty="0" smtClean="0"/>
              <a:t>虽然</a:t>
            </a:r>
            <a:r>
              <a:rPr lang="en-US" altLang="zh-CN" dirty="0" smtClean="0"/>
              <a:t>Java</a:t>
            </a:r>
            <a:r>
              <a:rPr lang="zh-CN" altLang="en-US" dirty="0" smtClean="0"/>
              <a:t>虚拟机规范把方法区描述为堆的一个逻辑部分，但它却有一个别名叫</a:t>
            </a:r>
            <a:r>
              <a:rPr lang="en-US" altLang="zh-CN" dirty="0" smtClean="0"/>
              <a:t>Non-Heap</a:t>
            </a:r>
            <a:r>
              <a:rPr lang="zh-CN" altLang="en-US" dirty="0" smtClean="0"/>
              <a:t>（非堆）</a:t>
            </a:r>
            <a:endParaRPr lang="zh-CN" altLang="en-US" dirty="0"/>
          </a:p>
          <a:p>
            <a:r>
              <a:rPr lang="zh-CN" altLang="en-US" dirty="0"/>
              <a:t>方法区还包括了运行时常量池</a:t>
            </a:r>
            <a:r>
              <a:rPr lang="zh-CN" altLang="en-US" dirty="0" smtClean="0"/>
              <a:t>。</a:t>
            </a:r>
            <a:endParaRPr lang="en-US" altLang="zh-CN" dirty="0"/>
          </a:p>
          <a:p>
            <a:pPr marL="0" indent="0">
              <a:buNone/>
            </a:pPr>
            <a:r>
              <a:rPr lang="en-US" altLang="zh-CN" dirty="0" smtClean="0"/>
              <a:t>      -</a:t>
            </a:r>
            <a:r>
              <a:rPr lang="en-US" altLang="zh-CN" dirty="0" err="1"/>
              <a:t>XX:PermSize</a:t>
            </a:r>
            <a:r>
              <a:rPr lang="en-US" altLang="zh-CN" dirty="0"/>
              <a:t>=64M JVM</a:t>
            </a:r>
            <a:r>
              <a:rPr lang="zh-CN" altLang="en-US" dirty="0"/>
              <a:t>初始分配的非堆内存</a:t>
            </a:r>
            <a:br>
              <a:rPr lang="zh-CN" altLang="en-US" dirty="0"/>
            </a:br>
            <a:r>
              <a:rPr lang="zh-CN" altLang="en-US" dirty="0"/>
              <a:t>      </a:t>
            </a:r>
            <a:r>
              <a:rPr lang="en-US" altLang="zh-CN" dirty="0"/>
              <a:t>-</a:t>
            </a:r>
            <a:r>
              <a:rPr lang="en-US" altLang="zh-CN" dirty="0" err="1"/>
              <a:t>XX:MaxPermSize</a:t>
            </a:r>
            <a:r>
              <a:rPr lang="en-US" altLang="zh-CN" dirty="0"/>
              <a:t>=128M JVM</a:t>
            </a:r>
            <a:r>
              <a:rPr lang="zh-CN" altLang="en-US" dirty="0"/>
              <a:t>最大允许分配的非堆内存，按需分配</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1830613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461822"/>
            <a:ext cx="10131425" cy="780288"/>
          </a:xfrm>
        </p:spPr>
        <p:txBody>
          <a:bodyPr>
            <a:normAutofit/>
          </a:bodyPr>
          <a:lstStyle/>
          <a:p>
            <a:pPr algn="ctr"/>
            <a:r>
              <a:rPr lang="en-US" altLang="zh-CN" sz="3200" b="1" dirty="0"/>
              <a:t>Java</a:t>
            </a:r>
            <a:r>
              <a:rPr lang="zh-CN" altLang="en-US" sz="3200" b="1" dirty="0"/>
              <a:t>虚拟机的</a:t>
            </a:r>
            <a:r>
              <a:rPr lang="zh-CN" altLang="en-US" sz="3200" b="1" dirty="0" smtClean="0"/>
              <a:t>内存区域</a:t>
            </a:r>
            <a:r>
              <a:rPr lang="en-US" altLang="zh-CN" sz="3200" b="1" dirty="0" smtClean="0"/>
              <a:t>-</a:t>
            </a:r>
            <a:r>
              <a:rPr lang="zh-CN" altLang="en-US" sz="3200" b="1" dirty="0"/>
              <a:t>运行</a:t>
            </a:r>
            <a:r>
              <a:rPr lang="zh-CN" altLang="en-US" sz="3200" b="1" dirty="0" smtClean="0"/>
              <a:t>时常量池</a:t>
            </a:r>
            <a:endParaRPr lang="zh-CN" altLang="en-US" sz="3200" dirty="0"/>
          </a:p>
        </p:txBody>
      </p:sp>
      <p:sp>
        <p:nvSpPr>
          <p:cNvPr id="3" name="内容占位符 2"/>
          <p:cNvSpPr>
            <a:spLocks noGrp="1"/>
          </p:cNvSpPr>
          <p:nvPr>
            <p:ph idx="1"/>
          </p:nvPr>
        </p:nvSpPr>
        <p:spPr>
          <a:xfrm>
            <a:off x="685801" y="1330037"/>
            <a:ext cx="10131425" cy="4692072"/>
          </a:xfrm>
        </p:spPr>
        <p:txBody>
          <a:bodyPr anchor="t"/>
          <a:lstStyle/>
          <a:p>
            <a:endParaRPr lang="en-US" altLang="zh-CN" sz="2000" dirty="0" smtClean="0"/>
          </a:p>
          <a:p>
            <a:r>
              <a:rPr lang="zh-CN" altLang="en-US" dirty="0"/>
              <a:t>运行时常量池属于方法区的一部分。虽然</a:t>
            </a:r>
            <a:r>
              <a:rPr lang="en-US" altLang="zh-CN" dirty="0"/>
              <a:t>Java</a:t>
            </a:r>
            <a:r>
              <a:rPr lang="zh-CN" altLang="en-US" dirty="0"/>
              <a:t>虚拟机没有单独为运行时常量池划分内存空间，但是由于该区域在平时开发中也是一个重要的部分，所以也为它单独列一个条目。</a:t>
            </a:r>
          </a:p>
          <a:p>
            <a:r>
              <a:rPr lang="en-US" altLang="zh-CN" dirty="0"/>
              <a:t>Class</a:t>
            </a:r>
            <a:r>
              <a:rPr lang="zh-CN" altLang="en-US" dirty="0"/>
              <a:t>文件中除了有类的版本、字段、方法、接口的描述信息外，还有一项信息是常量池（</a:t>
            </a:r>
            <a:r>
              <a:rPr lang="en-US" altLang="zh-CN" dirty="0"/>
              <a:t>Constant Pool Table</a:t>
            </a:r>
            <a:r>
              <a:rPr lang="zh-CN" altLang="en-US" dirty="0"/>
              <a:t>），用于存放编译期生成的各种字面量的引用，这部分内容将在类加载后进入方法区的运行时常量池中存放。</a:t>
            </a:r>
          </a:p>
          <a:p>
            <a:r>
              <a:rPr lang="zh-CN" altLang="en-US" dirty="0"/>
              <a:t>运行时常量池相对于</a:t>
            </a:r>
            <a:r>
              <a:rPr lang="en-US" altLang="zh-CN" dirty="0"/>
              <a:t>Class</a:t>
            </a:r>
            <a:r>
              <a:rPr lang="zh-CN" altLang="en-US" dirty="0"/>
              <a:t>文件常量池的另外一个重要特征是具有动态性，</a:t>
            </a:r>
            <a:r>
              <a:rPr lang="en-US" altLang="zh-CN" dirty="0"/>
              <a:t>Java</a:t>
            </a:r>
            <a:r>
              <a:rPr lang="zh-CN" altLang="en-US" dirty="0"/>
              <a:t>语言并不要求常量一定只有编译期才能产生，也就是说并非预置入</a:t>
            </a:r>
            <a:r>
              <a:rPr lang="en-US" altLang="zh-CN" dirty="0"/>
              <a:t>Class</a:t>
            </a:r>
            <a:r>
              <a:rPr lang="zh-CN" altLang="en-US" dirty="0"/>
              <a:t>文件中常量池的内容才能进入方法区运行时常量池，运行期间也可能将新的常量放入池中，如</a:t>
            </a:r>
            <a:r>
              <a:rPr lang="en-US" altLang="zh-CN" dirty="0"/>
              <a:t>String</a:t>
            </a:r>
            <a:r>
              <a:rPr lang="zh-CN" altLang="en-US" dirty="0"/>
              <a:t>类的</a:t>
            </a:r>
            <a:r>
              <a:rPr lang="en-US" altLang="zh-CN" dirty="0"/>
              <a:t>intern()</a:t>
            </a:r>
            <a:r>
              <a:rPr lang="zh-CN" altLang="en-US" dirty="0"/>
              <a:t>方法。</a:t>
            </a:r>
          </a:p>
          <a:p>
            <a:endParaRPr lang="zh-CN" altLang="en-US" dirty="0"/>
          </a:p>
        </p:txBody>
      </p:sp>
    </p:spTree>
    <p:extLst>
      <p:ext uri="{BB962C8B-B14F-4D97-AF65-F5344CB8AC3E}">
        <p14:creationId xmlns:p14="http://schemas.microsoft.com/office/powerpoint/2010/main" val="3231749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461822"/>
            <a:ext cx="10131425" cy="780288"/>
          </a:xfrm>
        </p:spPr>
        <p:txBody>
          <a:bodyPr>
            <a:normAutofit/>
          </a:bodyPr>
          <a:lstStyle/>
          <a:p>
            <a:pPr algn="ctr"/>
            <a:r>
              <a:rPr lang="en-US" altLang="zh-CN" sz="3200" b="1" dirty="0"/>
              <a:t>Java</a:t>
            </a:r>
            <a:r>
              <a:rPr lang="zh-CN" altLang="en-US" sz="3200" b="1" dirty="0"/>
              <a:t>虚拟机的</a:t>
            </a:r>
            <a:r>
              <a:rPr lang="zh-CN" altLang="en-US" sz="3200" b="1" dirty="0" smtClean="0"/>
              <a:t>内存区域</a:t>
            </a:r>
            <a:r>
              <a:rPr lang="en-US" altLang="zh-CN" sz="3200" b="1" dirty="0" smtClean="0"/>
              <a:t>-</a:t>
            </a:r>
            <a:r>
              <a:rPr lang="zh-CN" altLang="en-US" sz="3200" b="1" dirty="0" smtClean="0"/>
              <a:t>实践</a:t>
            </a:r>
            <a:endParaRPr lang="zh-CN" altLang="en-US" sz="3200" dirty="0"/>
          </a:p>
        </p:txBody>
      </p:sp>
      <p:sp>
        <p:nvSpPr>
          <p:cNvPr id="3" name="内容占位符 2"/>
          <p:cNvSpPr>
            <a:spLocks noGrp="1"/>
          </p:cNvSpPr>
          <p:nvPr>
            <p:ph idx="1"/>
          </p:nvPr>
        </p:nvSpPr>
        <p:spPr>
          <a:xfrm>
            <a:off x="685801" y="1330037"/>
            <a:ext cx="10131425" cy="4692072"/>
          </a:xfrm>
        </p:spPr>
        <p:txBody>
          <a:bodyPr anchor="t"/>
          <a:lstStyle/>
          <a:p>
            <a:endParaRPr lang="en-US" altLang="zh-CN" sz="2000" dirty="0" smtClean="0"/>
          </a:p>
          <a:p>
            <a:pPr marL="0" indent="0">
              <a:buNone/>
            </a:pPr>
            <a:r>
              <a:rPr lang="zh-CN" altLang="en-US" b="1" dirty="0" smtClean="0"/>
              <a:t>（</a:t>
            </a:r>
            <a:r>
              <a:rPr lang="en-US" altLang="zh-CN" b="1" dirty="0" smtClean="0"/>
              <a:t>1</a:t>
            </a:r>
            <a:r>
              <a:rPr lang="zh-CN" altLang="en-US" b="1" dirty="0" smtClean="0"/>
              <a:t>）</a:t>
            </a:r>
            <a:r>
              <a:rPr lang="en-US" altLang="zh-CN" b="1" dirty="0" smtClean="0"/>
              <a:t>String </a:t>
            </a:r>
            <a:r>
              <a:rPr lang="en-US" altLang="zh-CN" b="1" dirty="0"/>
              <a:t>s = new String(“xyz”); </a:t>
            </a:r>
            <a:r>
              <a:rPr lang="zh-CN" altLang="en-US" b="1" dirty="0"/>
              <a:t>产生几个对象</a:t>
            </a:r>
            <a:r>
              <a:rPr lang="zh-CN" altLang="en-US" b="1" dirty="0" smtClean="0"/>
              <a:t>？</a:t>
            </a:r>
            <a:endParaRPr lang="en-US" altLang="zh-CN" b="1" dirty="0" smtClean="0"/>
          </a:p>
          <a:p>
            <a:pPr marL="0" indent="0">
              <a:buNone/>
            </a:pPr>
            <a:endParaRPr lang="en-US" altLang="zh-CN" b="1" dirty="0"/>
          </a:p>
          <a:p>
            <a:pPr marL="0" indent="0">
              <a:buNone/>
            </a:pPr>
            <a:r>
              <a:rPr lang="zh-CN" altLang="en-US" b="1" dirty="0" smtClean="0"/>
              <a:t>（</a:t>
            </a:r>
            <a:r>
              <a:rPr lang="en-US" altLang="zh-CN" b="1" dirty="0" smtClean="0"/>
              <a:t>2</a:t>
            </a:r>
            <a:r>
              <a:rPr lang="zh-CN" altLang="en-US" b="1" dirty="0" smtClean="0"/>
              <a:t>）</a:t>
            </a:r>
            <a:endParaRPr lang="en-US" altLang="zh-CN" b="1" dirty="0" smtClean="0"/>
          </a:p>
          <a:p>
            <a:pPr marL="0" indent="0">
              <a:buNone/>
            </a:pPr>
            <a:r>
              <a:rPr lang="en-US" altLang="zh-CN" b="1" dirty="0"/>
              <a:t>public static void main(String[] </a:t>
            </a:r>
            <a:r>
              <a:rPr lang="en-US" altLang="zh-CN" b="1" dirty="0" err="1"/>
              <a:t>args</a:t>
            </a:r>
            <a:r>
              <a:rPr lang="en-US" altLang="zh-CN" b="1" dirty="0"/>
              <a:t>) {</a:t>
            </a:r>
          </a:p>
          <a:p>
            <a:pPr marL="457200" lvl="1" indent="0">
              <a:buNone/>
            </a:pPr>
            <a:r>
              <a:rPr lang="en-US" altLang="zh-CN" dirty="0"/>
              <a:t>String str1 = </a:t>
            </a:r>
            <a:r>
              <a:rPr lang="en-US" altLang="zh-CN" b="1" dirty="0"/>
              <a:t>new String("renqingbin");</a:t>
            </a:r>
          </a:p>
          <a:p>
            <a:pPr marL="457200" lvl="1" indent="0">
              <a:buNone/>
            </a:pPr>
            <a:r>
              <a:rPr lang="en-US" altLang="zh-CN" dirty="0"/>
              <a:t>String str2 = "renqingbin";</a:t>
            </a:r>
          </a:p>
          <a:p>
            <a:pPr marL="457200" lvl="1" indent="0">
              <a:buNone/>
            </a:pPr>
            <a:r>
              <a:rPr lang="en-US" altLang="zh-CN" dirty="0" err="1"/>
              <a:t>System.</a:t>
            </a:r>
            <a:r>
              <a:rPr lang="en-US" altLang="zh-CN" i="1" dirty="0" err="1"/>
              <a:t>out.println</a:t>
            </a:r>
            <a:r>
              <a:rPr lang="en-US" altLang="zh-CN" i="1" dirty="0"/>
              <a:t>(str1==str2);</a:t>
            </a:r>
          </a:p>
          <a:p>
            <a:pPr marL="0" indent="0">
              <a:buNone/>
            </a:pPr>
            <a:r>
              <a:rPr lang="en-US" altLang="zh-CN" dirty="0"/>
              <a:t>}</a:t>
            </a:r>
            <a:endParaRPr lang="zh-CN" altLang="en-US" dirty="0"/>
          </a:p>
        </p:txBody>
      </p:sp>
      <p:pic>
        <p:nvPicPr>
          <p:cNvPr id="5" name="图片 4"/>
          <p:cNvPicPr>
            <a:picLocks noChangeAspect="1"/>
          </p:cNvPicPr>
          <p:nvPr/>
        </p:nvPicPr>
        <p:blipFill>
          <a:blip r:embed="rId3"/>
          <a:stretch>
            <a:fillRect/>
          </a:stretch>
        </p:blipFill>
        <p:spPr>
          <a:xfrm>
            <a:off x="5953095" y="3310598"/>
            <a:ext cx="3454313" cy="2108134"/>
          </a:xfrm>
          <a:prstGeom prst="rect">
            <a:avLst/>
          </a:prstGeom>
        </p:spPr>
      </p:pic>
    </p:spTree>
    <p:extLst>
      <p:ext uri="{BB962C8B-B14F-4D97-AF65-F5344CB8AC3E}">
        <p14:creationId xmlns:p14="http://schemas.microsoft.com/office/powerpoint/2010/main" val="112695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a:xfrm>
            <a:off x="1505532" y="1602509"/>
            <a:ext cx="4375726" cy="459509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altLang="zh-CN" smtClean="0"/>
              <a:t>class BirthDate {     </a:t>
            </a:r>
          </a:p>
          <a:p>
            <a:pPr marL="0" indent="0">
              <a:buFont typeface="Arial"/>
              <a:buNone/>
            </a:pPr>
            <a:r>
              <a:rPr lang="en-US" altLang="zh-CN" smtClean="0"/>
              <a:t>     private int day;     </a:t>
            </a:r>
          </a:p>
          <a:p>
            <a:pPr marL="0" indent="0">
              <a:buFont typeface="Arial"/>
              <a:buNone/>
            </a:pPr>
            <a:r>
              <a:rPr lang="en-US" altLang="zh-CN" smtClean="0"/>
              <a:t>     private int month;     </a:t>
            </a:r>
          </a:p>
          <a:p>
            <a:pPr marL="0" indent="0">
              <a:buFont typeface="Arial"/>
              <a:buNone/>
            </a:pPr>
            <a:r>
              <a:rPr lang="en-US" altLang="zh-CN" smtClean="0"/>
              <a:t>     private int year;         </a:t>
            </a:r>
          </a:p>
          <a:p>
            <a:pPr marL="0" indent="0">
              <a:buFont typeface="Arial"/>
              <a:buNone/>
            </a:pPr>
            <a:r>
              <a:rPr lang="en-US" altLang="zh-CN" smtClean="0"/>
              <a:t>     public BirthDate(int d, int m, int y) {  </a:t>
            </a:r>
          </a:p>
          <a:p>
            <a:pPr marL="0" indent="0">
              <a:buFont typeface="Arial"/>
              <a:buNone/>
            </a:pPr>
            <a:r>
              <a:rPr lang="en-US" altLang="zh-CN" smtClean="0"/>
              <a:t>         day = d;          </a:t>
            </a:r>
          </a:p>
          <a:p>
            <a:pPr marL="0" indent="0">
              <a:buFont typeface="Arial"/>
              <a:buNone/>
            </a:pPr>
            <a:r>
              <a:rPr lang="en-US" altLang="zh-CN" smtClean="0"/>
              <a:t>         month = m;          </a:t>
            </a:r>
          </a:p>
          <a:p>
            <a:pPr marL="0" indent="0">
              <a:buFont typeface="Arial"/>
              <a:buNone/>
            </a:pPr>
            <a:r>
              <a:rPr lang="en-US" altLang="zh-CN" smtClean="0"/>
              <a:t>         year = y;     </a:t>
            </a:r>
          </a:p>
          <a:p>
            <a:pPr marL="0" indent="0">
              <a:buFont typeface="Arial"/>
              <a:buNone/>
            </a:pPr>
            <a:r>
              <a:rPr lang="en-US" altLang="zh-CN" smtClean="0"/>
              <a:t>     }     </a:t>
            </a:r>
          </a:p>
          <a:p>
            <a:pPr marL="0" indent="0">
              <a:buFont typeface="Arial"/>
              <a:buNone/>
            </a:pPr>
            <a:r>
              <a:rPr lang="en-US" altLang="zh-CN" smtClean="0"/>
              <a:t>     // </a:t>
            </a:r>
            <a:r>
              <a:rPr lang="zh-CN" altLang="en-US" smtClean="0"/>
              <a:t>省略</a:t>
            </a:r>
            <a:r>
              <a:rPr lang="en-US" altLang="zh-CN" smtClean="0"/>
              <a:t>get,set</a:t>
            </a:r>
            <a:r>
              <a:rPr lang="zh-CN" altLang="en-US" smtClean="0"/>
              <a:t>方法</a:t>
            </a:r>
            <a:r>
              <a:rPr lang="en-US" altLang="zh-CN" smtClean="0"/>
              <a:t>……… </a:t>
            </a:r>
          </a:p>
          <a:p>
            <a:pPr marL="0" indent="0">
              <a:buFont typeface="Arial"/>
              <a:buNone/>
            </a:pPr>
            <a:r>
              <a:rPr lang="en-US" altLang="zh-CN" smtClean="0"/>
              <a:t>}   </a:t>
            </a:r>
            <a:endParaRPr lang="en-US" altLang="zh-CN" dirty="0"/>
          </a:p>
        </p:txBody>
      </p:sp>
      <p:sp>
        <p:nvSpPr>
          <p:cNvPr id="7" name="内容占位符 2"/>
          <p:cNvSpPr txBox="1">
            <a:spLocks/>
          </p:cNvSpPr>
          <p:nvPr/>
        </p:nvSpPr>
        <p:spPr>
          <a:xfrm>
            <a:off x="5881258" y="1602509"/>
            <a:ext cx="4375726" cy="459509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altLang="zh-CN" dirty="0"/>
              <a:t> public class Test{     </a:t>
            </a:r>
          </a:p>
          <a:p>
            <a:pPr marL="0" indent="0">
              <a:buNone/>
            </a:pPr>
            <a:r>
              <a:rPr lang="en-US" altLang="zh-CN" dirty="0"/>
              <a:t>    public static void main(String </a:t>
            </a:r>
            <a:r>
              <a:rPr lang="en-US" altLang="zh-CN" dirty="0" err="1"/>
              <a:t>args</a:t>
            </a:r>
            <a:r>
              <a:rPr lang="en-US" altLang="zh-CN" dirty="0"/>
              <a:t>[]){ </a:t>
            </a:r>
          </a:p>
          <a:p>
            <a:pPr marL="0" indent="0">
              <a:buNone/>
            </a:pPr>
            <a:r>
              <a:rPr lang="en-US" altLang="zh-CN" dirty="0"/>
              <a:t>      </a:t>
            </a:r>
            <a:r>
              <a:rPr lang="en-US" altLang="zh-CN" dirty="0" err="1"/>
              <a:t>int</a:t>
            </a:r>
            <a:r>
              <a:rPr lang="en-US" altLang="zh-CN" dirty="0"/>
              <a:t> date = 9;         </a:t>
            </a:r>
          </a:p>
          <a:p>
            <a:pPr marL="0" indent="0">
              <a:buNone/>
            </a:pPr>
            <a:r>
              <a:rPr lang="en-US" altLang="zh-CN" dirty="0"/>
              <a:t>      Test </a:t>
            </a:r>
            <a:r>
              <a:rPr lang="en-US" altLang="zh-CN" dirty="0" err="1"/>
              <a:t>test</a:t>
            </a:r>
            <a:r>
              <a:rPr lang="en-US" altLang="zh-CN" dirty="0"/>
              <a:t> = new Test();                  </a:t>
            </a:r>
          </a:p>
          <a:p>
            <a:pPr marL="0" indent="0">
              <a:buNone/>
            </a:pPr>
            <a:r>
              <a:rPr lang="en-US" altLang="zh-CN" dirty="0"/>
              <a:t>      </a:t>
            </a:r>
            <a:r>
              <a:rPr lang="en-US" altLang="zh-CN" dirty="0" err="1"/>
              <a:t>test.change</a:t>
            </a:r>
            <a:r>
              <a:rPr lang="en-US" altLang="zh-CN" dirty="0"/>
              <a:t>(date);          </a:t>
            </a:r>
          </a:p>
          <a:p>
            <a:pPr marL="0" indent="0">
              <a:buNone/>
            </a:pPr>
            <a:r>
              <a:rPr lang="en-US" altLang="zh-CN" dirty="0"/>
              <a:t>      </a:t>
            </a:r>
            <a:r>
              <a:rPr lang="en-US" altLang="zh-CN" dirty="0" err="1"/>
              <a:t>BirthDate</a:t>
            </a:r>
            <a:r>
              <a:rPr lang="en-US" altLang="zh-CN" dirty="0"/>
              <a:t> d1= new </a:t>
            </a:r>
            <a:r>
              <a:rPr lang="en-US" altLang="zh-CN" dirty="0" err="1"/>
              <a:t>BirthDate</a:t>
            </a:r>
            <a:r>
              <a:rPr lang="en-US" altLang="zh-CN" dirty="0"/>
              <a:t>(7,7,1970);            </a:t>
            </a:r>
          </a:p>
          <a:p>
            <a:pPr marL="0" indent="0">
              <a:buNone/>
            </a:pPr>
            <a:r>
              <a:rPr lang="en-US" altLang="zh-CN" dirty="0"/>
              <a:t>    }         </a:t>
            </a:r>
          </a:p>
          <a:p>
            <a:pPr marL="0" indent="0">
              <a:buNone/>
            </a:pPr>
            <a:r>
              <a:rPr lang="en-US" altLang="zh-CN" dirty="0"/>
              <a:t>  	public void change1(</a:t>
            </a:r>
            <a:r>
              <a:rPr lang="en-US" altLang="zh-CN" dirty="0" err="1"/>
              <a:t>int</a:t>
            </a:r>
            <a:r>
              <a:rPr lang="en-US" altLang="zh-CN" dirty="0"/>
              <a:t> </a:t>
            </a:r>
            <a:r>
              <a:rPr lang="en-US" altLang="zh-CN" dirty="0" err="1"/>
              <a:t>i</a:t>
            </a:r>
            <a:r>
              <a:rPr lang="en-US" altLang="zh-CN" dirty="0"/>
              <a:t>){         </a:t>
            </a:r>
          </a:p>
          <a:p>
            <a:pPr marL="0" indent="0">
              <a:buNone/>
            </a:pPr>
            <a:r>
              <a:rPr lang="en-US" altLang="zh-CN" dirty="0"/>
              <a:t>      </a:t>
            </a:r>
            <a:r>
              <a:rPr lang="en-US" altLang="zh-CN" dirty="0" smtClean="0"/>
              <a:t>       </a:t>
            </a:r>
            <a:r>
              <a:rPr lang="en-US" altLang="zh-CN" dirty="0" err="1" smtClean="0"/>
              <a:t>i</a:t>
            </a:r>
            <a:r>
              <a:rPr lang="en-US" altLang="zh-CN" dirty="0" smtClean="0"/>
              <a:t> </a:t>
            </a:r>
            <a:r>
              <a:rPr lang="en-US" altLang="zh-CN" dirty="0"/>
              <a:t>= 1234;     </a:t>
            </a:r>
          </a:p>
          <a:p>
            <a:pPr marL="0" indent="0">
              <a:buNone/>
            </a:pPr>
            <a:r>
              <a:rPr lang="en-US" altLang="zh-CN" dirty="0"/>
              <a:t>  	}</a:t>
            </a:r>
          </a:p>
          <a:p>
            <a:pPr marL="0" indent="0">
              <a:buNone/>
            </a:pPr>
            <a:r>
              <a:rPr lang="en-US" altLang="zh-CN" dirty="0"/>
              <a:t>}</a:t>
            </a:r>
          </a:p>
        </p:txBody>
      </p:sp>
    </p:spTree>
    <p:extLst>
      <p:ext uri="{BB962C8B-B14F-4D97-AF65-F5344CB8AC3E}">
        <p14:creationId xmlns:p14="http://schemas.microsoft.com/office/powerpoint/2010/main" val="3298042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496866"/>
            <a:ext cx="10131425" cy="855945"/>
          </a:xfrm>
        </p:spPr>
        <p:txBody>
          <a:bodyPr/>
          <a:lstStyle/>
          <a:p>
            <a:pPr algn="ctr"/>
            <a:r>
              <a:rPr lang="zh-CN" altLang="en-US" dirty="0" smtClean="0"/>
              <a:t>堆内存划分</a:t>
            </a:r>
            <a:endParaRPr lang="zh-CN" altLang="en-US" dirty="0"/>
          </a:p>
        </p:txBody>
      </p:sp>
      <p:pic>
        <p:nvPicPr>
          <p:cNvPr id="5" name="图片 4"/>
          <p:cNvPicPr>
            <a:picLocks noChangeAspect="1"/>
          </p:cNvPicPr>
          <p:nvPr/>
        </p:nvPicPr>
        <p:blipFill>
          <a:blip r:embed="rId3"/>
          <a:stretch>
            <a:fillRect/>
          </a:stretch>
        </p:blipFill>
        <p:spPr>
          <a:xfrm>
            <a:off x="1931339" y="1448138"/>
            <a:ext cx="7976749" cy="5018500"/>
          </a:xfrm>
          <a:prstGeom prst="rect">
            <a:avLst/>
          </a:prstGeom>
        </p:spPr>
      </p:pic>
    </p:spTree>
    <p:extLst>
      <p:ext uri="{BB962C8B-B14F-4D97-AF65-F5344CB8AC3E}">
        <p14:creationId xmlns:p14="http://schemas.microsoft.com/office/powerpoint/2010/main" val="4204404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350563"/>
            <a:ext cx="10131425" cy="649182"/>
          </a:xfrm>
        </p:spPr>
        <p:txBody>
          <a:bodyPr/>
          <a:lstStyle/>
          <a:p>
            <a:pPr algn="ctr"/>
            <a:r>
              <a:rPr lang="en-US" altLang="zh-CN" dirty="0" smtClean="0"/>
              <a:t>JVM</a:t>
            </a:r>
            <a:r>
              <a:rPr lang="zh-CN" altLang="en-US" dirty="0" smtClean="0"/>
              <a:t>内存相关参数</a:t>
            </a:r>
            <a:endParaRPr lang="zh-CN" altLang="en-US" dirty="0"/>
          </a:p>
        </p:txBody>
      </p:sp>
      <p:pic>
        <p:nvPicPr>
          <p:cNvPr id="6" name="图片 5"/>
          <p:cNvPicPr>
            <a:picLocks noChangeAspect="1"/>
          </p:cNvPicPr>
          <p:nvPr/>
        </p:nvPicPr>
        <p:blipFill>
          <a:blip r:embed="rId3"/>
          <a:stretch>
            <a:fillRect/>
          </a:stretch>
        </p:blipFill>
        <p:spPr>
          <a:xfrm>
            <a:off x="685800" y="1060705"/>
            <a:ext cx="10189113" cy="5583935"/>
          </a:xfrm>
          <a:prstGeom prst="rect">
            <a:avLst/>
          </a:prstGeom>
        </p:spPr>
      </p:pic>
    </p:spTree>
    <p:extLst>
      <p:ext uri="{BB962C8B-B14F-4D97-AF65-F5344CB8AC3E}">
        <p14:creationId xmlns:p14="http://schemas.microsoft.com/office/powerpoint/2010/main" val="29492010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968471" y="696198"/>
            <a:ext cx="10131425" cy="7802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3200" dirty="0" smtClean="0"/>
              <a:t>内存溢出（</a:t>
            </a:r>
            <a:r>
              <a:rPr lang="en-US" altLang="zh-CN" sz="3200" dirty="0" smtClean="0"/>
              <a:t>OOM</a:t>
            </a:r>
            <a:r>
              <a:rPr lang="zh-CN" altLang="en-US" sz="3200" dirty="0" smtClean="0"/>
              <a:t>）问题详解</a:t>
            </a:r>
            <a:endParaRPr lang="zh-CN" altLang="en-US" sz="3200" dirty="0"/>
          </a:p>
        </p:txBody>
      </p:sp>
      <p:sp>
        <p:nvSpPr>
          <p:cNvPr id="4" name="标题 1"/>
          <p:cNvSpPr txBox="1">
            <a:spLocks/>
          </p:cNvSpPr>
          <p:nvPr/>
        </p:nvSpPr>
        <p:spPr>
          <a:xfrm>
            <a:off x="3577559" y="2712720"/>
            <a:ext cx="5231161" cy="621792"/>
          </a:xfrm>
          <a:prstGeom prst="rect">
            <a:avLst/>
          </a:prstGeom>
          <a:effectLst/>
        </p:spPr>
        <p:txBody>
          <a:bodyPr vert="horz" lIns="91440" tIns="45720" rIns="91440" bIns="45720" rtlCol="0" anchor="t">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000" dirty="0" smtClean="0"/>
              <a:t>回顾内存模型考虑那些区域会出现内存溢出？</a:t>
            </a:r>
            <a:endParaRPr lang="zh-CN" altLang="en-US" sz="2000" dirty="0"/>
          </a:p>
        </p:txBody>
      </p:sp>
      <p:sp>
        <p:nvSpPr>
          <p:cNvPr id="3" name="矩形 2"/>
          <p:cNvSpPr/>
          <p:nvPr/>
        </p:nvSpPr>
        <p:spPr>
          <a:xfrm>
            <a:off x="3026327" y="4223111"/>
            <a:ext cx="6334426" cy="923330"/>
          </a:xfrm>
          <a:prstGeom prst="rect">
            <a:avLst/>
          </a:prstGeom>
          <a:noFill/>
        </p:spPr>
        <p:txBody>
          <a:bodyPr wrap="none" lIns="91440" tIns="45720" rIns="91440" bIns="45720">
            <a:spAutoFit/>
          </a:bodyPr>
          <a:lstStyle/>
          <a:p>
            <a:pPr algn="ctr"/>
            <a:r>
              <a:rPr lang="zh-CN" alt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以</a:t>
            </a:r>
            <a:r>
              <a:rPr lang="en-US" altLang="zh-CN"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WAS</a:t>
            </a:r>
            <a:r>
              <a:rPr lang="zh-CN" alt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为例进行讲解</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6252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09601"/>
            <a:ext cx="10131425" cy="841248"/>
          </a:xfrm>
        </p:spPr>
        <p:txBody>
          <a:bodyPr/>
          <a:lstStyle/>
          <a:p>
            <a:pPr algn="ctr"/>
            <a:r>
              <a:rPr lang="zh-CN" altLang="en-US" dirty="0" smtClean="0"/>
              <a:t>什么是内存溢出错误</a:t>
            </a:r>
            <a:endParaRPr lang="zh-CN" altLang="en-US" dirty="0"/>
          </a:p>
        </p:txBody>
      </p:sp>
      <p:sp>
        <p:nvSpPr>
          <p:cNvPr id="3" name="内容占位符 2"/>
          <p:cNvSpPr>
            <a:spLocks noGrp="1"/>
          </p:cNvSpPr>
          <p:nvPr>
            <p:ph idx="1"/>
          </p:nvPr>
        </p:nvSpPr>
        <p:spPr>
          <a:xfrm>
            <a:off x="685801" y="1450849"/>
            <a:ext cx="10131425" cy="4340351"/>
          </a:xfrm>
        </p:spPr>
        <p:txBody>
          <a:bodyPr anchor="t">
            <a:normAutofit/>
          </a:bodyPr>
          <a:lstStyle/>
          <a:p>
            <a:r>
              <a:rPr lang="en-US" altLang="zh-CN" sz="2800" dirty="0" smtClean="0"/>
              <a:t>Java</a:t>
            </a:r>
            <a:r>
              <a:rPr lang="zh-CN" altLang="en-US" sz="2800" dirty="0" smtClean="0"/>
              <a:t>虚拟机错误</a:t>
            </a:r>
            <a:endParaRPr lang="en-US" altLang="zh-CN" sz="2800" dirty="0" smtClean="0"/>
          </a:p>
          <a:p>
            <a:r>
              <a:rPr lang="zh-CN" altLang="en-US" sz="2800" dirty="0" smtClean="0"/>
              <a:t>没有足够的内存分配对象，引起这种现象的原因主要有：</a:t>
            </a:r>
            <a:endParaRPr lang="en-US" altLang="zh-CN" sz="2800" dirty="0" smtClean="0"/>
          </a:p>
          <a:p>
            <a:pPr>
              <a:buFont typeface="Wingdings" panose="05000000000000000000" pitchFamily="2" charset="2"/>
              <a:buChar char="n"/>
            </a:pPr>
            <a:r>
              <a:rPr lang="en-US" altLang="zh-CN" sz="2800" dirty="0" smtClean="0"/>
              <a:t>Java</a:t>
            </a:r>
            <a:r>
              <a:rPr lang="zh-CN" altLang="en-US" sz="2800" dirty="0" smtClean="0"/>
              <a:t>堆太小，一次申请内存过大</a:t>
            </a:r>
            <a:endParaRPr lang="en-US" altLang="zh-CN" sz="2800" dirty="0" smtClean="0"/>
          </a:p>
          <a:p>
            <a:pPr>
              <a:buFont typeface="Wingdings" panose="05000000000000000000" pitchFamily="2" charset="2"/>
              <a:buChar char="n"/>
            </a:pPr>
            <a:r>
              <a:rPr lang="zh-CN" altLang="en-US" sz="2800" dirty="0" smtClean="0"/>
              <a:t>堆内存是可用的，但是内存是碎片化的、不连续的</a:t>
            </a:r>
            <a:endParaRPr lang="en-US" altLang="zh-CN" sz="2800" dirty="0" smtClean="0"/>
          </a:p>
          <a:p>
            <a:pPr>
              <a:buFont typeface="Wingdings" panose="05000000000000000000" pitchFamily="2" charset="2"/>
              <a:buChar char="n"/>
            </a:pPr>
            <a:r>
              <a:rPr lang="en-US" altLang="zh-CN" sz="2800" dirty="0" smtClean="0"/>
              <a:t>Java</a:t>
            </a:r>
            <a:r>
              <a:rPr lang="zh-CN" altLang="en-US" sz="2800" dirty="0" smtClean="0"/>
              <a:t>代码的内存泄漏</a:t>
            </a:r>
            <a:endParaRPr lang="en-US" altLang="zh-CN" sz="2800" dirty="0" smtClean="0"/>
          </a:p>
          <a:p>
            <a:pPr>
              <a:buFont typeface="Wingdings" panose="05000000000000000000" pitchFamily="2" charset="2"/>
              <a:buChar char="n"/>
            </a:pPr>
            <a:r>
              <a:rPr lang="zh-CN" altLang="en-US" sz="2800" dirty="0" smtClean="0"/>
              <a:t>本地代码的内存泄漏</a:t>
            </a:r>
            <a:endParaRPr lang="zh-CN" altLang="en-US" sz="2800" dirty="0"/>
          </a:p>
        </p:txBody>
      </p:sp>
    </p:spTree>
    <p:extLst>
      <p:ext uri="{BB962C8B-B14F-4D97-AF65-F5344CB8AC3E}">
        <p14:creationId xmlns:p14="http://schemas.microsoft.com/office/powerpoint/2010/main" val="2342068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09601"/>
            <a:ext cx="10131425" cy="841248"/>
          </a:xfrm>
        </p:spPr>
        <p:txBody>
          <a:bodyPr/>
          <a:lstStyle/>
          <a:p>
            <a:pPr algn="ctr"/>
            <a:r>
              <a:rPr lang="zh-CN" altLang="en-US" dirty="0" smtClean="0"/>
              <a:t>堆内存太小</a:t>
            </a:r>
            <a:endParaRPr lang="zh-CN" altLang="en-US" dirty="0"/>
          </a:p>
        </p:txBody>
      </p:sp>
      <p:sp>
        <p:nvSpPr>
          <p:cNvPr id="3" name="内容占位符 2"/>
          <p:cNvSpPr>
            <a:spLocks noGrp="1"/>
          </p:cNvSpPr>
          <p:nvPr>
            <p:ph idx="1"/>
          </p:nvPr>
        </p:nvSpPr>
        <p:spPr>
          <a:xfrm>
            <a:off x="685801" y="1450849"/>
            <a:ext cx="10131425" cy="4340351"/>
          </a:xfrm>
        </p:spPr>
        <p:txBody>
          <a:bodyPr anchor="t">
            <a:normAutofit/>
          </a:bodyPr>
          <a:lstStyle/>
          <a:p>
            <a:r>
              <a:rPr lang="zh-CN" altLang="en-US" sz="2800" dirty="0" smtClean="0"/>
              <a:t>如何知道堆内存太小？</a:t>
            </a:r>
            <a:endParaRPr lang="en-US" altLang="zh-CN" sz="2800" dirty="0" smtClean="0"/>
          </a:p>
          <a:p>
            <a:pPr marL="0" indent="0">
              <a:buNone/>
            </a:pPr>
            <a:r>
              <a:rPr lang="en-US" altLang="zh-CN" sz="2000" dirty="0" smtClean="0"/>
              <a:t>     --</a:t>
            </a:r>
            <a:r>
              <a:rPr lang="zh-CN" altLang="en-US" sz="2000" dirty="0" smtClean="0"/>
              <a:t>显示</a:t>
            </a:r>
            <a:r>
              <a:rPr lang="en-US" altLang="zh-CN" sz="2000" dirty="0" smtClean="0"/>
              <a:t>Java</a:t>
            </a:r>
            <a:r>
              <a:rPr lang="zh-CN" altLang="en-US" sz="2000" dirty="0" smtClean="0"/>
              <a:t>堆内存不断的增长直到达到最大堆内存大小</a:t>
            </a:r>
            <a:endParaRPr lang="en-US" altLang="zh-CN" sz="2000" dirty="0"/>
          </a:p>
          <a:p>
            <a:pPr marL="0" indent="0">
              <a:buNone/>
            </a:pPr>
            <a:r>
              <a:rPr lang="en-US" altLang="zh-CN" sz="2000" dirty="0" smtClean="0"/>
              <a:t>    --JVM</a:t>
            </a:r>
            <a:r>
              <a:rPr lang="zh-CN" altLang="en-US" sz="2000" dirty="0" smtClean="0"/>
              <a:t>堆从来没有达到一个稳定的状态</a:t>
            </a:r>
            <a:endParaRPr lang="en-US" altLang="zh-CN" sz="2000" dirty="0" smtClean="0"/>
          </a:p>
          <a:p>
            <a:r>
              <a:rPr lang="zh-CN" altLang="en-US" sz="2800" dirty="0" smtClean="0"/>
              <a:t>在</a:t>
            </a:r>
            <a:r>
              <a:rPr lang="en-US" altLang="zh-CN" sz="2800" dirty="0" smtClean="0"/>
              <a:t>WAS</a:t>
            </a:r>
            <a:r>
              <a:rPr lang="zh-CN" altLang="en-US" sz="2800" dirty="0" smtClean="0"/>
              <a:t>控制台增加最大堆内存大小</a:t>
            </a:r>
            <a:endParaRPr lang="en-US" altLang="zh-CN" sz="2800" dirty="0" smtClean="0"/>
          </a:p>
          <a:p>
            <a:pPr marL="0" indent="0">
              <a:buNone/>
            </a:pPr>
            <a:r>
              <a:rPr lang="en-US" altLang="zh-CN" sz="2000" dirty="0" smtClean="0"/>
              <a:t>    --</a:t>
            </a:r>
            <a:r>
              <a:rPr lang="zh-CN" altLang="en-US" sz="2000" dirty="0" smtClean="0"/>
              <a:t>服务器</a:t>
            </a:r>
            <a:r>
              <a:rPr lang="en-US" altLang="zh-CN" sz="2000" dirty="0" smtClean="0"/>
              <a:t>-</a:t>
            </a:r>
            <a:r>
              <a:rPr lang="zh-CN" altLang="en-US" sz="2000" dirty="0" smtClean="0"/>
              <a:t>应用程序服务器</a:t>
            </a:r>
            <a:r>
              <a:rPr lang="en-US" altLang="zh-CN" sz="2000" dirty="0" smtClean="0"/>
              <a:t>-server-java</a:t>
            </a:r>
            <a:r>
              <a:rPr lang="zh-CN" altLang="en-US" sz="2000" dirty="0" smtClean="0"/>
              <a:t>和进程管理</a:t>
            </a:r>
            <a:r>
              <a:rPr lang="en-US" altLang="zh-CN" sz="2000" dirty="0" smtClean="0"/>
              <a:t>-</a:t>
            </a:r>
            <a:r>
              <a:rPr lang="zh-CN" altLang="en-US" sz="2000" dirty="0" smtClean="0"/>
              <a:t>进程定义</a:t>
            </a:r>
            <a:r>
              <a:rPr lang="en-US" altLang="zh-CN" sz="2000" dirty="0" smtClean="0"/>
              <a:t>-java</a:t>
            </a:r>
            <a:r>
              <a:rPr lang="zh-CN" altLang="en-US" sz="2000" dirty="0" smtClean="0"/>
              <a:t>虚拟机</a:t>
            </a:r>
            <a:r>
              <a:rPr lang="en-US" altLang="zh-CN" sz="2000" dirty="0" smtClean="0"/>
              <a:t>-</a:t>
            </a:r>
            <a:r>
              <a:rPr lang="zh-CN" altLang="en-US" sz="2000" dirty="0" smtClean="0"/>
              <a:t>最大堆内存</a:t>
            </a:r>
            <a:endParaRPr lang="zh-CN" altLang="en-US" sz="2000" dirty="0"/>
          </a:p>
        </p:txBody>
      </p:sp>
    </p:spTree>
    <p:extLst>
      <p:ext uri="{BB962C8B-B14F-4D97-AF65-F5344CB8AC3E}">
        <p14:creationId xmlns:p14="http://schemas.microsoft.com/office/powerpoint/2010/main" val="3009930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9056" y="613892"/>
            <a:ext cx="10131425" cy="901758"/>
          </a:xfrm>
        </p:spPr>
        <p:txBody>
          <a:bodyPr>
            <a:normAutofit/>
          </a:bodyPr>
          <a:lstStyle/>
          <a:p>
            <a:pPr marL="0" indent="0" algn="ctr">
              <a:buNone/>
            </a:pPr>
            <a:r>
              <a:rPr lang="en-US" altLang="zh-CN" sz="3200" dirty="0" err="1" smtClean="0"/>
              <a:t>OutOfMemoryError</a:t>
            </a:r>
            <a:r>
              <a:rPr lang="en-US" altLang="zh-CN" sz="3200" dirty="0"/>
              <a:t>: Java heap space</a:t>
            </a:r>
            <a:endParaRPr lang="zh-CN" altLang="en-US" sz="3200" dirty="0"/>
          </a:p>
        </p:txBody>
      </p:sp>
      <p:sp>
        <p:nvSpPr>
          <p:cNvPr id="4" name="内容占位符 2"/>
          <p:cNvSpPr txBox="1">
            <a:spLocks/>
          </p:cNvSpPr>
          <p:nvPr/>
        </p:nvSpPr>
        <p:spPr>
          <a:xfrm>
            <a:off x="1049056" y="1716066"/>
            <a:ext cx="10131425" cy="4133589"/>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zh-CN" altLang="en-US" sz="2400" dirty="0" smtClean="0"/>
              <a:t>堆内存主要存</a:t>
            </a:r>
            <a:r>
              <a:rPr lang="en-US" altLang="zh-CN" sz="2400" dirty="0" smtClean="0"/>
              <a:t>JAVA</a:t>
            </a:r>
            <a:r>
              <a:rPr lang="zh-CN" altLang="en-US" sz="2400" dirty="0" smtClean="0"/>
              <a:t>对象实例和数组，</a:t>
            </a:r>
            <a:r>
              <a:rPr lang="en-US" altLang="zh-CN" sz="2400" dirty="0" smtClean="0"/>
              <a:t>java</a:t>
            </a:r>
            <a:r>
              <a:rPr lang="zh-CN" altLang="en-US" sz="2400" dirty="0"/>
              <a:t>虚拟机创建的对象太多，在进行垃圾回收</a:t>
            </a:r>
            <a:r>
              <a:rPr lang="zh-CN" altLang="en-US" sz="2400" dirty="0" smtClean="0"/>
              <a:t>之前，</a:t>
            </a:r>
            <a:r>
              <a:rPr lang="zh-CN" altLang="en-US" sz="2400" dirty="0"/>
              <a:t>虚拟机分配的到堆内存空间已经用满了，与</a:t>
            </a:r>
            <a:r>
              <a:rPr lang="en-US" altLang="zh-CN" sz="2400" dirty="0"/>
              <a:t>Heap space</a:t>
            </a:r>
            <a:r>
              <a:rPr lang="zh-CN" altLang="en-US" sz="2400" dirty="0"/>
              <a:t>有关。解决这类问题有两种思路</a:t>
            </a:r>
            <a:r>
              <a:rPr lang="zh-CN" altLang="en-US" sz="2400" dirty="0" smtClean="0"/>
              <a:t>：</a:t>
            </a:r>
            <a:endParaRPr lang="en-US" altLang="zh-CN" sz="2400" dirty="0" smtClean="0"/>
          </a:p>
          <a:p>
            <a:pPr>
              <a:buFont typeface="Wingdings" panose="05000000000000000000" pitchFamily="2" charset="2"/>
              <a:buChar char="ü"/>
            </a:pPr>
            <a:r>
              <a:rPr lang="zh-CN" altLang="en-US" sz="2400" dirty="0"/>
              <a:t>检查程序，看是否有死循环或不必要地重复创建大量对象。找到原因后，修改</a:t>
            </a:r>
            <a:r>
              <a:rPr lang="zh-CN" altLang="en-US" sz="2400" dirty="0" smtClean="0"/>
              <a:t>程序。 实时曲线图点太多，程序中出现死循环，</a:t>
            </a:r>
            <a:r>
              <a:rPr lang="zh-CN" altLang="en-US" sz="2400" dirty="0"/>
              <a:t>就导致了</a:t>
            </a:r>
            <a:r>
              <a:rPr lang="en-US" altLang="zh-CN" sz="2400" dirty="0"/>
              <a:t>Java heap space</a:t>
            </a:r>
            <a:r>
              <a:rPr lang="zh-CN" altLang="en-US" sz="2400" dirty="0"/>
              <a:t>的内存溢出问题，后来通过修改程序得到了解决。</a:t>
            </a:r>
          </a:p>
          <a:p>
            <a:pPr>
              <a:buFont typeface="Wingdings" panose="05000000000000000000" pitchFamily="2" charset="2"/>
              <a:buChar char="ü"/>
            </a:pPr>
            <a:r>
              <a:rPr lang="zh-CN" altLang="en-US" sz="2400" dirty="0"/>
              <a:t>增加</a:t>
            </a:r>
            <a:r>
              <a:rPr lang="en-US" altLang="zh-CN" sz="2400" dirty="0"/>
              <a:t>Java</a:t>
            </a:r>
            <a:r>
              <a:rPr lang="zh-CN" altLang="en-US" sz="2400" dirty="0"/>
              <a:t>虚拟机中</a:t>
            </a:r>
            <a:r>
              <a:rPr lang="en-US" altLang="zh-CN" sz="2400" dirty="0" err="1"/>
              <a:t>Xms</a:t>
            </a:r>
            <a:r>
              <a:rPr lang="zh-CN" altLang="en-US" sz="2400" dirty="0"/>
              <a:t>（初始堆大小）和</a:t>
            </a:r>
            <a:r>
              <a:rPr lang="en-US" altLang="zh-CN" sz="2400" dirty="0" err="1"/>
              <a:t>Xmx</a:t>
            </a:r>
            <a:r>
              <a:rPr lang="zh-CN" altLang="en-US" sz="2400" dirty="0"/>
              <a:t>（最大堆大小）参数的大小。如：</a:t>
            </a:r>
            <a:r>
              <a:rPr lang="en-US" altLang="zh-CN" sz="2400" dirty="0"/>
              <a:t>set JAVA_OPTS= -Xms256m -Xmx1024m</a:t>
            </a:r>
            <a:endParaRPr lang="en-US" altLang="zh-CN" sz="2400" dirty="0" smtClean="0"/>
          </a:p>
          <a:p>
            <a:pPr marL="0" indent="0">
              <a:buNone/>
            </a:pPr>
            <a:endParaRPr lang="zh-CN" altLang="en-US" sz="2400" dirty="0"/>
          </a:p>
        </p:txBody>
      </p:sp>
    </p:spTree>
    <p:extLst>
      <p:ext uri="{BB962C8B-B14F-4D97-AF65-F5344CB8AC3E}">
        <p14:creationId xmlns:p14="http://schemas.microsoft.com/office/powerpoint/2010/main" val="2387890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62713"/>
            <a:ext cx="10131425" cy="844296"/>
          </a:xfrm>
        </p:spPr>
        <p:txBody>
          <a:bodyPr>
            <a:normAutofit/>
          </a:bodyPr>
          <a:lstStyle/>
          <a:p>
            <a:pPr algn="ctr"/>
            <a:r>
              <a:rPr lang="en-US" altLang="zh-CN" sz="3200" b="1" dirty="0"/>
              <a:t>Java</a:t>
            </a:r>
            <a:r>
              <a:rPr lang="zh-CN" altLang="en-US" sz="3200" b="1" dirty="0"/>
              <a:t>虚拟机发展</a:t>
            </a:r>
            <a:r>
              <a:rPr lang="zh-CN" altLang="en-US" sz="3200" b="1" dirty="0" smtClean="0"/>
              <a:t>回顾</a:t>
            </a:r>
            <a:endParaRPr lang="zh-CN" altLang="en-US" sz="3200" dirty="0"/>
          </a:p>
        </p:txBody>
      </p:sp>
      <p:sp>
        <p:nvSpPr>
          <p:cNvPr id="3" name="内容占位符 2"/>
          <p:cNvSpPr>
            <a:spLocks noGrp="1"/>
          </p:cNvSpPr>
          <p:nvPr>
            <p:ph idx="1"/>
          </p:nvPr>
        </p:nvSpPr>
        <p:spPr>
          <a:xfrm>
            <a:off x="685801" y="1143001"/>
            <a:ext cx="10131425" cy="4648200"/>
          </a:xfrm>
        </p:spPr>
        <p:txBody>
          <a:bodyPr anchor="t"/>
          <a:lstStyle/>
          <a:p>
            <a:r>
              <a:rPr lang="en-US" altLang="zh-CN" sz="2000" dirty="0" smtClean="0"/>
              <a:t>Sun Classic / Exact VM </a:t>
            </a:r>
          </a:p>
          <a:p>
            <a:r>
              <a:rPr lang="en-US" altLang="zh-CN" sz="2000" b="1" dirty="0" smtClean="0"/>
              <a:t>Sun </a:t>
            </a:r>
            <a:r>
              <a:rPr lang="en-US" altLang="zh-CN" sz="2000" b="1" dirty="0" err="1" smtClean="0"/>
              <a:t>HotSpot</a:t>
            </a:r>
            <a:r>
              <a:rPr lang="en-US" altLang="zh-CN" sz="2000" b="1" dirty="0" smtClean="0"/>
              <a:t> VM</a:t>
            </a:r>
          </a:p>
          <a:p>
            <a:r>
              <a:rPr lang="en-US" altLang="zh-CN" sz="2000" dirty="0" smtClean="0"/>
              <a:t>Sun Mobile-Embedded VM / Meta-Circular VM</a:t>
            </a:r>
          </a:p>
          <a:p>
            <a:r>
              <a:rPr lang="en-US" altLang="zh-CN" sz="2000" dirty="0" smtClean="0"/>
              <a:t>BEA </a:t>
            </a:r>
            <a:r>
              <a:rPr lang="en-US" altLang="zh-CN" sz="2000" dirty="0" err="1" smtClean="0"/>
              <a:t>Jrockit</a:t>
            </a:r>
            <a:r>
              <a:rPr lang="en-US" altLang="zh-CN" sz="2000" dirty="0" smtClean="0"/>
              <a:t> / IBM J9 VM</a:t>
            </a:r>
          </a:p>
          <a:p>
            <a:r>
              <a:rPr lang="en-US" altLang="zh-CN" sz="2000" dirty="0" smtClean="0"/>
              <a:t>Azul VM / BEA Liquid VM</a:t>
            </a:r>
          </a:p>
          <a:p>
            <a:r>
              <a:rPr lang="en-US" altLang="zh-CN" sz="2000" dirty="0" smtClean="0"/>
              <a:t>Apache Harmony / Google Android </a:t>
            </a:r>
            <a:r>
              <a:rPr lang="en-US" altLang="zh-CN" sz="2000" dirty="0" err="1" smtClean="0"/>
              <a:t>Dalvik</a:t>
            </a:r>
            <a:r>
              <a:rPr lang="en-US" altLang="zh-CN" sz="2000" dirty="0" smtClean="0"/>
              <a:t> VM</a:t>
            </a:r>
          </a:p>
          <a:p>
            <a:r>
              <a:rPr lang="en-US" altLang="zh-CN" sz="2000" dirty="0" smtClean="0"/>
              <a:t>Microsoft JVM</a:t>
            </a:r>
            <a:r>
              <a:rPr lang="zh-CN" altLang="en-US" sz="2000" dirty="0" smtClean="0"/>
              <a:t>及其他</a:t>
            </a:r>
            <a:endParaRPr lang="en-US" altLang="zh-CN" sz="2000" dirty="0" smtClean="0"/>
          </a:p>
          <a:p>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1247719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9056" y="613892"/>
            <a:ext cx="10131425" cy="901758"/>
          </a:xfrm>
        </p:spPr>
        <p:txBody>
          <a:bodyPr>
            <a:normAutofit/>
          </a:bodyPr>
          <a:lstStyle/>
          <a:p>
            <a:pPr marL="0" indent="0" algn="ctr">
              <a:buNone/>
            </a:pPr>
            <a:r>
              <a:rPr lang="en-US" altLang="zh-CN" sz="3200" dirty="0" err="1" smtClean="0"/>
              <a:t>OutOfMemoryError</a:t>
            </a:r>
            <a:r>
              <a:rPr lang="en-US" altLang="zh-CN" sz="3200" dirty="0" err="1"/>
              <a:t>:</a:t>
            </a:r>
            <a:r>
              <a:rPr lang="en-US" altLang="zh-CN" sz="3200" dirty="0" err="1" smtClean="0"/>
              <a:t>PermGen</a:t>
            </a:r>
            <a:r>
              <a:rPr lang="en-US" altLang="zh-CN" sz="3200" dirty="0" smtClean="0"/>
              <a:t> </a:t>
            </a:r>
            <a:r>
              <a:rPr lang="en-US" altLang="zh-CN" sz="3200" dirty="0"/>
              <a:t>space</a:t>
            </a:r>
          </a:p>
        </p:txBody>
      </p:sp>
      <p:sp>
        <p:nvSpPr>
          <p:cNvPr id="4" name="内容占位符 2"/>
          <p:cNvSpPr txBox="1">
            <a:spLocks/>
          </p:cNvSpPr>
          <p:nvPr/>
        </p:nvSpPr>
        <p:spPr>
          <a:xfrm>
            <a:off x="1049056" y="1716066"/>
            <a:ext cx="10131425" cy="4133589"/>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zh-CN" altLang="en-US" sz="2400" dirty="0"/>
              <a:t>发生这种问题的原意是程序中使用了大量的</a:t>
            </a:r>
            <a:r>
              <a:rPr lang="en-US" altLang="zh-CN" sz="2400" dirty="0"/>
              <a:t>jar</a:t>
            </a:r>
            <a:r>
              <a:rPr lang="zh-CN" altLang="en-US" sz="2400" dirty="0"/>
              <a:t>或</a:t>
            </a:r>
            <a:r>
              <a:rPr lang="en-US" altLang="zh-CN" sz="2400" dirty="0"/>
              <a:t>class</a:t>
            </a:r>
            <a:r>
              <a:rPr lang="zh-CN" altLang="en-US" sz="2400" dirty="0"/>
              <a:t>，使</a:t>
            </a:r>
            <a:r>
              <a:rPr lang="en-US" altLang="zh-CN" sz="2400" dirty="0"/>
              <a:t>java</a:t>
            </a:r>
            <a:r>
              <a:rPr lang="zh-CN" altLang="en-US" sz="2400" dirty="0"/>
              <a:t>虚拟机装载类的空间不够，与</a:t>
            </a:r>
            <a:r>
              <a:rPr lang="en-US" altLang="zh-CN" sz="2400" dirty="0"/>
              <a:t>Permanent Generation space</a:t>
            </a:r>
            <a:r>
              <a:rPr lang="zh-CN" altLang="en-US" sz="2400" dirty="0"/>
              <a:t>有关。解决这类问题有以下两种办法：</a:t>
            </a:r>
          </a:p>
          <a:p>
            <a:pPr>
              <a:buFont typeface="Wingdings" panose="05000000000000000000" pitchFamily="2" charset="2"/>
              <a:buChar char="ü"/>
            </a:pPr>
            <a:r>
              <a:rPr lang="zh-CN" altLang="en-US" sz="2400" dirty="0"/>
              <a:t>增加</a:t>
            </a:r>
            <a:r>
              <a:rPr lang="en-US" altLang="zh-CN" sz="2400" dirty="0"/>
              <a:t>java</a:t>
            </a:r>
            <a:r>
              <a:rPr lang="zh-CN" altLang="en-US" sz="2400" dirty="0"/>
              <a:t>虚拟机中的</a:t>
            </a:r>
            <a:r>
              <a:rPr lang="en-US" altLang="zh-CN" sz="2400" dirty="0" err="1"/>
              <a:t>XX:PermSize</a:t>
            </a:r>
            <a:r>
              <a:rPr lang="zh-CN" altLang="en-US" sz="2400" dirty="0"/>
              <a:t>和</a:t>
            </a:r>
            <a:r>
              <a:rPr lang="en-US" altLang="zh-CN" sz="2400" dirty="0" err="1"/>
              <a:t>XX:MaxPermSize</a:t>
            </a:r>
            <a:r>
              <a:rPr lang="zh-CN" altLang="en-US" sz="2400" dirty="0"/>
              <a:t>参数的大小，其中</a:t>
            </a:r>
            <a:r>
              <a:rPr lang="en-US" altLang="zh-CN" sz="2400" dirty="0" err="1"/>
              <a:t>XX:PermSize</a:t>
            </a:r>
            <a:r>
              <a:rPr lang="zh-CN" altLang="en-US" sz="2400" dirty="0"/>
              <a:t>是初始永久保存区域大小，</a:t>
            </a:r>
            <a:r>
              <a:rPr lang="en-US" altLang="zh-CN" sz="2400" dirty="0" err="1"/>
              <a:t>XX:MaxPermSize</a:t>
            </a:r>
            <a:r>
              <a:rPr lang="zh-CN" altLang="en-US" sz="2400" dirty="0"/>
              <a:t>是最大永久保存区域大小</a:t>
            </a:r>
            <a:r>
              <a:rPr lang="zh-CN" altLang="en-US" sz="2400" dirty="0" smtClean="0"/>
              <a:t>。</a:t>
            </a:r>
            <a:endParaRPr lang="en-US" altLang="zh-CN" sz="2400" dirty="0" smtClean="0"/>
          </a:p>
          <a:p>
            <a:pPr>
              <a:buFont typeface="Wingdings" panose="05000000000000000000" pitchFamily="2" charset="2"/>
              <a:buChar char="ü"/>
            </a:pPr>
            <a:r>
              <a:rPr lang="zh-CN" altLang="en-US" sz="2400" dirty="0" smtClean="0"/>
              <a:t>清理</a:t>
            </a:r>
            <a:r>
              <a:rPr lang="zh-CN" altLang="en-US" sz="2400" dirty="0"/>
              <a:t>应用程序</a:t>
            </a:r>
            <a:r>
              <a:rPr lang="zh-CN" altLang="en-US" sz="2400" dirty="0" smtClean="0"/>
              <a:t>中的</a:t>
            </a:r>
            <a:r>
              <a:rPr lang="en-US" altLang="zh-CN" sz="2400" dirty="0"/>
              <a:t>jar</a:t>
            </a:r>
            <a:r>
              <a:rPr lang="zh-CN" altLang="en-US" sz="2400" dirty="0" smtClean="0"/>
              <a:t>，减少</a:t>
            </a:r>
            <a:r>
              <a:rPr lang="zh-CN" altLang="en-US" sz="2400" dirty="0"/>
              <a:t>类的重复加载</a:t>
            </a:r>
            <a:r>
              <a:rPr lang="zh-CN" altLang="en-US" sz="2400" dirty="0" smtClean="0"/>
              <a:t>。</a:t>
            </a:r>
            <a:endParaRPr lang="zh-CN" altLang="en-US" sz="2400" dirty="0"/>
          </a:p>
        </p:txBody>
      </p:sp>
    </p:spTree>
    <p:extLst>
      <p:ext uri="{BB962C8B-B14F-4D97-AF65-F5344CB8AC3E}">
        <p14:creationId xmlns:p14="http://schemas.microsoft.com/office/powerpoint/2010/main" val="1417101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9056" y="613892"/>
            <a:ext cx="10131425" cy="901758"/>
          </a:xfrm>
        </p:spPr>
        <p:txBody>
          <a:bodyPr>
            <a:normAutofit/>
          </a:bodyPr>
          <a:lstStyle/>
          <a:p>
            <a:pPr marL="0" indent="0" algn="ctr">
              <a:buNone/>
            </a:pPr>
            <a:r>
              <a:rPr lang="en-US" altLang="zh-CN" sz="3200" dirty="0" err="1" smtClean="0"/>
              <a:t>OutOfMemoryError</a:t>
            </a:r>
            <a:r>
              <a:rPr lang="en-US" altLang="zh-CN" sz="3200" dirty="0" err="1"/>
              <a:t>:</a:t>
            </a:r>
            <a:r>
              <a:rPr lang="en-US" altLang="zh-CN" sz="3200" dirty="0" err="1" smtClean="0"/>
              <a:t>unable</a:t>
            </a:r>
            <a:r>
              <a:rPr lang="en-US" altLang="zh-CN" sz="3200" dirty="0" smtClean="0"/>
              <a:t> </a:t>
            </a:r>
            <a:r>
              <a:rPr lang="en-US" altLang="zh-CN" sz="3200" dirty="0"/>
              <a:t>to create new native thread</a:t>
            </a:r>
          </a:p>
        </p:txBody>
      </p:sp>
      <p:sp>
        <p:nvSpPr>
          <p:cNvPr id="4" name="内容占位符 2"/>
          <p:cNvSpPr txBox="1">
            <a:spLocks/>
          </p:cNvSpPr>
          <p:nvPr/>
        </p:nvSpPr>
        <p:spPr>
          <a:xfrm>
            <a:off x="1049056" y="1716066"/>
            <a:ext cx="10131425" cy="4133589"/>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altLang="zh-CN" sz="2400" dirty="0"/>
              <a:t>JVM</a:t>
            </a:r>
            <a:r>
              <a:rPr lang="zh-CN" altLang="en-US" sz="2400" dirty="0"/>
              <a:t>已经被系统分配了大量的内存</a:t>
            </a:r>
            <a:r>
              <a:rPr lang="en-US" altLang="zh-CN" sz="2400" dirty="0"/>
              <a:t>(</a:t>
            </a:r>
            <a:r>
              <a:rPr lang="zh-CN" altLang="en-US" sz="2400" dirty="0"/>
              <a:t>比如</a:t>
            </a:r>
            <a:r>
              <a:rPr lang="en-US" altLang="zh-CN" sz="2400" dirty="0"/>
              <a:t>1.5G)</a:t>
            </a:r>
            <a:r>
              <a:rPr lang="zh-CN" altLang="en-US" sz="2400" dirty="0"/>
              <a:t>，并且它至少要占用可用内存的一半。有人发现，在线程个数很多的情况下，你分配给</a:t>
            </a:r>
            <a:r>
              <a:rPr lang="en-US" altLang="zh-CN" sz="2400" dirty="0"/>
              <a:t>JVM</a:t>
            </a:r>
            <a:r>
              <a:rPr lang="zh-CN" altLang="en-US" sz="2400" dirty="0"/>
              <a:t>的内存越多，那么，上述错误发生的可能性就越大。</a:t>
            </a:r>
          </a:p>
        </p:txBody>
      </p:sp>
    </p:spTree>
    <p:extLst>
      <p:ext uri="{BB962C8B-B14F-4D97-AF65-F5344CB8AC3E}">
        <p14:creationId xmlns:p14="http://schemas.microsoft.com/office/powerpoint/2010/main" val="851799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4569" y="2365248"/>
            <a:ext cx="10131425" cy="1536191"/>
          </a:xfrm>
        </p:spPr>
        <p:txBody>
          <a:bodyPr>
            <a:normAutofit/>
          </a:bodyPr>
          <a:lstStyle/>
          <a:p>
            <a:pPr algn="ctr"/>
            <a:r>
              <a:rPr lang="zh-CN" altLang="en-US" sz="4400" dirty="0" smtClean="0"/>
              <a:t>虚拟机类加载机制</a:t>
            </a:r>
            <a:endParaRPr lang="zh-CN" altLang="en-US" sz="4400" dirty="0"/>
          </a:p>
        </p:txBody>
      </p:sp>
    </p:spTree>
    <p:extLst>
      <p:ext uri="{BB962C8B-B14F-4D97-AF65-F5344CB8AC3E}">
        <p14:creationId xmlns:p14="http://schemas.microsoft.com/office/powerpoint/2010/main" val="4124118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838201" y="518160"/>
            <a:ext cx="10131425" cy="70713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dirty="0" smtClean="0"/>
              <a:t>类加载时机</a:t>
            </a:r>
            <a:endParaRPr lang="zh-CN" altLang="en-US" dirty="0"/>
          </a:p>
        </p:txBody>
      </p:sp>
      <p:pic>
        <p:nvPicPr>
          <p:cNvPr id="11" name="图片 10"/>
          <p:cNvPicPr>
            <a:picLocks noChangeAspect="1"/>
          </p:cNvPicPr>
          <p:nvPr/>
        </p:nvPicPr>
        <p:blipFill>
          <a:blip r:embed="rId3"/>
          <a:stretch>
            <a:fillRect/>
          </a:stretch>
        </p:blipFill>
        <p:spPr>
          <a:xfrm>
            <a:off x="1128531" y="2209970"/>
            <a:ext cx="9841095" cy="2922862"/>
          </a:xfrm>
          <a:prstGeom prst="rect">
            <a:avLst/>
          </a:prstGeom>
        </p:spPr>
      </p:pic>
    </p:spTree>
    <p:extLst>
      <p:ext uri="{BB962C8B-B14F-4D97-AF65-F5344CB8AC3E}">
        <p14:creationId xmlns:p14="http://schemas.microsoft.com/office/powerpoint/2010/main" val="41184417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838201" y="518160"/>
            <a:ext cx="10131425" cy="70713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dirty="0" smtClean="0"/>
              <a:t>类</a:t>
            </a:r>
            <a:r>
              <a:rPr lang="zh-CN" altLang="en-US" dirty="0" smtClean="0"/>
              <a:t>加载</a:t>
            </a:r>
            <a:r>
              <a:rPr lang="zh-CN" altLang="en-US" dirty="0"/>
              <a:t>机制</a:t>
            </a:r>
            <a:endParaRPr lang="zh-CN" altLang="en-US" dirty="0"/>
          </a:p>
        </p:txBody>
      </p:sp>
      <p:sp>
        <p:nvSpPr>
          <p:cNvPr id="6" name="内容占位符 2"/>
          <p:cNvSpPr>
            <a:spLocks noGrp="1"/>
          </p:cNvSpPr>
          <p:nvPr>
            <p:ph idx="1"/>
          </p:nvPr>
        </p:nvSpPr>
        <p:spPr>
          <a:xfrm>
            <a:off x="1103312" y="1378634"/>
            <a:ext cx="10015792" cy="4400374"/>
          </a:xfrm>
        </p:spPr>
        <p:txBody>
          <a:bodyPr anchor="t">
            <a:normAutofit/>
          </a:bodyPr>
          <a:lstStyle/>
          <a:p>
            <a:r>
              <a:rPr lang="zh-CN" altLang="en-US" sz="2400" dirty="0" smtClean="0"/>
              <a:t>加载</a:t>
            </a:r>
            <a:r>
              <a:rPr lang="zh-CN" altLang="en-US" sz="2400" dirty="0"/>
              <a:t>：查找并加载类的二进制数据 </a:t>
            </a:r>
          </a:p>
          <a:p>
            <a:r>
              <a:rPr lang="zh-CN" altLang="en-US" sz="2400" dirty="0" smtClean="0"/>
              <a:t>连接 </a:t>
            </a:r>
            <a:endParaRPr lang="zh-CN" altLang="en-US" sz="2400" dirty="0"/>
          </a:p>
          <a:p>
            <a:pPr marL="457200" lvl="1" indent="0">
              <a:buNone/>
            </a:pPr>
            <a:r>
              <a:rPr lang="en-US" altLang="zh-CN" sz="2200" dirty="0"/>
              <a:t>–</a:t>
            </a:r>
            <a:r>
              <a:rPr lang="zh-CN" altLang="en-US" sz="2200" dirty="0"/>
              <a:t>验证：确保被加载的类的正确性 </a:t>
            </a:r>
          </a:p>
          <a:p>
            <a:pPr marL="457200" lvl="1" indent="0">
              <a:buNone/>
            </a:pPr>
            <a:r>
              <a:rPr lang="en-US" altLang="zh-CN" sz="2200" dirty="0"/>
              <a:t>–</a:t>
            </a:r>
            <a:r>
              <a:rPr lang="zh-CN" altLang="en-US" sz="2200" dirty="0"/>
              <a:t>准备：为类的静态变量分配内存，并将其初始化为默认值 </a:t>
            </a:r>
          </a:p>
          <a:p>
            <a:pPr marL="457200" lvl="1" indent="0">
              <a:buNone/>
            </a:pPr>
            <a:r>
              <a:rPr lang="en-US" altLang="zh-CN" sz="2200" dirty="0"/>
              <a:t>–</a:t>
            </a:r>
            <a:r>
              <a:rPr lang="zh-CN" altLang="en-US" sz="2200" dirty="0"/>
              <a:t>解析：把类中的符号引用转换为直接引用 </a:t>
            </a:r>
          </a:p>
          <a:p>
            <a:r>
              <a:rPr lang="zh-CN" altLang="en-US" sz="2400" dirty="0" smtClean="0"/>
              <a:t>初始化</a:t>
            </a:r>
            <a:r>
              <a:rPr lang="zh-CN" altLang="en-US" sz="2400" dirty="0"/>
              <a:t>：为类的静态变量赋予正确的初始值 </a:t>
            </a:r>
          </a:p>
        </p:txBody>
      </p:sp>
    </p:spTree>
    <p:extLst>
      <p:ext uri="{BB962C8B-B14F-4D97-AF65-F5344CB8AC3E}">
        <p14:creationId xmlns:p14="http://schemas.microsoft.com/office/powerpoint/2010/main" val="32853863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838201" y="518160"/>
            <a:ext cx="10131425" cy="70713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dirty="0" smtClean="0"/>
              <a:t>类</a:t>
            </a:r>
            <a:r>
              <a:rPr lang="zh-CN" altLang="en-US" dirty="0" smtClean="0"/>
              <a:t>加载</a:t>
            </a:r>
            <a:r>
              <a:rPr lang="zh-CN" altLang="en-US" dirty="0"/>
              <a:t>机制</a:t>
            </a:r>
            <a:endParaRPr lang="zh-CN" altLang="en-US" dirty="0"/>
          </a:p>
        </p:txBody>
      </p:sp>
      <p:sp>
        <p:nvSpPr>
          <p:cNvPr id="6" name="内容占位符 2"/>
          <p:cNvSpPr>
            <a:spLocks noGrp="1"/>
          </p:cNvSpPr>
          <p:nvPr>
            <p:ph idx="1"/>
          </p:nvPr>
        </p:nvSpPr>
        <p:spPr>
          <a:xfrm>
            <a:off x="1103312" y="1378634"/>
            <a:ext cx="10015792" cy="4851478"/>
          </a:xfrm>
        </p:spPr>
        <p:txBody>
          <a:bodyPr anchor="t">
            <a:normAutofit/>
          </a:bodyPr>
          <a:lstStyle/>
          <a:p>
            <a:r>
              <a:rPr lang="en-US" altLang="zh-CN" sz="2400" dirty="0" smtClean="0"/>
              <a:t>Java</a:t>
            </a:r>
            <a:r>
              <a:rPr lang="zh-CN" altLang="en-US" sz="2400" dirty="0"/>
              <a:t>程序对类的使用方式可分为两种 </a:t>
            </a:r>
            <a:r>
              <a:rPr lang="zh-CN" altLang="en-US" sz="2400" dirty="0" smtClean="0"/>
              <a:t>：</a:t>
            </a:r>
            <a:r>
              <a:rPr lang="zh-CN" altLang="en-US" sz="2200" dirty="0" smtClean="0"/>
              <a:t>主动</a:t>
            </a:r>
            <a:r>
              <a:rPr lang="zh-CN" altLang="en-US" sz="2200" dirty="0"/>
              <a:t>使用 </a:t>
            </a:r>
            <a:r>
              <a:rPr lang="zh-CN" altLang="en-US" sz="2200" dirty="0" smtClean="0"/>
              <a:t>和被动</a:t>
            </a:r>
            <a:r>
              <a:rPr lang="zh-CN" altLang="en-US" sz="2200" dirty="0"/>
              <a:t>使用 </a:t>
            </a:r>
          </a:p>
          <a:p>
            <a:r>
              <a:rPr lang="zh-CN" altLang="en-US" sz="2400" dirty="0" smtClean="0"/>
              <a:t>所有</a:t>
            </a:r>
            <a:r>
              <a:rPr lang="zh-CN" altLang="en-US" sz="2400" dirty="0"/>
              <a:t>的</a:t>
            </a:r>
            <a:r>
              <a:rPr lang="en-US" altLang="zh-CN" sz="2400" dirty="0"/>
              <a:t>Java</a:t>
            </a:r>
            <a:r>
              <a:rPr lang="zh-CN" altLang="en-US" sz="2400" dirty="0"/>
              <a:t>虚拟机实现必须在每个类或接口被</a:t>
            </a:r>
            <a:r>
              <a:rPr lang="en-US" altLang="zh-CN" sz="2400" dirty="0"/>
              <a:t>Java</a:t>
            </a:r>
            <a:r>
              <a:rPr lang="zh-CN" altLang="en-US" sz="2400" dirty="0"/>
              <a:t>程序“首次主动使用”时才初始化他们 </a:t>
            </a:r>
          </a:p>
          <a:p>
            <a:pPr marL="0" indent="0">
              <a:buNone/>
            </a:pPr>
            <a:endParaRPr lang="zh-CN" altLang="en-US" sz="2400" dirty="0"/>
          </a:p>
        </p:txBody>
      </p:sp>
    </p:spTree>
    <p:extLst>
      <p:ext uri="{BB962C8B-B14F-4D97-AF65-F5344CB8AC3E}">
        <p14:creationId xmlns:p14="http://schemas.microsoft.com/office/powerpoint/2010/main" val="797423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838201" y="518160"/>
            <a:ext cx="10131425" cy="70713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dirty="0" smtClean="0"/>
              <a:t>类</a:t>
            </a:r>
            <a:r>
              <a:rPr lang="zh-CN" altLang="en-US" dirty="0" smtClean="0"/>
              <a:t>加载</a:t>
            </a:r>
            <a:r>
              <a:rPr lang="zh-CN" altLang="en-US" dirty="0"/>
              <a:t>机制</a:t>
            </a:r>
            <a:endParaRPr lang="zh-CN" altLang="en-US" dirty="0"/>
          </a:p>
        </p:txBody>
      </p:sp>
      <p:sp>
        <p:nvSpPr>
          <p:cNvPr id="6" name="内容占位符 2"/>
          <p:cNvSpPr>
            <a:spLocks noGrp="1"/>
          </p:cNvSpPr>
          <p:nvPr>
            <p:ph idx="1"/>
          </p:nvPr>
        </p:nvSpPr>
        <p:spPr>
          <a:xfrm>
            <a:off x="1103312" y="1378634"/>
            <a:ext cx="10015792" cy="4851478"/>
          </a:xfrm>
        </p:spPr>
        <p:txBody>
          <a:bodyPr anchor="t">
            <a:normAutofit/>
          </a:bodyPr>
          <a:lstStyle/>
          <a:p>
            <a:r>
              <a:rPr lang="zh-CN" altLang="en-US" sz="2400" dirty="0" smtClean="0"/>
              <a:t>主动</a:t>
            </a:r>
            <a:r>
              <a:rPr lang="zh-CN" altLang="en-US" sz="2400" dirty="0"/>
              <a:t>使用（六种） </a:t>
            </a:r>
          </a:p>
          <a:p>
            <a:pPr marL="0" indent="0">
              <a:buNone/>
            </a:pPr>
            <a:r>
              <a:rPr lang="en-US" altLang="zh-CN" sz="2400" dirty="0"/>
              <a:t>–</a:t>
            </a:r>
            <a:r>
              <a:rPr lang="zh-CN" altLang="en-US" sz="2400" dirty="0"/>
              <a:t>创建类的实例 </a:t>
            </a:r>
          </a:p>
          <a:p>
            <a:pPr marL="0" indent="0">
              <a:buNone/>
            </a:pPr>
            <a:r>
              <a:rPr lang="en-US" altLang="zh-CN" sz="2400" dirty="0"/>
              <a:t>–</a:t>
            </a:r>
            <a:r>
              <a:rPr lang="zh-CN" altLang="en-US" sz="2400" dirty="0"/>
              <a:t>访问某个类或接口的静态变量，或者对该静态变量赋值 </a:t>
            </a:r>
          </a:p>
          <a:p>
            <a:pPr marL="0" indent="0">
              <a:buNone/>
            </a:pPr>
            <a:r>
              <a:rPr lang="en-US" altLang="zh-CN" sz="2400" dirty="0"/>
              <a:t>–</a:t>
            </a:r>
            <a:r>
              <a:rPr lang="zh-CN" altLang="en-US" sz="2400" dirty="0"/>
              <a:t>调用类的静态方法 </a:t>
            </a:r>
          </a:p>
          <a:p>
            <a:pPr marL="0" indent="0">
              <a:buNone/>
            </a:pPr>
            <a:r>
              <a:rPr lang="en-US" altLang="zh-CN" sz="2400" dirty="0"/>
              <a:t>–</a:t>
            </a:r>
            <a:r>
              <a:rPr lang="zh-CN" altLang="en-US" sz="2400" dirty="0"/>
              <a:t>反射（如</a:t>
            </a:r>
            <a:r>
              <a:rPr lang="en-US" altLang="zh-CN" sz="2400" dirty="0" err="1"/>
              <a:t>Class.forName</a:t>
            </a:r>
            <a:r>
              <a:rPr lang="en-US" altLang="zh-CN" sz="2400" dirty="0"/>
              <a:t>(“</a:t>
            </a:r>
            <a:r>
              <a:rPr lang="en-US" altLang="zh-CN" sz="2400" dirty="0" err="1"/>
              <a:t>com.shengsiyuan.Test</a:t>
            </a:r>
            <a:r>
              <a:rPr lang="en-US" altLang="zh-CN" sz="2400" dirty="0"/>
              <a:t>”)</a:t>
            </a:r>
            <a:r>
              <a:rPr lang="zh-CN" altLang="en-US" sz="2400" dirty="0"/>
              <a:t>） </a:t>
            </a:r>
          </a:p>
          <a:p>
            <a:pPr marL="0" indent="0">
              <a:buNone/>
            </a:pPr>
            <a:r>
              <a:rPr lang="en-US" altLang="zh-CN" sz="2400" dirty="0"/>
              <a:t>–</a:t>
            </a:r>
            <a:r>
              <a:rPr lang="zh-CN" altLang="en-US" sz="2400" dirty="0"/>
              <a:t>初始化一个类的子类 </a:t>
            </a:r>
          </a:p>
          <a:p>
            <a:pPr marL="0" indent="0">
              <a:buNone/>
            </a:pPr>
            <a:r>
              <a:rPr lang="en-US" altLang="zh-CN" sz="2400" dirty="0"/>
              <a:t>–Java</a:t>
            </a:r>
            <a:r>
              <a:rPr lang="zh-CN" altLang="en-US" sz="2400" dirty="0"/>
              <a:t>虚拟机启动时被标明为启动类的类（</a:t>
            </a:r>
            <a:r>
              <a:rPr lang="en-US" altLang="zh-CN" sz="2400" dirty="0"/>
              <a:t>Java Test</a:t>
            </a:r>
            <a:r>
              <a:rPr lang="zh-CN" altLang="en-US" sz="2400" dirty="0"/>
              <a:t>） </a:t>
            </a:r>
          </a:p>
          <a:p>
            <a:pPr marL="0" indent="0">
              <a:buNone/>
            </a:pPr>
            <a:endParaRPr lang="zh-CN" altLang="en-US" sz="2400" dirty="0"/>
          </a:p>
        </p:txBody>
      </p:sp>
    </p:spTree>
    <p:extLst>
      <p:ext uri="{BB962C8B-B14F-4D97-AF65-F5344CB8AC3E}">
        <p14:creationId xmlns:p14="http://schemas.microsoft.com/office/powerpoint/2010/main" val="34231486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838201" y="518160"/>
            <a:ext cx="10131425" cy="70713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dirty="0" smtClean="0"/>
              <a:t>类</a:t>
            </a:r>
            <a:r>
              <a:rPr lang="zh-CN" altLang="en-US" dirty="0" smtClean="0"/>
              <a:t>加载</a:t>
            </a:r>
            <a:r>
              <a:rPr lang="zh-CN" altLang="en-US" dirty="0"/>
              <a:t>机制</a:t>
            </a:r>
            <a:endParaRPr lang="zh-CN" altLang="en-US" dirty="0"/>
          </a:p>
        </p:txBody>
      </p:sp>
      <p:sp>
        <p:nvSpPr>
          <p:cNvPr id="6" name="内容占位符 2"/>
          <p:cNvSpPr>
            <a:spLocks noGrp="1"/>
          </p:cNvSpPr>
          <p:nvPr>
            <p:ph idx="1"/>
          </p:nvPr>
        </p:nvSpPr>
        <p:spPr>
          <a:xfrm>
            <a:off x="1103312" y="1378634"/>
            <a:ext cx="10015792" cy="4400374"/>
          </a:xfrm>
        </p:spPr>
        <p:txBody>
          <a:bodyPr anchor="t">
            <a:normAutofit/>
          </a:bodyPr>
          <a:lstStyle/>
          <a:p>
            <a:r>
              <a:rPr lang="zh-CN" altLang="en-US" sz="2400" dirty="0" smtClean="0"/>
              <a:t>在</a:t>
            </a:r>
            <a:r>
              <a:rPr lang="zh-CN" altLang="en-US" sz="2400" dirty="0"/>
              <a:t>如下几种情况下，</a:t>
            </a:r>
            <a:r>
              <a:rPr lang="en-US" altLang="zh-CN" sz="2400" dirty="0"/>
              <a:t>Java</a:t>
            </a:r>
            <a:r>
              <a:rPr lang="zh-CN" altLang="en-US" sz="2400" dirty="0"/>
              <a:t>虚拟机将结束生命周期 </a:t>
            </a:r>
          </a:p>
          <a:p>
            <a:pPr marL="0" indent="0">
              <a:buNone/>
            </a:pPr>
            <a:r>
              <a:rPr lang="en-US" altLang="zh-CN" sz="2400" dirty="0"/>
              <a:t>–</a:t>
            </a:r>
            <a:r>
              <a:rPr lang="zh-CN" altLang="en-US" sz="2400" dirty="0"/>
              <a:t>执行了</a:t>
            </a:r>
            <a:r>
              <a:rPr lang="en-US" altLang="zh-CN" sz="2400" dirty="0" err="1"/>
              <a:t>System.exit</a:t>
            </a:r>
            <a:r>
              <a:rPr lang="en-US" altLang="zh-CN" sz="2400" dirty="0"/>
              <a:t>()</a:t>
            </a:r>
            <a:r>
              <a:rPr lang="zh-CN" altLang="en-US" sz="2400" dirty="0"/>
              <a:t>方法 </a:t>
            </a:r>
          </a:p>
          <a:p>
            <a:pPr marL="0" indent="0">
              <a:buNone/>
            </a:pPr>
            <a:r>
              <a:rPr lang="en-US" altLang="zh-CN" sz="2400" dirty="0"/>
              <a:t>–</a:t>
            </a:r>
            <a:r>
              <a:rPr lang="zh-CN" altLang="en-US" sz="2400" dirty="0"/>
              <a:t>程序正常执行结束 </a:t>
            </a:r>
          </a:p>
          <a:p>
            <a:pPr marL="0" indent="0">
              <a:buNone/>
            </a:pPr>
            <a:r>
              <a:rPr lang="en-US" altLang="zh-CN" sz="2400" dirty="0"/>
              <a:t>–</a:t>
            </a:r>
            <a:r>
              <a:rPr lang="zh-CN" altLang="en-US" sz="2400" dirty="0"/>
              <a:t>程序在执行过程中遇到了异常或错误而异常终止 </a:t>
            </a:r>
          </a:p>
          <a:p>
            <a:pPr marL="0" indent="0">
              <a:buNone/>
            </a:pPr>
            <a:r>
              <a:rPr lang="en-US" altLang="zh-CN" sz="2400" dirty="0"/>
              <a:t>–</a:t>
            </a:r>
            <a:r>
              <a:rPr lang="zh-CN" altLang="en-US" sz="2400" dirty="0"/>
              <a:t>由于操作系统出现错误而导致</a:t>
            </a:r>
            <a:r>
              <a:rPr lang="en-US" altLang="zh-CN" sz="2400" dirty="0"/>
              <a:t>Java</a:t>
            </a:r>
            <a:r>
              <a:rPr lang="zh-CN" altLang="en-US" sz="2400" dirty="0"/>
              <a:t>虚拟机进程终止 </a:t>
            </a:r>
            <a:endParaRPr lang="zh-CN" altLang="en-US" sz="2400" dirty="0"/>
          </a:p>
        </p:txBody>
      </p:sp>
    </p:spTree>
    <p:extLst>
      <p:ext uri="{BB962C8B-B14F-4D97-AF65-F5344CB8AC3E}">
        <p14:creationId xmlns:p14="http://schemas.microsoft.com/office/powerpoint/2010/main" val="42187270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838201" y="518160"/>
            <a:ext cx="10131425" cy="70713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dirty="0" smtClean="0"/>
              <a:t>类加载时机</a:t>
            </a:r>
            <a:endParaRPr lang="zh-CN" altLang="en-US" dirty="0"/>
          </a:p>
        </p:txBody>
      </p:sp>
      <p:sp>
        <p:nvSpPr>
          <p:cNvPr id="6" name="内容占位符 2"/>
          <p:cNvSpPr>
            <a:spLocks noGrp="1"/>
          </p:cNvSpPr>
          <p:nvPr>
            <p:ph idx="1"/>
          </p:nvPr>
        </p:nvSpPr>
        <p:spPr>
          <a:xfrm>
            <a:off x="1103312" y="1378634"/>
            <a:ext cx="10015792" cy="4400374"/>
          </a:xfrm>
        </p:spPr>
        <p:txBody>
          <a:bodyPr anchor="t">
            <a:normAutofit/>
          </a:bodyPr>
          <a:lstStyle/>
          <a:p>
            <a:pPr>
              <a:buFont typeface="Wingdings" panose="05000000000000000000" pitchFamily="2" charset="2"/>
              <a:buChar char="Ø"/>
            </a:pPr>
            <a:r>
              <a:rPr lang="en-US" altLang="zh-CN" dirty="0"/>
              <a:t>JVM</a:t>
            </a:r>
            <a:r>
              <a:rPr lang="zh-CN" altLang="en-US" dirty="0"/>
              <a:t>在加载类时默认采用的是双亲委派机制。</a:t>
            </a:r>
            <a:endParaRPr lang="en-US" altLang="zh-CN" dirty="0"/>
          </a:p>
          <a:p>
            <a:pPr marL="0" indent="0">
              <a:buNone/>
            </a:pPr>
            <a:endParaRPr lang="en-US" altLang="zh-CN" dirty="0"/>
          </a:p>
          <a:p>
            <a:pPr>
              <a:buFont typeface="Wingdings" panose="05000000000000000000" pitchFamily="2" charset="2"/>
              <a:buChar char="Ø"/>
            </a:pPr>
            <a:r>
              <a:rPr lang="zh-CN" altLang="en-US" dirty="0"/>
              <a:t>双亲委派机制就是某个特定的类加载器在接到加载类的请求时，首先将加载任务委托给父类加载器，依次递归，如果父类加载器可以完成类加载任务，就成功返回；只有父类加载器无法完成此加载任务时，才自己去加载。</a:t>
            </a:r>
          </a:p>
        </p:txBody>
      </p:sp>
    </p:spTree>
    <p:extLst>
      <p:ext uri="{BB962C8B-B14F-4D97-AF65-F5344CB8AC3E}">
        <p14:creationId xmlns:p14="http://schemas.microsoft.com/office/powerpoint/2010/main" val="223609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27442"/>
          </a:xfrm>
        </p:spPr>
        <p:txBody>
          <a:bodyPr/>
          <a:lstStyle/>
          <a:p>
            <a:pPr algn="ctr"/>
            <a:r>
              <a:rPr lang="en-US" altLang="zh-CN" dirty="0"/>
              <a:t>Java</a:t>
            </a:r>
            <a:r>
              <a:rPr lang="zh-CN" altLang="en-US" dirty="0"/>
              <a:t>类加载顺序</a:t>
            </a:r>
          </a:p>
        </p:txBody>
      </p:sp>
      <p:pic>
        <p:nvPicPr>
          <p:cNvPr id="4" name="图片 3"/>
          <p:cNvPicPr>
            <a:picLocks noChangeAspect="1"/>
          </p:cNvPicPr>
          <p:nvPr/>
        </p:nvPicPr>
        <p:blipFill>
          <a:blip r:embed="rId2"/>
          <a:stretch>
            <a:fillRect/>
          </a:stretch>
        </p:blipFill>
        <p:spPr>
          <a:xfrm>
            <a:off x="2724373" y="1473420"/>
            <a:ext cx="5955393" cy="4810922"/>
          </a:xfrm>
          <a:prstGeom prst="rect">
            <a:avLst/>
          </a:prstGeom>
        </p:spPr>
      </p:pic>
    </p:spTree>
    <p:extLst>
      <p:ext uri="{BB962C8B-B14F-4D97-AF65-F5344CB8AC3E}">
        <p14:creationId xmlns:p14="http://schemas.microsoft.com/office/powerpoint/2010/main" val="3943688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68147"/>
          </a:xfrm>
        </p:spPr>
        <p:txBody>
          <a:bodyPr>
            <a:normAutofit/>
          </a:bodyPr>
          <a:lstStyle/>
          <a:p>
            <a:pPr algn="ctr"/>
            <a:r>
              <a:rPr lang="en-US" altLang="zh-CN" sz="3200" b="1" dirty="0"/>
              <a:t>JDK</a:t>
            </a:r>
            <a:r>
              <a:rPr lang="zh-CN" altLang="en-US" sz="3200" b="1" dirty="0"/>
              <a:t>、</a:t>
            </a:r>
            <a:r>
              <a:rPr lang="en-US" altLang="zh-CN" sz="3200" b="1" dirty="0"/>
              <a:t>JRE</a:t>
            </a:r>
            <a:r>
              <a:rPr lang="zh-CN" altLang="en-US" sz="3200" b="1" dirty="0"/>
              <a:t>、</a:t>
            </a:r>
            <a:r>
              <a:rPr lang="en-US" altLang="zh-CN" sz="3200" b="1" dirty="0"/>
              <a:t>JVM</a:t>
            </a:r>
            <a:r>
              <a:rPr lang="zh-CN" altLang="en-US" sz="3200" b="1" dirty="0"/>
              <a:t>三者间的</a:t>
            </a:r>
            <a:r>
              <a:rPr lang="zh-CN" altLang="en-US" sz="3200" b="1" dirty="0" smtClean="0"/>
              <a:t>关系</a:t>
            </a:r>
            <a:endParaRPr lang="zh-CN" altLang="en-US" sz="3200" dirty="0"/>
          </a:p>
        </p:txBody>
      </p:sp>
      <p:sp>
        <p:nvSpPr>
          <p:cNvPr id="3" name="内容占位符 2"/>
          <p:cNvSpPr>
            <a:spLocks noGrp="1"/>
          </p:cNvSpPr>
          <p:nvPr>
            <p:ph idx="1"/>
          </p:nvPr>
        </p:nvSpPr>
        <p:spPr>
          <a:xfrm>
            <a:off x="838200" y="1143000"/>
            <a:ext cx="10515600" cy="5033963"/>
          </a:xfrm>
        </p:spPr>
        <p:txBody>
          <a:bodyPr anchor="t"/>
          <a:lstStyle/>
          <a:p>
            <a:r>
              <a:rPr lang="en-US" altLang="zh-CN" dirty="0"/>
              <a:t>JDK</a:t>
            </a:r>
            <a:r>
              <a:rPr lang="zh-CN" altLang="en-US" dirty="0"/>
              <a:t>（</a:t>
            </a:r>
            <a:r>
              <a:rPr lang="en-US" altLang="zh-CN" dirty="0"/>
              <a:t>Java Development Kit</a:t>
            </a:r>
            <a:r>
              <a:rPr lang="zh-CN" altLang="en-US" dirty="0"/>
              <a:t>）是针对</a:t>
            </a:r>
            <a:r>
              <a:rPr lang="en-US" altLang="zh-CN" dirty="0"/>
              <a:t>Java</a:t>
            </a:r>
            <a:r>
              <a:rPr lang="zh-CN" altLang="en-US" dirty="0"/>
              <a:t>开发员的产品，是整个</a:t>
            </a:r>
            <a:r>
              <a:rPr lang="en-US" altLang="zh-CN" dirty="0"/>
              <a:t>Java</a:t>
            </a:r>
            <a:r>
              <a:rPr lang="zh-CN" altLang="en-US" dirty="0"/>
              <a:t>的核心，包括了</a:t>
            </a:r>
            <a:r>
              <a:rPr lang="en-US" altLang="zh-CN" dirty="0"/>
              <a:t>Java</a:t>
            </a:r>
            <a:r>
              <a:rPr lang="zh-CN" altLang="en-US" dirty="0"/>
              <a:t>运行环境</a:t>
            </a:r>
            <a:r>
              <a:rPr lang="en-US" altLang="zh-CN" dirty="0"/>
              <a:t>JRE</a:t>
            </a:r>
            <a:r>
              <a:rPr lang="zh-CN" altLang="en-US" dirty="0"/>
              <a:t>、</a:t>
            </a:r>
            <a:r>
              <a:rPr lang="en-US" altLang="zh-CN" dirty="0"/>
              <a:t>Java</a:t>
            </a:r>
            <a:r>
              <a:rPr lang="zh-CN" altLang="en-US" dirty="0"/>
              <a:t>工具和</a:t>
            </a:r>
            <a:r>
              <a:rPr lang="en-US" altLang="zh-CN" dirty="0"/>
              <a:t>Java</a:t>
            </a:r>
            <a:r>
              <a:rPr lang="zh-CN" altLang="en-US" dirty="0"/>
              <a:t>基础类库</a:t>
            </a:r>
            <a:r>
              <a:rPr lang="zh-CN" altLang="en-US" dirty="0" smtClean="0"/>
              <a:t>。</a:t>
            </a:r>
            <a:endParaRPr lang="en-US" altLang="zh-CN" dirty="0" smtClean="0"/>
          </a:p>
          <a:p>
            <a:r>
              <a:rPr lang="en-US" altLang="zh-CN" dirty="0" smtClean="0"/>
              <a:t>Java </a:t>
            </a:r>
            <a:r>
              <a:rPr lang="en-US" altLang="zh-CN" dirty="0"/>
              <a:t>Runtime Environment</a:t>
            </a:r>
            <a:r>
              <a:rPr lang="zh-CN" altLang="en-US" dirty="0"/>
              <a:t>（</a:t>
            </a:r>
            <a:r>
              <a:rPr lang="en-US" altLang="zh-CN" dirty="0"/>
              <a:t>JRE</a:t>
            </a:r>
            <a:r>
              <a:rPr lang="zh-CN" altLang="en-US" dirty="0"/>
              <a:t>）是运行</a:t>
            </a:r>
            <a:r>
              <a:rPr lang="en-US" altLang="zh-CN" dirty="0"/>
              <a:t>JAVA</a:t>
            </a:r>
            <a:r>
              <a:rPr lang="zh-CN" altLang="en-US" dirty="0"/>
              <a:t>程序所必须的环境的集合，包含</a:t>
            </a:r>
            <a:r>
              <a:rPr lang="en-US" altLang="zh-CN" dirty="0"/>
              <a:t>JVM</a:t>
            </a:r>
            <a:r>
              <a:rPr lang="zh-CN" altLang="en-US" dirty="0"/>
              <a:t>标准实现及</a:t>
            </a:r>
            <a:r>
              <a:rPr lang="en-US" altLang="zh-CN" dirty="0"/>
              <a:t>Java</a:t>
            </a:r>
            <a:r>
              <a:rPr lang="zh-CN" altLang="en-US" dirty="0"/>
              <a:t>核心类库</a:t>
            </a:r>
            <a:r>
              <a:rPr lang="zh-CN" altLang="en-US" dirty="0" smtClean="0"/>
              <a:t>。</a:t>
            </a:r>
            <a:endParaRPr lang="en-US" altLang="zh-CN" dirty="0" smtClean="0"/>
          </a:p>
          <a:p>
            <a:r>
              <a:rPr lang="en-US" altLang="zh-CN" dirty="0" smtClean="0"/>
              <a:t>JVM</a:t>
            </a:r>
            <a:r>
              <a:rPr lang="zh-CN" altLang="en-US" dirty="0"/>
              <a:t>是</a:t>
            </a:r>
            <a:r>
              <a:rPr lang="en-US" altLang="zh-CN" dirty="0"/>
              <a:t>Java Virtual Machine</a:t>
            </a:r>
            <a:r>
              <a:rPr lang="zh-CN" altLang="en-US" dirty="0"/>
              <a:t>（</a:t>
            </a:r>
            <a:r>
              <a:rPr lang="en-US" altLang="zh-CN" dirty="0"/>
              <a:t>Java</a:t>
            </a:r>
            <a:r>
              <a:rPr lang="zh-CN" altLang="en-US" dirty="0"/>
              <a:t>虚拟机）的缩写，是整个</a:t>
            </a:r>
            <a:r>
              <a:rPr lang="en-US" altLang="zh-CN" dirty="0"/>
              <a:t>java</a:t>
            </a:r>
            <a:r>
              <a:rPr lang="zh-CN" altLang="en-US" dirty="0"/>
              <a:t>实现跨平台的最核心的部分，能够运行以</a:t>
            </a:r>
            <a:r>
              <a:rPr lang="en-US" altLang="zh-CN" dirty="0"/>
              <a:t>Java</a:t>
            </a:r>
            <a:r>
              <a:rPr lang="zh-CN" altLang="en-US" dirty="0"/>
              <a:t>语言写作的软件程序。</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1896" y="3456432"/>
            <a:ext cx="4897120" cy="2414016"/>
          </a:xfrm>
          <a:prstGeom prst="rect">
            <a:avLst/>
          </a:prstGeom>
        </p:spPr>
      </p:pic>
    </p:spTree>
    <p:extLst>
      <p:ext uri="{BB962C8B-B14F-4D97-AF65-F5344CB8AC3E}">
        <p14:creationId xmlns:p14="http://schemas.microsoft.com/office/powerpoint/2010/main" val="32135150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365760"/>
            <a:ext cx="10131425" cy="707137"/>
          </a:xfrm>
        </p:spPr>
        <p:txBody>
          <a:bodyPr>
            <a:normAutofit/>
          </a:bodyPr>
          <a:lstStyle/>
          <a:p>
            <a:pPr algn="ctr"/>
            <a:r>
              <a:rPr lang="en-US" altLang="zh-CN" dirty="0"/>
              <a:t>Java</a:t>
            </a:r>
            <a:r>
              <a:rPr lang="zh-CN" altLang="en-US" dirty="0"/>
              <a:t>类加载顺序</a:t>
            </a:r>
          </a:p>
        </p:txBody>
      </p:sp>
      <p:graphicFrame>
        <p:nvGraphicFramePr>
          <p:cNvPr id="4" name="表格 3"/>
          <p:cNvGraphicFramePr>
            <a:graphicFrameLocks noGrp="1"/>
          </p:cNvGraphicFramePr>
          <p:nvPr>
            <p:extLst/>
          </p:nvPr>
        </p:nvGraphicFramePr>
        <p:xfrm>
          <a:off x="970671" y="1245476"/>
          <a:ext cx="9580098" cy="4582604"/>
        </p:xfrm>
        <a:graphic>
          <a:graphicData uri="http://schemas.openxmlformats.org/drawingml/2006/table">
            <a:tbl>
              <a:tblPr>
                <a:tableStyleId>{5C22544A-7EE6-4342-B048-85BDC9FD1C3A}</a:tableStyleId>
              </a:tblPr>
              <a:tblGrid>
                <a:gridCol w="2644726">
                  <a:extLst>
                    <a:ext uri="{9D8B030D-6E8A-4147-A177-3AD203B41FA5}">
                      <a16:colId xmlns:a16="http://schemas.microsoft.com/office/drawing/2014/main" xmlns="" val="3060925148"/>
                    </a:ext>
                  </a:extLst>
                </a:gridCol>
                <a:gridCol w="6935372">
                  <a:extLst>
                    <a:ext uri="{9D8B030D-6E8A-4147-A177-3AD203B41FA5}">
                      <a16:colId xmlns:a16="http://schemas.microsoft.com/office/drawing/2014/main" xmlns="" val="1995448539"/>
                    </a:ext>
                  </a:extLst>
                </a:gridCol>
              </a:tblGrid>
              <a:tr h="1241527">
                <a:tc>
                  <a:txBody>
                    <a:bodyPr/>
                    <a:lstStyle/>
                    <a:p>
                      <a:pPr algn="l" fontAlgn="b"/>
                      <a:r>
                        <a:rPr lang="zh-CN" altLang="en-US" sz="1400" u="none" strike="noStrike" dirty="0">
                          <a:effectLst/>
                        </a:rPr>
                        <a:t>启动类加载器</a:t>
                      </a:r>
                      <a:br>
                        <a:rPr lang="zh-CN" altLang="en-US" sz="1400" u="none" strike="noStrike" dirty="0">
                          <a:effectLst/>
                        </a:rPr>
                      </a:br>
                      <a:r>
                        <a:rPr lang="zh-CN" altLang="en-US" sz="1400" u="none" strike="noStrike" dirty="0">
                          <a:effectLst/>
                        </a:rPr>
                        <a:t>（</a:t>
                      </a:r>
                      <a:r>
                        <a:rPr lang="en-US" sz="1400" u="none" strike="noStrike" dirty="0">
                          <a:effectLst/>
                        </a:rPr>
                        <a:t>Bootstrap </a:t>
                      </a:r>
                      <a:r>
                        <a:rPr lang="en-US" sz="1400" u="none" strike="noStrike" dirty="0" err="1">
                          <a:effectLst/>
                        </a:rPr>
                        <a:t>ClassLoader</a:t>
                      </a:r>
                      <a:r>
                        <a:rPr lang="en-US" sz="1400" u="none" strike="noStrike" dirty="0">
                          <a:effectLst/>
                        </a:rPr>
                        <a:t>）</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1">
                        <a:lumMod val="40000"/>
                        <a:lumOff val="60000"/>
                      </a:schemeClr>
                    </a:solidFill>
                  </a:tcPr>
                </a:tc>
                <a:tc>
                  <a:txBody>
                    <a:bodyPr/>
                    <a:lstStyle/>
                    <a:p>
                      <a:pPr algn="l" fontAlgn="b"/>
                      <a:r>
                        <a:rPr lang="zh-CN" altLang="en-US" sz="1400" u="none" strike="noStrike">
                          <a:effectLst/>
                        </a:rPr>
                        <a:t>加载</a:t>
                      </a:r>
                      <a:r>
                        <a:rPr lang="en-US" altLang="zh-CN" sz="1400" u="none" strike="noStrike">
                          <a:effectLst/>
                        </a:rPr>
                        <a:t>&lt;JAVA_HOME&gt;\lib</a:t>
                      </a:r>
                      <a:r>
                        <a:rPr lang="zh-CN" altLang="en-US" sz="1400" u="none" strike="noStrike">
                          <a:effectLst/>
                        </a:rPr>
                        <a:t>目录中的，或者被</a:t>
                      </a:r>
                      <a:r>
                        <a:rPr lang="en-US" altLang="zh-CN" sz="1400" u="none" strike="noStrike">
                          <a:effectLst/>
                        </a:rPr>
                        <a:t>-Xbootclasspath</a:t>
                      </a:r>
                      <a:r>
                        <a:rPr lang="zh-CN" altLang="en-US" sz="1400" u="none" strike="noStrike">
                          <a:effectLst/>
                        </a:rPr>
                        <a:t>参数所指定的路径中的并且被虚拟机识别的类库加载到虚拟机内存中。无法被</a:t>
                      </a:r>
                      <a:r>
                        <a:rPr lang="en-US" altLang="zh-CN" sz="1400" u="none" strike="noStrike">
                          <a:effectLst/>
                        </a:rPr>
                        <a:t>Java</a:t>
                      </a:r>
                      <a:r>
                        <a:rPr lang="zh-CN" altLang="en-US" sz="1400" u="none" strike="noStrike">
                          <a:effectLst/>
                        </a:rPr>
                        <a:t>程序直接引用。</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1">
                        <a:lumMod val="40000"/>
                        <a:lumOff val="60000"/>
                      </a:schemeClr>
                    </a:solidFill>
                  </a:tcPr>
                </a:tc>
                <a:extLst>
                  <a:ext uri="{0D108BD9-81ED-4DB2-BD59-A6C34878D82A}">
                    <a16:rowId xmlns:a16="http://schemas.microsoft.com/office/drawing/2014/main" xmlns="" val="2115443223"/>
                  </a:ext>
                </a:extLst>
              </a:tr>
              <a:tr h="1191698">
                <a:tc>
                  <a:txBody>
                    <a:bodyPr/>
                    <a:lstStyle/>
                    <a:p>
                      <a:pPr algn="l" fontAlgn="b"/>
                      <a:r>
                        <a:rPr lang="zh-CN" altLang="en-US" sz="1400" u="none" strike="noStrike" dirty="0">
                          <a:effectLst/>
                        </a:rPr>
                        <a:t>扩展类加载器</a:t>
                      </a:r>
                      <a:br>
                        <a:rPr lang="zh-CN" altLang="en-US" sz="1400" u="none" strike="noStrike" dirty="0">
                          <a:effectLst/>
                        </a:rPr>
                      </a:br>
                      <a:r>
                        <a:rPr lang="zh-CN" altLang="en-US" sz="1400" u="none" strike="noStrike" dirty="0">
                          <a:effectLst/>
                        </a:rPr>
                        <a:t>（</a:t>
                      </a:r>
                      <a:r>
                        <a:rPr lang="en-US" sz="1400" u="none" strike="noStrike" dirty="0">
                          <a:effectLst/>
                        </a:rPr>
                        <a:t>Extension  </a:t>
                      </a:r>
                      <a:r>
                        <a:rPr lang="en-US" sz="1400" u="none" strike="noStrike" dirty="0" err="1">
                          <a:effectLst/>
                        </a:rPr>
                        <a:t>ClassLoader</a:t>
                      </a:r>
                      <a:r>
                        <a:rPr lang="en-US" sz="1400" u="none" strike="noStrike" dirty="0">
                          <a:effectLst/>
                        </a:rPr>
                        <a:t>）</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1">
                        <a:lumMod val="40000"/>
                        <a:lumOff val="60000"/>
                      </a:schemeClr>
                    </a:solidFill>
                  </a:tcPr>
                </a:tc>
                <a:tc>
                  <a:txBody>
                    <a:bodyPr/>
                    <a:lstStyle/>
                    <a:p>
                      <a:pPr algn="l" fontAlgn="b"/>
                      <a:r>
                        <a:rPr lang="zh-CN" altLang="en-US" sz="1400" u="none" strike="noStrike" dirty="0">
                          <a:effectLst/>
                        </a:rPr>
                        <a:t>扩展类加载器是由</a:t>
                      </a:r>
                      <a:r>
                        <a:rPr lang="en-US" sz="1400" u="none" strike="noStrike" dirty="0">
                          <a:effectLst/>
                        </a:rPr>
                        <a:t>Sun</a:t>
                      </a:r>
                      <a:r>
                        <a:rPr lang="zh-CN" altLang="en-US" sz="1400" u="none" strike="noStrike" dirty="0">
                          <a:effectLst/>
                        </a:rPr>
                        <a:t>的</a:t>
                      </a:r>
                      <a:r>
                        <a:rPr lang="en-US" sz="1400" u="none" strike="noStrike" dirty="0" err="1">
                          <a:effectLst/>
                        </a:rPr>
                        <a:t>ExtClassLoader（sun.misc.Launcher$ExtClassLoader</a:t>
                      </a:r>
                      <a:r>
                        <a:rPr lang="en-US" sz="1400" u="none" strike="noStrike" dirty="0">
                          <a:effectLst/>
                        </a:rPr>
                        <a:t>）</a:t>
                      </a:r>
                      <a:r>
                        <a:rPr lang="zh-CN" altLang="en-US" sz="1400" u="none" strike="noStrike" dirty="0">
                          <a:effectLst/>
                        </a:rPr>
                        <a:t>实现的。它负责将</a:t>
                      </a:r>
                      <a:r>
                        <a:rPr lang="en-US" altLang="zh-CN" sz="1400" u="none" strike="noStrike" dirty="0">
                          <a:effectLst/>
                        </a:rPr>
                        <a:t>&lt; </a:t>
                      </a:r>
                      <a:r>
                        <a:rPr lang="en-US" sz="1400" u="none" strike="noStrike" dirty="0" err="1">
                          <a:effectLst/>
                        </a:rPr>
                        <a:t>Java_Runtime_Home</a:t>
                      </a:r>
                      <a:r>
                        <a:rPr lang="en-US" sz="1400" u="none" strike="noStrike" dirty="0">
                          <a:effectLst/>
                        </a:rPr>
                        <a:t> &gt;/lib/</a:t>
                      </a:r>
                      <a:r>
                        <a:rPr lang="en-US" sz="1400" u="none" strike="noStrike" dirty="0" err="1">
                          <a:effectLst/>
                        </a:rPr>
                        <a:t>ext</a:t>
                      </a:r>
                      <a:r>
                        <a:rPr lang="zh-CN" altLang="en-US" sz="1400" u="none" strike="noStrike" dirty="0">
                          <a:effectLst/>
                        </a:rPr>
                        <a:t>或者由系统变量</a:t>
                      </a:r>
                      <a:r>
                        <a:rPr lang="en-US" altLang="zh-CN" sz="1400" u="none" strike="noStrike" dirty="0">
                          <a:effectLst/>
                        </a:rPr>
                        <a:t>-</a:t>
                      </a:r>
                      <a:r>
                        <a:rPr lang="en-US" sz="1400" u="none" strike="noStrike" dirty="0" err="1">
                          <a:effectLst/>
                        </a:rPr>
                        <a:t>Djava.ext.dir</a:t>
                      </a:r>
                      <a:r>
                        <a:rPr lang="zh-CN" altLang="en-US" sz="1400" u="none" strike="noStrike" dirty="0">
                          <a:effectLst/>
                        </a:rPr>
                        <a:t>指定位置中的类库加载到内存中。开发者可以直接使用标准扩展类加载器。</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1">
                        <a:lumMod val="40000"/>
                        <a:lumOff val="60000"/>
                      </a:schemeClr>
                    </a:solidFill>
                  </a:tcPr>
                </a:tc>
                <a:extLst>
                  <a:ext uri="{0D108BD9-81ED-4DB2-BD59-A6C34878D82A}">
                    <a16:rowId xmlns:a16="http://schemas.microsoft.com/office/drawing/2014/main" xmlns="" val="210057363"/>
                  </a:ext>
                </a:extLst>
              </a:tr>
              <a:tr h="1350499">
                <a:tc>
                  <a:txBody>
                    <a:bodyPr/>
                    <a:lstStyle/>
                    <a:p>
                      <a:pPr algn="l" fontAlgn="b"/>
                      <a:r>
                        <a:rPr lang="zh-CN" altLang="en-US" sz="1400" u="none" strike="noStrike">
                          <a:effectLst/>
                        </a:rPr>
                        <a:t>应用程序类加载器</a:t>
                      </a:r>
                      <a:br>
                        <a:rPr lang="zh-CN" altLang="en-US" sz="1400" u="none" strike="noStrike">
                          <a:effectLst/>
                        </a:rPr>
                      </a:br>
                      <a:r>
                        <a:rPr lang="zh-CN" altLang="en-US" sz="1400" u="none" strike="noStrike">
                          <a:effectLst/>
                        </a:rPr>
                        <a:t>（</a:t>
                      </a:r>
                      <a:r>
                        <a:rPr lang="en-US" sz="1400" u="none" strike="noStrike">
                          <a:effectLst/>
                        </a:rPr>
                        <a:t>Application  ClassLoader）</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1">
                        <a:lumMod val="40000"/>
                        <a:lumOff val="60000"/>
                      </a:schemeClr>
                    </a:solidFill>
                  </a:tcPr>
                </a:tc>
                <a:tc>
                  <a:txBody>
                    <a:bodyPr/>
                    <a:lstStyle/>
                    <a:p>
                      <a:pPr algn="l" fontAlgn="b"/>
                      <a:r>
                        <a:rPr lang="zh-CN" altLang="en-US" sz="1400" u="none" strike="noStrike" dirty="0">
                          <a:effectLst/>
                        </a:rPr>
                        <a:t>一般也称作系统类加载器是由 </a:t>
                      </a:r>
                      <a:r>
                        <a:rPr lang="en-US" altLang="zh-CN" sz="1400" u="none" strike="noStrike" dirty="0">
                          <a:effectLst/>
                        </a:rPr>
                        <a:t>Sun</a:t>
                      </a:r>
                      <a:r>
                        <a:rPr lang="zh-CN" altLang="en-US" sz="1400" u="none" strike="noStrike" dirty="0">
                          <a:effectLst/>
                        </a:rPr>
                        <a:t>的 </a:t>
                      </a:r>
                      <a:r>
                        <a:rPr lang="en-US" altLang="zh-CN" sz="1400" u="none" strike="noStrike" dirty="0" err="1">
                          <a:effectLst/>
                        </a:rPr>
                        <a:t>AppClassLoader</a:t>
                      </a:r>
                      <a:r>
                        <a:rPr lang="zh-CN" altLang="en-US" sz="1400" u="none" strike="noStrike" dirty="0">
                          <a:effectLst/>
                        </a:rPr>
                        <a:t>（</a:t>
                      </a:r>
                      <a:r>
                        <a:rPr lang="en-US" altLang="zh-CN" sz="1400" u="none" strike="noStrike" dirty="0" err="1">
                          <a:effectLst/>
                        </a:rPr>
                        <a:t>sun.misc.Launcher$AppClassLoader</a:t>
                      </a:r>
                      <a:r>
                        <a:rPr lang="zh-CN" altLang="en-US" sz="1400" u="none" strike="noStrike" dirty="0">
                          <a:effectLst/>
                        </a:rPr>
                        <a:t>）实现的。它负责将系统类路径</a:t>
                      </a:r>
                      <a:r>
                        <a:rPr lang="en-US" altLang="zh-CN" sz="1400" u="none" strike="noStrike" dirty="0">
                          <a:effectLst/>
                        </a:rPr>
                        <a:t>java -</a:t>
                      </a:r>
                      <a:r>
                        <a:rPr lang="en-US" altLang="zh-CN" sz="1400" u="none" strike="noStrike" dirty="0" err="1">
                          <a:effectLst/>
                        </a:rPr>
                        <a:t>classpath</a:t>
                      </a:r>
                      <a:r>
                        <a:rPr lang="zh-CN" altLang="en-US" sz="1400" u="none" strike="noStrike" dirty="0">
                          <a:effectLst/>
                        </a:rPr>
                        <a:t>或</a:t>
                      </a:r>
                      <a:r>
                        <a:rPr lang="en-US" altLang="zh-CN" sz="1400" u="none" strike="noStrike" dirty="0">
                          <a:effectLst/>
                        </a:rPr>
                        <a:t>-</a:t>
                      </a:r>
                      <a:r>
                        <a:rPr lang="en-US" altLang="zh-CN" sz="1400" u="none" strike="noStrike" dirty="0" err="1">
                          <a:effectLst/>
                        </a:rPr>
                        <a:t>Djava.class.path</a:t>
                      </a:r>
                      <a:r>
                        <a:rPr lang="zh-CN" altLang="en-US" sz="1400" u="none" strike="noStrike" dirty="0">
                          <a:effectLst/>
                        </a:rPr>
                        <a:t>变量所指的目录下的类库加载到内存中。开发者可以直接使用系统类加载器。</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1">
                        <a:lumMod val="40000"/>
                        <a:lumOff val="60000"/>
                      </a:schemeClr>
                    </a:solidFill>
                  </a:tcPr>
                </a:tc>
                <a:extLst>
                  <a:ext uri="{0D108BD9-81ED-4DB2-BD59-A6C34878D82A}">
                    <a16:rowId xmlns:a16="http://schemas.microsoft.com/office/drawing/2014/main" xmlns="" val="2462238715"/>
                  </a:ext>
                </a:extLst>
              </a:tr>
              <a:tr h="798880">
                <a:tc>
                  <a:txBody>
                    <a:bodyPr/>
                    <a:lstStyle/>
                    <a:p>
                      <a:pPr algn="l" fontAlgn="b"/>
                      <a:r>
                        <a:rPr lang="zh-CN" altLang="en-US" sz="1400" u="none" strike="noStrike" dirty="0">
                          <a:effectLst/>
                        </a:rPr>
                        <a:t>自定义类加载器</a:t>
                      </a:r>
                      <a:br>
                        <a:rPr lang="zh-CN" altLang="en-US" sz="1400" u="none" strike="noStrike" dirty="0">
                          <a:effectLst/>
                        </a:rPr>
                      </a:br>
                      <a:r>
                        <a:rPr lang="zh-CN" altLang="en-US" sz="1400" u="none" strike="noStrike" dirty="0">
                          <a:effectLst/>
                        </a:rPr>
                        <a:t>（</a:t>
                      </a:r>
                      <a:r>
                        <a:rPr lang="en-US" sz="1400" u="none" strike="noStrike" dirty="0">
                          <a:effectLst/>
                        </a:rPr>
                        <a:t>User  </a:t>
                      </a:r>
                      <a:r>
                        <a:rPr lang="en-US" sz="1400" u="none" strike="noStrike" dirty="0" err="1">
                          <a:effectLst/>
                        </a:rPr>
                        <a:t>ClassLoader</a:t>
                      </a:r>
                      <a:r>
                        <a:rPr lang="en-US" sz="1400" u="none" strike="noStrike" dirty="0">
                          <a:effectLst/>
                        </a:rPr>
                        <a:t>）</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1">
                        <a:lumMod val="40000"/>
                        <a:lumOff val="60000"/>
                      </a:schemeClr>
                    </a:solidFill>
                  </a:tcPr>
                </a:tc>
                <a:tc>
                  <a:txBody>
                    <a:bodyPr/>
                    <a:lstStyle/>
                    <a:p>
                      <a:pPr algn="l" fontAlgn="b"/>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1">
                        <a:lumMod val="40000"/>
                        <a:lumOff val="60000"/>
                      </a:schemeClr>
                    </a:solidFill>
                  </a:tcPr>
                </a:tc>
                <a:extLst>
                  <a:ext uri="{0D108BD9-81ED-4DB2-BD59-A6C34878D82A}">
                    <a16:rowId xmlns:a16="http://schemas.microsoft.com/office/drawing/2014/main" xmlns="" val="1373716998"/>
                  </a:ext>
                </a:extLst>
              </a:tr>
            </a:tbl>
          </a:graphicData>
        </a:graphic>
      </p:graphicFrame>
    </p:spTree>
    <p:extLst>
      <p:ext uri="{BB962C8B-B14F-4D97-AF65-F5344CB8AC3E}">
        <p14:creationId xmlns:p14="http://schemas.microsoft.com/office/powerpoint/2010/main" val="32052533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25916"/>
          </a:xfrm>
        </p:spPr>
        <p:txBody>
          <a:bodyPr/>
          <a:lstStyle/>
          <a:p>
            <a:pPr algn="ctr"/>
            <a:r>
              <a:rPr lang="zh-CN" altLang="en-US" dirty="0"/>
              <a:t>类加载双亲委派机制</a:t>
            </a:r>
          </a:p>
        </p:txBody>
      </p:sp>
      <p:sp>
        <p:nvSpPr>
          <p:cNvPr id="3" name="内容占位符 2"/>
          <p:cNvSpPr>
            <a:spLocks noGrp="1"/>
          </p:cNvSpPr>
          <p:nvPr>
            <p:ph idx="1"/>
          </p:nvPr>
        </p:nvSpPr>
        <p:spPr>
          <a:xfrm>
            <a:off x="1103312" y="1378634"/>
            <a:ext cx="8946541" cy="2972649"/>
          </a:xfrm>
        </p:spPr>
        <p:txBody>
          <a:bodyPr>
            <a:normAutofit/>
          </a:bodyPr>
          <a:lstStyle/>
          <a:p>
            <a:pPr>
              <a:buFont typeface="Wingdings" panose="05000000000000000000" pitchFamily="2" charset="2"/>
              <a:buChar char="Ø"/>
            </a:pPr>
            <a:r>
              <a:rPr lang="en-US" altLang="zh-CN" dirty="0"/>
              <a:t>JVM</a:t>
            </a:r>
            <a:r>
              <a:rPr lang="zh-CN" altLang="en-US" dirty="0"/>
              <a:t>在加载类时默认采用的是双亲委派机制。</a:t>
            </a:r>
            <a:endParaRPr lang="en-US" altLang="zh-CN" dirty="0"/>
          </a:p>
          <a:p>
            <a:pPr marL="0" indent="0">
              <a:buNone/>
            </a:pPr>
            <a:endParaRPr lang="en-US" altLang="zh-CN" dirty="0"/>
          </a:p>
          <a:p>
            <a:pPr>
              <a:buFont typeface="Wingdings" panose="05000000000000000000" pitchFamily="2" charset="2"/>
              <a:buChar char="Ø"/>
            </a:pPr>
            <a:r>
              <a:rPr lang="zh-CN" altLang="en-US" dirty="0"/>
              <a:t>双亲委派机制就是某个特定的类加载器在接到加载类的请求时，首先将加载任务委托给父类加载器，依次递归，如果父类加载器可以完成类加载任务，就成功返回；只有父类加载器无法完成此加载任务时，才自己去加载。</a:t>
            </a:r>
          </a:p>
        </p:txBody>
      </p:sp>
    </p:spTree>
    <p:extLst>
      <p:ext uri="{BB962C8B-B14F-4D97-AF65-F5344CB8AC3E}">
        <p14:creationId xmlns:p14="http://schemas.microsoft.com/office/powerpoint/2010/main" val="18911942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40054"/>
          </a:xfrm>
        </p:spPr>
        <p:txBody>
          <a:bodyPr/>
          <a:lstStyle/>
          <a:p>
            <a:pPr algn="ctr"/>
            <a:r>
              <a:rPr lang="en-US" altLang="zh-CN" b="1" dirty="0"/>
              <a:t>WAS </a:t>
            </a:r>
            <a:r>
              <a:rPr lang="zh-CN" altLang="en-US" b="1" dirty="0"/>
              <a:t>类加载器介绍</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7362" y="1292772"/>
            <a:ext cx="8091487" cy="5141161"/>
          </a:xfrm>
        </p:spPr>
      </p:pic>
    </p:spTree>
    <p:extLst>
      <p:ext uri="{BB962C8B-B14F-4D97-AF65-F5344CB8AC3E}">
        <p14:creationId xmlns:p14="http://schemas.microsoft.com/office/powerpoint/2010/main" val="7943712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25916"/>
          </a:xfrm>
        </p:spPr>
        <p:txBody>
          <a:bodyPr/>
          <a:lstStyle/>
          <a:p>
            <a:pPr algn="ctr"/>
            <a:r>
              <a:rPr lang="en-US" altLang="zh-CN" b="1" dirty="0"/>
              <a:t>WAS </a:t>
            </a:r>
            <a:r>
              <a:rPr lang="zh-CN" altLang="en-US" b="1" dirty="0"/>
              <a:t>类加载器介绍</a:t>
            </a:r>
            <a:endParaRPr lang="zh-CN" altLang="en-US" dirty="0"/>
          </a:p>
        </p:txBody>
      </p:sp>
      <p:graphicFrame>
        <p:nvGraphicFramePr>
          <p:cNvPr id="5" name="内容占位符 4"/>
          <p:cNvGraphicFramePr>
            <a:graphicFrameLocks noGrp="1"/>
          </p:cNvGraphicFramePr>
          <p:nvPr>
            <p:ph idx="1"/>
            <p:extLst/>
          </p:nvPr>
        </p:nvGraphicFramePr>
        <p:xfrm>
          <a:off x="1193367" y="1301858"/>
          <a:ext cx="9469464" cy="5047952"/>
        </p:xfrm>
        <a:graphic>
          <a:graphicData uri="http://schemas.openxmlformats.org/drawingml/2006/table">
            <a:tbl>
              <a:tblPr>
                <a:tableStyleId>{5C22544A-7EE6-4342-B048-85BDC9FD1C3A}</a:tableStyleId>
              </a:tblPr>
              <a:tblGrid>
                <a:gridCol w="2771281">
                  <a:extLst>
                    <a:ext uri="{9D8B030D-6E8A-4147-A177-3AD203B41FA5}">
                      <a16:colId xmlns:a16="http://schemas.microsoft.com/office/drawing/2014/main" xmlns="" val="1887552463"/>
                    </a:ext>
                  </a:extLst>
                </a:gridCol>
                <a:gridCol w="6698183">
                  <a:extLst>
                    <a:ext uri="{9D8B030D-6E8A-4147-A177-3AD203B41FA5}">
                      <a16:colId xmlns:a16="http://schemas.microsoft.com/office/drawing/2014/main" xmlns="" val="2776367541"/>
                    </a:ext>
                  </a:extLst>
                </a:gridCol>
              </a:tblGrid>
              <a:tr h="1191750">
                <a:tc>
                  <a:txBody>
                    <a:bodyPr/>
                    <a:lstStyle/>
                    <a:p>
                      <a:pPr algn="l" fontAlgn="t"/>
                      <a:r>
                        <a:rPr lang="en-US" sz="1600" u="none" strike="noStrike">
                          <a:effectLst/>
                        </a:rPr>
                        <a:t>JVM Class loader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solidFill>
                      <a:schemeClr val="accent1">
                        <a:lumMod val="40000"/>
                        <a:lumOff val="60000"/>
                      </a:schemeClr>
                    </a:solidFill>
                  </a:tcPr>
                </a:tc>
                <a:tc>
                  <a:txBody>
                    <a:bodyPr/>
                    <a:lstStyle/>
                    <a:p>
                      <a:pPr algn="l" fontAlgn="t"/>
                      <a:r>
                        <a:rPr lang="zh-CN" altLang="en-US" sz="1600" u="none" strike="noStrike">
                          <a:effectLst/>
                        </a:rPr>
                        <a:t>位于整个层次结构的最上层，它是整个类加载器层次结构的根，因此它没有父类加载器。这个类加载器负责加载 </a:t>
                      </a:r>
                      <a:r>
                        <a:rPr lang="en-US" altLang="zh-CN" sz="1600" u="none" strike="noStrike">
                          <a:effectLst/>
                        </a:rPr>
                        <a:t>JVM </a:t>
                      </a:r>
                      <a:r>
                        <a:rPr lang="zh-CN" altLang="en-US" sz="1600" u="none" strike="noStrike">
                          <a:effectLst/>
                        </a:rPr>
                        <a:t>类， </a:t>
                      </a:r>
                      <a:r>
                        <a:rPr lang="en-US" altLang="zh-CN" sz="1600" u="none" strike="noStrike">
                          <a:effectLst/>
                        </a:rPr>
                        <a:t>JVM </a:t>
                      </a:r>
                      <a:r>
                        <a:rPr lang="zh-CN" altLang="en-US" sz="1600" u="none" strike="noStrike">
                          <a:effectLst/>
                        </a:rPr>
                        <a:t>扩展类，以及定义在 </a:t>
                      </a:r>
                      <a:r>
                        <a:rPr lang="en-US" altLang="zh-CN" sz="1600" u="none" strike="noStrike">
                          <a:effectLst/>
                        </a:rPr>
                        <a:t>classpath </a:t>
                      </a:r>
                      <a:r>
                        <a:rPr lang="zh-CN" altLang="en-US" sz="1600" u="none" strike="noStrike">
                          <a:effectLst/>
                        </a:rPr>
                        <a:t>环境变量上的所有的 </a:t>
                      </a:r>
                      <a:r>
                        <a:rPr lang="en-US" altLang="zh-CN" sz="1600" u="none" strike="noStrike">
                          <a:effectLst/>
                        </a:rPr>
                        <a:t>Java </a:t>
                      </a:r>
                      <a:r>
                        <a:rPr lang="zh-CN" altLang="en-US" sz="1600" u="none" strike="noStrike">
                          <a:effectLst/>
                        </a:rPr>
                        <a:t>类。</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solidFill>
                      <a:schemeClr val="accent1">
                        <a:lumMod val="40000"/>
                        <a:lumOff val="60000"/>
                      </a:schemeClr>
                    </a:solidFill>
                  </a:tcPr>
                </a:tc>
                <a:extLst>
                  <a:ext uri="{0D108BD9-81ED-4DB2-BD59-A6C34878D82A}">
                    <a16:rowId xmlns:a16="http://schemas.microsoft.com/office/drawing/2014/main" xmlns="" val="1124452659"/>
                  </a:ext>
                </a:extLst>
              </a:tr>
              <a:tr h="684627">
                <a:tc>
                  <a:txBody>
                    <a:bodyPr/>
                    <a:lstStyle/>
                    <a:p>
                      <a:pPr algn="l" fontAlgn="t"/>
                      <a:r>
                        <a:rPr lang="en-US" sz="1600" u="none" strike="noStrike" dirty="0">
                          <a:effectLst/>
                        </a:rPr>
                        <a:t>WebSphere Extensions Class loader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solidFill>
                      <a:schemeClr val="accent1">
                        <a:lumMod val="40000"/>
                        <a:lumOff val="60000"/>
                      </a:schemeClr>
                    </a:solidFill>
                  </a:tcPr>
                </a:tc>
                <a:tc>
                  <a:txBody>
                    <a:bodyPr/>
                    <a:lstStyle/>
                    <a:p>
                      <a:pPr algn="l" fontAlgn="t"/>
                      <a:r>
                        <a:rPr lang="en-US" sz="1600" u="none" strike="noStrike" dirty="0">
                          <a:effectLst/>
                        </a:rPr>
                        <a:t>WebSphere </a:t>
                      </a:r>
                      <a:r>
                        <a:rPr lang="zh-CN" altLang="en-US" sz="1600" u="none" strike="noStrike" dirty="0">
                          <a:effectLst/>
                        </a:rPr>
                        <a:t>扩展类加载器 </a:t>
                      </a:r>
                      <a:r>
                        <a:rPr lang="en-US" altLang="zh-CN" sz="1600" u="none" strike="noStrike" dirty="0">
                          <a:effectLst/>
                        </a:rPr>
                        <a:t>, </a:t>
                      </a:r>
                      <a:r>
                        <a:rPr lang="zh-CN" altLang="en-US" sz="1600" u="none" strike="noStrike" dirty="0">
                          <a:effectLst/>
                        </a:rPr>
                        <a:t>它将加载 </a:t>
                      </a:r>
                      <a:r>
                        <a:rPr lang="en-US" sz="1600" u="none" strike="noStrike" dirty="0">
                          <a:effectLst/>
                        </a:rPr>
                        <a:t>WebSphere </a:t>
                      </a:r>
                      <a:r>
                        <a:rPr lang="zh-CN" altLang="en-US" sz="1600" u="none" strike="noStrike" dirty="0">
                          <a:effectLst/>
                        </a:rPr>
                        <a:t>的一些 </a:t>
                      </a:r>
                      <a:r>
                        <a:rPr lang="en-US" sz="1600" u="none" strike="noStrike" dirty="0">
                          <a:effectLst/>
                        </a:rPr>
                        <a:t>runtime </a:t>
                      </a:r>
                      <a:r>
                        <a:rPr lang="zh-CN" altLang="en-US" sz="1600" u="none" strike="noStrike" dirty="0">
                          <a:effectLst/>
                        </a:rPr>
                        <a:t>类，资源适配器类等</a:t>
                      </a:r>
                      <a:endParaRPr lang="en-US" altLang="zh-CN" sz="1600" u="none" strike="noStrike" dirty="0">
                        <a:effectLst/>
                      </a:endParaRPr>
                    </a:p>
                    <a:p>
                      <a:pPr algn="l" fontAlgn="t"/>
                      <a:r>
                        <a:rPr lang="zh-CN" altLang="en-US" sz="1600" b="0" i="0" u="none" strike="noStrike" dirty="0">
                          <a:solidFill>
                            <a:srgbClr val="000000"/>
                          </a:solidFill>
                          <a:effectLst/>
                          <a:latin typeface="宋体" panose="02010600030101010101" pitchFamily="2" charset="-122"/>
                          <a:ea typeface="宋体" panose="02010600030101010101" pitchFamily="2" charset="-122"/>
                        </a:rPr>
                        <a:t>加载</a:t>
                      </a:r>
                      <a:r>
                        <a:rPr lang="en-US" altLang="zh-CN" sz="1600" b="0" i="0" u="none" strike="noStrike" dirty="0" err="1">
                          <a:solidFill>
                            <a:srgbClr val="000000"/>
                          </a:solidFill>
                          <a:effectLst/>
                          <a:latin typeface="宋体" panose="02010600030101010101" pitchFamily="2" charset="-122"/>
                          <a:ea typeface="宋体" panose="02010600030101010101" pitchFamily="2" charset="-122"/>
                        </a:rPr>
                        <a:t>was.ext.dirs</a:t>
                      </a:r>
                      <a:r>
                        <a:rPr lang="en-US" altLang="zh-CN" sz="1600" b="0" i="0" u="none" strike="noStrike" baseline="0" dirty="0">
                          <a:solidFill>
                            <a:srgbClr val="000000"/>
                          </a:solidFill>
                          <a:effectLst/>
                          <a:latin typeface="宋体" panose="02010600030101010101" pitchFamily="2" charset="-122"/>
                          <a:ea typeface="宋体" panose="02010600030101010101" pitchFamily="2" charset="-122"/>
                        </a:rPr>
                        <a:t>  %WAS_ROOT%</a:t>
                      </a:r>
                      <a: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t>的</a:t>
                      </a:r>
                      <a:r>
                        <a:rPr lang="en-US" altLang="zh-CN" sz="1600" b="0" i="0" u="none" strike="noStrike" baseline="0" dirty="0">
                          <a:solidFill>
                            <a:srgbClr val="000000"/>
                          </a:solidFill>
                          <a:effectLst/>
                          <a:latin typeface="宋体" panose="02010600030101010101" pitchFamily="2" charset="-122"/>
                          <a:ea typeface="宋体" panose="02010600030101010101" pitchFamily="2" charset="-122"/>
                        </a:rPr>
                        <a:t>classes lib</a:t>
                      </a:r>
                      <a: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t>和</a:t>
                      </a:r>
                      <a:r>
                        <a:rPr lang="en-US" altLang="zh-CN" sz="1600" b="0" i="0" u="none" strike="noStrike" baseline="0" dirty="0" err="1">
                          <a:solidFill>
                            <a:srgbClr val="000000"/>
                          </a:solidFill>
                          <a:effectLst/>
                          <a:latin typeface="宋体" panose="02010600030101010101" pitchFamily="2" charset="-122"/>
                          <a:ea typeface="宋体" panose="02010600030101010101" pitchFamily="2" charset="-122"/>
                        </a:rPr>
                        <a:t>ext</a:t>
                      </a:r>
                      <a: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t>路径</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solidFill>
                      <a:schemeClr val="accent1">
                        <a:lumMod val="40000"/>
                        <a:lumOff val="60000"/>
                      </a:schemeClr>
                    </a:solidFill>
                  </a:tcPr>
                </a:tc>
                <a:extLst>
                  <a:ext uri="{0D108BD9-81ED-4DB2-BD59-A6C34878D82A}">
                    <a16:rowId xmlns:a16="http://schemas.microsoft.com/office/drawing/2014/main" xmlns="" val="2789095995"/>
                  </a:ext>
                </a:extLst>
              </a:tr>
              <a:tr h="1352845">
                <a:tc>
                  <a:txBody>
                    <a:bodyPr/>
                    <a:lstStyle/>
                    <a:p>
                      <a:pPr algn="l" fontAlgn="t"/>
                      <a:r>
                        <a:rPr lang="en-US" sz="1600" u="none" strike="noStrike" dirty="0">
                          <a:effectLst/>
                        </a:rPr>
                        <a:t>WebSphere lib/app Class loader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solidFill>
                      <a:schemeClr val="accent1">
                        <a:lumMod val="40000"/>
                        <a:lumOff val="60000"/>
                      </a:schemeClr>
                    </a:solidFill>
                  </a:tcPr>
                </a:tc>
                <a:tc>
                  <a:txBody>
                    <a:bodyPr/>
                    <a:lstStyle/>
                    <a:p>
                      <a:pPr algn="l" fontAlgn="t"/>
                      <a:r>
                        <a:rPr lang="en-US" sz="1600" u="none" strike="noStrike" dirty="0">
                          <a:effectLst/>
                        </a:rPr>
                        <a:t>WebSphere </a:t>
                      </a:r>
                      <a:r>
                        <a:rPr lang="zh-CN" altLang="en-US" sz="1600" u="none" strike="noStrike" dirty="0">
                          <a:effectLst/>
                        </a:rPr>
                        <a:t>服务器类加载器，它将加载 </a:t>
                      </a:r>
                      <a:r>
                        <a:rPr lang="en-US" sz="1600" u="none" strike="noStrike" dirty="0">
                          <a:effectLst/>
                        </a:rPr>
                        <a:t>WebSphere </a:t>
                      </a:r>
                      <a:r>
                        <a:rPr lang="zh-CN" altLang="en-US" sz="1600" u="none" strike="noStrike" dirty="0">
                          <a:effectLst/>
                        </a:rPr>
                        <a:t>安装目录下 </a:t>
                      </a:r>
                      <a:r>
                        <a:rPr lang="en-US" altLang="zh-CN" sz="1600" u="none" strike="noStrike" dirty="0">
                          <a:effectLst/>
                        </a:rPr>
                        <a:t>$(</a:t>
                      </a:r>
                      <a:r>
                        <a:rPr lang="en-US" sz="1600" u="none" strike="noStrike" dirty="0">
                          <a:effectLst/>
                        </a:rPr>
                        <a:t>WAS_HOME)/lib/app </a:t>
                      </a:r>
                      <a:r>
                        <a:rPr lang="zh-CN" altLang="en-US" sz="1600" u="none" strike="noStrike" dirty="0">
                          <a:effectLst/>
                        </a:rPr>
                        <a:t>路径上的类。 在 </a:t>
                      </a:r>
                      <a:r>
                        <a:rPr lang="en-US" sz="1600" u="none" strike="noStrike" dirty="0">
                          <a:effectLst/>
                        </a:rPr>
                        <a:t>WAS v4 </a:t>
                      </a:r>
                      <a:r>
                        <a:rPr lang="zh-CN" altLang="en-US" sz="1600" u="none" strike="noStrike" dirty="0">
                          <a:effectLst/>
                        </a:rPr>
                        <a:t>版本中，</a:t>
                      </a:r>
                      <a:r>
                        <a:rPr lang="en-US" sz="1600" u="none" strike="noStrike" dirty="0">
                          <a:effectLst/>
                        </a:rPr>
                        <a:t>WAS </a:t>
                      </a:r>
                      <a:r>
                        <a:rPr lang="zh-CN" altLang="en-US" sz="1600" u="none" strike="noStrike" dirty="0">
                          <a:effectLst/>
                        </a:rPr>
                        <a:t>使用这个路径在所有的应用程序之间共享 </a:t>
                      </a:r>
                      <a:r>
                        <a:rPr lang="en-US" sz="1600" u="none" strike="noStrike" dirty="0">
                          <a:effectLst/>
                        </a:rPr>
                        <a:t>jar </a:t>
                      </a:r>
                      <a:r>
                        <a:rPr lang="zh-CN" altLang="en-US" sz="1600" u="none" strike="noStrike" dirty="0">
                          <a:effectLst/>
                        </a:rPr>
                        <a:t>包。从 </a:t>
                      </a:r>
                      <a:r>
                        <a:rPr lang="en-US" sz="1600" u="none" strike="noStrike" dirty="0">
                          <a:effectLst/>
                        </a:rPr>
                        <a:t>WAS v5 </a:t>
                      </a:r>
                      <a:r>
                        <a:rPr lang="zh-CN" altLang="en-US" sz="1600" u="none" strike="noStrike" dirty="0">
                          <a:effectLst/>
                        </a:rPr>
                        <a:t>开始， 共享库功能提供了一种更好的方式，因此，这个类加载器主要用于一些原有的系统的兼容。</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solidFill>
                      <a:schemeClr val="accent1">
                        <a:lumMod val="40000"/>
                        <a:lumOff val="60000"/>
                      </a:schemeClr>
                    </a:solidFill>
                  </a:tcPr>
                </a:tc>
                <a:extLst>
                  <a:ext uri="{0D108BD9-81ED-4DB2-BD59-A6C34878D82A}">
                    <a16:rowId xmlns:a16="http://schemas.microsoft.com/office/drawing/2014/main" xmlns="" val="2021000003"/>
                  </a:ext>
                </a:extLst>
              </a:tr>
              <a:tr h="1021267">
                <a:tc>
                  <a:txBody>
                    <a:bodyPr/>
                    <a:lstStyle/>
                    <a:p>
                      <a:pPr algn="l" fontAlgn="t"/>
                      <a:r>
                        <a:rPr lang="en-US" sz="1600" u="none" strike="noStrike" dirty="0">
                          <a:effectLst/>
                        </a:rPr>
                        <a:t>WebSphere "server" Class loader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solidFill>
                      <a:schemeClr val="accent1">
                        <a:lumMod val="40000"/>
                        <a:lumOff val="60000"/>
                      </a:schemeClr>
                    </a:solidFill>
                  </a:tcPr>
                </a:tc>
                <a:tc>
                  <a:txBody>
                    <a:bodyPr/>
                    <a:lstStyle/>
                    <a:p>
                      <a:pPr algn="l" fontAlgn="t"/>
                      <a:r>
                        <a:rPr lang="en-US" altLang="zh-CN" sz="1600" u="none" strike="noStrike" dirty="0">
                          <a:effectLst/>
                        </a:rPr>
                        <a:t>WebSphere </a:t>
                      </a:r>
                      <a:r>
                        <a:rPr lang="zh-CN" altLang="en-US" sz="1600" u="none" strike="noStrike" dirty="0">
                          <a:effectLst/>
                        </a:rPr>
                        <a:t>应用服务器类加载器。 它定义在这个服务器上的所有的应用程序之间共享的类。</a:t>
                      </a:r>
                      <a:r>
                        <a:rPr lang="en-US" altLang="zh-CN" sz="1600" u="none" strike="noStrike" dirty="0">
                          <a:effectLst/>
                        </a:rPr>
                        <a:t>WAS v5 </a:t>
                      </a:r>
                      <a:r>
                        <a:rPr lang="zh-CN" altLang="en-US" sz="1600" u="none" strike="noStrike" dirty="0">
                          <a:effectLst/>
                        </a:rPr>
                        <a:t>中有了共享库的概念之后，可以为应用服务器定义多个与共享库相关联的类加载器，他们按照定义的先后顺序形成父子关系。</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solidFill>
                      <a:schemeClr val="accent1">
                        <a:lumMod val="40000"/>
                        <a:lumOff val="60000"/>
                      </a:schemeClr>
                    </a:solidFill>
                  </a:tcPr>
                </a:tc>
                <a:extLst>
                  <a:ext uri="{0D108BD9-81ED-4DB2-BD59-A6C34878D82A}">
                    <a16:rowId xmlns:a16="http://schemas.microsoft.com/office/drawing/2014/main" xmlns="" val="2400444150"/>
                  </a:ext>
                </a:extLst>
              </a:tr>
              <a:tr h="684627">
                <a:tc>
                  <a:txBody>
                    <a:bodyPr/>
                    <a:lstStyle/>
                    <a:p>
                      <a:pPr algn="l" fontAlgn="t"/>
                      <a:r>
                        <a:rPr lang="en-US" sz="1600" u="none" strike="noStrike" dirty="0">
                          <a:effectLst/>
                        </a:rPr>
                        <a:t>Application Module Class Loader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solidFill>
                      <a:schemeClr val="accent1">
                        <a:lumMod val="40000"/>
                        <a:lumOff val="60000"/>
                      </a:schemeClr>
                    </a:solidFill>
                  </a:tcPr>
                </a:tc>
                <a:tc>
                  <a:txBody>
                    <a:bodyPr/>
                    <a:lstStyle/>
                    <a:p>
                      <a:pPr algn="l" fontAlgn="t"/>
                      <a:r>
                        <a:rPr lang="zh-CN" altLang="en-US" sz="1600" u="none" strike="noStrike" dirty="0">
                          <a:effectLst/>
                        </a:rPr>
                        <a:t>应用程序类加载器，位于层次结构的最后一层，用于加载 </a:t>
                      </a:r>
                      <a:r>
                        <a:rPr lang="en-US" altLang="zh-CN" sz="1600" u="none" strike="noStrike" dirty="0">
                          <a:effectLst/>
                        </a:rPr>
                        <a:t>J2EE </a:t>
                      </a:r>
                      <a:r>
                        <a:rPr lang="zh-CN" altLang="en-US" sz="1600" u="none" strike="noStrike" dirty="0">
                          <a:effectLst/>
                        </a:rPr>
                        <a:t>应用程序。根据应用程序的类加载策略的不同，还可以为 </a:t>
                      </a:r>
                      <a:r>
                        <a:rPr lang="en-US" altLang="zh-CN" sz="1600" u="none" strike="noStrike" dirty="0">
                          <a:effectLst/>
                        </a:rPr>
                        <a:t>Web </a:t>
                      </a:r>
                      <a:r>
                        <a:rPr lang="zh-CN" altLang="en-US" sz="1600" u="none" strike="noStrike" dirty="0">
                          <a:effectLst/>
                        </a:rPr>
                        <a:t>模块定义自己的类加载器。</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solidFill>
                      <a:schemeClr val="accent1">
                        <a:lumMod val="40000"/>
                        <a:lumOff val="60000"/>
                      </a:schemeClr>
                    </a:solidFill>
                  </a:tcPr>
                </a:tc>
                <a:extLst>
                  <a:ext uri="{0D108BD9-81ED-4DB2-BD59-A6C34878D82A}">
                    <a16:rowId xmlns:a16="http://schemas.microsoft.com/office/drawing/2014/main" xmlns="" val="846828222"/>
                  </a:ext>
                </a:extLst>
              </a:tr>
            </a:tbl>
          </a:graphicData>
        </a:graphic>
      </p:graphicFrame>
    </p:spTree>
    <p:extLst>
      <p:ext uri="{BB962C8B-B14F-4D97-AF65-F5344CB8AC3E}">
        <p14:creationId xmlns:p14="http://schemas.microsoft.com/office/powerpoint/2010/main" val="4136381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25916"/>
          </a:xfrm>
        </p:spPr>
        <p:txBody>
          <a:bodyPr/>
          <a:lstStyle/>
          <a:p>
            <a:pPr algn="ctr"/>
            <a:r>
              <a:rPr lang="en-US" altLang="zh-CN" b="1" dirty="0"/>
              <a:t>WAS </a:t>
            </a:r>
            <a:r>
              <a:rPr lang="zh-CN" altLang="en-US" b="1" dirty="0"/>
              <a:t>类加载器介绍</a:t>
            </a:r>
            <a:endParaRPr lang="zh-CN" altLang="en-US" dirty="0"/>
          </a:p>
        </p:txBody>
      </p:sp>
      <p:sp>
        <p:nvSpPr>
          <p:cNvPr id="3" name="内容占位符 2"/>
          <p:cNvSpPr>
            <a:spLocks noGrp="1"/>
          </p:cNvSpPr>
          <p:nvPr>
            <p:ph idx="1"/>
          </p:nvPr>
        </p:nvSpPr>
        <p:spPr>
          <a:xfrm>
            <a:off x="1103312" y="1378634"/>
            <a:ext cx="9469438" cy="4965016"/>
          </a:xfrm>
        </p:spPr>
        <p:txBody>
          <a:bodyPr>
            <a:normAutofit/>
          </a:bodyPr>
          <a:lstStyle/>
          <a:p>
            <a:pPr marL="0" indent="0" fontAlgn="base">
              <a:buNone/>
            </a:pPr>
            <a:r>
              <a:rPr lang="zh-CN" altLang="en-US" dirty="0"/>
              <a:t>关于 </a:t>
            </a:r>
            <a:r>
              <a:rPr lang="en-US" altLang="zh-CN" dirty="0"/>
              <a:t>WebSphere </a:t>
            </a:r>
            <a:r>
              <a:rPr lang="zh-CN" altLang="en-US" dirty="0"/>
              <a:t>的类加载器的层次结构，以下的几点说明可能更有助于进一步的理解类的查找和加载过程：</a:t>
            </a:r>
          </a:p>
          <a:p>
            <a:pPr fontAlgn="base"/>
            <a:r>
              <a:rPr lang="zh-CN" altLang="en-US" dirty="0"/>
              <a:t>每个类加载器负责在自身定义的类路径上进行查找和加载类。</a:t>
            </a:r>
          </a:p>
          <a:p>
            <a:pPr fontAlgn="base"/>
            <a:r>
              <a:rPr lang="zh-CN" altLang="en-US" dirty="0"/>
              <a:t>一个子类加载器能够委托它的父类加载器查找和加载类，一个加载类的请求会从子类加载器发送到父类加载器，但是从来不会从父类加载器发送到子类加载器。</a:t>
            </a:r>
          </a:p>
          <a:p>
            <a:pPr fontAlgn="base"/>
            <a:r>
              <a:rPr lang="zh-CN" altLang="en-US" dirty="0"/>
              <a:t>一旦一个类被成功加载，</a:t>
            </a:r>
            <a:r>
              <a:rPr lang="en-US" altLang="zh-CN" dirty="0"/>
              <a:t>JVM </a:t>
            </a:r>
            <a:r>
              <a:rPr lang="zh-CN" altLang="en-US" dirty="0"/>
              <a:t>会缓存这个类直至其生命周期结束，并把它和相应的类加载器关联在一起，这意味着不同的类加载器可以加载相同名字的类。</a:t>
            </a:r>
          </a:p>
          <a:p>
            <a:pPr fontAlgn="base"/>
            <a:r>
              <a:rPr lang="zh-CN" altLang="en-US" dirty="0"/>
              <a:t>如果一个加载的类依赖于另一个或一些类，那么这些被依赖的类必须存在于这个类的类加载器查找路径上，或者父类加载器查找路径上。</a:t>
            </a:r>
          </a:p>
          <a:p>
            <a:pPr fontAlgn="base"/>
            <a:r>
              <a:rPr lang="zh-CN" altLang="en-US" dirty="0"/>
              <a:t>如果一个类加载器以及它所有的父类加载器都无法找到所需的类，系统就会抛出 </a:t>
            </a:r>
            <a:r>
              <a:rPr lang="en-US" altLang="zh-CN" dirty="0" err="1"/>
              <a:t>ClassNotFoundExecption</a:t>
            </a:r>
            <a:r>
              <a:rPr lang="en-US" altLang="zh-CN" dirty="0"/>
              <a:t> </a:t>
            </a:r>
            <a:r>
              <a:rPr lang="zh-CN" altLang="en-US" dirty="0"/>
              <a:t>异常或者 </a:t>
            </a:r>
            <a:r>
              <a:rPr lang="en-US" altLang="zh-CN" dirty="0" err="1"/>
              <a:t>NoClassDefFoundError</a:t>
            </a:r>
            <a:r>
              <a:rPr lang="en-US" altLang="zh-CN" dirty="0"/>
              <a:t> </a:t>
            </a:r>
            <a:r>
              <a:rPr lang="zh-CN" altLang="en-US" dirty="0"/>
              <a:t>的错误。</a:t>
            </a:r>
          </a:p>
        </p:txBody>
      </p:sp>
    </p:spTree>
    <p:extLst>
      <p:ext uri="{BB962C8B-B14F-4D97-AF65-F5344CB8AC3E}">
        <p14:creationId xmlns:p14="http://schemas.microsoft.com/office/powerpoint/2010/main" val="41849768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25916"/>
          </a:xfrm>
        </p:spPr>
        <p:txBody>
          <a:bodyPr/>
          <a:lstStyle/>
          <a:p>
            <a:pPr algn="ctr" fontAlgn="base"/>
            <a:r>
              <a:rPr lang="en-US" altLang="zh-CN" b="1" dirty="0"/>
              <a:t>WAS</a:t>
            </a:r>
            <a:r>
              <a:rPr lang="zh-CN" altLang="en-US" b="1" dirty="0"/>
              <a:t>类加载器的委托模式</a:t>
            </a:r>
          </a:p>
        </p:txBody>
      </p:sp>
      <p:sp>
        <p:nvSpPr>
          <p:cNvPr id="3" name="内容占位符 2"/>
          <p:cNvSpPr>
            <a:spLocks noGrp="1"/>
          </p:cNvSpPr>
          <p:nvPr>
            <p:ph idx="1"/>
          </p:nvPr>
        </p:nvSpPr>
        <p:spPr>
          <a:xfrm>
            <a:off x="1103312" y="1378634"/>
            <a:ext cx="9469438" cy="4965016"/>
          </a:xfrm>
        </p:spPr>
        <p:txBody>
          <a:bodyPr>
            <a:normAutofit/>
          </a:bodyPr>
          <a:lstStyle/>
          <a:p>
            <a:pPr marL="0" indent="0" fontAlgn="base">
              <a:buNone/>
            </a:pPr>
            <a:r>
              <a:rPr lang="zh-CN" altLang="en-US" dirty="0"/>
              <a:t>类加载器有一个重要的属性：委托模式（</a:t>
            </a:r>
            <a:r>
              <a:rPr lang="en-US" altLang="zh-CN" dirty="0"/>
              <a:t>Delegation Mode</a:t>
            </a:r>
            <a:r>
              <a:rPr lang="zh-CN" altLang="en-US" dirty="0"/>
              <a:t>，有时也称为加载方式：</a:t>
            </a:r>
            <a:r>
              <a:rPr lang="en-US" altLang="zh-CN" dirty="0" err="1"/>
              <a:t>Classloader</a:t>
            </a:r>
            <a:r>
              <a:rPr lang="en-US" altLang="zh-CN" dirty="0"/>
              <a:t> mode</a:t>
            </a:r>
            <a:r>
              <a:rPr lang="zh-CN" altLang="en-US" dirty="0"/>
              <a:t>）。委托模式决定了类加载器在查找一个类的时候， 是先查找类加载器自身指定的类路径还是先查找父类加载器上的类路径。</a:t>
            </a:r>
            <a:endParaRPr lang="en-US" altLang="zh-CN" dirty="0"/>
          </a:p>
          <a:p>
            <a:pPr marL="0" indent="0" fontAlgn="base">
              <a:buNone/>
            </a:pPr>
            <a:endParaRPr lang="en-US" altLang="zh-CN" dirty="0"/>
          </a:p>
          <a:p>
            <a:pPr marL="0" indent="0" fontAlgn="base">
              <a:buNone/>
            </a:pPr>
            <a:r>
              <a:rPr lang="zh-CN" altLang="en-US" dirty="0"/>
              <a:t>类加载器的委托模式有两个取值：</a:t>
            </a:r>
          </a:p>
          <a:p>
            <a:pPr fontAlgn="base"/>
            <a:r>
              <a:rPr lang="en-US" altLang="zh-CN" dirty="0" err="1"/>
              <a:t>Parent_First</a:t>
            </a:r>
            <a:r>
              <a:rPr lang="zh-CN" altLang="en-US" dirty="0"/>
              <a:t>（父类优先）：在加载类的时候，在从类加载器自身的类路径上查找加载类之前，首先尝试在父类加载器的类路径上查找和加载类。</a:t>
            </a:r>
          </a:p>
          <a:p>
            <a:pPr fontAlgn="base"/>
            <a:r>
              <a:rPr lang="en-US" altLang="zh-CN" dirty="0" err="1"/>
              <a:t>Parent_Last</a:t>
            </a:r>
            <a:r>
              <a:rPr lang="zh-CN" altLang="en-US" dirty="0"/>
              <a:t>（父类最后）：在加载类的时候，首先尝试从自己的类路径上查找加载类，在找不到的情况下，再尝试父类加载器类路径。</a:t>
            </a:r>
          </a:p>
          <a:p>
            <a:pPr marL="0" indent="0" fontAlgn="base">
              <a:buNone/>
            </a:pPr>
            <a:endParaRPr lang="zh-CN" altLang="en-US" dirty="0"/>
          </a:p>
        </p:txBody>
      </p:sp>
    </p:spTree>
    <p:extLst>
      <p:ext uri="{BB962C8B-B14F-4D97-AF65-F5344CB8AC3E}">
        <p14:creationId xmlns:p14="http://schemas.microsoft.com/office/powerpoint/2010/main" val="10961882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25916"/>
          </a:xfrm>
        </p:spPr>
        <p:txBody>
          <a:bodyPr/>
          <a:lstStyle/>
          <a:p>
            <a:pPr algn="ctr" fontAlgn="base"/>
            <a:r>
              <a:rPr lang="zh-CN" altLang="en-US" b="1" dirty="0"/>
              <a:t>类加载器的委托模式</a:t>
            </a:r>
          </a:p>
        </p:txBody>
      </p:sp>
      <p:sp>
        <p:nvSpPr>
          <p:cNvPr id="3" name="内容占位符 2"/>
          <p:cNvSpPr>
            <a:spLocks noGrp="1"/>
          </p:cNvSpPr>
          <p:nvPr>
            <p:ph idx="1"/>
          </p:nvPr>
        </p:nvSpPr>
        <p:spPr>
          <a:xfrm>
            <a:off x="1103312" y="1378634"/>
            <a:ext cx="9469438" cy="1101095"/>
          </a:xfrm>
        </p:spPr>
        <p:txBody>
          <a:bodyPr>
            <a:normAutofit/>
          </a:bodyPr>
          <a:lstStyle/>
          <a:p>
            <a:pPr marL="0" indent="0" fontAlgn="base">
              <a:buNone/>
            </a:pPr>
            <a:r>
              <a:rPr lang="zh-CN" altLang="en-US" dirty="0"/>
              <a:t>有了委托模式的概念，我们可以更加灵活的配置在类加载器的层次结构中类的加载和查找方式。表 </a:t>
            </a:r>
            <a:r>
              <a:rPr lang="en-US" altLang="zh-CN" dirty="0"/>
              <a:t>1 </a:t>
            </a:r>
            <a:r>
              <a:rPr lang="zh-CN" altLang="en-US" dirty="0"/>
              <a:t>中给出了在 </a:t>
            </a:r>
            <a:r>
              <a:rPr lang="en-US" altLang="zh-CN" dirty="0"/>
              <a:t>WebSphere </a:t>
            </a:r>
            <a:r>
              <a:rPr lang="zh-CN" altLang="en-US" dirty="0"/>
              <a:t>的类加载器层次结构中各个类加载器的委托模式的定义，并给出了不同的类加载器内类的生命周期。</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1858" y="2479729"/>
            <a:ext cx="7837057" cy="4134291"/>
          </a:xfrm>
          <a:prstGeom prst="rect">
            <a:avLst/>
          </a:prstGeom>
        </p:spPr>
      </p:pic>
    </p:spTree>
    <p:extLst>
      <p:ext uri="{BB962C8B-B14F-4D97-AF65-F5344CB8AC3E}">
        <p14:creationId xmlns:p14="http://schemas.microsoft.com/office/powerpoint/2010/main" val="29059256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25916"/>
          </a:xfrm>
        </p:spPr>
        <p:txBody>
          <a:bodyPr/>
          <a:lstStyle/>
          <a:p>
            <a:pPr algn="ctr" fontAlgn="base"/>
            <a:r>
              <a:rPr lang="en-US" altLang="zh-CN" b="1" dirty="0"/>
              <a:t>WAS </a:t>
            </a:r>
            <a:r>
              <a:rPr lang="zh-CN" altLang="en-US" b="1" dirty="0"/>
              <a:t>中的类加载器策略</a:t>
            </a:r>
          </a:p>
        </p:txBody>
      </p:sp>
      <p:sp>
        <p:nvSpPr>
          <p:cNvPr id="3" name="内容占位符 2"/>
          <p:cNvSpPr>
            <a:spLocks noGrp="1"/>
          </p:cNvSpPr>
          <p:nvPr>
            <p:ph idx="1"/>
          </p:nvPr>
        </p:nvSpPr>
        <p:spPr>
          <a:xfrm>
            <a:off x="1103312" y="1378634"/>
            <a:ext cx="9469438" cy="3766803"/>
          </a:xfrm>
        </p:spPr>
        <p:txBody>
          <a:bodyPr>
            <a:normAutofit/>
          </a:bodyPr>
          <a:lstStyle/>
          <a:p>
            <a:pPr marL="0" indent="0" fontAlgn="base">
              <a:buNone/>
            </a:pPr>
            <a:r>
              <a:rPr lang="en-US" altLang="zh-CN" dirty="0"/>
              <a:t>WebSphere </a:t>
            </a:r>
            <a:r>
              <a:rPr lang="zh-CN" altLang="en-US" dirty="0"/>
              <a:t>中对类加载器有一些相关的配置，称为类加载器策略（</a:t>
            </a:r>
            <a:r>
              <a:rPr lang="en-US" altLang="zh-CN" dirty="0"/>
              <a:t>class loader policy</a:t>
            </a:r>
            <a:r>
              <a:rPr lang="zh-CN" altLang="en-US" dirty="0"/>
              <a:t>）。类加载器策略指类加载器的独立策略（</a:t>
            </a:r>
            <a:r>
              <a:rPr lang="en-US" altLang="zh-CN" dirty="0"/>
              <a:t>class loader isolation policy</a:t>
            </a:r>
            <a:r>
              <a:rPr lang="zh-CN" altLang="en-US" dirty="0"/>
              <a:t>）</a:t>
            </a:r>
            <a:r>
              <a:rPr lang="en-US" altLang="zh-CN" dirty="0"/>
              <a:t>, </a:t>
            </a:r>
            <a:r>
              <a:rPr lang="zh-CN" altLang="en-US" dirty="0"/>
              <a:t>通过类加载器策略设置，我们可以为 </a:t>
            </a:r>
            <a:r>
              <a:rPr lang="en-US" altLang="zh-CN" dirty="0"/>
              <a:t>WAS </a:t>
            </a:r>
            <a:r>
              <a:rPr lang="zh-CN" altLang="en-US" dirty="0"/>
              <a:t>和应用程序的类加载器进行独立定义。</a:t>
            </a:r>
          </a:p>
          <a:p>
            <a:pPr marL="0" indent="0" fontAlgn="base">
              <a:buNone/>
            </a:pPr>
            <a:endParaRPr lang="en-US" altLang="zh-CN" dirty="0"/>
          </a:p>
          <a:p>
            <a:pPr marL="0" indent="0" fontAlgn="base">
              <a:buNone/>
            </a:pPr>
            <a:r>
              <a:rPr lang="zh-CN" altLang="en-US" dirty="0"/>
              <a:t>每个 </a:t>
            </a:r>
            <a:r>
              <a:rPr lang="en-US" altLang="zh-CN" dirty="0"/>
              <a:t>WAS </a:t>
            </a:r>
            <a:r>
              <a:rPr lang="zh-CN" altLang="en-US" dirty="0"/>
              <a:t>可以配置自己的应用程序类加载器策略，</a:t>
            </a:r>
            <a:r>
              <a:rPr lang="en-US" altLang="zh-CN" dirty="0"/>
              <a:t>WAS </a:t>
            </a:r>
            <a:r>
              <a:rPr lang="zh-CN" altLang="en-US" dirty="0"/>
              <a:t>中的每个应用程序也可以配置自己的 </a:t>
            </a:r>
            <a:r>
              <a:rPr lang="en-US" altLang="zh-CN" dirty="0"/>
              <a:t>Web </a:t>
            </a:r>
            <a:r>
              <a:rPr lang="zh-CN" altLang="en-US" dirty="0"/>
              <a:t>模块类加载器策略，下面我们对这两种策略分别介绍。</a:t>
            </a:r>
          </a:p>
        </p:txBody>
      </p:sp>
    </p:spTree>
    <p:extLst>
      <p:ext uri="{BB962C8B-B14F-4D97-AF65-F5344CB8AC3E}">
        <p14:creationId xmlns:p14="http://schemas.microsoft.com/office/powerpoint/2010/main" val="2606753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25916"/>
          </a:xfrm>
        </p:spPr>
        <p:txBody>
          <a:bodyPr/>
          <a:lstStyle/>
          <a:p>
            <a:pPr algn="ctr" fontAlgn="base"/>
            <a:r>
              <a:rPr lang="en-US" altLang="zh-CN" b="1" dirty="0"/>
              <a:t>WAS </a:t>
            </a:r>
            <a:r>
              <a:rPr lang="zh-CN" altLang="en-US" b="1" dirty="0"/>
              <a:t>中的类加载器策略</a:t>
            </a:r>
          </a:p>
        </p:txBody>
      </p:sp>
      <p:sp>
        <p:nvSpPr>
          <p:cNvPr id="3" name="内容占位符 2"/>
          <p:cNvSpPr>
            <a:spLocks noGrp="1"/>
          </p:cNvSpPr>
          <p:nvPr>
            <p:ph idx="1"/>
          </p:nvPr>
        </p:nvSpPr>
        <p:spPr>
          <a:xfrm>
            <a:off x="1103312" y="1378634"/>
            <a:ext cx="9469438" cy="4402234"/>
          </a:xfrm>
        </p:spPr>
        <p:txBody>
          <a:bodyPr>
            <a:normAutofit/>
          </a:bodyPr>
          <a:lstStyle/>
          <a:p>
            <a:pPr marL="0" indent="0" fontAlgn="base">
              <a:buNone/>
            </a:pPr>
            <a:r>
              <a:rPr lang="en-US" altLang="zh-CN" b="1" dirty="0"/>
              <a:t>1 </a:t>
            </a:r>
            <a:r>
              <a:rPr lang="zh-CN" altLang="en-US" b="1" dirty="0"/>
              <a:t>．应用服务器（</a:t>
            </a:r>
            <a:r>
              <a:rPr lang="en-US" altLang="zh-CN" b="1" dirty="0"/>
              <a:t>WAS</a:t>
            </a:r>
            <a:r>
              <a:rPr lang="zh-CN" altLang="en-US" b="1" dirty="0"/>
              <a:t>）配置：应用程序类加载器策略</a:t>
            </a:r>
            <a:endParaRPr lang="zh-CN" altLang="en-US" dirty="0"/>
          </a:p>
          <a:p>
            <a:pPr marL="0" indent="0" fontAlgn="base">
              <a:buNone/>
            </a:pPr>
            <a:r>
              <a:rPr lang="zh-CN" altLang="en-US" dirty="0"/>
              <a:t>应用服务器对应用程序类加载器策略有两种配置：</a:t>
            </a:r>
          </a:p>
          <a:p>
            <a:pPr fontAlgn="base">
              <a:buFont typeface="Wingdings" panose="05000000000000000000" pitchFamily="2" charset="2"/>
              <a:buChar char="ü"/>
            </a:pPr>
            <a:r>
              <a:rPr lang="en-US" altLang="zh-CN" dirty="0"/>
              <a:t>Single</a:t>
            </a:r>
            <a:r>
              <a:rPr lang="zh-CN" altLang="en-US" dirty="0"/>
              <a:t>：整个应用服务器上的所有应用程序使用同一个类加载器。在这种配置下，每个应用程序不再有自己的类加载器。</a:t>
            </a:r>
          </a:p>
          <a:p>
            <a:pPr fontAlgn="base">
              <a:buFont typeface="Wingdings" panose="05000000000000000000" pitchFamily="2" charset="2"/>
              <a:buChar char="ü"/>
            </a:pPr>
            <a:r>
              <a:rPr lang="en-US" altLang="zh-CN" dirty="0"/>
              <a:t>Multiple</a:t>
            </a:r>
            <a:r>
              <a:rPr lang="zh-CN" altLang="en-US" dirty="0"/>
              <a:t>：应用服务器上的每个应用程序使用自己的类加载器。</a:t>
            </a:r>
          </a:p>
          <a:p>
            <a:pPr marL="0" indent="0" fontAlgn="base">
              <a:buNone/>
            </a:pPr>
            <a:r>
              <a:rPr lang="en-US" altLang="zh-CN" b="1" dirty="0"/>
              <a:t>2 </a:t>
            </a:r>
            <a:r>
              <a:rPr lang="zh-CN" altLang="en-US" b="1" dirty="0"/>
              <a:t>．应用程序配置：</a:t>
            </a:r>
            <a:r>
              <a:rPr lang="en-US" altLang="zh-CN" b="1" dirty="0"/>
              <a:t>Web </a:t>
            </a:r>
            <a:r>
              <a:rPr lang="zh-CN" altLang="en-US" b="1" dirty="0"/>
              <a:t>模块类加载器策略</a:t>
            </a:r>
            <a:endParaRPr lang="zh-CN" altLang="en-US" dirty="0"/>
          </a:p>
          <a:p>
            <a:pPr marL="0" indent="0" fontAlgn="base">
              <a:buNone/>
            </a:pPr>
            <a:r>
              <a:rPr lang="zh-CN" altLang="en-US" dirty="0"/>
              <a:t>应用程序中对 </a:t>
            </a:r>
            <a:r>
              <a:rPr lang="en-US" altLang="zh-CN" dirty="0"/>
              <a:t>Web </a:t>
            </a:r>
            <a:r>
              <a:rPr lang="zh-CN" altLang="en-US" dirty="0"/>
              <a:t>模块类加载器有两种配置：</a:t>
            </a:r>
          </a:p>
          <a:p>
            <a:pPr fontAlgn="base">
              <a:buFont typeface="Wingdings" panose="05000000000000000000" pitchFamily="2" charset="2"/>
              <a:buChar char="ü"/>
            </a:pPr>
            <a:r>
              <a:rPr lang="en-US" altLang="zh-CN" dirty="0"/>
              <a:t>Application</a:t>
            </a:r>
            <a:r>
              <a:rPr lang="zh-CN" altLang="en-US" dirty="0"/>
              <a:t>：整个应用程序内的所有的实用程序 </a:t>
            </a:r>
            <a:r>
              <a:rPr lang="en-US" altLang="zh-CN" dirty="0"/>
              <a:t>jar </a:t>
            </a:r>
            <a:r>
              <a:rPr lang="zh-CN" altLang="en-US" dirty="0"/>
              <a:t>包和 </a:t>
            </a:r>
            <a:r>
              <a:rPr lang="en-US" altLang="zh-CN" dirty="0"/>
              <a:t>Web </a:t>
            </a:r>
            <a:r>
              <a:rPr lang="zh-CN" altLang="en-US" dirty="0"/>
              <a:t>模块使用同一个类加载器。</a:t>
            </a:r>
          </a:p>
          <a:p>
            <a:pPr fontAlgn="base">
              <a:buFont typeface="Wingdings" panose="05000000000000000000" pitchFamily="2" charset="2"/>
              <a:buChar char="ü"/>
            </a:pPr>
            <a:r>
              <a:rPr lang="en-US" altLang="zh-CN" dirty="0"/>
              <a:t>Module</a:t>
            </a:r>
            <a:r>
              <a:rPr lang="zh-CN" altLang="en-US" dirty="0"/>
              <a:t>：应用程序内的每个 </a:t>
            </a:r>
            <a:r>
              <a:rPr lang="en-US" altLang="zh-CN" dirty="0"/>
              <a:t>Web </a:t>
            </a:r>
            <a:r>
              <a:rPr lang="zh-CN" altLang="en-US" dirty="0"/>
              <a:t>模块使用自己的类加载器。应用程序的类加载器仍然存在，负责加载应用程序中 </a:t>
            </a:r>
            <a:r>
              <a:rPr lang="en-US" altLang="zh-CN" dirty="0"/>
              <a:t>Web </a:t>
            </a:r>
            <a:r>
              <a:rPr lang="zh-CN" altLang="en-US" dirty="0"/>
              <a:t>模块以外的其它类，包括所有的实用程序 </a:t>
            </a:r>
            <a:r>
              <a:rPr lang="en-US" altLang="zh-CN" dirty="0"/>
              <a:t>jar </a:t>
            </a:r>
            <a:r>
              <a:rPr lang="zh-CN" altLang="en-US" dirty="0"/>
              <a:t>包。</a:t>
            </a:r>
          </a:p>
        </p:txBody>
      </p:sp>
    </p:spTree>
    <p:extLst>
      <p:ext uri="{BB962C8B-B14F-4D97-AF65-F5344CB8AC3E}">
        <p14:creationId xmlns:p14="http://schemas.microsoft.com/office/powerpoint/2010/main" val="42645270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25916"/>
          </a:xfrm>
        </p:spPr>
        <p:txBody>
          <a:bodyPr/>
          <a:lstStyle/>
          <a:p>
            <a:pPr algn="ctr" fontAlgn="base"/>
            <a:r>
              <a:rPr lang="en-US" altLang="zh-CN" b="1" dirty="0"/>
              <a:t>Jar </a:t>
            </a:r>
            <a:r>
              <a:rPr lang="zh-CN" altLang="en-US" b="1" dirty="0"/>
              <a:t>包冲突解决办法</a:t>
            </a:r>
          </a:p>
        </p:txBody>
      </p:sp>
      <p:sp>
        <p:nvSpPr>
          <p:cNvPr id="3" name="内容占位符 2"/>
          <p:cNvSpPr>
            <a:spLocks noGrp="1"/>
          </p:cNvSpPr>
          <p:nvPr>
            <p:ph idx="1"/>
          </p:nvPr>
        </p:nvSpPr>
        <p:spPr>
          <a:xfrm>
            <a:off x="1103312" y="1378634"/>
            <a:ext cx="9469438" cy="4402234"/>
          </a:xfrm>
        </p:spPr>
        <p:txBody>
          <a:bodyPr>
            <a:normAutofit/>
          </a:bodyPr>
          <a:lstStyle/>
          <a:p>
            <a:pPr marL="0" indent="0" fontAlgn="base">
              <a:buNone/>
            </a:pPr>
            <a:r>
              <a:rPr lang="en-US" altLang="zh-CN" b="1" dirty="0"/>
              <a:t>http://www.ibm.com/developerworks/cn/websphere/library/techarticles/haoaili/0512/</a:t>
            </a:r>
            <a:endParaRPr lang="zh-CN" altLang="en-US" dirty="0"/>
          </a:p>
        </p:txBody>
      </p:sp>
    </p:spTree>
    <p:extLst>
      <p:ext uri="{BB962C8B-B14F-4D97-AF65-F5344CB8AC3E}">
        <p14:creationId xmlns:p14="http://schemas.microsoft.com/office/powerpoint/2010/main" val="1489568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9153" y="5641213"/>
            <a:ext cx="7117080" cy="668147"/>
          </a:xfrm>
        </p:spPr>
        <p:txBody>
          <a:bodyPr>
            <a:normAutofit/>
          </a:bodyPr>
          <a:lstStyle/>
          <a:p>
            <a:pPr algn="ctr"/>
            <a:r>
              <a:rPr lang="en-US" altLang="zh-CN" sz="2000" b="1" dirty="0" smtClean="0">
                <a:solidFill>
                  <a:schemeClr val="accent5">
                    <a:lumMod val="60000"/>
                    <a:lumOff val="40000"/>
                  </a:schemeClr>
                </a:solidFill>
              </a:rPr>
              <a:t>Sun </a:t>
            </a:r>
            <a:r>
              <a:rPr lang="zh-CN" altLang="en-US" sz="2000" b="1" dirty="0" smtClean="0">
                <a:solidFill>
                  <a:schemeClr val="accent5">
                    <a:lumMod val="60000"/>
                    <a:lumOff val="40000"/>
                  </a:schemeClr>
                </a:solidFill>
              </a:rPr>
              <a:t>官方定义的</a:t>
            </a:r>
            <a:r>
              <a:rPr lang="en-US" altLang="zh-CN" sz="2000" b="1" dirty="0" smtClean="0">
                <a:solidFill>
                  <a:schemeClr val="accent5">
                    <a:lumMod val="60000"/>
                    <a:lumOff val="40000"/>
                  </a:schemeClr>
                </a:solidFill>
              </a:rPr>
              <a:t>java</a:t>
            </a:r>
            <a:r>
              <a:rPr lang="zh-CN" altLang="en-US" sz="2000" b="1" dirty="0" smtClean="0">
                <a:solidFill>
                  <a:schemeClr val="accent5">
                    <a:lumMod val="60000"/>
                    <a:lumOff val="40000"/>
                  </a:schemeClr>
                </a:solidFill>
              </a:rPr>
              <a:t>技术体系</a:t>
            </a:r>
            <a:endParaRPr lang="zh-CN" altLang="en-US" sz="2000" dirty="0">
              <a:solidFill>
                <a:schemeClr val="accent5">
                  <a:lumMod val="60000"/>
                  <a:lumOff val="40000"/>
                </a:schemeClr>
              </a:solidFill>
            </a:endParaRPr>
          </a:p>
        </p:txBody>
      </p:sp>
      <p:pic>
        <p:nvPicPr>
          <p:cNvPr id="5"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0073" y="1389948"/>
            <a:ext cx="7635240" cy="4251265"/>
          </a:xfrm>
        </p:spPr>
      </p:pic>
      <p:sp>
        <p:nvSpPr>
          <p:cNvPr id="6" name="标题 1"/>
          <p:cNvSpPr txBox="1">
            <a:spLocks/>
          </p:cNvSpPr>
          <p:nvPr/>
        </p:nvSpPr>
        <p:spPr>
          <a:xfrm>
            <a:off x="990600" y="517525"/>
            <a:ext cx="10515600" cy="668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zh-CN" sz="3200" b="1" dirty="0" smtClean="0"/>
              <a:t>JDK</a:t>
            </a:r>
            <a:r>
              <a:rPr lang="zh-CN" altLang="en-US" sz="3200" b="1" dirty="0" smtClean="0"/>
              <a:t>、</a:t>
            </a:r>
            <a:r>
              <a:rPr lang="en-US" altLang="zh-CN" sz="3200" b="1" dirty="0" smtClean="0"/>
              <a:t>JRE</a:t>
            </a:r>
            <a:r>
              <a:rPr lang="zh-CN" altLang="en-US" sz="3200" b="1" dirty="0" smtClean="0"/>
              <a:t>、</a:t>
            </a:r>
            <a:r>
              <a:rPr lang="en-US" altLang="zh-CN" sz="3200" b="1" dirty="0" smtClean="0"/>
              <a:t>JVM</a:t>
            </a:r>
            <a:r>
              <a:rPr lang="zh-CN" altLang="en-US" sz="3200" b="1" dirty="0" smtClean="0"/>
              <a:t>三者间的关系</a:t>
            </a:r>
            <a:endParaRPr lang="zh-CN" altLang="en-US" sz="3200" dirty="0"/>
          </a:p>
        </p:txBody>
      </p:sp>
    </p:spTree>
    <p:extLst>
      <p:ext uri="{BB962C8B-B14F-4D97-AF65-F5344CB8AC3E}">
        <p14:creationId xmlns:p14="http://schemas.microsoft.com/office/powerpoint/2010/main" val="10624459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25916"/>
          </a:xfrm>
        </p:spPr>
        <p:txBody>
          <a:bodyPr/>
          <a:lstStyle/>
          <a:p>
            <a:pPr algn="ctr" fontAlgn="base"/>
            <a:r>
              <a:rPr lang="zh-CN" altLang="en-US" b="1" dirty="0"/>
              <a:t>实例分析</a:t>
            </a:r>
          </a:p>
        </p:txBody>
      </p:sp>
      <p:pic>
        <p:nvPicPr>
          <p:cNvPr id="4" name="图片 3"/>
          <p:cNvPicPr/>
          <p:nvPr/>
        </p:nvPicPr>
        <p:blipFill rotWithShape="1">
          <a:blip r:embed="rId3"/>
          <a:srcRect l="24347" t="17490" b="10910"/>
          <a:stretch/>
        </p:blipFill>
        <p:spPr bwMode="auto">
          <a:xfrm>
            <a:off x="1169792" y="1378634"/>
            <a:ext cx="6873827" cy="4185258"/>
          </a:xfrm>
          <a:prstGeom prst="rect">
            <a:avLst/>
          </a:prstGeom>
          <a:ln>
            <a:noFill/>
          </a:ln>
          <a:extLst>
            <a:ext uri="{53640926-AAD7-44D8-BBD7-CCE9431645EC}">
              <a14:shadowObscured xmlns:a14="http://schemas.microsoft.com/office/drawing/2010/main"/>
            </a:ext>
          </a:extLst>
        </p:spPr>
      </p:pic>
      <p:pic>
        <p:nvPicPr>
          <p:cNvPr id="5" name="内容占位符 4"/>
          <p:cNvPicPr>
            <a:picLocks noGrp="1"/>
          </p:cNvPicPr>
          <p:nvPr>
            <p:ph idx="1"/>
          </p:nvPr>
        </p:nvPicPr>
        <p:blipFill rotWithShape="1">
          <a:blip r:embed="rId4"/>
          <a:srcRect l="24183" t="18037" b="13644"/>
          <a:stretch/>
        </p:blipFill>
        <p:spPr bwMode="auto">
          <a:xfrm>
            <a:off x="3776468" y="2352183"/>
            <a:ext cx="7707776" cy="38936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325488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25916"/>
          </a:xfrm>
        </p:spPr>
        <p:txBody>
          <a:bodyPr/>
          <a:lstStyle/>
          <a:p>
            <a:pPr algn="ctr" fontAlgn="base"/>
            <a:r>
              <a:rPr lang="zh-CN" altLang="en-US" b="1" dirty="0"/>
              <a:t>实例分析</a:t>
            </a:r>
          </a:p>
        </p:txBody>
      </p:sp>
      <p:pic>
        <p:nvPicPr>
          <p:cNvPr id="6" name="图片 5" descr="C:\Users\renqingbin\AppData\Roaming\feiq\RichOle\1350880174.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327" y="1378634"/>
            <a:ext cx="3286125" cy="186690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descr="C:\Users\renqingbin\AppData\Roaming\feiq\RichOle\175765324.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702" y="2304550"/>
            <a:ext cx="8010525" cy="4362450"/>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descr="C:\Users\renqingbin\AppData\Roaming\feiq\RichOle\3657469043.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1752" y="1297671"/>
            <a:ext cx="7877175"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01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25916"/>
          </a:xfrm>
        </p:spPr>
        <p:txBody>
          <a:bodyPr/>
          <a:lstStyle/>
          <a:p>
            <a:pPr algn="ctr" fontAlgn="base"/>
            <a:r>
              <a:rPr lang="zh-CN" altLang="en-US" b="1" dirty="0"/>
              <a:t>实例分析</a:t>
            </a:r>
          </a:p>
        </p:txBody>
      </p:sp>
      <p:pic>
        <p:nvPicPr>
          <p:cNvPr id="9" name="图片 8" descr="C:\Users\renqingbin\AppData\Roaming\feiq\RichOle\255231695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633" y="1492116"/>
            <a:ext cx="7042850" cy="4471320"/>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descr="C:\Users\renqingbin\AppData\Roaming\feiq\RichOle\543107271.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683" y="1492116"/>
            <a:ext cx="5770967" cy="4471320"/>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rotWithShape="1">
          <a:blip r:embed="rId5"/>
          <a:srcRect r="9554"/>
          <a:stretch/>
        </p:blipFill>
        <p:spPr>
          <a:xfrm>
            <a:off x="4806428" y="1492116"/>
            <a:ext cx="7204760" cy="4471320"/>
          </a:xfrm>
          <a:prstGeom prst="rect">
            <a:avLst/>
          </a:prstGeom>
        </p:spPr>
      </p:pic>
    </p:spTree>
    <p:extLst>
      <p:ext uri="{BB962C8B-B14F-4D97-AF65-F5344CB8AC3E}">
        <p14:creationId xmlns:p14="http://schemas.microsoft.com/office/powerpoint/2010/main" val="273312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461822"/>
            <a:ext cx="10131425" cy="780288"/>
          </a:xfrm>
        </p:spPr>
        <p:txBody>
          <a:bodyPr>
            <a:normAutofit/>
          </a:bodyPr>
          <a:lstStyle/>
          <a:p>
            <a:pPr algn="ctr"/>
            <a:r>
              <a:rPr lang="en-US" altLang="zh-CN" sz="3200" b="1" dirty="0"/>
              <a:t>Java</a:t>
            </a:r>
            <a:r>
              <a:rPr lang="zh-CN" altLang="en-US" sz="3200" b="1" dirty="0"/>
              <a:t>虚拟机的</a:t>
            </a:r>
            <a:r>
              <a:rPr lang="zh-CN" altLang="en-US" sz="3200" b="1" dirty="0" smtClean="0"/>
              <a:t>内存区域</a:t>
            </a:r>
            <a:r>
              <a:rPr lang="en-US" altLang="zh-CN" sz="3200" b="1" dirty="0" smtClean="0"/>
              <a:t>-</a:t>
            </a:r>
            <a:r>
              <a:rPr lang="zh-CN" altLang="en-US" sz="3200" b="1" dirty="0" smtClean="0"/>
              <a:t>概述</a:t>
            </a:r>
            <a:endParaRPr lang="zh-CN" altLang="en-US" sz="3200" dirty="0"/>
          </a:p>
        </p:txBody>
      </p:sp>
      <p:pic>
        <p:nvPicPr>
          <p:cNvPr id="5" name="图片 4"/>
          <p:cNvPicPr>
            <a:picLocks noChangeAspect="1"/>
          </p:cNvPicPr>
          <p:nvPr/>
        </p:nvPicPr>
        <p:blipFill>
          <a:blip r:embed="rId2"/>
          <a:stretch>
            <a:fillRect/>
          </a:stretch>
        </p:blipFill>
        <p:spPr>
          <a:xfrm>
            <a:off x="1961061" y="1242110"/>
            <a:ext cx="7580903" cy="5199201"/>
          </a:xfrm>
          <a:prstGeom prst="rect">
            <a:avLst/>
          </a:prstGeom>
        </p:spPr>
      </p:pic>
    </p:spTree>
    <p:extLst>
      <p:ext uri="{BB962C8B-B14F-4D97-AF65-F5344CB8AC3E}">
        <p14:creationId xmlns:p14="http://schemas.microsoft.com/office/powerpoint/2010/main" val="3647428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461822"/>
            <a:ext cx="10131425" cy="780288"/>
          </a:xfrm>
        </p:spPr>
        <p:txBody>
          <a:bodyPr>
            <a:normAutofit/>
          </a:bodyPr>
          <a:lstStyle/>
          <a:p>
            <a:pPr algn="ctr"/>
            <a:r>
              <a:rPr lang="en-US" altLang="zh-CN" sz="3200" b="1" dirty="0"/>
              <a:t>Java</a:t>
            </a:r>
            <a:r>
              <a:rPr lang="zh-CN" altLang="en-US" sz="3200" b="1" dirty="0"/>
              <a:t>虚拟机的</a:t>
            </a:r>
            <a:r>
              <a:rPr lang="zh-CN" altLang="en-US" sz="3200" b="1" dirty="0" smtClean="0"/>
              <a:t>内存区域</a:t>
            </a:r>
            <a:r>
              <a:rPr lang="en-US" altLang="zh-CN" sz="3200" b="1" dirty="0" smtClean="0"/>
              <a:t>-</a:t>
            </a:r>
            <a:r>
              <a:rPr lang="zh-CN" altLang="en-US" sz="3200" b="1" dirty="0" smtClean="0"/>
              <a:t>程序计数器</a:t>
            </a:r>
            <a:endParaRPr lang="zh-CN" altLang="en-US" sz="3200" dirty="0"/>
          </a:p>
        </p:txBody>
      </p:sp>
      <p:sp>
        <p:nvSpPr>
          <p:cNvPr id="3" name="内容占位符 2"/>
          <p:cNvSpPr>
            <a:spLocks noGrp="1"/>
          </p:cNvSpPr>
          <p:nvPr>
            <p:ph idx="1"/>
          </p:nvPr>
        </p:nvSpPr>
        <p:spPr>
          <a:xfrm>
            <a:off x="685801" y="1330037"/>
            <a:ext cx="10131425" cy="4692072"/>
          </a:xfrm>
        </p:spPr>
        <p:txBody>
          <a:bodyPr anchor="t"/>
          <a:lstStyle/>
          <a:p>
            <a:r>
              <a:rPr lang="zh-CN" altLang="en-US" sz="2000" dirty="0" smtClean="0"/>
              <a:t>程序计数器是一块较小的内存空间，它可以看作是当前线程所执行的字节码的行号指示器。在虚拟机的概念模型里，字节码解释器工作时就是通过改变这个计数器的值来选取下一条需要执行的字节码指令，分支、循环、跳转、异常处理、线程恢复等基础功能都需要依赖这个计数器来完成。</a:t>
            </a:r>
            <a:endParaRPr lang="en-US" altLang="zh-CN" sz="2000" dirty="0" smtClean="0"/>
          </a:p>
          <a:p>
            <a:r>
              <a:rPr lang="zh-CN" altLang="en-US" sz="2000" dirty="0"/>
              <a:t>由于</a:t>
            </a:r>
            <a:r>
              <a:rPr lang="en-US" altLang="zh-CN" sz="2000" dirty="0"/>
              <a:t>Java</a:t>
            </a:r>
            <a:r>
              <a:rPr lang="zh-CN" altLang="en-US" sz="2000" dirty="0"/>
              <a:t>虚拟机的多线程是通过线程轮流切换并分配处理器执行时间的方式来实现的，所以在任何一个确定的时刻，一个处理器（对于多核处理器来说是一个内核）都只会执行一条线程中的指令。因此，为了线程切换后能够恢复到正确的执行位置，每条线程都需要有一个独立的程序计数器。</a:t>
            </a:r>
          </a:p>
          <a:p>
            <a:r>
              <a:rPr lang="zh-CN" altLang="en-US" sz="2000" dirty="0"/>
              <a:t>各条线程之间计数器互不影响，独立存储，我们称这类内存区域为“ 线程私有 ”的内存。</a:t>
            </a:r>
          </a:p>
          <a:p>
            <a:endParaRPr lang="zh-CN" altLang="en-US" dirty="0"/>
          </a:p>
        </p:txBody>
      </p:sp>
    </p:spTree>
    <p:extLst>
      <p:ext uri="{BB962C8B-B14F-4D97-AF65-F5344CB8AC3E}">
        <p14:creationId xmlns:p14="http://schemas.microsoft.com/office/powerpoint/2010/main" val="77408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461822"/>
            <a:ext cx="10131425" cy="780288"/>
          </a:xfrm>
        </p:spPr>
        <p:txBody>
          <a:bodyPr>
            <a:normAutofit/>
          </a:bodyPr>
          <a:lstStyle/>
          <a:p>
            <a:pPr algn="ctr"/>
            <a:r>
              <a:rPr lang="en-US" altLang="zh-CN" sz="3200" b="1" dirty="0"/>
              <a:t>Java</a:t>
            </a:r>
            <a:r>
              <a:rPr lang="zh-CN" altLang="en-US" sz="3200" b="1" dirty="0"/>
              <a:t>虚拟机的</a:t>
            </a:r>
            <a:r>
              <a:rPr lang="zh-CN" altLang="en-US" sz="3200" b="1" dirty="0" smtClean="0"/>
              <a:t>内存区域</a:t>
            </a:r>
            <a:r>
              <a:rPr lang="en-US" altLang="zh-CN" sz="3200" b="1" dirty="0" smtClean="0"/>
              <a:t>-Java</a:t>
            </a:r>
            <a:r>
              <a:rPr lang="zh-CN" altLang="en-US" sz="3200" b="1" dirty="0" smtClean="0"/>
              <a:t>虚拟机栈</a:t>
            </a:r>
            <a:endParaRPr lang="zh-CN" altLang="en-US" sz="3200" dirty="0"/>
          </a:p>
        </p:txBody>
      </p:sp>
      <p:sp>
        <p:nvSpPr>
          <p:cNvPr id="3" name="内容占位符 2"/>
          <p:cNvSpPr>
            <a:spLocks noGrp="1"/>
          </p:cNvSpPr>
          <p:nvPr>
            <p:ph idx="1"/>
          </p:nvPr>
        </p:nvSpPr>
        <p:spPr>
          <a:xfrm>
            <a:off x="685801" y="1330037"/>
            <a:ext cx="10131425" cy="4692072"/>
          </a:xfrm>
        </p:spPr>
        <p:txBody>
          <a:bodyPr anchor="t"/>
          <a:lstStyle/>
          <a:p>
            <a:r>
              <a:rPr lang="zh-CN" altLang="en-US" sz="2000" dirty="0" smtClean="0"/>
              <a:t>线程私有</a:t>
            </a:r>
            <a:endParaRPr lang="en-US" altLang="zh-CN" sz="2000" dirty="0" smtClean="0"/>
          </a:p>
          <a:p>
            <a:r>
              <a:rPr lang="zh-CN" altLang="en-US" sz="2000" dirty="0"/>
              <a:t>虚拟机栈描述的是</a:t>
            </a:r>
            <a:r>
              <a:rPr lang="en-US" altLang="zh-CN" sz="2000" dirty="0"/>
              <a:t>Java</a:t>
            </a:r>
            <a:r>
              <a:rPr lang="zh-CN" altLang="en-US" sz="2000" dirty="0"/>
              <a:t>方法执行的内存模型：每个方法在执行的同时都会创建一个栈桢（</a:t>
            </a:r>
            <a:r>
              <a:rPr lang="en-US" altLang="zh-CN" sz="2000" dirty="0"/>
              <a:t>Stack Frame</a:t>
            </a:r>
            <a:r>
              <a:rPr lang="zh-CN" altLang="en-US" sz="2000" dirty="0"/>
              <a:t>）用于存储该方法的信息，如局部变量表、操作数栈、方法的出口等信息。</a:t>
            </a:r>
          </a:p>
          <a:p>
            <a:r>
              <a:rPr lang="zh-CN" altLang="en-US" sz="2000" dirty="0"/>
              <a:t>每个方法从调用直至执行完成的过程，就对应着一个栈桢入栈到出栈的过程。</a:t>
            </a:r>
          </a:p>
          <a:p>
            <a:r>
              <a:rPr lang="zh-CN" altLang="en-US" sz="2000" dirty="0"/>
              <a:t>局部变量表存放了编译期可知的各种</a:t>
            </a:r>
            <a:r>
              <a:rPr lang="zh-CN" altLang="en-US" sz="2000" b="1" dirty="0"/>
              <a:t>基本数据类型</a:t>
            </a:r>
            <a:r>
              <a:rPr lang="zh-CN" altLang="en-US" sz="2000" dirty="0"/>
              <a:t>（</a:t>
            </a:r>
            <a:r>
              <a:rPr lang="en-US" altLang="zh-CN" sz="2000" dirty="0" err="1"/>
              <a:t>boolean</a:t>
            </a:r>
            <a:r>
              <a:rPr lang="zh-CN" altLang="en-US" sz="2000" dirty="0"/>
              <a:t>、</a:t>
            </a:r>
            <a:r>
              <a:rPr lang="en-US" altLang="zh-CN" sz="2000" dirty="0"/>
              <a:t>byte</a:t>
            </a:r>
            <a:r>
              <a:rPr lang="zh-CN" altLang="en-US" sz="2000" dirty="0"/>
              <a:t>、</a:t>
            </a:r>
            <a:r>
              <a:rPr lang="en-US" altLang="zh-CN" sz="2000" dirty="0"/>
              <a:t>char</a:t>
            </a:r>
            <a:r>
              <a:rPr lang="zh-CN" altLang="en-US" sz="2000" dirty="0"/>
              <a:t>、</a:t>
            </a:r>
            <a:r>
              <a:rPr lang="en-US" altLang="zh-CN" sz="2000" dirty="0"/>
              <a:t>short</a:t>
            </a:r>
            <a:r>
              <a:rPr lang="zh-CN" altLang="en-US" sz="2000" dirty="0"/>
              <a:t>、</a:t>
            </a:r>
            <a:r>
              <a:rPr lang="en-US" altLang="zh-CN" sz="2000" dirty="0" err="1"/>
              <a:t>int</a:t>
            </a:r>
            <a:r>
              <a:rPr lang="zh-CN" altLang="en-US" sz="2000" dirty="0"/>
              <a:t>、</a:t>
            </a:r>
            <a:r>
              <a:rPr lang="en-US" altLang="zh-CN" sz="2000" dirty="0"/>
              <a:t>float</a:t>
            </a:r>
            <a:r>
              <a:rPr lang="zh-CN" altLang="en-US" sz="2000" dirty="0"/>
              <a:t>、</a:t>
            </a:r>
            <a:r>
              <a:rPr lang="en-US" altLang="zh-CN" sz="2000" dirty="0"/>
              <a:t>long</a:t>
            </a:r>
            <a:r>
              <a:rPr lang="zh-CN" altLang="en-US" sz="2000" dirty="0"/>
              <a:t>、</a:t>
            </a:r>
            <a:r>
              <a:rPr lang="en-US" altLang="zh-CN" sz="2000" dirty="0"/>
              <a:t>double</a:t>
            </a:r>
            <a:r>
              <a:rPr lang="zh-CN" altLang="en-US" sz="2000" dirty="0"/>
              <a:t>）、</a:t>
            </a:r>
            <a:r>
              <a:rPr lang="zh-CN" altLang="en-US" sz="2000" b="1" dirty="0"/>
              <a:t>对象引用</a:t>
            </a:r>
            <a:r>
              <a:rPr lang="zh-CN" altLang="en-US" sz="2000" dirty="0"/>
              <a:t>（</a:t>
            </a:r>
            <a:r>
              <a:rPr lang="en-US" altLang="zh-CN" sz="2000" dirty="0"/>
              <a:t>reference</a:t>
            </a:r>
            <a:r>
              <a:rPr lang="zh-CN" altLang="en-US" sz="2000" dirty="0"/>
              <a:t>类型，不是对象本身）和</a:t>
            </a:r>
            <a:r>
              <a:rPr lang="en-US" altLang="zh-CN" sz="2000" dirty="0" err="1"/>
              <a:t>returnAddress</a:t>
            </a:r>
            <a:r>
              <a:rPr lang="zh-CN" altLang="en-US" sz="2000" dirty="0"/>
              <a:t>类型（指向了一条字节码指令的位置）。</a:t>
            </a:r>
          </a:p>
          <a:p>
            <a:endParaRPr lang="en-US" altLang="zh-CN" sz="2000" dirty="0" smtClean="0"/>
          </a:p>
          <a:p>
            <a:endParaRPr lang="zh-CN" altLang="en-US" dirty="0"/>
          </a:p>
        </p:txBody>
      </p:sp>
    </p:spTree>
    <p:extLst>
      <p:ext uri="{BB962C8B-B14F-4D97-AF65-F5344CB8AC3E}">
        <p14:creationId xmlns:p14="http://schemas.microsoft.com/office/powerpoint/2010/main" val="147999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461822"/>
            <a:ext cx="10131425" cy="780288"/>
          </a:xfrm>
        </p:spPr>
        <p:txBody>
          <a:bodyPr>
            <a:normAutofit/>
          </a:bodyPr>
          <a:lstStyle/>
          <a:p>
            <a:pPr algn="ctr"/>
            <a:r>
              <a:rPr lang="en-US" altLang="zh-CN" sz="3200" b="1" dirty="0"/>
              <a:t>Java</a:t>
            </a:r>
            <a:r>
              <a:rPr lang="zh-CN" altLang="en-US" sz="3200" b="1" dirty="0"/>
              <a:t>虚拟机的</a:t>
            </a:r>
            <a:r>
              <a:rPr lang="zh-CN" altLang="en-US" sz="3200" b="1" dirty="0" smtClean="0"/>
              <a:t>内存区域</a:t>
            </a:r>
            <a:r>
              <a:rPr lang="en-US" altLang="zh-CN" sz="3200" b="1" dirty="0" smtClean="0"/>
              <a:t>-</a:t>
            </a:r>
            <a:r>
              <a:rPr lang="zh-CN" altLang="en-US" sz="3200" b="1" dirty="0" smtClean="0"/>
              <a:t>本地方法栈</a:t>
            </a:r>
            <a:endParaRPr lang="zh-CN" altLang="en-US" sz="3200" dirty="0"/>
          </a:p>
        </p:txBody>
      </p:sp>
      <p:sp>
        <p:nvSpPr>
          <p:cNvPr id="3" name="内容占位符 2"/>
          <p:cNvSpPr>
            <a:spLocks noGrp="1"/>
          </p:cNvSpPr>
          <p:nvPr>
            <p:ph idx="1"/>
          </p:nvPr>
        </p:nvSpPr>
        <p:spPr>
          <a:xfrm>
            <a:off x="685801" y="1330037"/>
            <a:ext cx="10131425" cy="4692072"/>
          </a:xfrm>
        </p:spPr>
        <p:txBody>
          <a:bodyPr anchor="t"/>
          <a:lstStyle/>
          <a:p>
            <a:endParaRPr lang="en-US" altLang="zh-CN" sz="2000" dirty="0" smtClean="0"/>
          </a:p>
          <a:p>
            <a:r>
              <a:rPr lang="zh-CN" altLang="en-US" dirty="0"/>
              <a:t>本地方法栈与虚拟机栈的作用非常相似，它们的区别不过是虚拟机栈为虚拟机执行</a:t>
            </a:r>
            <a:r>
              <a:rPr lang="en-US" altLang="zh-CN" dirty="0"/>
              <a:t>Java</a:t>
            </a:r>
            <a:r>
              <a:rPr lang="zh-CN" altLang="en-US" dirty="0"/>
              <a:t>方法（也就是字节码）服务，而本地方法栈则为了虚拟机使用到的</a:t>
            </a:r>
            <a:r>
              <a:rPr lang="en-US" altLang="zh-CN" dirty="0"/>
              <a:t>Native</a:t>
            </a:r>
            <a:r>
              <a:rPr lang="zh-CN" altLang="en-US" dirty="0"/>
              <a:t>方法服务。</a:t>
            </a:r>
          </a:p>
          <a:p>
            <a:r>
              <a:rPr lang="zh-CN" altLang="en-US" dirty="0"/>
              <a:t>在虚拟机规范中队本地方法栈方法使用的语言、使用的法师与数据结构并没有强制规定，因此具体的虚拟机可以自由实现它。甚至有的虚拟机（如 </a:t>
            </a:r>
            <a:r>
              <a:rPr lang="en-US" altLang="zh-CN" dirty="0"/>
              <a:t>Sun </a:t>
            </a:r>
            <a:r>
              <a:rPr lang="en-US" altLang="zh-CN" dirty="0" err="1"/>
              <a:t>HotSpot</a:t>
            </a:r>
            <a:r>
              <a:rPr lang="en-US" altLang="zh-CN" dirty="0"/>
              <a:t> </a:t>
            </a:r>
            <a:r>
              <a:rPr lang="zh-CN" altLang="en-US" dirty="0"/>
              <a:t>虚拟机）直接就把本地方法栈和虚拟机栈合二为一。</a:t>
            </a:r>
          </a:p>
          <a:p>
            <a:endParaRPr lang="zh-CN" altLang="en-US" dirty="0"/>
          </a:p>
        </p:txBody>
      </p:sp>
    </p:spTree>
    <p:extLst>
      <p:ext uri="{BB962C8B-B14F-4D97-AF65-F5344CB8AC3E}">
        <p14:creationId xmlns:p14="http://schemas.microsoft.com/office/powerpoint/2010/main" val="223591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461822"/>
            <a:ext cx="10131425" cy="780288"/>
          </a:xfrm>
        </p:spPr>
        <p:txBody>
          <a:bodyPr>
            <a:normAutofit/>
          </a:bodyPr>
          <a:lstStyle/>
          <a:p>
            <a:pPr algn="ctr"/>
            <a:r>
              <a:rPr lang="en-US" altLang="zh-CN" sz="3200" b="1" dirty="0"/>
              <a:t>Java</a:t>
            </a:r>
            <a:r>
              <a:rPr lang="zh-CN" altLang="en-US" sz="3200" b="1" dirty="0"/>
              <a:t>虚拟机的</a:t>
            </a:r>
            <a:r>
              <a:rPr lang="zh-CN" altLang="en-US" sz="3200" b="1" dirty="0" smtClean="0"/>
              <a:t>内存区域</a:t>
            </a:r>
            <a:r>
              <a:rPr lang="en-US" altLang="zh-CN" sz="3200" b="1" dirty="0" smtClean="0"/>
              <a:t>-Java</a:t>
            </a:r>
            <a:r>
              <a:rPr lang="zh-CN" altLang="en-US" sz="3200" b="1" dirty="0" smtClean="0"/>
              <a:t>堆</a:t>
            </a:r>
            <a:endParaRPr lang="zh-CN" altLang="en-US" sz="3200" dirty="0"/>
          </a:p>
        </p:txBody>
      </p:sp>
      <p:sp>
        <p:nvSpPr>
          <p:cNvPr id="3" name="内容占位符 2"/>
          <p:cNvSpPr>
            <a:spLocks noGrp="1"/>
          </p:cNvSpPr>
          <p:nvPr>
            <p:ph idx="1"/>
          </p:nvPr>
        </p:nvSpPr>
        <p:spPr>
          <a:xfrm>
            <a:off x="685801" y="1330037"/>
            <a:ext cx="10131425" cy="4692072"/>
          </a:xfrm>
        </p:spPr>
        <p:txBody>
          <a:bodyPr anchor="t"/>
          <a:lstStyle/>
          <a:p>
            <a:endParaRPr lang="en-US" altLang="zh-CN" sz="2000" dirty="0" smtClean="0"/>
          </a:p>
          <a:p>
            <a:r>
              <a:rPr lang="en-US" altLang="zh-CN" dirty="0"/>
              <a:t>Java</a:t>
            </a:r>
            <a:r>
              <a:rPr lang="zh-CN" altLang="en-US" dirty="0"/>
              <a:t>堆是</a:t>
            </a:r>
            <a:r>
              <a:rPr lang="en-US" altLang="zh-CN" dirty="0"/>
              <a:t>Java</a:t>
            </a:r>
            <a:r>
              <a:rPr lang="zh-CN" altLang="en-US" dirty="0"/>
              <a:t>虚拟机所管理的内存中最大的一块，该内存是被所有线程共享的，在虚拟机启动时创建</a:t>
            </a:r>
            <a:r>
              <a:rPr lang="zh-CN" altLang="en-US" dirty="0" smtClean="0"/>
              <a:t>。</a:t>
            </a:r>
            <a:endParaRPr lang="en-US" altLang="zh-CN" dirty="0" smtClean="0"/>
          </a:p>
          <a:p>
            <a:r>
              <a:rPr lang="zh-CN" altLang="en-US" dirty="0" smtClean="0"/>
              <a:t>此</a:t>
            </a:r>
            <a:r>
              <a:rPr lang="zh-CN" altLang="en-US" dirty="0"/>
              <a:t>内存区域存在的唯一目的就是存放对象</a:t>
            </a:r>
            <a:r>
              <a:rPr lang="zh-CN" altLang="en-US" dirty="0" smtClean="0"/>
              <a:t>实例及数组，</a:t>
            </a:r>
            <a:r>
              <a:rPr lang="zh-CN" altLang="en-US" dirty="0"/>
              <a:t>几乎所有的对象</a:t>
            </a:r>
            <a:r>
              <a:rPr lang="zh-CN" altLang="en-US" dirty="0" smtClean="0"/>
              <a:t>实例及数组都</a:t>
            </a:r>
            <a:r>
              <a:rPr lang="zh-CN" altLang="en-US" dirty="0"/>
              <a:t>在这里分配内存。既然</a:t>
            </a:r>
            <a:r>
              <a:rPr lang="en-US" altLang="zh-CN" dirty="0"/>
              <a:t>Java</a:t>
            </a:r>
            <a:r>
              <a:rPr lang="zh-CN" altLang="en-US" dirty="0"/>
              <a:t>堆中存放了几乎所有的实例，那么这里自然就成了垃圾收集器</a:t>
            </a:r>
            <a:r>
              <a:rPr lang="zh-CN" altLang="en-US" dirty="0" smtClean="0"/>
              <a:t>管理</a:t>
            </a:r>
            <a:r>
              <a:rPr lang="zh-CN" altLang="en-US" dirty="0"/>
              <a:t>的主要区域</a:t>
            </a:r>
            <a:r>
              <a:rPr lang="zh-CN" altLang="en-US" dirty="0" smtClean="0"/>
              <a:t>。</a:t>
            </a:r>
            <a:endParaRPr lang="en-US" altLang="zh-CN" dirty="0" smtClean="0"/>
          </a:p>
          <a:p>
            <a:r>
              <a:rPr lang="zh-CN" altLang="en-US" dirty="0" smtClean="0"/>
              <a:t>根据</a:t>
            </a:r>
            <a:r>
              <a:rPr lang="en-US" altLang="zh-CN" dirty="0" smtClean="0"/>
              <a:t>Java</a:t>
            </a:r>
            <a:r>
              <a:rPr lang="zh-CN" altLang="en-US" dirty="0" smtClean="0"/>
              <a:t>虚拟机规范规定，</a:t>
            </a:r>
            <a:r>
              <a:rPr lang="en-US" altLang="zh-CN" dirty="0" smtClean="0"/>
              <a:t>Java</a:t>
            </a:r>
            <a:r>
              <a:rPr lang="zh-CN" altLang="en-US" dirty="0" smtClean="0"/>
              <a:t>堆可以处于物理上不连续的内存空间中，只要逻辑上连续即可。既可以实现成固定大小，也可以是扩展的。</a:t>
            </a:r>
            <a:endParaRPr lang="en-US" altLang="zh-CN" dirty="0"/>
          </a:p>
          <a:p>
            <a:pPr marL="0" indent="0">
              <a:buNone/>
            </a:pPr>
            <a:r>
              <a:rPr lang="en-US" altLang="zh-CN" dirty="0" smtClean="0"/>
              <a:t>      -</a:t>
            </a:r>
            <a:r>
              <a:rPr lang="en-US" altLang="zh-CN" dirty="0" err="1" smtClean="0"/>
              <a:t>Xmx</a:t>
            </a:r>
            <a:r>
              <a:rPr lang="en-US" altLang="zh-CN" dirty="0" smtClean="0"/>
              <a:t> </a:t>
            </a:r>
            <a:r>
              <a:rPr lang="en-US" altLang="zh-CN" dirty="0"/>
              <a:t>JVM</a:t>
            </a:r>
            <a:r>
              <a:rPr lang="zh-CN" altLang="en-US" dirty="0"/>
              <a:t>最大允许分配的堆内存，按需分配</a:t>
            </a:r>
            <a:endParaRPr lang="en-US" altLang="zh-CN" dirty="0" smtClean="0"/>
          </a:p>
          <a:p>
            <a:pPr marL="0" indent="0">
              <a:buNone/>
            </a:pPr>
            <a:r>
              <a:rPr lang="en-US" altLang="zh-CN" dirty="0" smtClean="0"/>
              <a:t>      -</a:t>
            </a:r>
            <a:r>
              <a:rPr lang="en-US" altLang="zh-CN" dirty="0" err="1" smtClean="0"/>
              <a:t>Xms</a:t>
            </a:r>
            <a:r>
              <a:rPr lang="en-US" altLang="zh-CN" dirty="0" smtClean="0"/>
              <a:t> </a:t>
            </a:r>
            <a:r>
              <a:rPr lang="en-US" altLang="zh-CN" dirty="0"/>
              <a:t>JVM</a:t>
            </a:r>
            <a:r>
              <a:rPr lang="zh-CN" altLang="en-US" dirty="0"/>
              <a:t>初始分配的堆</a:t>
            </a:r>
            <a:r>
              <a:rPr lang="zh-CN" altLang="en-US" dirty="0" smtClean="0"/>
              <a:t>内存</a:t>
            </a:r>
            <a:endParaRPr lang="en-US" altLang="zh-CN" dirty="0"/>
          </a:p>
          <a:p>
            <a:pPr marL="0" indent="0">
              <a:buNone/>
            </a:pPr>
            <a:r>
              <a:rPr lang="en-US" altLang="zh-CN" dirty="0" smtClean="0"/>
              <a:t>      </a:t>
            </a:r>
          </a:p>
        </p:txBody>
      </p:sp>
      <p:pic>
        <p:nvPicPr>
          <p:cNvPr id="4" name="图片 3"/>
          <p:cNvPicPr>
            <a:picLocks noChangeAspect="1"/>
          </p:cNvPicPr>
          <p:nvPr/>
        </p:nvPicPr>
        <p:blipFill>
          <a:blip r:embed="rId2"/>
          <a:stretch>
            <a:fillRect/>
          </a:stretch>
        </p:blipFill>
        <p:spPr>
          <a:xfrm>
            <a:off x="6559150" y="3799696"/>
            <a:ext cx="3454313" cy="2108134"/>
          </a:xfrm>
          <a:prstGeom prst="rect">
            <a:avLst/>
          </a:prstGeom>
        </p:spPr>
      </p:pic>
    </p:spTree>
    <p:extLst>
      <p:ext uri="{BB962C8B-B14F-4D97-AF65-F5344CB8AC3E}">
        <p14:creationId xmlns:p14="http://schemas.microsoft.com/office/powerpoint/2010/main" val="25490291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天体">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TM03457452[[fn=天体]]</Template>
  <TotalTime>417</TotalTime>
  <Words>4498</Words>
  <Application>Microsoft Office PowerPoint</Application>
  <PresentationFormat>宽屏</PresentationFormat>
  <Paragraphs>300</Paragraphs>
  <Slides>42</Slides>
  <Notes>32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42</vt:i4>
      </vt:variant>
    </vt:vector>
  </HeadingPairs>
  <TitlesOfParts>
    <vt:vector size="48" baseType="lpstr">
      <vt:lpstr>宋体</vt:lpstr>
      <vt:lpstr>Arial</vt:lpstr>
      <vt:lpstr>Calibri</vt:lpstr>
      <vt:lpstr>Calibri Light</vt:lpstr>
      <vt:lpstr>Wingdings</vt:lpstr>
      <vt:lpstr>天体</vt:lpstr>
      <vt:lpstr>再谈java虚拟机</vt:lpstr>
      <vt:lpstr>Java虚拟机发展回顾</vt:lpstr>
      <vt:lpstr>JDK、JRE、JVM三者间的关系</vt:lpstr>
      <vt:lpstr>Sun 官方定义的java技术体系</vt:lpstr>
      <vt:lpstr>Java虚拟机的内存区域-概述</vt:lpstr>
      <vt:lpstr>Java虚拟机的内存区域-程序计数器</vt:lpstr>
      <vt:lpstr>Java虚拟机的内存区域-Java虚拟机栈</vt:lpstr>
      <vt:lpstr>Java虚拟机的内存区域-本地方法栈</vt:lpstr>
      <vt:lpstr>Java虚拟机的内存区域-Java堆</vt:lpstr>
      <vt:lpstr>Java虚拟机的内存区域-方法区</vt:lpstr>
      <vt:lpstr>Java虚拟机的内存区域-运行时常量池</vt:lpstr>
      <vt:lpstr>Java虚拟机的内存区域-实践</vt:lpstr>
      <vt:lpstr>PowerPoint 演示文稿</vt:lpstr>
      <vt:lpstr>堆内存划分</vt:lpstr>
      <vt:lpstr>JVM内存相关参数</vt:lpstr>
      <vt:lpstr>PowerPoint 演示文稿</vt:lpstr>
      <vt:lpstr>什么是内存溢出错误</vt:lpstr>
      <vt:lpstr>堆内存太小</vt:lpstr>
      <vt:lpstr>PowerPoint 演示文稿</vt:lpstr>
      <vt:lpstr>PowerPoint 演示文稿</vt:lpstr>
      <vt:lpstr>PowerPoint 演示文稿</vt:lpstr>
      <vt:lpstr>虚拟机类加载机制</vt:lpstr>
      <vt:lpstr>PowerPoint 演示文稿</vt:lpstr>
      <vt:lpstr>PowerPoint 演示文稿</vt:lpstr>
      <vt:lpstr>PowerPoint 演示文稿</vt:lpstr>
      <vt:lpstr>PowerPoint 演示文稿</vt:lpstr>
      <vt:lpstr>PowerPoint 演示文稿</vt:lpstr>
      <vt:lpstr>PowerPoint 演示文稿</vt:lpstr>
      <vt:lpstr>Java类加载顺序</vt:lpstr>
      <vt:lpstr>Java类加载顺序</vt:lpstr>
      <vt:lpstr>类加载双亲委派机制</vt:lpstr>
      <vt:lpstr>WAS 类加载器介绍</vt:lpstr>
      <vt:lpstr>WAS 类加载器介绍</vt:lpstr>
      <vt:lpstr>WAS 类加载器介绍</vt:lpstr>
      <vt:lpstr>WAS类加载器的委托模式</vt:lpstr>
      <vt:lpstr>类加载器的委托模式</vt:lpstr>
      <vt:lpstr>WAS 中的类加载器策略</vt:lpstr>
      <vt:lpstr>WAS 中的类加载器策略</vt:lpstr>
      <vt:lpstr>Jar 包冲突解决办法</vt:lpstr>
      <vt:lpstr>实例分析</vt:lpstr>
      <vt:lpstr>实例分析</vt:lpstr>
      <vt:lpstr>实例分析</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renqingbin</dc:creator>
  <cp:lastModifiedBy>renqingbin</cp:lastModifiedBy>
  <cp:revision>76</cp:revision>
  <dcterms:created xsi:type="dcterms:W3CDTF">2016-05-08T01:22:50Z</dcterms:created>
  <dcterms:modified xsi:type="dcterms:W3CDTF">2016-07-10T05:37:16Z</dcterms:modified>
</cp:coreProperties>
</file>