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67" r:id="rId5"/>
    <p:sldId id="273" r:id="rId6"/>
    <p:sldId id="263" r:id="rId7"/>
    <p:sldId id="266" r:id="rId8"/>
    <p:sldId id="258" r:id="rId9"/>
    <p:sldId id="259" r:id="rId10"/>
    <p:sldId id="260" r:id="rId11"/>
    <p:sldId id="274" r:id="rId12"/>
    <p:sldId id="262" r:id="rId13"/>
    <p:sldId id="261" r:id="rId14"/>
    <p:sldId id="275" r:id="rId15"/>
    <p:sldId id="268" r:id="rId16"/>
    <p:sldId id="276" r:id="rId17"/>
    <p:sldId id="271" r:id="rId18"/>
    <p:sldId id="269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C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1" autoAdjust="0"/>
    <p:restoredTop sz="79148" autoAdjust="0"/>
  </p:normalViewPr>
  <p:slideViewPr>
    <p:cSldViewPr snapToGrid="0">
      <p:cViewPr varScale="1">
        <p:scale>
          <a:sx n="98" d="100"/>
          <a:sy n="98" d="100"/>
        </p:scale>
        <p:origin x="12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1011-D87D-41BE-814F-82C1C0A12B0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D4BE-6306-42B9-9C05-66143F7CC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2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2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28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0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33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6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36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34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57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14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5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60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44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2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2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D4BE-6306-42B9-9C05-66143F7CCD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AE461-13A6-456B-2F8B-D7329F9A5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4786C-A72B-FDBA-DBB4-94AC7E36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C43A1-DB6B-75A6-6E0D-E7B3C6BD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55F6D-6BA8-39D4-DC20-B0A82F93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7A1D7-BCC1-DE0D-D37B-9799BCC8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9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75DC-FA53-518C-A4C7-467B1A38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D856-85B4-5190-D5FF-1927A87A8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02930-8A84-451F-F367-8A1A0120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AD67A-233B-9447-4AA4-7D6AAF3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535AD-B005-334F-304F-E88AF8C8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3F204-1F62-752C-6503-F8AEC2B2C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8CFD3-BE67-5E33-C83D-48992F23C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CD719-032A-9894-86B4-C5179A7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C1954-964A-D1A8-458C-78CB99D3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F1434-01C1-F4B1-FC30-60F15D5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29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D171A-399B-663C-904E-94C1EC07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3047"/>
          </a:xfrm>
        </p:spPr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77336-ED6A-7BA8-2D39-54686295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>
            <a:lvl3pPr>
              <a:defRPr sz="24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C481E12-FA43-5F22-8E27-1E2AB10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036BA982-1B2C-BBA0-0958-D6EEAC5B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Ultrametric</a:t>
            </a:r>
            <a:r>
              <a:rPr lang="en-US" altLang="zh-CN" dirty="0"/>
              <a:t> Violation Distance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04C06CC-9166-0C46-0DFE-1991DBCB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582D4F7-ACC6-48F6-8356-60D1D0A8A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5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83672-F9D6-BAAA-5512-FCF64F7C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45BB7-7C78-C8BE-009A-D1E85BE5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CC464-DC88-29A3-4E5F-B844CCEF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B9D01-0A80-79CA-2BF9-554528ED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83DE0-0E7A-E2EA-E4CD-D6643CD3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90CB-C84E-B913-14D3-35453DB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B60EB-2799-4B5F-359E-FB52895BE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3C238-9D7A-F049-3687-C527805D6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CC71C-A819-659B-7E95-648A7EEF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61A94-0B6C-71F3-A34C-C557B5A9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E255D4-E576-34D8-F5BB-8FD2AC0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9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2026-3F4B-811C-FDF7-0F049B5C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27FC2-D784-D1AE-9813-4C3DEB611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B4516-BC9E-2971-EA2D-FEE3A089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BD40BE-10FA-4C14-885F-FE5AE5AD5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4FE662-8A55-F02C-22F0-B87729F0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10AEE7-4600-7458-F4F5-85FD2C60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1EB51F-D21E-05F8-75C5-D991BAFC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09FD8E-F12D-F1BB-FC78-5AFDCDE7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6D79-42B5-2FBA-87D4-8648604A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B141F3-6B8D-B88E-6F3E-EB26E34E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22BC5A-03A7-531B-ECA6-33EBC418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871040-531C-F7B2-1368-F5B04EAB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A2A4A-D6CA-C4E4-1E35-634139A5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21410-ECDD-7993-4D2A-0DA7922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1614F-A2F6-3898-00D6-78A1582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5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4831-A07F-BDB5-FF6E-195981DD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82BE2-428B-2717-B87B-7F5C039A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4E9E7-CAC8-1840-AD52-18D04363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60A8D-10F1-0AB6-0E34-1894C929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FE17-4D4C-8F00-621F-57F43E76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FFAFE1-0421-8B3D-1A2B-0C07B90D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9E41-439E-91F8-39D2-97544F21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5FF9D0-A555-B608-7A0E-78606646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0BA221-062E-36C6-1741-8E61FDF73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DD437-ED56-B89D-C4CC-3D21C171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A4385-6103-5449-0413-A1DD4C6F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Ultrametric Violation Distance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B3CC9-A4C7-554F-CD31-3180A097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3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3F31B9-75A5-598D-9787-D645F54F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B7E4A-0292-7A16-4210-B9D72C38C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D5A3B-1578-280F-742C-6B5EB9231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2024/1/8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661E2-F950-0BBD-6E7A-DEE038B2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 Ultrametric Violation Distance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6F013-0E07-5C8E-33D0-43AE4E0EC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D4F7-ACC6-48F6-8356-60D1D0A8AC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55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CC982-79B5-3821-41CA-DE0196BB3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244"/>
            <a:ext cx="9144000" cy="158657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Improved Approximations for </a:t>
            </a:r>
            <a:r>
              <a:rPr lang="en-US" altLang="zh-CN" b="1" dirty="0" err="1">
                <a:solidFill>
                  <a:srgbClr val="C00000"/>
                </a:solidFill>
              </a:rPr>
              <a:t>Ultrametric</a:t>
            </a:r>
            <a:r>
              <a:rPr lang="en-US" altLang="zh-CN" b="1" dirty="0">
                <a:solidFill>
                  <a:srgbClr val="C00000"/>
                </a:solidFill>
              </a:rPr>
              <a:t> Violation Distance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32D840-25E9-CA57-9B45-C55D77F7C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Ruiquan Gao</a:t>
            </a:r>
          </a:p>
          <a:p>
            <a:r>
              <a:rPr lang="en-US" altLang="zh-CN" sz="3200" b="1" dirty="0">
                <a:solidFill>
                  <a:srgbClr val="0070C0"/>
                </a:solidFill>
              </a:rPr>
              <a:t>Stanford University</a:t>
            </a:r>
          </a:p>
          <a:p>
            <a:endParaRPr lang="en-US" altLang="zh-CN" dirty="0"/>
          </a:p>
          <a:p>
            <a:r>
              <a:rPr lang="en-US" altLang="zh-CN" sz="2000" dirty="0"/>
              <a:t>based on joint work with Moses </a:t>
            </a:r>
            <a:r>
              <a:rPr lang="en-US" altLang="zh-CN" sz="2000" dirty="0" err="1"/>
              <a:t>Charikar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FD6D73-7B10-5A91-C97C-8EC3D9EE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304" y="5862801"/>
            <a:ext cx="2573392" cy="15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C20F6-CB48-4F37-E555-0F88FEF3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1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E5D3A31B-30DE-DCD3-0774-D8212AD302D9}"/>
              </a:ext>
            </a:extLst>
          </p:cNvPr>
          <p:cNvSpPr/>
          <p:nvPr/>
        </p:nvSpPr>
        <p:spPr>
          <a:xfrm>
            <a:off x="9101653" y="2504699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24792F-E941-3B21-0B89-5D25C4562076}"/>
              </a:ext>
            </a:extLst>
          </p:cNvPr>
          <p:cNvSpPr/>
          <p:nvPr/>
        </p:nvSpPr>
        <p:spPr>
          <a:xfrm>
            <a:off x="7583774" y="3854208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83871C-5B8B-9451-A8E2-0DC3AA1EF2A0}"/>
              </a:ext>
            </a:extLst>
          </p:cNvPr>
          <p:cNvSpPr/>
          <p:nvPr/>
        </p:nvSpPr>
        <p:spPr>
          <a:xfrm>
            <a:off x="8560924" y="4243929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72A23C3-18D6-3FEC-5F0F-18C74006DC82}"/>
              </a:ext>
            </a:extLst>
          </p:cNvPr>
          <p:cNvSpPr/>
          <p:nvPr/>
        </p:nvSpPr>
        <p:spPr>
          <a:xfrm>
            <a:off x="9629927" y="4243929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AC7462-D51D-1CFE-714B-6BFB7913DCF5}"/>
              </a:ext>
            </a:extLst>
          </p:cNvPr>
          <p:cNvSpPr/>
          <p:nvPr/>
        </p:nvSpPr>
        <p:spPr>
          <a:xfrm>
            <a:off x="10607077" y="3853487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B58FCB-2201-1BD5-3A0F-F62B2B10181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7899085" y="2820010"/>
            <a:ext cx="1202568" cy="10341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C9247F3-FFEE-448E-8838-1574CF7BA9BF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8876235" y="3042968"/>
            <a:ext cx="317770" cy="120096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9916C0-D86A-7B1F-C80B-2ABBB85EB30E}"/>
              </a:ext>
            </a:extLst>
          </p:cNvPr>
          <p:cNvCxnSpPr>
            <a:stCxn id="5" idx="5"/>
            <a:endCxn id="8" idx="0"/>
          </p:cNvCxnSpPr>
          <p:nvPr/>
        </p:nvCxnSpPr>
        <p:spPr>
          <a:xfrm>
            <a:off x="9639922" y="3042968"/>
            <a:ext cx="305316" cy="12009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FB93B0-6586-D163-1773-44EF246283AA}"/>
              </a:ext>
            </a:extLst>
          </p:cNvPr>
          <p:cNvCxnSpPr>
            <a:stCxn id="5" idx="6"/>
            <a:endCxn id="9" idx="0"/>
          </p:cNvCxnSpPr>
          <p:nvPr/>
        </p:nvCxnSpPr>
        <p:spPr>
          <a:xfrm>
            <a:off x="9732274" y="2820010"/>
            <a:ext cx="1190114" cy="1033477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5489863-E597-69FA-9637-99EB89CCA48D}"/>
              </a:ext>
            </a:extLst>
          </p:cNvPr>
          <p:cNvSpPr/>
          <p:nvPr/>
        </p:nvSpPr>
        <p:spPr>
          <a:xfrm>
            <a:off x="7195627" y="1955006"/>
            <a:ext cx="3387543" cy="3304943"/>
          </a:xfrm>
          <a:custGeom>
            <a:avLst/>
            <a:gdLst>
              <a:gd name="connsiteX0" fmla="*/ 1514303 w 3387543"/>
              <a:gd name="connsiteY0" fmla="*/ 1693069 h 3304943"/>
              <a:gd name="connsiteX1" fmla="*/ 828503 w 3387543"/>
              <a:gd name="connsiteY1" fmla="*/ 2836069 h 3304943"/>
              <a:gd name="connsiteX2" fmla="*/ 28403 w 3387543"/>
              <a:gd name="connsiteY2" fmla="*/ 2283619 h 3304943"/>
              <a:gd name="connsiteX3" fmla="*/ 1914353 w 3387543"/>
              <a:gd name="connsiteY3" fmla="*/ 321469 h 3304943"/>
              <a:gd name="connsiteX4" fmla="*/ 2771603 w 3387543"/>
              <a:gd name="connsiteY4" fmla="*/ 283369 h 3304943"/>
              <a:gd name="connsiteX5" fmla="*/ 3381203 w 3387543"/>
              <a:gd name="connsiteY5" fmla="*/ 3083719 h 3304943"/>
              <a:gd name="connsiteX6" fmla="*/ 2390603 w 3387543"/>
              <a:gd name="connsiteY6" fmla="*/ 2950369 h 3304943"/>
              <a:gd name="connsiteX7" fmla="*/ 2181053 w 3387543"/>
              <a:gd name="connsiteY7" fmla="*/ 1540669 h 3304943"/>
              <a:gd name="connsiteX8" fmla="*/ 1819103 w 3387543"/>
              <a:gd name="connsiteY8" fmla="*/ 1312069 h 3304943"/>
              <a:gd name="connsiteX9" fmla="*/ 1514303 w 3387543"/>
              <a:gd name="connsiteY9" fmla="*/ 1693069 h 330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87543" h="3304943">
                <a:moveTo>
                  <a:pt x="1514303" y="1693069"/>
                </a:moveTo>
                <a:cubicBezTo>
                  <a:pt x="1349203" y="1947069"/>
                  <a:pt x="1076153" y="2737644"/>
                  <a:pt x="828503" y="2836069"/>
                </a:cubicBezTo>
                <a:cubicBezTo>
                  <a:pt x="580853" y="2934494"/>
                  <a:pt x="-152572" y="2702719"/>
                  <a:pt x="28403" y="2283619"/>
                </a:cubicBezTo>
                <a:cubicBezTo>
                  <a:pt x="209378" y="1864519"/>
                  <a:pt x="1457153" y="654844"/>
                  <a:pt x="1914353" y="321469"/>
                </a:cubicBezTo>
                <a:cubicBezTo>
                  <a:pt x="2371553" y="-11906"/>
                  <a:pt x="2527128" y="-177006"/>
                  <a:pt x="2771603" y="283369"/>
                </a:cubicBezTo>
                <a:cubicBezTo>
                  <a:pt x="3016078" y="743744"/>
                  <a:pt x="3444703" y="2639219"/>
                  <a:pt x="3381203" y="3083719"/>
                </a:cubicBezTo>
                <a:cubicBezTo>
                  <a:pt x="3317703" y="3528219"/>
                  <a:pt x="2590628" y="3207544"/>
                  <a:pt x="2390603" y="2950369"/>
                </a:cubicBezTo>
                <a:cubicBezTo>
                  <a:pt x="2190578" y="2693194"/>
                  <a:pt x="2276303" y="1813719"/>
                  <a:pt x="2181053" y="1540669"/>
                </a:cubicBezTo>
                <a:cubicBezTo>
                  <a:pt x="2085803" y="1267619"/>
                  <a:pt x="1933403" y="1280319"/>
                  <a:pt x="1819103" y="1312069"/>
                </a:cubicBezTo>
                <a:cubicBezTo>
                  <a:pt x="1704803" y="1343819"/>
                  <a:pt x="1679403" y="1439069"/>
                  <a:pt x="1514303" y="1693069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35B01D-7486-F961-3BFF-BB6B4E18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255548"/>
          </a:xfrm>
        </p:spPr>
        <p:txBody>
          <a:bodyPr>
            <a:normAutofit/>
          </a:bodyPr>
          <a:lstStyle/>
          <a:p>
            <a:r>
              <a:rPr lang="en-US" altLang="zh-CN" dirty="0"/>
              <a:t>Pivot Algorithms for Correlation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83C3F-C472-B1D1-5240-4DFB4F0CA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96" y="1392073"/>
                <a:ext cx="6422629" cy="4852266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Algorithm:</a:t>
                </a:r>
                <a:r>
                  <a:rPr lang="en-US" altLang="zh-CN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1. Choose a random pivot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2. Decide the cluster of the pivot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3. Delete all clustered vertices and repeat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Two natural instantiations for step 2</a:t>
                </a:r>
              </a:p>
              <a:p>
                <a:pPr lvl="1"/>
                <a:r>
                  <a:rPr lang="en-US" altLang="zh-CN" dirty="0"/>
                  <a:t>Combinatorial: include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neighbors</a:t>
                </a:r>
              </a:p>
              <a:p>
                <a:pPr lvl="2"/>
                <a:r>
                  <a:rPr lang="en-US" altLang="zh-CN" dirty="0"/>
                  <a:t>3-approximation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[ACN08]</a:t>
                </a:r>
              </a:p>
              <a:p>
                <a:pPr lvl="1"/>
                <a:r>
                  <a:rPr lang="en-US" altLang="zh-CN" dirty="0"/>
                  <a:t>LP based: independently include each vertex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w.p.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2.5-approximation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[ACN08]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83C3F-C472-B1D1-5240-4DFB4F0CA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96" y="1392073"/>
                <a:ext cx="6422629" cy="4852266"/>
              </a:xfrm>
              <a:blipFill>
                <a:blip r:embed="rId3"/>
                <a:stretch>
                  <a:fillRect l="-1709" t="-2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A9BC3B-EEC9-4800-92FF-07969C02260E}"/>
                  </a:ext>
                </a:extLst>
              </p:cNvPr>
              <p:cNvSpPr txBox="1"/>
              <p:nvPr/>
            </p:nvSpPr>
            <p:spPr>
              <a:xfrm>
                <a:off x="8065658" y="3042968"/>
                <a:ext cx="472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A9BC3B-EEC9-4800-92FF-07969C022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658" y="3042968"/>
                <a:ext cx="47205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983DB1-EA77-4E28-FC5D-EC3BDCCD3154}"/>
                  </a:ext>
                </a:extLst>
              </p:cNvPr>
              <p:cNvSpPr txBox="1"/>
              <p:nvPr/>
            </p:nvSpPr>
            <p:spPr>
              <a:xfrm>
                <a:off x="8616302" y="3458782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983DB1-EA77-4E28-FC5D-EC3BDCCD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302" y="3458782"/>
                <a:ext cx="47737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38A24E-0661-7FB4-6D72-B37B1575E7B6}"/>
                  </a:ext>
                </a:extLst>
              </p:cNvPr>
              <p:cNvSpPr txBox="1"/>
              <p:nvPr/>
            </p:nvSpPr>
            <p:spPr>
              <a:xfrm>
                <a:off x="9798902" y="3458782"/>
                <a:ext cx="477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38A24E-0661-7FB4-6D72-B37B1575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902" y="3458782"/>
                <a:ext cx="47737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842255-CE43-921C-A227-E63C4983C684}"/>
                  </a:ext>
                </a:extLst>
              </p:cNvPr>
              <p:cNvSpPr txBox="1"/>
              <p:nvPr/>
            </p:nvSpPr>
            <p:spPr>
              <a:xfrm>
                <a:off x="10371051" y="3042968"/>
                <a:ext cx="467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7842255-CE43-921C-A227-E63C4983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051" y="3042968"/>
                <a:ext cx="46749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1C8F30F-6448-BB8D-2454-3FD0C24A456F}"/>
              </a:ext>
            </a:extLst>
          </p:cNvPr>
          <p:cNvCxnSpPr/>
          <p:nvPr/>
        </p:nvCxnSpPr>
        <p:spPr>
          <a:xfrm>
            <a:off x="10487025" y="1955006"/>
            <a:ext cx="43536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ABBAACF-A8B0-03B0-4248-F0DB12B1B119}"/>
                  </a:ext>
                </a:extLst>
              </p:cNvPr>
              <p:cNvSpPr txBox="1"/>
              <p:nvPr/>
            </p:nvSpPr>
            <p:spPr>
              <a:xfrm>
                <a:off x="11052967" y="177034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1" dirty="0">
                    <a:solidFill>
                      <a:srgbClr val="ED7D31"/>
                    </a:solidFill>
                  </a:rPr>
                  <a:t>edges</a:t>
                </a:r>
                <a:endParaRPr lang="zh-CN" altLang="en-US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ABBAACF-A8B0-03B0-4248-F0DB12B1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967" y="1770340"/>
                <a:ext cx="982961" cy="369332"/>
              </a:xfrm>
              <a:prstGeom prst="rect">
                <a:avLst/>
              </a:prstGeom>
              <a:blipFill>
                <a:blip r:embed="rId8"/>
                <a:stretch>
                  <a:fillRect t="-8197" r="-496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4838FCA-4605-3E91-7A20-0724E3C95BDA}"/>
              </a:ext>
            </a:extLst>
          </p:cNvPr>
          <p:cNvCxnSpPr/>
          <p:nvPr/>
        </p:nvCxnSpPr>
        <p:spPr>
          <a:xfrm>
            <a:off x="10487206" y="2320033"/>
            <a:ext cx="435363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6CE598-D080-9BD8-15CA-22EBBEAE15DE}"/>
                  </a:ext>
                </a:extLst>
              </p:cNvPr>
              <p:cNvSpPr txBox="1"/>
              <p:nvPr/>
            </p:nvSpPr>
            <p:spPr>
              <a:xfrm>
                <a:off x="11053148" y="2135367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1" dirty="0">
                    <a:solidFill>
                      <a:srgbClr val="ED7D31"/>
                    </a:solidFill>
                  </a:rPr>
                  <a:t>edges</a:t>
                </a:r>
                <a:endParaRPr lang="zh-CN" altLang="en-US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26CE598-D080-9BD8-15CA-22EBBEA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148" y="2135367"/>
                <a:ext cx="982961" cy="369332"/>
              </a:xfrm>
              <a:prstGeom prst="rect">
                <a:avLst/>
              </a:prstGeom>
              <a:blipFill>
                <a:blip r:embed="rId9"/>
                <a:stretch>
                  <a:fillRect t="-8197" r="-496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4606820-50C7-0D7A-58B9-225748D6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2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29" grpId="0" animBg="1"/>
      <p:bldP spid="29" grpId="1" animBg="1"/>
      <p:bldP spid="39" grpId="0"/>
      <p:bldP spid="40" grpId="0"/>
      <p:bldP spid="41" grpId="0"/>
      <p:bldP spid="42" grpId="0"/>
      <p:bldP spid="45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CEDEC-630D-6B04-80DF-C3C3135E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Pivot Algorithms for UMVD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F7E62C-0D14-7D67-7F5C-A89959408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6287814" cy="4896803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Algorithm: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1. Choose a random pivot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2. Decide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distances to</a:t>
                </a:r>
                <a:r>
                  <a:rPr lang="en-US" altLang="zh-CN" dirty="0"/>
                  <a:t> the pivot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 minimally fix the remaining distances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3. Group non-pivots according to their distances to the pivot, and recursively solve each group with a cap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Two natural instantiations for step 2</a:t>
                </a:r>
              </a:p>
              <a:p>
                <a:pPr lvl="1"/>
                <a:r>
                  <a:rPr lang="en-US" altLang="zh-CN" dirty="0"/>
                  <a:t>Combinatorial: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use the input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-approx.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 [CFLM22]</a:t>
                </a:r>
              </a:p>
              <a:p>
                <a:pPr lvl="1"/>
                <a:r>
                  <a:rPr lang="en-US" altLang="zh-CN" dirty="0"/>
                  <a:t>LP based?</a:t>
                </a:r>
              </a:p>
              <a:p>
                <a:pPr lvl="2"/>
                <a:r>
                  <a:rPr lang="en-US" altLang="zh-CN" dirty="0"/>
                  <a:t>5-approx.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F7E62C-0D14-7D67-7F5C-A89959408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6287814" cy="4896803"/>
              </a:xfrm>
              <a:blipFill>
                <a:blip r:embed="rId3"/>
                <a:stretch>
                  <a:fillRect l="-1746" t="-2242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0EB077DD-F42A-9FB6-A961-D341F61B711F}"/>
              </a:ext>
            </a:extLst>
          </p:cNvPr>
          <p:cNvSpPr/>
          <p:nvPr/>
        </p:nvSpPr>
        <p:spPr>
          <a:xfrm>
            <a:off x="9166214" y="1655380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C3A865-805E-1873-1B89-3AA932ACD5FE}"/>
              </a:ext>
            </a:extLst>
          </p:cNvPr>
          <p:cNvSpPr/>
          <p:nvPr/>
        </p:nvSpPr>
        <p:spPr>
          <a:xfrm>
            <a:off x="7617794" y="2873327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FAE2E7-6481-413B-5CA7-3C43C478212C}"/>
              </a:ext>
            </a:extLst>
          </p:cNvPr>
          <p:cNvSpPr/>
          <p:nvPr/>
        </p:nvSpPr>
        <p:spPr>
          <a:xfrm>
            <a:off x="8594944" y="3272379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8BC6201-DBAB-D4E1-1435-C2E212F9FF96}"/>
              </a:ext>
            </a:extLst>
          </p:cNvPr>
          <p:cNvSpPr/>
          <p:nvPr/>
        </p:nvSpPr>
        <p:spPr>
          <a:xfrm>
            <a:off x="9663947" y="3272379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B61A721-D065-3377-45CA-4C51B2230306}"/>
              </a:ext>
            </a:extLst>
          </p:cNvPr>
          <p:cNvSpPr/>
          <p:nvPr/>
        </p:nvSpPr>
        <p:spPr>
          <a:xfrm>
            <a:off x="10641097" y="2881937"/>
            <a:ext cx="630621" cy="6306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4</a:t>
            </a:r>
            <a:endParaRPr lang="zh-CN" altLang="en-US" sz="20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F5C4E7D-EC61-2DF9-073B-A1F569FEF1F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933105" y="1970691"/>
            <a:ext cx="1233109" cy="902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3743D1-4D09-9971-7622-C368421E4350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8910255" y="2193649"/>
            <a:ext cx="348311" cy="10787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C57D64E-53B7-A53B-4C1E-F8E4F2DC2716}"/>
              </a:ext>
            </a:extLst>
          </p:cNvPr>
          <p:cNvCxnSpPr>
            <a:stCxn id="4" idx="5"/>
            <a:endCxn id="7" idx="0"/>
          </p:cNvCxnSpPr>
          <p:nvPr/>
        </p:nvCxnSpPr>
        <p:spPr>
          <a:xfrm>
            <a:off x="9704483" y="2193649"/>
            <a:ext cx="274775" cy="10787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EFA7346-590A-42FE-5DDE-8A950B3DDE65}"/>
              </a:ext>
            </a:extLst>
          </p:cNvPr>
          <p:cNvCxnSpPr>
            <a:stCxn id="4" idx="6"/>
            <a:endCxn id="8" idx="0"/>
          </p:cNvCxnSpPr>
          <p:nvPr/>
        </p:nvCxnSpPr>
        <p:spPr>
          <a:xfrm>
            <a:off x="9796835" y="1970691"/>
            <a:ext cx="1159573" cy="9112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97EFEB3-2B9D-6BC0-6D88-BE0812BCACD2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8156063" y="3411596"/>
            <a:ext cx="438881" cy="1760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25D50A-7C09-E940-DF9E-85E063FD71C7}"/>
              </a:ext>
            </a:extLst>
          </p:cNvPr>
          <p:cNvCxnSpPr>
            <a:stCxn id="8" idx="3"/>
            <a:endCxn id="7" idx="6"/>
          </p:cNvCxnSpPr>
          <p:nvPr/>
        </p:nvCxnSpPr>
        <p:spPr>
          <a:xfrm flipH="1">
            <a:off x="10294568" y="3420206"/>
            <a:ext cx="438881" cy="1674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13897C-E180-61B3-6456-EC3C0F1F44F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225565" y="3587690"/>
            <a:ext cx="4383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2DFD137-71D9-187C-2901-2D41BE97706C}"/>
              </a:ext>
            </a:extLst>
          </p:cNvPr>
          <p:cNvSpPr txBox="1"/>
          <p:nvPr/>
        </p:nvSpPr>
        <p:spPr>
          <a:xfrm>
            <a:off x="8308196" y="21013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ED7D31"/>
                </a:solidFill>
              </a:rPr>
              <a:t>5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C27D98-1AF5-2BFD-530B-19F6872FAE0C}"/>
              </a:ext>
            </a:extLst>
          </p:cNvPr>
          <p:cNvSpPr txBox="1"/>
          <p:nvPr/>
        </p:nvSpPr>
        <p:spPr>
          <a:xfrm>
            <a:off x="10317513" y="210133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ED7D31"/>
                </a:solidFill>
              </a:rPr>
              <a:t>3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239FDC-C513-0398-6B32-4314B690762E}"/>
              </a:ext>
            </a:extLst>
          </p:cNvPr>
          <p:cNvSpPr txBox="1"/>
          <p:nvPr/>
        </p:nvSpPr>
        <p:spPr>
          <a:xfrm>
            <a:off x="8694332" y="25633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ED7D31"/>
                </a:solidFill>
              </a:rPr>
              <a:t>5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2DE54BE-3AC4-BB1A-E4A6-C9172B4DC4DC}"/>
              </a:ext>
            </a:extLst>
          </p:cNvPr>
          <p:cNvSpPr txBox="1"/>
          <p:nvPr/>
        </p:nvSpPr>
        <p:spPr>
          <a:xfrm>
            <a:off x="9866269" y="256330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ED7D31"/>
                </a:solidFill>
              </a:rPr>
              <a:t>3</a:t>
            </a:r>
            <a:endParaRPr lang="zh-CN" altLang="en-US" sz="2000" b="1" dirty="0">
              <a:solidFill>
                <a:srgbClr val="ED7D3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F18E58-F99E-1D13-208C-525B858E8AD5}"/>
              </a:ext>
            </a:extLst>
          </p:cNvPr>
          <p:cNvSpPr txBox="1"/>
          <p:nvPr/>
        </p:nvSpPr>
        <p:spPr>
          <a:xfrm>
            <a:off x="8154949" y="3476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67D521-5EEA-3D6F-D3D2-D28A03CB6382}"/>
              </a:ext>
            </a:extLst>
          </p:cNvPr>
          <p:cNvSpPr txBox="1"/>
          <p:nvPr/>
        </p:nvSpPr>
        <p:spPr>
          <a:xfrm>
            <a:off x="10456120" y="3485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014F55-D350-F696-2A9E-20ECA40B7A18}"/>
              </a:ext>
            </a:extLst>
          </p:cNvPr>
          <p:cNvSpPr txBox="1"/>
          <p:nvPr/>
        </p:nvSpPr>
        <p:spPr>
          <a:xfrm>
            <a:off x="9265600" y="36259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875B6-A663-FC7F-DD37-4BF7A5E36757}"/>
              </a:ext>
            </a:extLst>
          </p:cNvPr>
          <p:cNvSpPr txBox="1"/>
          <p:nvPr/>
        </p:nvSpPr>
        <p:spPr>
          <a:xfrm>
            <a:off x="9256313" y="3613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655F57-78B0-F87A-7861-C960E80EFB2B}"/>
              </a:ext>
            </a:extLst>
          </p:cNvPr>
          <p:cNvSpPr txBox="1"/>
          <p:nvPr/>
        </p:nvSpPr>
        <p:spPr>
          <a:xfrm>
            <a:off x="10448085" y="34813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47802A-C67B-0FFF-F90A-14DC4CAEB350}"/>
              </a:ext>
            </a:extLst>
          </p:cNvPr>
          <p:cNvSpPr/>
          <p:nvPr/>
        </p:nvSpPr>
        <p:spPr>
          <a:xfrm>
            <a:off x="7235688" y="2693258"/>
            <a:ext cx="2054095" cy="19980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421030E-D310-8B14-CA45-CC210588F8F1}"/>
              </a:ext>
            </a:extLst>
          </p:cNvPr>
          <p:cNvSpPr/>
          <p:nvPr/>
        </p:nvSpPr>
        <p:spPr>
          <a:xfrm>
            <a:off x="9574284" y="2626976"/>
            <a:ext cx="2054095" cy="199801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AFE888-26A8-EBFE-0DAD-8FDF3605A1FE}"/>
                  </a:ext>
                </a:extLst>
              </p:cNvPr>
              <p:cNvSpPr txBox="1"/>
              <p:nvPr/>
            </p:nvSpPr>
            <p:spPr>
              <a:xfrm>
                <a:off x="7366461" y="5279220"/>
                <a:ext cx="4392691" cy="887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CN" sz="2400" b="0" dirty="0"/>
                  <a:t>Ultrametric inequality:  </a:t>
                </a:r>
                <a:br>
                  <a:rPr lang="en-US" altLang="zh-CN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AFE888-26A8-EBFE-0DAD-8FDF3605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461" y="5279220"/>
                <a:ext cx="4392691" cy="887166"/>
              </a:xfrm>
              <a:prstGeom prst="rect">
                <a:avLst/>
              </a:prstGeom>
              <a:blipFill>
                <a:blip r:embed="rId4"/>
                <a:stretch>
                  <a:fillRect l="-2080" t="-4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3F26FDB-BF8C-A5A0-5C19-1DCAB4EB30B1}"/>
                  </a:ext>
                </a:extLst>
              </p:cNvPr>
              <p:cNvSpPr txBox="1"/>
              <p:nvPr/>
            </p:nvSpPr>
            <p:spPr>
              <a:xfrm>
                <a:off x="7601148" y="4685710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C00000"/>
                    </a:solidFill>
                  </a:rPr>
                  <a:t>Cap: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′≤5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3F26FDB-BF8C-A5A0-5C19-1DCAB4EB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148" y="4685710"/>
                <a:ext cx="1301959" cy="369332"/>
              </a:xfrm>
              <a:prstGeom prst="rect">
                <a:avLst/>
              </a:prstGeom>
              <a:blipFill>
                <a:blip r:embed="rId5"/>
                <a:stretch>
                  <a:fillRect l="-422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5AA834-5A4E-6326-1318-712E89C29D25}"/>
                  </a:ext>
                </a:extLst>
              </p:cNvPr>
              <p:cNvSpPr txBox="1"/>
              <p:nvPr/>
            </p:nvSpPr>
            <p:spPr>
              <a:xfrm>
                <a:off x="10022722" y="4685710"/>
                <a:ext cx="130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C00000"/>
                    </a:solidFill>
                  </a:rPr>
                  <a:t>Cap: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′≤3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65AA834-5A4E-6326-1318-712E89C2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22" y="4685710"/>
                <a:ext cx="1301959" cy="369332"/>
              </a:xfrm>
              <a:prstGeom prst="rect">
                <a:avLst/>
              </a:prstGeom>
              <a:blipFill>
                <a:blip r:embed="rId6"/>
                <a:stretch>
                  <a:fillRect l="-373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BC45999C-FDBB-932D-6E4E-828C6EC0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3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/>
      <p:bldP spid="17" grpId="0"/>
      <p:bldP spid="18" grpId="0"/>
      <p:bldP spid="19" grpId="0"/>
      <p:bldP spid="20" grpId="0"/>
      <p:bldP spid="21" grpId="0"/>
      <p:bldP spid="21" grpId="1"/>
      <p:bldP spid="22" grpId="0"/>
      <p:bldP spid="22" grpId="1"/>
      <p:bldP spid="24" grpId="0"/>
      <p:bldP spid="25" grpId="0" animBg="1"/>
      <p:bldP spid="26" grpId="0" animBg="1"/>
      <p:bldP spid="29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FB6B4-4045-ED47-B80A-2D39F359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LP-based Pivot Algorithm: Candidate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D121DC-9C3F-C022-910E-833891BA6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292762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Facts about the LP solutions</a:t>
                </a:r>
              </a:p>
              <a:p>
                <a:pPr lvl="1"/>
                <a:r>
                  <a:rPr lang="en-US" altLang="zh-CN" dirty="0"/>
                  <a:t>Recall in definition: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for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Observation: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in some optimal solutions</a:t>
                </a:r>
                <a:endParaRPr lang="zh-CN" altLang="en-US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Interpreting the LP as distributions (for each edge)</a:t>
                </a:r>
                <a:br>
                  <a:rPr lang="en-US" altLang="zh-CN" b="1" dirty="0">
                    <a:solidFill>
                      <a:srgbClr val="0070C0"/>
                    </a:solidFill>
                  </a:rPr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ℓ−1</m:t>
                        </m:r>
                      </m:sup>
                    </m:sSubSup>
                    <m:r>
                      <a:rPr lang="en-US" altLang="zh-CN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For the cap,</a:t>
                </a:r>
              </a:p>
              <a:p>
                <a:pPr lvl="1"/>
                <a:r>
                  <a:rPr lang="en-US" altLang="zh-CN" dirty="0"/>
                  <a:t>truncate the LP solution: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zh-CN" dirty="0"/>
                  <a:t> above the cap</a:t>
                </a:r>
                <a:br>
                  <a:rPr lang="en-US" altLang="zh-CN" dirty="0"/>
                </a:br>
                <a:r>
                  <a:rPr lang="en-US" altLang="zh-CN" dirty="0"/>
                  <a:t>(to maintain the LP feasibility)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D121DC-9C3F-C022-910E-833891BA6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292762"/>
              </a:xfrm>
              <a:blipFill>
                <a:blip r:embed="rId3"/>
                <a:stretch>
                  <a:fillRect l="-1043" t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5EC7A8C3-3DBE-C65A-D411-E56065DD9F86}"/>
                  </a:ext>
                </a:extLst>
              </p:cNvPr>
              <p:cNvSpPr/>
              <p:nvPr/>
            </p:nvSpPr>
            <p:spPr>
              <a:xfrm>
                <a:off x="8791459" y="4786883"/>
                <a:ext cx="3400541" cy="133887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We assume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  <m:t>𝐚𝐫𝐠𝐦𝐚𝐱</m:t>
                              </m:r>
                            </m:e>
                            <m:lim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bSup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ℓ−</m:t>
                              </m:r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5EC7A8C3-3DBE-C65A-D411-E56065DD9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59" y="4786883"/>
                <a:ext cx="3400541" cy="133887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FB13D-70E6-7050-2CF1-61748244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7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C3419-ED0A-A961-41C8-EBE8E9DF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Triangle-based Analysis - Preliminaries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705D9-DA94-BDA6-C302-22EF3CF83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9685"/>
                <a:ext cx="10515600" cy="52653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𝐴𝐿𝐺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]≤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(1)⋅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modified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LP contribution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(i.e.,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#modifications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𝐴𝐿𝐺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Two types of modifications</a:t>
                </a:r>
              </a:p>
              <a:p>
                <a:pPr lvl="1"/>
                <a:r>
                  <a:rPr lang="en-US" altLang="zh-CN" dirty="0"/>
                  <a:t>On pivot edges (by sampling): easy to bound for each edge</a:t>
                </a:r>
              </a:p>
              <a:p>
                <a:pPr lvl="1"/>
                <a:r>
                  <a:rPr lang="en-US" altLang="zh-CN" dirty="0"/>
                  <a:t>On non-pivot edges (by fixing): bound for each triangle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: whether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modified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chosen as pivot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: the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are divided to different groups (i.e., appear in a subsequent recursive call) 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chosen as pivot</a:t>
                </a:r>
              </a:p>
              <a:p>
                <a:pPr lvl="2"/>
                <a:r>
                  <a:rPr lang="en-US" altLang="zh-CN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𝐴𝐿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3705D9-DA94-BDA6-C302-22EF3CF83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9685"/>
                <a:ext cx="10515600" cy="5265351"/>
              </a:xfrm>
              <a:blipFill>
                <a:blip r:embed="rId3"/>
                <a:stretch>
                  <a:fillRect l="-1043" t="-1854" b="-12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112E4A-9B59-D523-FBAB-CE233486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0D8B295-ABDE-5E9D-5C54-F62C9BFAC60B}"/>
              </a:ext>
            </a:extLst>
          </p:cNvPr>
          <p:cNvSpPr/>
          <p:nvPr/>
        </p:nvSpPr>
        <p:spPr>
          <a:xfrm rot="16200000">
            <a:off x="8019110" y="5040713"/>
            <a:ext cx="225943" cy="2743199"/>
          </a:xfrm>
          <a:prstGeom prst="leftBrace">
            <a:avLst>
              <a:gd name="adj1" fmla="val 86796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74C3B2E-B995-836E-5C16-64F0C8064ED2}"/>
                  </a:ext>
                </a:extLst>
              </p:cNvPr>
              <p:cNvSpPr/>
              <p:nvPr/>
            </p:nvSpPr>
            <p:spPr>
              <a:xfrm>
                <a:off x="5690235" y="3543217"/>
                <a:ext cx="3619500" cy="190309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key observation: </a:t>
                </a:r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≤1/3</m:t>
                    </m:r>
                  </m:oMath>
                </a14:m>
                <a:r>
                  <a:rPr lang="en-US" altLang="zh-CN" dirty="0"/>
                  <a:t>, the inputs satisfy </a:t>
                </a:r>
                <a:r>
                  <a:rPr lang="en-US" altLang="zh-CN" dirty="0" err="1"/>
                  <a:t>ultrametric</a:t>
                </a:r>
                <a:r>
                  <a:rPr lang="en-US" altLang="zh-CN" dirty="0"/>
                  <a:t> inequality for these triangles.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D74C3B2E-B995-836E-5C16-64F0C8064E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35" y="3543217"/>
                <a:ext cx="3619500" cy="190309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8AA8AC1A-F379-3FB5-048C-4DBA1F28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Triangle-based Analysis for UMVD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20D66-CBC9-AB71-48A9-E8A5F1042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Issue for UMVD: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𝐴𝐿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unbounded.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Possible bad triangles</a:t>
                </a:r>
              </a:p>
              <a:p>
                <a:pPr lvl="1"/>
                <a:r>
                  <a:rPr lang="en-US" altLang="zh-CN" dirty="0"/>
                  <a:t>Low-cost/high-cost edges: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LP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be too low: only when 2 low-cost edges share the same input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20D66-CBC9-AB71-48A9-E8A5F1042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等腰三角形 3">
            <a:extLst>
              <a:ext uri="{FF2B5EF4-FFF2-40B4-BE49-F238E27FC236}">
                <a16:creationId xmlns:a16="http://schemas.microsoft.com/office/drawing/2014/main" id="{1BAD5CE3-6505-D7CE-D568-B919E4D4E72A}"/>
              </a:ext>
            </a:extLst>
          </p:cNvPr>
          <p:cNvSpPr/>
          <p:nvPr/>
        </p:nvSpPr>
        <p:spPr>
          <a:xfrm>
            <a:off x="2383972" y="3546566"/>
            <a:ext cx="2098678" cy="1809205"/>
          </a:xfrm>
          <a:prstGeom prst="triangl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08279DB-B554-770D-83A8-8E82D79E6226}"/>
              </a:ext>
            </a:extLst>
          </p:cNvPr>
          <p:cNvCxnSpPr>
            <a:cxnSpLocks/>
          </p:cNvCxnSpPr>
          <p:nvPr/>
        </p:nvCxnSpPr>
        <p:spPr>
          <a:xfrm flipV="1">
            <a:off x="2547620" y="3689985"/>
            <a:ext cx="800100" cy="13773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90DE080-66A4-6FFE-49DF-265DE4E813A7}"/>
              </a:ext>
            </a:extLst>
          </p:cNvPr>
          <p:cNvCxnSpPr/>
          <p:nvPr/>
        </p:nvCxnSpPr>
        <p:spPr>
          <a:xfrm>
            <a:off x="2762794" y="5355770"/>
            <a:ext cx="145650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2C1E509-2B51-AEA3-29F1-8D3B21E4F26C}"/>
              </a:ext>
            </a:extLst>
          </p:cNvPr>
          <p:cNvCxnSpPr>
            <a:cxnSpLocks/>
          </p:cNvCxnSpPr>
          <p:nvPr/>
        </p:nvCxnSpPr>
        <p:spPr>
          <a:xfrm>
            <a:off x="3564255" y="3773805"/>
            <a:ext cx="763905" cy="13161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3D49F2A-EEEA-61E0-7AC4-BC42E020F114}"/>
              </a:ext>
            </a:extLst>
          </p:cNvPr>
          <p:cNvSpPr/>
          <p:nvPr/>
        </p:nvSpPr>
        <p:spPr>
          <a:xfrm>
            <a:off x="6239692" y="3546566"/>
            <a:ext cx="2098678" cy="1809205"/>
          </a:xfrm>
          <a:prstGeom prst="triangl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B181ECD-B73F-16F8-1E72-02DEDEBB72F2}"/>
              </a:ext>
            </a:extLst>
          </p:cNvPr>
          <p:cNvCxnSpPr>
            <a:cxnSpLocks/>
          </p:cNvCxnSpPr>
          <p:nvPr/>
        </p:nvCxnSpPr>
        <p:spPr>
          <a:xfrm flipV="1">
            <a:off x="6403340" y="3689985"/>
            <a:ext cx="800100" cy="13773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3E58EF-E0AF-72F5-FE33-1A9416E8D9B6}"/>
              </a:ext>
            </a:extLst>
          </p:cNvPr>
          <p:cNvCxnSpPr>
            <a:cxnSpLocks/>
          </p:cNvCxnSpPr>
          <p:nvPr/>
        </p:nvCxnSpPr>
        <p:spPr>
          <a:xfrm>
            <a:off x="6604000" y="5355770"/>
            <a:ext cx="513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F64264C-63BA-25C3-80F5-587EDD8D709C}"/>
              </a:ext>
            </a:extLst>
          </p:cNvPr>
          <p:cNvCxnSpPr>
            <a:cxnSpLocks/>
          </p:cNvCxnSpPr>
          <p:nvPr/>
        </p:nvCxnSpPr>
        <p:spPr>
          <a:xfrm>
            <a:off x="7419975" y="3773805"/>
            <a:ext cx="763905" cy="13161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C60EEFD-0D42-9EE0-9615-3911E4190704}"/>
              </a:ext>
            </a:extLst>
          </p:cNvPr>
          <p:cNvSpPr txBox="1"/>
          <p:nvPr/>
        </p:nvSpPr>
        <p:spPr>
          <a:xfrm>
            <a:off x="2105864" y="5481771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third one is low-cost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17C6DB-0CC4-B0DF-0BD4-0871E1382EB9}"/>
              </a:ext>
            </a:extLst>
          </p:cNvPr>
          <p:cNvSpPr txBox="1"/>
          <p:nvPr/>
        </p:nvSpPr>
        <p:spPr>
          <a:xfrm>
            <a:off x="5961584" y="5481771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third one is high-cost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B1D29A-1C5A-1753-03CC-290D1671FF24}"/>
                  </a:ext>
                </a:extLst>
              </p:cNvPr>
              <p:cNvSpPr txBox="1"/>
              <p:nvPr/>
            </p:nvSpPr>
            <p:spPr>
              <a:xfrm>
                <a:off x="2081037" y="5112439"/>
                <a:ext cx="328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7B1D29A-1C5A-1753-03CC-290D1671F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037" y="5112439"/>
                <a:ext cx="328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73DCE7-19BD-57D4-A1E0-4B6B76213900}"/>
                  </a:ext>
                </a:extLst>
              </p:cNvPr>
              <p:cNvSpPr txBox="1"/>
              <p:nvPr/>
            </p:nvSpPr>
            <p:spPr>
              <a:xfrm>
                <a:off x="4480976" y="5112439"/>
                <a:ext cx="334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973DCE7-19BD-57D4-A1E0-4B6B76213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76" y="5112439"/>
                <a:ext cx="33451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89C405-455C-5099-C6CA-385366E3060E}"/>
                  </a:ext>
                </a:extLst>
              </p:cNvPr>
              <p:cNvSpPr txBox="1"/>
              <p:nvPr/>
            </p:nvSpPr>
            <p:spPr>
              <a:xfrm>
                <a:off x="8338370" y="5128541"/>
                <a:ext cx="334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89C405-455C-5099-C6CA-385366E3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370" y="5128541"/>
                <a:ext cx="3345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E6F65A-ACCC-6AED-8AFC-E719F3CF99D7}"/>
                  </a:ext>
                </a:extLst>
              </p:cNvPr>
              <p:cNvSpPr txBox="1"/>
              <p:nvPr/>
            </p:nvSpPr>
            <p:spPr>
              <a:xfrm>
                <a:off x="5929500" y="5171104"/>
                <a:ext cx="328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E6F65A-ACCC-6AED-8AFC-E719F3CF9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00" y="5171104"/>
                <a:ext cx="328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1008E73-FBA6-22A4-4E4F-87085870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7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21" grpId="0" animBg="1"/>
      <p:bldP spid="21" grpId="1" animBg="1"/>
      <p:bldP spid="28" grpId="0"/>
      <p:bldP spid="29" grpId="0"/>
      <p:bldP spid="29" grpId="1"/>
      <p:bldP spid="5" grpId="0"/>
      <p:bldP spid="6" grpId="0"/>
      <p:bldP spid="8" grpId="0"/>
      <p:bldP spid="8" grpId="1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7701-6F49-B6AF-BCCE-6513E05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LP-based Pivot Algorithm: Candidate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4DE77D-56CA-C76A-C2D2-E3A1C8D4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Combining two rounding schemes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threshold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(e.g.,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sample the distance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, fix the distance to the input</a:t>
                </a:r>
              </a:p>
              <a:p>
                <a:pPr lvl="1"/>
                <a:r>
                  <a:rPr lang="en-US" altLang="zh-CN" dirty="0"/>
                  <a:t>Property: no modifications in triangles w/ 3 low-cost edges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4DE77D-56CA-C76A-C2D2-E3A1C8D4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4DD4E62-9886-15E0-C696-3BC6444CBE92}"/>
              </a:ext>
            </a:extLst>
          </p:cNvPr>
          <p:cNvCxnSpPr/>
          <p:nvPr/>
        </p:nvCxnSpPr>
        <p:spPr>
          <a:xfrm>
            <a:off x="3087445" y="4108214"/>
            <a:ext cx="51851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78319E0-DF8E-D2CB-AC59-99E8C599B10F}"/>
              </a:ext>
            </a:extLst>
          </p:cNvPr>
          <p:cNvCxnSpPr>
            <a:cxnSpLocks/>
          </p:cNvCxnSpPr>
          <p:nvPr/>
        </p:nvCxnSpPr>
        <p:spPr>
          <a:xfrm>
            <a:off x="3367144" y="4108214"/>
            <a:ext cx="382972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3CF3D6-CBC5-6767-50EE-263FB581E5C1}"/>
              </a:ext>
            </a:extLst>
          </p:cNvPr>
          <p:cNvCxnSpPr/>
          <p:nvPr/>
        </p:nvCxnSpPr>
        <p:spPr>
          <a:xfrm flipV="1">
            <a:off x="3094588" y="3914576"/>
            <a:ext cx="0" cy="193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7DA1B4E-077D-F2BE-5EDB-FA4EF65688B7}"/>
              </a:ext>
            </a:extLst>
          </p:cNvPr>
          <p:cNvCxnSpPr/>
          <p:nvPr/>
        </p:nvCxnSpPr>
        <p:spPr>
          <a:xfrm flipV="1">
            <a:off x="3358907" y="3907275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48F7EA-54F5-36BB-849B-F7F0516DDA44}"/>
              </a:ext>
            </a:extLst>
          </p:cNvPr>
          <p:cNvCxnSpPr/>
          <p:nvPr/>
        </p:nvCxnSpPr>
        <p:spPr>
          <a:xfrm flipV="1">
            <a:off x="7196623" y="3905051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9ECC1D-7E5E-68EE-E01D-F2B13404E68F}"/>
              </a:ext>
            </a:extLst>
          </p:cNvPr>
          <p:cNvCxnSpPr/>
          <p:nvPr/>
        </p:nvCxnSpPr>
        <p:spPr>
          <a:xfrm flipV="1">
            <a:off x="8272631" y="3907275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76A2752-43E4-3ED3-41C1-2EF443AC8539}"/>
              </a:ext>
            </a:extLst>
          </p:cNvPr>
          <p:cNvCxnSpPr/>
          <p:nvPr/>
        </p:nvCxnSpPr>
        <p:spPr>
          <a:xfrm flipV="1">
            <a:off x="7537207" y="3907275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D46581-5D35-D085-8434-753DD44B3A3D}"/>
                  </a:ext>
                </a:extLst>
              </p:cNvPr>
              <p:cNvSpPr txBox="1"/>
              <p:nvPr/>
            </p:nvSpPr>
            <p:spPr>
              <a:xfrm>
                <a:off x="3094588" y="3462360"/>
                <a:ext cx="523220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D46581-5D35-D085-8434-753DD44B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88" y="3462360"/>
                <a:ext cx="523220" cy="415050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D84D71-21D1-53C7-20B4-42A1B5CEC231}"/>
                  </a:ext>
                </a:extLst>
              </p:cNvPr>
              <p:cNvSpPr txBox="1"/>
              <p:nvPr/>
            </p:nvSpPr>
            <p:spPr>
              <a:xfrm>
                <a:off x="6935013" y="3462360"/>
                <a:ext cx="523220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D84D71-21D1-53C7-20B4-42A1B5CEC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013" y="3462360"/>
                <a:ext cx="523220" cy="415627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556E36-4AE3-C98D-01D6-B921CEB66056}"/>
                  </a:ext>
                </a:extLst>
              </p:cNvPr>
              <p:cNvSpPr txBox="1"/>
              <p:nvPr/>
            </p:nvSpPr>
            <p:spPr>
              <a:xfrm>
                <a:off x="4102378" y="4257531"/>
                <a:ext cx="3385029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&gt;1−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8556E36-4AE3-C98D-01D6-B921CEB6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78" y="4257531"/>
                <a:ext cx="3385029" cy="415627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AABFA03-535F-DABD-25CC-3C450C6F297F}"/>
              </a:ext>
            </a:extLst>
          </p:cNvPr>
          <p:cNvCxnSpPr/>
          <p:nvPr/>
        </p:nvCxnSpPr>
        <p:spPr>
          <a:xfrm>
            <a:off x="3087445" y="5526795"/>
            <a:ext cx="51851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1AA5D38-A3E2-4002-50E7-41A2DB50C691}"/>
              </a:ext>
            </a:extLst>
          </p:cNvPr>
          <p:cNvCxnSpPr>
            <a:cxnSpLocks/>
          </p:cNvCxnSpPr>
          <p:nvPr/>
        </p:nvCxnSpPr>
        <p:spPr>
          <a:xfrm>
            <a:off x="3729038" y="5526795"/>
            <a:ext cx="23669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DE18422-2C3E-DC6E-A2B4-9B9527B2EFBC}"/>
              </a:ext>
            </a:extLst>
          </p:cNvPr>
          <p:cNvCxnSpPr/>
          <p:nvPr/>
        </p:nvCxnSpPr>
        <p:spPr>
          <a:xfrm flipV="1">
            <a:off x="3094588" y="5333157"/>
            <a:ext cx="0" cy="1936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D9317E3-D3DF-C13F-E398-A7A450612237}"/>
              </a:ext>
            </a:extLst>
          </p:cNvPr>
          <p:cNvCxnSpPr/>
          <p:nvPr/>
        </p:nvCxnSpPr>
        <p:spPr>
          <a:xfrm flipV="1">
            <a:off x="3729038" y="5325856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BCA8E7-35CA-4006-BB0A-FE92FA34647B}"/>
              </a:ext>
            </a:extLst>
          </p:cNvPr>
          <p:cNvCxnSpPr/>
          <p:nvPr/>
        </p:nvCxnSpPr>
        <p:spPr>
          <a:xfrm flipV="1">
            <a:off x="6096000" y="5325621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D330994-2C47-538B-D5DA-4FBF14F04DA0}"/>
              </a:ext>
            </a:extLst>
          </p:cNvPr>
          <p:cNvCxnSpPr/>
          <p:nvPr/>
        </p:nvCxnSpPr>
        <p:spPr>
          <a:xfrm flipV="1">
            <a:off x="8272631" y="5325856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5E8DC7D-8046-ACEE-5B8F-AA6B89911AEE}"/>
              </a:ext>
            </a:extLst>
          </p:cNvPr>
          <p:cNvCxnSpPr/>
          <p:nvPr/>
        </p:nvCxnSpPr>
        <p:spPr>
          <a:xfrm flipV="1">
            <a:off x="7585317" y="5313793"/>
            <a:ext cx="0" cy="21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9BD47BF-20ED-A9E8-3893-9C16B79295C4}"/>
                  </a:ext>
                </a:extLst>
              </p:cNvPr>
              <p:cNvSpPr txBox="1"/>
              <p:nvPr/>
            </p:nvSpPr>
            <p:spPr>
              <a:xfrm>
                <a:off x="3467428" y="4856837"/>
                <a:ext cx="523220" cy="415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9BD47BF-20ED-A9E8-3893-9C16B792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28" y="4856837"/>
                <a:ext cx="523220" cy="415050"/>
              </a:xfrm>
              <a:prstGeom prst="rect">
                <a:avLst/>
              </a:prstGeom>
              <a:blipFill>
                <a:blip r:embed="rId7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C65BBA9-018B-5619-5C31-16E9B7FBF302}"/>
                  </a:ext>
                </a:extLst>
              </p:cNvPr>
              <p:cNvSpPr txBox="1"/>
              <p:nvPr/>
            </p:nvSpPr>
            <p:spPr>
              <a:xfrm>
                <a:off x="5834390" y="4856837"/>
                <a:ext cx="523220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C65BBA9-018B-5619-5C31-16E9B7FB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390" y="4856837"/>
                <a:ext cx="523220" cy="415627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DBAFB3-0375-18E4-AB7C-0A44D0667177}"/>
                  </a:ext>
                </a:extLst>
              </p:cNvPr>
              <p:cNvSpPr txBox="1"/>
              <p:nvPr/>
            </p:nvSpPr>
            <p:spPr>
              <a:xfrm>
                <a:off x="4102378" y="5676112"/>
                <a:ext cx="3789692" cy="415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DBAFB3-0375-18E4-AB7C-0A44D066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78" y="5676112"/>
                <a:ext cx="3789692" cy="415627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2FDF62E0-C802-4D1D-A24D-A325E6A6A13B}"/>
              </a:ext>
            </a:extLst>
          </p:cNvPr>
          <p:cNvSpPr/>
          <p:nvPr/>
        </p:nvSpPr>
        <p:spPr>
          <a:xfrm>
            <a:off x="8082571" y="1029096"/>
            <a:ext cx="3271230" cy="1661575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This property is extremely crucial in the weighted cases we considered.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5D723D-BB45-84EC-0416-F57D662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0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8AC1A-F379-3FB5-048C-4DBA1F28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Triangle-based Analysis for UMVD (cont’d)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20D66-CBC9-AB71-48A9-E8A5F1042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Issue for UMVD: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𝐴𝐿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𝐿𝑃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unbounded.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Possible bad triangles</a:t>
                </a:r>
              </a:p>
              <a:p>
                <a:pPr lvl="1"/>
                <a:r>
                  <a:rPr lang="en-US" altLang="zh-CN" dirty="0"/>
                  <a:t>Low-cost/high-cost edges: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LP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LP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be too low: only when 2 low-cost edges share the same input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B20D66-CBC9-AB71-48A9-E8A5F1042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A3D49F2A-EEEA-61E0-7AC4-BC42E020F114}"/>
              </a:ext>
            </a:extLst>
          </p:cNvPr>
          <p:cNvSpPr/>
          <p:nvPr/>
        </p:nvSpPr>
        <p:spPr>
          <a:xfrm>
            <a:off x="6239692" y="3546566"/>
            <a:ext cx="2098678" cy="1809205"/>
          </a:xfrm>
          <a:prstGeom prst="triangl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B181ECD-B73F-16F8-1E72-02DEDEBB72F2}"/>
              </a:ext>
            </a:extLst>
          </p:cNvPr>
          <p:cNvCxnSpPr>
            <a:cxnSpLocks/>
          </p:cNvCxnSpPr>
          <p:nvPr/>
        </p:nvCxnSpPr>
        <p:spPr>
          <a:xfrm flipV="1">
            <a:off x="6403340" y="3689985"/>
            <a:ext cx="800100" cy="13773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3E58EF-E0AF-72F5-FE33-1A9416E8D9B6}"/>
              </a:ext>
            </a:extLst>
          </p:cNvPr>
          <p:cNvCxnSpPr>
            <a:cxnSpLocks/>
          </p:cNvCxnSpPr>
          <p:nvPr/>
        </p:nvCxnSpPr>
        <p:spPr>
          <a:xfrm>
            <a:off x="6604000" y="5355770"/>
            <a:ext cx="513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F64264C-63BA-25C3-80F5-587EDD8D709C}"/>
              </a:ext>
            </a:extLst>
          </p:cNvPr>
          <p:cNvCxnSpPr>
            <a:cxnSpLocks/>
          </p:cNvCxnSpPr>
          <p:nvPr/>
        </p:nvCxnSpPr>
        <p:spPr>
          <a:xfrm>
            <a:off x="7419975" y="3773805"/>
            <a:ext cx="763905" cy="13161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517C6DB-0CC4-B0DF-0BD4-0871E1382EB9}"/>
              </a:ext>
            </a:extLst>
          </p:cNvPr>
          <p:cNvSpPr txBox="1"/>
          <p:nvPr/>
        </p:nvSpPr>
        <p:spPr>
          <a:xfrm>
            <a:off x="5961584" y="5481771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third one is high-cost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F516EF9-6AD0-683F-5DC9-52925540FB62}"/>
                  </a:ext>
                </a:extLst>
              </p:cNvPr>
              <p:cNvSpPr/>
              <p:nvPr/>
            </p:nvSpPr>
            <p:spPr>
              <a:xfrm>
                <a:off x="1647372" y="3578681"/>
                <a:ext cx="3783148" cy="190309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key observation: </a:t>
                </a:r>
                <a:r>
                  <a:rPr lang="en-US" altLang="zh-CN" dirty="0"/>
                  <a:t> though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big,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F516EF9-6AD0-683F-5DC9-52925540F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372" y="3578681"/>
                <a:ext cx="3783148" cy="190309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F7F93-135A-C9F2-3A15-4FDE2D12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972A1-2630-CD58-28E3-7EE2D22655F3}"/>
                  </a:ext>
                </a:extLst>
              </p:cNvPr>
              <p:cNvSpPr txBox="1"/>
              <p:nvPr/>
            </p:nvSpPr>
            <p:spPr>
              <a:xfrm>
                <a:off x="5929500" y="5171104"/>
                <a:ext cx="328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972A1-2630-CD58-28E3-7EE2D2265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00" y="5171104"/>
                <a:ext cx="328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109CB2-859C-9E39-2D9F-36D6F741D96E}"/>
                  </a:ext>
                </a:extLst>
              </p:cNvPr>
              <p:cNvSpPr txBox="1"/>
              <p:nvPr/>
            </p:nvSpPr>
            <p:spPr>
              <a:xfrm>
                <a:off x="8338370" y="5128541"/>
                <a:ext cx="334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109CB2-859C-9E39-2D9F-36D6F741D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370" y="5128541"/>
                <a:ext cx="33451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4" grpId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B39C0-3C5D-9A9A-930E-7DC5781D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Triangle-based </a:t>
            </a:r>
            <a:r>
              <a:rPr lang="en-US" altLang="zh-CN" dirty="0"/>
              <a:t>Analysis for UMVD (cont’d)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29FF1-671E-B058-2448-363B64021C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441315"/>
              </a:xfrm>
            </p:spPr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Another simple bound</a:t>
                </a:r>
              </a:p>
              <a:p>
                <a:pPr lvl="1"/>
                <a:r>
                  <a:rPr lang="en-US" altLang="zh-CN" dirty="0"/>
                  <a:t>For high-cost edges, we can upper bound by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𝐴𝐿𝐺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𝐿𝑃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In triangle-based analysis</a:t>
                </a:r>
              </a:p>
              <a:p>
                <a:pPr lvl="1"/>
                <a:r>
                  <a:rPr lang="en-US" altLang="zh-CN" dirty="0"/>
                  <a:t>Only consider modifications on low-cost edges.</a:t>
                </a:r>
              </a:p>
              <a:p>
                <a:pPr lvl="1"/>
                <a:r>
                  <a:rPr lang="en-US" altLang="zh-CN" dirty="0"/>
                  <a:t>Bound them by the LP contributions of all edges.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Optimize the combination of these two bounds</a:t>
                </a:r>
              </a:p>
              <a:p>
                <a:pPr lvl="1"/>
                <a:r>
                  <a:rPr lang="en-US" altLang="zh-CN" dirty="0"/>
                  <a:t>5-approx.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729FF1-671E-B058-2448-363B64021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441315"/>
              </a:xfrm>
              <a:blipFill>
                <a:blip r:embed="rId3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E9867-8643-FAE8-4B0D-CCEACB65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5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70811-4EC0-D2DA-3143-4A33ACC0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Problems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44197-BDC9-567A-D315-71E45CAA62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-approx.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ultrametric</a:t>
                </a:r>
                <a:r>
                  <a:rPr lang="en-US" altLang="zh-CN" dirty="0"/>
                  <a:t> fitting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(2≤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&lt;∞) 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sz="26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-approx. for Metric Violation Distance?</a:t>
                </a:r>
                <a:endParaRPr lang="zh-CN" altLang="en-US" dirty="0"/>
              </a:p>
              <a:p>
                <a:endParaRPr lang="en-US" altLang="zh-CN" dirty="0"/>
              </a:p>
              <a:p>
                <a:r>
                  <a:rPr lang="en-US" altLang="zh-CN" dirty="0"/>
                  <a:t>Small constant approx.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ultrametric</a:t>
                </a:r>
                <a:r>
                  <a:rPr lang="en-US" altLang="zh-CN" dirty="0"/>
                  <a:t> fitting?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Incorporate recent techniques of Correlation Clustering?</a:t>
                </a:r>
              </a:p>
              <a:p>
                <a:pPr lvl="1"/>
                <a:r>
                  <a:rPr lang="en-US" altLang="zh-CN" dirty="0"/>
                  <a:t>E.g., </a:t>
                </a:r>
                <a:r>
                  <a:rPr lang="en-US" altLang="zh-CN" dirty="0" err="1"/>
                  <a:t>Sherali</a:t>
                </a:r>
                <a:r>
                  <a:rPr lang="en-US" altLang="zh-CN" dirty="0"/>
                  <a:t>-Adams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[CLN22]</a:t>
                </a:r>
                <a:r>
                  <a:rPr lang="en-US" altLang="zh-CN" dirty="0"/>
                  <a:t>, set-based rounding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[CLLN23]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44197-BDC9-567A-D315-71E45CAA62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595DB-B1BD-C97D-4CEE-D6B30111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63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A27FD-12C9-24E6-4B91-340D295E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EBB05-FA70-5D59-7663-83288280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BD218-7954-9756-EAB9-D87D27E2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8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C1C5E-BFD9-4B2D-F355-2FBC763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9572"/>
                <a:ext cx="5811175" cy="569745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Definition: </a:t>
                </a:r>
              </a:p>
              <a:p>
                <a:pPr lvl="1"/>
                <a:r>
                  <a:rPr lang="en-US" altLang="zh-CN" b="0" dirty="0"/>
                  <a:t>Metric </a:t>
                </a:r>
                <a:r>
                  <a:rPr lang="en-US" altLang="zh-CN" b="0" dirty="0" err="1"/>
                  <a:t>s.t.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Equivalently, distances between leaves in a tree in which all leaves have equal distances to the root.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Hierarchical Clustering:</a:t>
                </a:r>
              </a:p>
              <a:p>
                <a:pPr lvl="1"/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≤ℓ}</m:t>
                    </m:r>
                  </m:oMath>
                </a14:m>
                <a:r>
                  <a:rPr lang="en-US" altLang="zh-CN" dirty="0"/>
                  <a:t> forms a clustering (set of disjoint cliques)</a:t>
                </a:r>
              </a:p>
              <a:p>
                <a:pPr lvl="1"/>
                <a:r>
                  <a:rPr lang="en-US" altLang="zh-CN" dirty="0"/>
                  <a:t>For example,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0 ,  30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{4}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ℓ∈[30, 50)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ℓ∈[50, 90)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ℓ∈[90, +∞)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1, 2, 3, 4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9572"/>
                <a:ext cx="5811175" cy="5697457"/>
              </a:xfrm>
              <a:blipFill>
                <a:blip r:embed="rId3"/>
                <a:stretch>
                  <a:fillRect l="-1782" t="-1925" r="-1887" b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55EAC3B9-5A47-A52F-6250-9E91B44F9358}"/>
              </a:ext>
            </a:extLst>
          </p:cNvPr>
          <p:cNvGrpSpPr/>
          <p:nvPr/>
        </p:nvGrpSpPr>
        <p:grpSpPr>
          <a:xfrm>
            <a:off x="7233289" y="1227127"/>
            <a:ext cx="3969596" cy="2402089"/>
            <a:chOff x="7401038" y="2002707"/>
            <a:chExt cx="3969596" cy="240208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BB39BBB-C3BB-F8C2-BC0A-88760B24AFC5}"/>
                </a:ext>
              </a:extLst>
            </p:cNvPr>
            <p:cNvSpPr/>
            <p:nvPr/>
          </p:nvSpPr>
          <p:spPr>
            <a:xfrm>
              <a:off x="9375331" y="2002707"/>
              <a:ext cx="214713" cy="21471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D76104E-E312-560C-5185-132EC13C20D8}"/>
                </a:ext>
              </a:extLst>
            </p:cNvPr>
            <p:cNvCxnSpPr>
              <a:cxnSpLocks/>
              <a:stCxn id="4" idx="3"/>
              <a:endCxn id="10" idx="7"/>
            </p:cNvCxnSpPr>
            <p:nvPr/>
          </p:nvCxnSpPr>
          <p:spPr>
            <a:xfrm flipH="1">
              <a:off x="8283938" y="2185976"/>
              <a:ext cx="1122837" cy="113302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D8E9923-F1AD-0EF3-1D58-BA7F2BD99279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9558600" y="2185976"/>
              <a:ext cx="816939" cy="77779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7968072-4260-EB11-04BD-E930557C7643}"/>
                </a:ext>
              </a:extLst>
            </p:cNvPr>
            <p:cNvSpPr/>
            <p:nvPr/>
          </p:nvSpPr>
          <p:spPr>
            <a:xfrm>
              <a:off x="10343692" y="2931928"/>
              <a:ext cx="217466" cy="21746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CBB830-F1ED-1FC9-483B-23898065162A}"/>
                </a:ext>
              </a:extLst>
            </p:cNvPr>
            <p:cNvSpPr/>
            <p:nvPr/>
          </p:nvSpPr>
          <p:spPr>
            <a:xfrm>
              <a:off x="8100659" y="3288193"/>
              <a:ext cx="214725" cy="2103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2CC15CE-4477-B970-BB56-2E454C6ED4B7}"/>
                </a:ext>
              </a:extLst>
            </p:cNvPr>
            <p:cNvCxnSpPr>
              <a:cxnSpLocks/>
              <a:stCxn id="10" idx="3"/>
              <a:endCxn id="13" idx="7"/>
            </p:cNvCxnSpPr>
            <p:nvPr/>
          </p:nvCxnSpPr>
          <p:spPr>
            <a:xfrm flipH="1">
              <a:off x="7795072" y="3467775"/>
              <a:ext cx="337033" cy="542986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252233C-1CC2-DCF7-8A7F-3BF3FB36362E}"/>
                </a:ext>
              </a:extLst>
            </p:cNvPr>
            <p:cNvSpPr/>
            <p:nvPr/>
          </p:nvSpPr>
          <p:spPr>
            <a:xfrm>
              <a:off x="7401038" y="3943156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AE01B2-1CE7-6836-0E2E-97058CA7AFB3}"/>
                </a:ext>
              </a:extLst>
            </p:cNvPr>
            <p:cNvSpPr txBox="1"/>
            <p:nvPr/>
          </p:nvSpPr>
          <p:spPr>
            <a:xfrm>
              <a:off x="8511351" y="23658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E93F4C-D63E-DDC4-3582-FFB93B628E05}"/>
                </a:ext>
              </a:extLst>
            </p:cNvPr>
            <p:cNvSpPr txBox="1"/>
            <p:nvPr/>
          </p:nvSpPr>
          <p:spPr>
            <a:xfrm>
              <a:off x="8494692" y="348151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D7AD4F-B8B0-EC40-527F-697A6DD7540E}"/>
                </a:ext>
              </a:extLst>
            </p:cNvPr>
            <p:cNvSpPr txBox="1"/>
            <p:nvPr/>
          </p:nvSpPr>
          <p:spPr>
            <a:xfrm>
              <a:off x="10001333" y="22828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7861DCA-4D4C-0F6A-A7BA-B78F52A78446}"/>
                </a:ext>
              </a:extLst>
            </p:cNvPr>
            <p:cNvCxnSpPr>
              <a:cxnSpLocks/>
              <a:stCxn id="10" idx="5"/>
              <a:endCxn id="23" idx="1"/>
            </p:cNvCxnSpPr>
            <p:nvPr/>
          </p:nvCxnSpPr>
          <p:spPr>
            <a:xfrm>
              <a:off x="8283938" y="3467775"/>
              <a:ext cx="307538" cy="542987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E1BA8E5-028A-61F1-EA67-ADC14EF4ED2D}"/>
                </a:ext>
              </a:extLst>
            </p:cNvPr>
            <p:cNvSpPr/>
            <p:nvPr/>
          </p:nvSpPr>
          <p:spPr>
            <a:xfrm>
              <a:off x="8523871" y="3943157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E9AFF73-BD92-5729-D9CA-5B8139C80F3D}"/>
                </a:ext>
              </a:extLst>
            </p:cNvPr>
            <p:cNvSpPr txBox="1"/>
            <p:nvPr/>
          </p:nvSpPr>
          <p:spPr>
            <a:xfrm>
              <a:off x="7493028" y="348151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C8AD3F7-30AF-7EDD-494E-EC299F00C48F}"/>
                </a:ext>
              </a:extLst>
            </p:cNvPr>
            <p:cNvCxnSpPr>
              <a:cxnSpLocks/>
              <a:stCxn id="9" idx="3"/>
              <a:endCxn id="36" idx="7"/>
            </p:cNvCxnSpPr>
            <p:nvPr/>
          </p:nvCxnSpPr>
          <p:spPr>
            <a:xfrm flipH="1">
              <a:off x="9910895" y="3117547"/>
              <a:ext cx="464644" cy="893213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6B30459-FABD-8D08-8F6B-EB396B12B547}"/>
                </a:ext>
              </a:extLst>
            </p:cNvPr>
            <p:cNvSpPr/>
            <p:nvPr/>
          </p:nvSpPr>
          <p:spPr>
            <a:xfrm>
              <a:off x="9516861" y="3943155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4389FEB-374D-3C06-448B-53D004355D13}"/>
                </a:ext>
              </a:extLst>
            </p:cNvPr>
            <p:cNvSpPr/>
            <p:nvPr/>
          </p:nvSpPr>
          <p:spPr>
            <a:xfrm>
              <a:off x="10908995" y="3943154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2D2A966-CE15-45C4-D6C7-1E43868B6590}"/>
                </a:ext>
              </a:extLst>
            </p:cNvPr>
            <p:cNvCxnSpPr>
              <a:cxnSpLocks/>
              <a:stCxn id="9" idx="5"/>
              <a:endCxn id="37" idx="1"/>
            </p:cNvCxnSpPr>
            <p:nvPr/>
          </p:nvCxnSpPr>
          <p:spPr>
            <a:xfrm>
              <a:off x="10529311" y="3117547"/>
              <a:ext cx="447289" cy="89321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3FC15FA-EE1A-84E5-983C-20C77FCAF990}"/>
                </a:ext>
              </a:extLst>
            </p:cNvPr>
            <p:cNvSpPr txBox="1"/>
            <p:nvPr/>
          </p:nvSpPr>
          <p:spPr>
            <a:xfrm>
              <a:off x="9696734" y="329685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0300106-F0B2-D3BC-1295-2DEE8C6A62C5}"/>
                </a:ext>
              </a:extLst>
            </p:cNvPr>
            <p:cNvSpPr txBox="1"/>
            <p:nvPr/>
          </p:nvSpPr>
          <p:spPr>
            <a:xfrm>
              <a:off x="10819653" y="329685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F2E0BF6-82E8-C14A-A407-30D40649E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31929"/>
              </p:ext>
            </p:extLst>
          </p:nvPr>
        </p:nvGraphicFramePr>
        <p:xfrm>
          <a:off x="7363918" y="4289297"/>
          <a:ext cx="3657600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7716943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8720912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3343172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526468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29885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0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4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1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7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070951"/>
                  </a:ext>
                </a:extLst>
              </a:tr>
            </a:tbl>
          </a:graphicData>
        </a:graphic>
      </p:graphicFrame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2A1A6324-7790-C73A-B73B-79F7E8B5432D}"/>
              </a:ext>
            </a:extLst>
          </p:cNvPr>
          <p:cNvCxnSpPr/>
          <p:nvPr/>
        </p:nvCxnSpPr>
        <p:spPr>
          <a:xfrm>
            <a:off x="6947514" y="2945985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6599661D-AD9D-6D8A-28E7-E0EE0BF9FF2A}"/>
              </a:ext>
            </a:extLst>
          </p:cNvPr>
          <p:cNvSpPr txBox="1"/>
          <p:nvPr/>
        </p:nvSpPr>
        <p:spPr>
          <a:xfrm>
            <a:off x="9076008" y="873381"/>
            <a:ext cx="971737" cy="36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C688B0-0AEA-2248-3839-817EFFAB2329}"/>
                  </a:ext>
                </a:extLst>
              </p:cNvPr>
              <p:cNvSpPr txBox="1"/>
              <p:nvPr/>
            </p:nvSpPr>
            <p:spPr>
              <a:xfrm>
                <a:off x="11021518" y="2007634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ℓ=40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C688B0-0AEA-2248-3839-817EFFAB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518" y="2007634"/>
                <a:ext cx="9252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E5FA00-503B-D7C7-5C90-0F28A4D8031F}"/>
                  </a:ext>
                </a:extLst>
              </p:cNvPr>
              <p:cNvSpPr txBox="1"/>
              <p:nvPr/>
            </p:nvSpPr>
            <p:spPr>
              <a:xfrm>
                <a:off x="11021514" y="1495999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ℓ=60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E5FA00-503B-D7C7-5C90-0F28A4D8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514" y="1495999"/>
                <a:ext cx="9252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545F028-03D6-8F7D-4CFE-9DF45A3B30A4}"/>
              </a:ext>
            </a:extLst>
          </p:cNvPr>
          <p:cNvGrpSpPr/>
          <p:nvPr/>
        </p:nvGrpSpPr>
        <p:grpSpPr>
          <a:xfrm>
            <a:off x="7367460" y="815614"/>
            <a:ext cx="3668255" cy="2898933"/>
            <a:chOff x="-4136571" y="587744"/>
            <a:chExt cx="3668255" cy="289893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16F856D-D97C-83BD-58FB-98EF4D4BD601}"/>
                </a:ext>
              </a:extLst>
            </p:cNvPr>
            <p:cNvCxnSpPr/>
            <p:nvPr/>
          </p:nvCxnSpPr>
          <p:spPr>
            <a:xfrm flipH="1">
              <a:off x="-4136571" y="593048"/>
              <a:ext cx="725714" cy="18501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9D6A677-B239-DDC3-BACA-80F147512C07}"/>
                </a:ext>
              </a:extLst>
            </p:cNvPr>
            <p:cNvCxnSpPr>
              <a:cxnSpLocks/>
            </p:cNvCxnSpPr>
            <p:nvPr/>
          </p:nvCxnSpPr>
          <p:spPr>
            <a:xfrm>
              <a:off x="-3409045" y="587744"/>
              <a:ext cx="675370" cy="1855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7FC2CA7-8458-296A-658A-8C163FACA2C3}"/>
                </a:ext>
              </a:extLst>
            </p:cNvPr>
            <p:cNvCxnSpPr/>
            <p:nvPr/>
          </p:nvCxnSpPr>
          <p:spPr>
            <a:xfrm>
              <a:off x="-4136571" y="2443213"/>
              <a:ext cx="14028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FBAEE5-53C6-5E22-9468-E3CD302889B3}"/>
                </a:ext>
              </a:extLst>
            </p:cNvPr>
            <p:cNvSpPr txBox="1"/>
            <p:nvPr/>
          </p:nvSpPr>
          <p:spPr>
            <a:xfrm>
              <a:off x="-4066412" y="12271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AECCE1F-8F1B-7473-8F82-F3DE74B9111A}"/>
                </a:ext>
              </a:extLst>
            </p:cNvPr>
            <p:cNvSpPr txBox="1"/>
            <p:nvPr/>
          </p:nvSpPr>
          <p:spPr>
            <a:xfrm>
              <a:off x="-3067477" y="12209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4186F98-46CF-C4CC-4A98-7F7002E3CA88}"/>
                </a:ext>
              </a:extLst>
            </p:cNvPr>
            <p:cNvSpPr txBox="1"/>
            <p:nvPr/>
          </p:nvSpPr>
          <p:spPr>
            <a:xfrm>
              <a:off x="-3560167" y="243391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D38261C-DD22-0B03-77B3-6ACF94E7B22C}"/>
                </a:ext>
              </a:extLst>
            </p:cNvPr>
            <p:cNvCxnSpPr>
              <a:cxnSpLocks/>
            </p:cNvCxnSpPr>
            <p:nvPr/>
          </p:nvCxnSpPr>
          <p:spPr>
            <a:xfrm rot="-4200000">
              <a:off x="-1733735" y="1506185"/>
              <a:ext cx="675370" cy="1855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ABF39FC-6BC2-A5DE-B03C-FF3D4F3BD7C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-1599689" y="1947214"/>
              <a:ext cx="14028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5BF6AAC-A16D-2A29-B227-37C4A003054D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-2589423" y="1927385"/>
              <a:ext cx="140289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3C48AE-8BF3-1BA5-E843-71D818584F94}"/>
                </a:ext>
              </a:extLst>
            </p:cNvPr>
            <p:cNvSpPr txBox="1"/>
            <p:nvPr/>
          </p:nvSpPr>
          <p:spPr>
            <a:xfrm>
              <a:off x="-2214235" y="16806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A652D74-2771-0569-AA46-011E34EFAC22}"/>
                </a:ext>
              </a:extLst>
            </p:cNvPr>
            <p:cNvSpPr txBox="1"/>
            <p:nvPr/>
          </p:nvSpPr>
          <p:spPr>
            <a:xfrm>
              <a:off x="-856258" y="16806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A828178-AE3D-250E-91B9-1656E83445A1}"/>
                </a:ext>
              </a:extLst>
            </p:cNvPr>
            <p:cNvSpPr txBox="1"/>
            <p:nvPr/>
          </p:nvSpPr>
          <p:spPr>
            <a:xfrm>
              <a:off x="-1553490" y="24182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A15CF2B-C36E-6782-9991-A97E9CEC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23091" y="2969323"/>
              <a:ext cx="445695" cy="503578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4EAF6F66-A40C-6E46-B147-7238800B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66867" y="2983681"/>
              <a:ext cx="483141" cy="502996"/>
            </a:xfrm>
            <a:prstGeom prst="rect">
              <a:avLst/>
            </a:prstGeom>
          </p:spPr>
        </p:pic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A37EF143-3DAC-E6B0-CD88-A607B6880E34}"/>
              </a:ext>
            </a:extLst>
          </p:cNvPr>
          <p:cNvSpPr/>
          <p:nvPr/>
        </p:nvSpPr>
        <p:spPr>
          <a:xfrm>
            <a:off x="7153275" y="3075270"/>
            <a:ext cx="631376" cy="631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C5AF2B-051C-FEB9-BC5D-B864F2ADF448}"/>
              </a:ext>
            </a:extLst>
          </p:cNvPr>
          <p:cNvSpPr/>
          <p:nvPr/>
        </p:nvSpPr>
        <p:spPr>
          <a:xfrm>
            <a:off x="8277325" y="3075270"/>
            <a:ext cx="631376" cy="631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11A5B0-2FDD-A7FC-AAC6-8FFE6527AB57}"/>
              </a:ext>
            </a:extLst>
          </p:cNvPr>
          <p:cNvSpPr/>
          <p:nvPr/>
        </p:nvSpPr>
        <p:spPr>
          <a:xfrm>
            <a:off x="9249564" y="3095042"/>
            <a:ext cx="631376" cy="631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7B7DDD5-3740-98F0-D33C-EB0415656B4C}"/>
              </a:ext>
            </a:extLst>
          </p:cNvPr>
          <p:cNvSpPr/>
          <p:nvPr/>
        </p:nvSpPr>
        <p:spPr>
          <a:xfrm>
            <a:off x="10657465" y="3094262"/>
            <a:ext cx="631376" cy="6313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8BDC6ED-31B0-78F8-1906-7203E2AB1EC6}"/>
              </a:ext>
            </a:extLst>
          </p:cNvPr>
          <p:cNvSpPr/>
          <p:nvPr/>
        </p:nvSpPr>
        <p:spPr>
          <a:xfrm>
            <a:off x="7014809" y="3015486"/>
            <a:ext cx="2080983" cy="71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83812B8-529F-B36A-A10E-4147C4F428F4}"/>
              </a:ext>
            </a:extLst>
          </p:cNvPr>
          <p:cNvSpPr/>
          <p:nvPr/>
        </p:nvSpPr>
        <p:spPr>
          <a:xfrm>
            <a:off x="9283562" y="3034792"/>
            <a:ext cx="2080983" cy="71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55A085-0578-CBF3-5788-AA1F3CD94E1A}"/>
              </a:ext>
            </a:extLst>
          </p:cNvPr>
          <p:cNvSpPr/>
          <p:nvPr/>
        </p:nvSpPr>
        <p:spPr>
          <a:xfrm>
            <a:off x="6753225" y="2890604"/>
            <a:ext cx="4814780" cy="10025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FC6593B-D8E9-7E4B-A911-513F3782B0A6}"/>
                  </a:ext>
                </a:extLst>
              </p:cNvPr>
              <p:cNvSpPr txBox="1"/>
              <p:nvPr/>
            </p:nvSpPr>
            <p:spPr>
              <a:xfrm>
                <a:off x="11027087" y="257692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ℓ=20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FC6593B-D8E9-7E4B-A911-513F3782B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087" y="2576920"/>
                <a:ext cx="92525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295AD82-3DB1-FB5A-F078-C05C13F83DDE}"/>
                  </a:ext>
                </a:extLst>
              </p:cNvPr>
              <p:cNvSpPr txBox="1"/>
              <p:nvPr/>
            </p:nvSpPr>
            <p:spPr>
              <a:xfrm>
                <a:off x="11018739" y="868966"/>
                <a:ext cx="1053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ℓ=100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295AD82-3DB1-FB5A-F078-C05C13F83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739" y="868966"/>
                <a:ext cx="10534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E9DF755-68E8-261F-B741-331F006186A6}"/>
              </a:ext>
            </a:extLst>
          </p:cNvPr>
          <p:cNvCxnSpPr/>
          <p:nvPr/>
        </p:nvCxnSpPr>
        <p:spPr>
          <a:xfrm>
            <a:off x="6947514" y="2435445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7B14133-2296-C521-B9C3-765678395FB0}"/>
              </a:ext>
            </a:extLst>
          </p:cNvPr>
          <p:cNvCxnSpPr/>
          <p:nvPr/>
        </p:nvCxnSpPr>
        <p:spPr>
          <a:xfrm>
            <a:off x="6947514" y="1908535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C6EAC18-A279-0010-2821-624AE4DECC1A}"/>
              </a:ext>
            </a:extLst>
          </p:cNvPr>
          <p:cNvCxnSpPr/>
          <p:nvPr/>
        </p:nvCxnSpPr>
        <p:spPr>
          <a:xfrm>
            <a:off x="6947514" y="1227127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9E3605FB-C3EE-9B36-EFF9-A10524A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1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1" grpId="0"/>
      <p:bldP spid="5" grpId="0" animBg="1"/>
      <p:bldP spid="5" grpId="1" animBg="1"/>
      <p:bldP spid="7" grpId="0" animBg="1"/>
      <p:bldP spid="7" grpId="1" animBg="1"/>
      <p:bldP spid="17" grpId="0" animBg="1"/>
      <p:bldP spid="17" grpId="1" animBg="1"/>
      <p:bldP spid="21" grpId="0" animBg="1"/>
      <p:bldP spid="21" grpId="1" animBg="1"/>
      <p:bldP spid="24" grpId="0" animBg="1"/>
      <p:bldP spid="24" grpId="1" animBg="1"/>
      <p:bldP spid="26" grpId="0" animBg="1"/>
      <p:bldP spid="26" grpId="1" animBg="1"/>
      <p:bldP spid="40" grpId="0" animBg="1"/>
      <p:bldP spid="4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CCBF-261E-BD3F-865C-0A7D5C71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Ultrametrics</a:t>
            </a:r>
            <a:r>
              <a:rPr lang="en-US" altLang="zh-CN" dirty="0"/>
              <a:t> in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2BDE4-1142-EE72-EE5A-EF3C944E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600" dirty="0"/>
          </a:p>
          <a:p>
            <a:r>
              <a:rPr lang="en-US" altLang="zh-CN" dirty="0"/>
              <a:t>How to adjust imperfect inputs to satisfy </a:t>
            </a:r>
            <a:r>
              <a:rPr lang="en-US" altLang="zh-CN" dirty="0" err="1"/>
              <a:t>ultrametric</a:t>
            </a:r>
            <a:r>
              <a:rPr lang="en-US" altLang="zh-CN" dirty="0"/>
              <a:t> conditions?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8A94A9-A2A5-6159-4695-617C1BCD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658835"/>
            <a:ext cx="57340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37B6B1-AFFF-7E70-58F0-D5A87F6C5D6C}"/>
              </a:ext>
            </a:extLst>
          </p:cNvPr>
          <p:cNvSpPr txBox="1"/>
          <p:nvPr/>
        </p:nvSpPr>
        <p:spPr>
          <a:xfrm>
            <a:off x="5100920" y="4194719"/>
            <a:ext cx="1990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Linux Libertine"/>
              </a:rPr>
              <a:t>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inux Libertine"/>
              </a:rPr>
              <a:t>hylogenetic trees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6586A-AFAE-AA80-4CD6-AA99BB2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1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C1C5E-BFD9-4B2D-F355-2FBC763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Ultrametric</a:t>
            </a:r>
            <a:r>
              <a:rPr lang="en-US" altLang="zh-CN" dirty="0"/>
              <a:t> Violation Distance (UMVD)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572"/>
                <a:ext cx="10515600" cy="56719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Problem definition: </a:t>
                </a:r>
              </a:p>
              <a:p>
                <a:pPr lvl="1"/>
                <a:r>
                  <a:rPr lang="en-US" altLang="zh-CN" dirty="0"/>
                  <a:t>Given pairwise distances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Find </a:t>
                </a:r>
                <a:r>
                  <a:rPr lang="en-US" altLang="zh-CN" dirty="0" err="1"/>
                  <a:t>ultrametric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minimizes #pairs that disagree </a:t>
                </a:r>
                <a:br>
                  <a:rPr lang="en-US" altLang="zh-CN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Fitting </a:t>
                </a:r>
                <a:r>
                  <a:rPr lang="en-US" altLang="zh-CN" dirty="0" err="1"/>
                  <a:t>ultrametrics</a:t>
                </a:r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objective</a:t>
                </a:r>
              </a:p>
              <a:p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Previous work: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</a:rPr>
                  <a:t>-approx.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sz="2600" dirty="0">
                    <a:solidFill>
                      <a:schemeClr val="accent4">
                        <a:lumMod val="50000"/>
                      </a:schemeClr>
                    </a:solidFill>
                  </a:rPr>
                  <a:t>[Cohen-</a:t>
                </a:r>
                <a:r>
                  <a:rPr lang="en-US" altLang="zh-CN" sz="2600" dirty="0" err="1">
                    <a:solidFill>
                      <a:schemeClr val="accent4">
                        <a:lumMod val="50000"/>
                      </a:schemeClr>
                    </a:solidFill>
                  </a:rPr>
                  <a:t>Addad</a:t>
                </a:r>
                <a:r>
                  <a:rPr lang="en-US" altLang="zh-CN" sz="2600" dirty="0">
                    <a:solidFill>
                      <a:schemeClr val="accent4">
                        <a:lumMod val="50000"/>
                      </a:schemeClr>
                    </a:solidFill>
                  </a:rPr>
                  <a:t>, Fan, Lee, and </a:t>
                </a:r>
                <a:r>
                  <a:rPr lang="en-US" altLang="zh-CN" sz="2600" dirty="0" err="1">
                    <a:solidFill>
                      <a:schemeClr val="accent4">
                        <a:lumMod val="50000"/>
                      </a:schemeClr>
                    </a:solidFill>
                  </a:rPr>
                  <a:t>Mesmay</a:t>
                </a:r>
                <a:r>
                  <a:rPr lang="en-US" altLang="zh-CN" sz="2600" dirty="0">
                    <a:solidFill>
                      <a:schemeClr val="accent4">
                        <a:lumMod val="50000"/>
                      </a:schemeClr>
                    </a:solidFill>
                  </a:rPr>
                  <a:t>, 2022]</a:t>
                </a:r>
              </a:p>
              <a:p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This talk: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70C0"/>
                    </a:solidFill>
                  </a:rPr>
                  <a:t>-approx.</a:t>
                </a:r>
              </a:p>
              <a:p>
                <a:pPr lvl="2"/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572"/>
                <a:ext cx="10515600" cy="5671903"/>
              </a:xfrm>
              <a:blipFill>
                <a:blip r:embed="rId3"/>
                <a:stretch>
                  <a:fillRect l="-1043" t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1DB38-DF6D-D63E-FF00-D410CBE7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C1C5E-BFD9-4B2D-F355-2FBC7635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Ultrametric</a:t>
            </a:r>
            <a:r>
              <a:rPr lang="en-US" altLang="zh-CN" dirty="0"/>
              <a:t> Violation Distance (UMVD)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9572"/>
                <a:ext cx="10515600" cy="567190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Weighted settings:</a:t>
                </a:r>
              </a:p>
              <a:p>
                <a:pPr lvl="1"/>
                <a:r>
                  <a:rPr lang="en-US" altLang="zh-CN" dirty="0"/>
                  <a:t>Objective: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⋅1(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altLang="zh-CN" dirty="0"/>
                </a:b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General 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[Cohen-</a:t>
                </a:r>
                <a:r>
                  <a:rPr lang="en-US" altLang="zh-CN" dirty="0" err="1">
                    <a:solidFill>
                      <a:schemeClr val="accent4">
                        <a:lumMod val="50000"/>
                      </a:schemeClr>
                    </a:solidFill>
                  </a:rPr>
                  <a:t>Addad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, Fan, Lee, and </a:t>
                </a:r>
                <a:r>
                  <a:rPr lang="en-US" altLang="zh-CN" dirty="0" err="1">
                    <a:solidFill>
                      <a:schemeClr val="accent4">
                        <a:lumMod val="50000"/>
                      </a:schemeClr>
                    </a:solidFill>
                  </a:rPr>
                  <a:t>Mesmay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, 2022]</a:t>
                </a:r>
                <a:r>
                  <a:rPr lang="en-US" altLang="zh-CN" dirty="0"/>
                  <a:t>: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CN" sz="2400" dirty="0"/>
                  <a:t>-approx.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NP-hard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-approx. under Unique Games Conjecture </a:t>
                </a:r>
                <a:br>
                  <a:rPr lang="en-US" altLang="zh-CN" dirty="0"/>
                </a:br>
                <a:endParaRPr lang="en-US" altLang="zh-CN" dirty="0"/>
              </a:p>
              <a:p>
                <a:pPr lvl="1"/>
                <a:r>
                  <a:rPr lang="en-US" altLang="zh-CN" dirty="0"/>
                  <a:t>With triangle inequalities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2400" dirty="0"/>
                  <a:t>-approx.</a:t>
                </a:r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is #distinct values in the input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zh-CN" sz="2400" dirty="0"/>
                  <a:t>-approx.</a:t>
                </a:r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0,1}</m:t>
                    </m:r>
                  </m:oMath>
                </a14:m>
                <a:r>
                  <a:rPr lang="en-US" altLang="zh-CN" dirty="0"/>
                  <a:t> (a.k.a., unweighted k-partite cases).</a:t>
                </a:r>
                <a:br>
                  <a:rPr lang="en-US" altLang="zh-CN" dirty="0"/>
                </a:br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Unified Algorithmic Framework</a:t>
                </a:r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8D54B0-C6BC-0CEF-09C5-72C032B4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9572"/>
                <a:ext cx="10515600" cy="5671903"/>
              </a:xfrm>
              <a:blipFill>
                <a:blip r:embed="rId3"/>
                <a:stretch>
                  <a:fillRect l="-1043" t="-3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9FB774-F5B0-2F01-9ECA-202117B9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6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5E4F-8DFA-6720-5ABB-D600028E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1599C-BD49-ACF9-8332-B1B491D22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Fitting </a:t>
                </a:r>
                <a:r>
                  <a:rPr lang="en-US" altLang="zh-CN" b="1" dirty="0" err="1">
                    <a:solidFill>
                      <a:srgbClr val="0070C0"/>
                    </a:solidFill>
                  </a:rPr>
                  <a:t>ultrametrics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 with other objectives:</a:t>
                </a:r>
                <a:endParaRPr lang="en-US" altLang="zh-CN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[FKW93]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&lt;∞)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-approx.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[AC11]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-approx. 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</a:rPr>
                  <a:t>[CDK</a:t>
                </a:r>
                <a:r>
                  <a:rPr lang="en-US" altLang="zh-CN" sz="20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+</a:t>
                </a:r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</a:rPr>
                  <a:t>21]</a:t>
                </a:r>
                <a:b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lang="zh-CN" alt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Fitting tree metrics: reduction to fitting </a:t>
                </a:r>
                <a:r>
                  <a:rPr lang="en-US" altLang="zh-CN" b="1" dirty="0" err="1">
                    <a:solidFill>
                      <a:srgbClr val="0070C0"/>
                    </a:solidFill>
                  </a:rPr>
                  <a:t>ultrametrics</a:t>
                </a:r>
                <a:endParaRPr lang="en-US" altLang="zh-CN" b="1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With loss of 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 factor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[ABF</a:t>
                </a:r>
                <a:r>
                  <a:rPr lang="en-US" altLang="zh-CN" sz="22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+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98, CDK</a:t>
                </a:r>
                <a:r>
                  <a:rPr lang="en-US" altLang="zh-CN" sz="22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+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21, Kip23]</a:t>
                </a:r>
                <a:b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</a:br>
                <a:endParaRPr lang="en-US" altLang="zh-CN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Fitting metrics: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by linear/convex program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[BDST08]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-approx.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[GJ17,FRVB18,FGR</a:t>
                </a:r>
                <a:r>
                  <a:rPr lang="en-US" altLang="zh-CN" sz="2200" baseline="30000" dirty="0">
                    <a:solidFill>
                      <a:schemeClr val="accent4">
                        <a:lumMod val="50000"/>
                      </a:schemeClr>
                    </a:solidFill>
                  </a:rPr>
                  <a:t>+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20,CFLM22]</a:t>
                </a:r>
                <a:endParaRPr lang="zh-CN" alt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21599C-BD49-ACF9-8332-B1B491D22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CC811-B58F-43C9-506A-138BCC80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28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6255702-8D01-CB6D-89D9-7F7022FF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Techniques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554142-2905-AFCD-9B0C-967C4B1E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5F6B02-5976-E2BA-FCFF-D0AC7871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143A5-5CED-73C1-DDE4-3A68CFE5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ADAA5A-809E-BC3A-CA71-8AC4CC147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10515600" cy="55778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Definition:</a:t>
                </a:r>
              </a:p>
              <a:p>
                <a:pPr lvl="1"/>
                <a:r>
                  <a:rPr lang="en-US" altLang="zh-CN" dirty="0"/>
                  <a:t>Given a complete graph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labels (similar/dissimilar)</a:t>
                </a:r>
              </a:p>
              <a:p>
                <a:pPr lvl="1"/>
                <a:r>
                  <a:rPr lang="en-US" altLang="zh-CN" dirty="0"/>
                  <a:t>Find a clustering minimizing</a:t>
                </a:r>
              </a:p>
              <a:p>
                <a:pPr lvl="2"/>
                <a:r>
                  <a:rPr lang="en-US" altLang="zh-CN" dirty="0">
                    <a:solidFill>
                      <a:srgbClr val="C00000"/>
                    </a:solidFill>
                  </a:rPr>
                  <a:t>#inter-cluster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edges</a:t>
                </a:r>
                <a:r>
                  <a:rPr lang="en-US" altLang="zh-CN" dirty="0"/>
                  <a:t>, plus</a:t>
                </a:r>
              </a:p>
              <a:p>
                <a:pPr lvl="2"/>
                <a:r>
                  <a:rPr lang="en-US" altLang="zh-CN" dirty="0">
                    <a:solidFill>
                      <a:srgbClr val="C00000"/>
                    </a:solidFill>
                  </a:rPr>
                  <a:t>#intra-cluster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edges </a:t>
                </a:r>
              </a:p>
              <a:p>
                <a:pPr lvl="1"/>
                <a:r>
                  <a:rPr lang="en-US" altLang="zh-CN" dirty="0"/>
                  <a:t>Special case of UMVD with 2 distinct input values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/>
                  <a:t>edges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000" dirty="0"/>
                  <a:t> edges w/ smaller input values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000" dirty="0"/>
                  <a:t>edges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000" dirty="0"/>
                  <a:t> edges w/ larger input values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History:</a:t>
                </a:r>
              </a:p>
              <a:p>
                <a:pPr lvl="1"/>
                <a:r>
                  <a:rPr lang="en-US" altLang="zh-CN" dirty="0"/>
                  <a:t>Introduced by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[Bansal, Blum, and Chawla, 2004]</a:t>
                </a:r>
              </a:p>
              <a:p>
                <a:pPr lvl="1"/>
                <a:r>
                  <a:rPr lang="en-US" altLang="zh-CN" dirty="0"/>
                  <a:t>Pivot algorithm: 2.5-approx. 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[</a:t>
                </a:r>
                <a:r>
                  <a:rPr lang="en-US" altLang="zh-CN" sz="2200" dirty="0" err="1">
                    <a:solidFill>
                      <a:schemeClr val="accent4">
                        <a:lumMod val="50000"/>
                      </a:schemeClr>
                    </a:solidFill>
                  </a:rPr>
                  <a:t>Ailon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, </a:t>
                </a:r>
                <a:r>
                  <a:rPr lang="en-US" altLang="zh-CN" sz="2200" dirty="0" err="1">
                    <a:solidFill>
                      <a:schemeClr val="accent4">
                        <a:lumMod val="50000"/>
                      </a:schemeClr>
                    </a:solidFill>
                  </a:rPr>
                  <a:t>Charikar</a:t>
                </a:r>
                <a:r>
                  <a:rPr lang="en-US" altLang="zh-CN" sz="2200" dirty="0">
                    <a:solidFill>
                      <a:schemeClr val="accent4">
                        <a:lumMod val="50000"/>
                      </a:schemeClr>
                    </a:solidFill>
                  </a:rPr>
                  <a:t>, and Newman, 2008]</a:t>
                </a:r>
              </a:p>
              <a:p>
                <a:pPr lvl="1"/>
                <a:r>
                  <a:rPr lang="en-US" altLang="zh-CN" dirty="0"/>
                  <a:t>Later, improved to 2.06 (on standard LP, 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[CMSY15]</a:t>
                </a:r>
                <a:r>
                  <a:rPr lang="en-US" altLang="zh-CN" dirty="0"/>
                  <a:t>), 1.94 (on </a:t>
                </a:r>
                <a:r>
                  <a:rPr lang="en-US" altLang="zh-CN" dirty="0" err="1"/>
                  <a:t>Sherali</a:t>
                </a:r>
                <a:r>
                  <a:rPr lang="en-US" altLang="zh-CN" dirty="0"/>
                  <a:t>-Adams, 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[CLN22]</a:t>
                </a:r>
                <a:r>
                  <a:rPr lang="en-US" altLang="zh-CN" dirty="0"/>
                  <a:t>), 1.73 (with set-based rounding, </a:t>
                </a:r>
                <a:r>
                  <a:rPr lang="en-US" altLang="zh-CN" dirty="0">
                    <a:solidFill>
                      <a:schemeClr val="accent4">
                        <a:lumMod val="50000"/>
                      </a:schemeClr>
                    </a:solidFill>
                  </a:rPr>
                  <a:t>[CLLN23]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ADAA5A-809E-BC3A-CA71-8AC4CC147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10515600" cy="5577840"/>
              </a:xfrm>
              <a:blipFill>
                <a:blip r:embed="rId3"/>
                <a:stretch>
                  <a:fillRect l="-1043" t="-1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7D5435-235E-A04D-BEA4-B53AD2D6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6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593B1-101E-7681-B87C-29080229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</a:t>
            </a:r>
            <a:r>
              <a:rPr lang="en-US" altLang="zh-CN"/>
              <a:t>LP Relaxations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C1039B-2BBC-736B-6753-8E17DA546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60"/>
                <a:ext cx="5129048" cy="57016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Correlation Clustering:</a:t>
                </a:r>
                <a:br>
                  <a:rPr lang="en-US" altLang="zh-CN" b="1" dirty="0">
                    <a:solidFill>
                      <a:srgbClr val="0070C0"/>
                    </a:solidFill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	      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    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Ideal solution: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different clusters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the same cluster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C1039B-2BBC-736B-6753-8E17DA546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60"/>
                <a:ext cx="5129048" cy="5701665"/>
              </a:xfrm>
              <a:blipFill>
                <a:blip r:embed="rId3"/>
                <a:stretch>
                  <a:fillRect l="-2140"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919C28C-51B2-382E-1134-CA003D052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6946" y="1280159"/>
                <a:ext cx="5594131" cy="5441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UMVD:</a:t>
                </a:r>
                <a:br>
                  <a:rPr lang="en-US" altLang="zh-CN" b="1" dirty="0">
                    <a:solidFill>
                      <a:srgbClr val="0070C0"/>
                    </a:solidFill>
                  </a:rPr>
                </a:b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nary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         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	       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          ∀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br>
                  <a:rPr lang="en-US" altLang="zh-CN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dirty="0"/>
                  <a:t>: distinct values in the inputs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b="0" dirty="0"/>
                  <a:t>: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C919C28C-51B2-382E-1134-CA003D052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46" y="1280159"/>
                <a:ext cx="5594131" cy="5441316"/>
              </a:xfrm>
              <a:prstGeom prst="rect">
                <a:avLst/>
              </a:prstGeom>
              <a:blipFill>
                <a:blip r:embed="rId4"/>
                <a:stretch>
                  <a:fillRect l="-1963" t="-2016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D34CA191-8AB3-28F2-D82F-6BA238E25500}"/>
              </a:ext>
            </a:extLst>
          </p:cNvPr>
          <p:cNvGrpSpPr/>
          <p:nvPr/>
        </p:nvGrpSpPr>
        <p:grpSpPr>
          <a:xfrm>
            <a:off x="6979213" y="2527516"/>
            <a:ext cx="3969596" cy="2402089"/>
            <a:chOff x="7401038" y="2002707"/>
            <a:chExt cx="3969596" cy="240208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AA6F6C1-5205-49DB-9796-2E356F7F3231}"/>
                </a:ext>
              </a:extLst>
            </p:cNvPr>
            <p:cNvSpPr/>
            <p:nvPr/>
          </p:nvSpPr>
          <p:spPr>
            <a:xfrm>
              <a:off x="9375331" y="2002707"/>
              <a:ext cx="214713" cy="21471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22AB448-EFC7-32E3-8511-99C8AEDC838B}"/>
                </a:ext>
              </a:extLst>
            </p:cNvPr>
            <p:cNvCxnSpPr>
              <a:cxnSpLocks/>
              <a:stCxn id="9" idx="3"/>
              <a:endCxn id="13" idx="7"/>
            </p:cNvCxnSpPr>
            <p:nvPr/>
          </p:nvCxnSpPr>
          <p:spPr>
            <a:xfrm flipH="1">
              <a:off x="8283938" y="2185976"/>
              <a:ext cx="1122837" cy="113302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FAC7984-A436-1703-CE9D-194FB310FA72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9558600" y="2185976"/>
              <a:ext cx="816939" cy="77779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54E720-7A5E-7C6D-6777-64619EE69576}"/>
                </a:ext>
              </a:extLst>
            </p:cNvPr>
            <p:cNvSpPr/>
            <p:nvPr/>
          </p:nvSpPr>
          <p:spPr>
            <a:xfrm>
              <a:off x="10343692" y="2931928"/>
              <a:ext cx="217466" cy="217466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133FFDB-60EC-8D4C-A4B5-8DE9AF12EE39}"/>
                </a:ext>
              </a:extLst>
            </p:cNvPr>
            <p:cNvSpPr/>
            <p:nvPr/>
          </p:nvSpPr>
          <p:spPr>
            <a:xfrm>
              <a:off x="8100659" y="3288193"/>
              <a:ext cx="214725" cy="210393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8AA027-4539-10C1-5F61-D52F9765564A}"/>
                </a:ext>
              </a:extLst>
            </p:cNvPr>
            <p:cNvCxnSpPr>
              <a:cxnSpLocks/>
              <a:stCxn id="13" idx="3"/>
              <a:endCxn id="15" idx="7"/>
            </p:cNvCxnSpPr>
            <p:nvPr/>
          </p:nvCxnSpPr>
          <p:spPr>
            <a:xfrm flipH="1">
              <a:off x="7795072" y="3467775"/>
              <a:ext cx="337033" cy="542986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BA14E9D-3279-9548-9B28-160C695B2E36}"/>
                </a:ext>
              </a:extLst>
            </p:cNvPr>
            <p:cNvSpPr/>
            <p:nvPr/>
          </p:nvSpPr>
          <p:spPr>
            <a:xfrm>
              <a:off x="7401038" y="3943156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1A18D34-CCD2-4897-4150-3700B8F1E689}"/>
                </a:ext>
              </a:extLst>
            </p:cNvPr>
            <p:cNvSpPr txBox="1"/>
            <p:nvPr/>
          </p:nvSpPr>
          <p:spPr>
            <a:xfrm>
              <a:off x="8511351" y="23658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30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171193D-1677-BC09-8841-0C974CB13464}"/>
                </a:ext>
              </a:extLst>
            </p:cNvPr>
            <p:cNvSpPr txBox="1"/>
            <p:nvPr/>
          </p:nvSpPr>
          <p:spPr>
            <a:xfrm>
              <a:off x="8494692" y="348151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63759E3-8A5A-7B78-6D95-ED773FAC9A71}"/>
                </a:ext>
              </a:extLst>
            </p:cNvPr>
            <p:cNvSpPr txBox="1"/>
            <p:nvPr/>
          </p:nvSpPr>
          <p:spPr>
            <a:xfrm>
              <a:off x="10001333" y="22828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98FF59C-DA8C-7E39-7DF4-7DAF67643CF0}"/>
                </a:ext>
              </a:extLst>
            </p:cNvPr>
            <p:cNvCxnSpPr>
              <a:cxnSpLocks/>
              <a:stCxn id="13" idx="5"/>
              <a:endCxn id="20" idx="1"/>
            </p:cNvCxnSpPr>
            <p:nvPr/>
          </p:nvCxnSpPr>
          <p:spPr>
            <a:xfrm>
              <a:off x="8283938" y="3467775"/>
              <a:ext cx="307538" cy="542987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24BCC0D-9F28-C6DB-BB77-1CFE939B984D}"/>
                </a:ext>
              </a:extLst>
            </p:cNvPr>
            <p:cNvSpPr/>
            <p:nvPr/>
          </p:nvSpPr>
          <p:spPr>
            <a:xfrm>
              <a:off x="8523871" y="3943157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E209DF-A26C-802E-F227-14B721035C46}"/>
                </a:ext>
              </a:extLst>
            </p:cNvPr>
            <p:cNvSpPr txBox="1"/>
            <p:nvPr/>
          </p:nvSpPr>
          <p:spPr>
            <a:xfrm>
              <a:off x="7493028" y="348151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64BA19-8BBE-34D1-5F63-059998E1B613}"/>
                </a:ext>
              </a:extLst>
            </p:cNvPr>
            <p:cNvCxnSpPr>
              <a:cxnSpLocks/>
              <a:stCxn id="12" idx="3"/>
              <a:endCxn id="23" idx="7"/>
            </p:cNvCxnSpPr>
            <p:nvPr/>
          </p:nvCxnSpPr>
          <p:spPr>
            <a:xfrm flipH="1">
              <a:off x="9910895" y="3117547"/>
              <a:ext cx="464644" cy="893213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B7E345C-3711-9DED-2457-1A312C0FBFA9}"/>
                </a:ext>
              </a:extLst>
            </p:cNvPr>
            <p:cNvSpPr/>
            <p:nvPr/>
          </p:nvSpPr>
          <p:spPr>
            <a:xfrm>
              <a:off x="9516861" y="3943155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B38C7FC-49A3-FA7D-CA8E-672ECD6E256D}"/>
                </a:ext>
              </a:extLst>
            </p:cNvPr>
            <p:cNvSpPr/>
            <p:nvPr/>
          </p:nvSpPr>
          <p:spPr>
            <a:xfrm>
              <a:off x="10908995" y="3943154"/>
              <a:ext cx="461639" cy="46163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C6EBF53-4DA7-CCD4-1E96-42684481C12A}"/>
                </a:ext>
              </a:extLst>
            </p:cNvPr>
            <p:cNvCxnSpPr>
              <a:cxnSpLocks/>
              <a:stCxn id="12" idx="5"/>
              <a:endCxn id="24" idx="1"/>
            </p:cNvCxnSpPr>
            <p:nvPr/>
          </p:nvCxnSpPr>
          <p:spPr>
            <a:xfrm>
              <a:off x="10529311" y="3117547"/>
              <a:ext cx="447289" cy="89321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E385D48-5E6B-BB41-A1BF-BD31F6D00CC1}"/>
                </a:ext>
              </a:extLst>
            </p:cNvPr>
            <p:cNvSpPr txBox="1"/>
            <p:nvPr/>
          </p:nvSpPr>
          <p:spPr>
            <a:xfrm>
              <a:off x="9696734" y="329685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4DCCE5-1C22-2DF5-0237-9DF5BDA32BC4}"/>
                </a:ext>
              </a:extLst>
            </p:cNvPr>
            <p:cNvSpPr txBox="1"/>
            <p:nvPr/>
          </p:nvSpPr>
          <p:spPr>
            <a:xfrm>
              <a:off x="10819653" y="329685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25</a:t>
              </a:r>
              <a:endParaRPr lang="zh-CN" altLang="en-US" dirty="0"/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1C426B2-B4F2-9F70-FE2B-4DA04CEC636E}"/>
              </a:ext>
            </a:extLst>
          </p:cNvPr>
          <p:cNvCxnSpPr/>
          <p:nvPr/>
        </p:nvCxnSpPr>
        <p:spPr>
          <a:xfrm>
            <a:off x="6784790" y="4294046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6246B77-AE27-317F-6218-D27F627FCD99}"/>
              </a:ext>
            </a:extLst>
          </p:cNvPr>
          <p:cNvCxnSpPr/>
          <p:nvPr/>
        </p:nvCxnSpPr>
        <p:spPr>
          <a:xfrm>
            <a:off x="6784790" y="3813002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6171DE7-EEF2-C4FB-B19C-1B6F44896F0E}"/>
              </a:ext>
            </a:extLst>
          </p:cNvPr>
          <p:cNvCxnSpPr/>
          <p:nvPr/>
        </p:nvCxnSpPr>
        <p:spPr>
          <a:xfrm>
            <a:off x="6784790" y="3260005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C674C0D-5BD6-21DE-ACCB-062176F4AA20}"/>
              </a:ext>
            </a:extLst>
          </p:cNvPr>
          <p:cNvCxnSpPr/>
          <p:nvPr/>
        </p:nvCxnSpPr>
        <p:spPr>
          <a:xfrm>
            <a:off x="6784790" y="2419342"/>
            <a:ext cx="4620491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思想气泡: 云 4">
                <a:extLst>
                  <a:ext uri="{FF2B5EF4-FFF2-40B4-BE49-F238E27FC236}">
                    <a16:creationId xmlns:a16="http://schemas.microsoft.com/office/drawing/2014/main" id="{3D55D110-6707-D1B8-9C42-039A61941CD4}"/>
                  </a:ext>
                </a:extLst>
              </p:cNvPr>
              <p:cNvSpPr/>
              <p:nvPr/>
            </p:nvSpPr>
            <p:spPr>
              <a:xfrm>
                <a:off x="3171030" y="1510898"/>
                <a:ext cx="2883720" cy="1584727"/>
              </a:xfrm>
              <a:prstGeom prst="cloudCallou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𝐭𝐡𝐞𝐧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思想气泡: 云 4">
                <a:extLst>
                  <a:ext uri="{FF2B5EF4-FFF2-40B4-BE49-F238E27FC236}">
                    <a16:creationId xmlns:a16="http://schemas.microsoft.com/office/drawing/2014/main" id="{3D55D110-6707-D1B8-9C42-039A61941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30" y="1510898"/>
                <a:ext cx="2883720" cy="1584727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F2809C7-6A70-10D2-CE3D-4B111DDB3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6946" y="1737002"/>
                <a:ext cx="5934596" cy="263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Ideal solution: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and only if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&lt;ℓ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≥ℓ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Equivalently,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DF2809C7-6A70-10D2-CE3D-4B111DDB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46" y="1737002"/>
                <a:ext cx="5934596" cy="2638152"/>
              </a:xfrm>
              <a:prstGeom prst="rect">
                <a:avLst/>
              </a:prstGeom>
              <a:blipFill>
                <a:blip r:embed="rId6"/>
                <a:stretch>
                  <a:fillRect l="-1850" t="-5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13A9B6B1-E062-7B47-8D67-C6660C8C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4F7-ACC6-48F6-8356-60D1D0A8AC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743D95-386E-C081-A6F0-02A9D3DE1227}"/>
              </a:ext>
            </a:extLst>
          </p:cNvPr>
          <p:cNvCxnSpPr/>
          <p:nvPr/>
        </p:nvCxnSpPr>
        <p:spPr>
          <a:xfrm>
            <a:off x="5858107" y="3674203"/>
            <a:ext cx="5947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17B1DA8-7BFC-B987-0F37-5F1637428499}"/>
              </a:ext>
            </a:extLst>
          </p:cNvPr>
          <p:cNvCxnSpPr>
            <a:endCxn id="15" idx="2"/>
          </p:cNvCxnSpPr>
          <p:nvPr/>
        </p:nvCxnSpPr>
        <p:spPr>
          <a:xfrm>
            <a:off x="5538439" y="4190993"/>
            <a:ext cx="1440774" cy="507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CAD797B-C547-4911-03D2-33ECD42DBBA5}"/>
              </a:ext>
            </a:extLst>
          </p:cNvPr>
          <p:cNvSpPr/>
          <p:nvPr/>
        </p:nvSpPr>
        <p:spPr>
          <a:xfrm>
            <a:off x="6979213" y="3902927"/>
            <a:ext cx="2154061" cy="51664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-0.44166 0.0016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6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9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 uiExpand="1" build="allAtOnce"/>
      <p:bldP spid="5" grpId="0" animBg="1"/>
      <p:bldP spid="5" grpId="1" animBg="1"/>
      <p:bldP spid="7" grpId="0" uiExpand="1" build="p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1591</Words>
  <Application>Microsoft Office PowerPoint</Application>
  <PresentationFormat>宽屏</PresentationFormat>
  <Paragraphs>296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Linux Libertine</vt:lpstr>
      <vt:lpstr>等线</vt:lpstr>
      <vt:lpstr>等线 Light</vt:lpstr>
      <vt:lpstr>Arial</vt:lpstr>
      <vt:lpstr>Cambria Math</vt:lpstr>
      <vt:lpstr>Office 主题​​</vt:lpstr>
      <vt:lpstr>Improved Approximations for Ultrametric Violation Distance</vt:lpstr>
      <vt:lpstr>Ultrametrics</vt:lpstr>
      <vt:lpstr>Ultrametrics in Practice</vt:lpstr>
      <vt:lpstr>Ultrametric Violation Distance (UMVD)</vt:lpstr>
      <vt:lpstr>Ultrametric Violation Distance (UMVD)</vt:lpstr>
      <vt:lpstr>Related Works</vt:lpstr>
      <vt:lpstr>Techniques</vt:lpstr>
      <vt:lpstr>Correlation Clustering</vt:lpstr>
      <vt:lpstr>Standard LP Relaxations</vt:lpstr>
      <vt:lpstr>Pivot Algorithms for Correlation Clustering</vt:lpstr>
      <vt:lpstr>Pivot Algorithms for UMVD</vt:lpstr>
      <vt:lpstr>LP-based Pivot Algorithm: Candidate 1</vt:lpstr>
      <vt:lpstr>Triangle-based Analysis - Preliminaries</vt:lpstr>
      <vt:lpstr>Triangle-based Analysis for UMVD</vt:lpstr>
      <vt:lpstr>LP-based Pivot Algorithm: Candidate 2</vt:lpstr>
      <vt:lpstr>Triangle-based Analysis for UMVD (cont’d)</vt:lpstr>
      <vt:lpstr>Triangle-based Analysis for UMVD (cont’d)</vt:lpstr>
      <vt:lpstr>Open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Ruiquan Gao</dc:creator>
  <cp:lastModifiedBy>Ruiquan Gao</cp:lastModifiedBy>
  <cp:revision>185</cp:revision>
  <dcterms:created xsi:type="dcterms:W3CDTF">2023-12-08T00:46:53Z</dcterms:created>
  <dcterms:modified xsi:type="dcterms:W3CDTF">2024-03-10T16:52:36Z</dcterms:modified>
</cp:coreProperties>
</file>