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75" r:id="rId4"/>
    <p:sldId id="263" r:id="rId5"/>
    <p:sldId id="274" r:id="rId6"/>
    <p:sldId id="258" r:id="rId7"/>
    <p:sldId id="260" r:id="rId8"/>
    <p:sldId id="259" r:id="rId9"/>
    <p:sldId id="271" r:id="rId10"/>
    <p:sldId id="264" r:id="rId11"/>
    <p:sldId id="265" r:id="rId12"/>
    <p:sldId id="266" r:id="rId13"/>
    <p:sldId id="267" r:id="rId14"/>
    <p:sldId id="269" r:id="rId15"/>
    <p:sldId id="268" r:id="rId16"/>
    <p:sldId id="270" r:id="rId17"/>
    <p:sldId id="273" r:id="rId18"/>
    <p:sldId id="272"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6717090-3DB0-4EC3-8B57-6FDE9E795EEA}" type="datetimeFigureOut">
              <a:rPr lang="es-CO" smtClean="0"/>
              <a:t>10/12/2019</a:t>
            </a:fld>
            <a:endParaRPr lang="es-CO" dirty="0"/>
          </a:p>
        </p:txBody>
      </p:sp>
      <p:sp>
        <p:nvSpPr>
          <p:cNvPr id="5" name="Footer Placeholder 4"/>
          <p:cNvSpPr>
            <a:spLocks noGrp="1"/>
          </p:cNvSpPr>
          <p:nvPr>
            <p:ph type="ftr" sz="quarter" idx="11"/>
          </p:nvPr>
        </p:nvSpPr>
        <p:spPr>
          <a:xfrm>
            <a:off x="1876424" y="5410201"/>
            <a:ext cx="5124886" cy="365125"/>
          </a:xfrm>
        </p:spPr>
        <p:txBody>
          <a:bodyPr/>
          <a:lstStyle/>
          <a:p>
            <a:endParaRPr lang="es-CO" dirty="0"/>
          </a:p>
        </p:txBody>
      </p:sp>
      <p:sp>
        <p:nvSpPr>
          <p:cNvPr id="6" name="Slide Number Placeholder 5"/>
          <p:cNvSpPr>
            <a:spLocks noGrp="1"/>
          </p:cNvSpPr>
          <p:nvPr>
            <p:ph type="sldNum" sz="quarter" idx="12"/>
          </p:nvPr>
        </p:nvSpPr>
        <p:spPr>
          <a:xfrm>
            <a:off x="9896911" y="5410199"/>
            <a:ext cx="771089" cy="365125"/>
          </a:xfrm>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14589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53665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47081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91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1624804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13580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1676956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81151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359964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159610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320370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17959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1504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17915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81165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85701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6717090-3DB0-4EC3-8B57-6FDE9E795EEA}" type="datetimeFigureOut">
              <a:rPr lang="es-CO" smtClean="0"/>
              <a:t>10/12/2019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680CC809-D427-4CDC-94C9-0A2DB8B8F6D3}" type="slidenum">
              <a:rPr lang="es-CO" smtClean="0"/>
              <a:t>‹Nº›</a:t>
            </a:fld>
            <a:endParaRPr lang="es-CO" dirty="0"/>
          </a:p>
        </p:txBody>
      </p:sp>
    </p:spTree>
    <p:extLst>
      <p:ext uri="{BB962C8B-B14F-4D97-AF65-F5344CB8AC3E}">
        <p14:creationId xmlns:p14="http://schemas.microsoft.com/office/powerpoint/2010/main" val="300094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717090-3DB0-4EC3-8B57-6FDE9E795EEA}" type="datetimeFigureOut">
              <a:rPr lang="es-CO" smtClean="0"/>
              <a:t>10/12/2019</a:t>
            </a:fld>
            <a:endParaRPr lang="es-CO"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0CC809-D427-4CDC-94C9-0A2DB8B8F6D3}" type="slidenum">
              <a:rPr lang="es-CO" smtClean="0"/>
              <a:t>‹Nº›</a:t>
            </a:fld>
            <a:endParaRPr lang="es-CO" dirty="0"/>
          </a:p>
        </p:txBody>
      </p:sp>
    </p:spTree>
    <p:extLst>
      <p:ext uri="{BB962C8B-B14F-4D97-AF65-F5344CB8AC3E}">
        <p14:creationId xmlns:p14="http://schemas.microsoft.com/office/powerpoint/2010/main" val="277328078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66607" y="474874"/>
            <a:ext cx="4702183" cy="923330"/>
          </a:xfrm>
          <a:prstGeom prst="rect">
            <a:avLst/>
          </a:prstGeom>
          <a:noFill/>
        </p:spPr>
        <p:txBody>
          <a:bodyPr wrap="square" rtlCol="0">
            <a:spAutoFit/>
          </a:bodyPr>
          <a:lstStyle/>
          <a:p>
            <a:pPr algn="ctr"/>
            <a:r>
              <a:rPr lang="es-CO" sz="5400" b="1" dirty="0">
                <a:latin typeface="Century Gothic" panose="020B0502020202020204" pitchFamily="34" charset="0"/>
              </a:rPr>
              <a:t>BIS PROJECT</a:t>
            </a:r>
          </a:p>
        </p:txBody>
      </p:sp>
      <p:sp>
        <p:nvSpPr>
          <p:cNvPr id="5" name="Rectángulo 4"/>
          <p:cNvSpPr/>
          <p:nvPr/>
        </p:nvSpPr>
        <p:spPr>
          <a:xfrm>
            <a:off x="2940982" y="5653186"/>
            <a:ext cx="6753432" cy="977383"/>
          </a:xfrm>
          <a:prstGeom prst="rect">
            <a:avLst/>
          </a:prstGeom>
        </p:spPr>
        <p:txBody>
          <a:bodyPr wrap="square">
            <a:spAutoFit/>
          </a:bodyPr>
          <a:lstStyle/>
          <a:p>
            <a:pPr algn="ctr">
              <a:lnSpc>
                <a:spcPct val="107000"/>
              </a:lnSpc>
              <a:spcAft>
                <a:spcPts val="800"/>
              </a:spcAft>
            </a:pPr>
            <a:r>
              <a:rPr lang="es-CO" sz="2800" b="1" dirty="0">
                <a:latin typeface="Century Gothic" panose="020B0502020202020204" pitchFamily="34" charset="0"/>
                <a:ea typeface="Calibri" panose="020F0502020204030204" pitchFamily="34" charset="0"/>
                <a:cs typeface="Times New Roman" panose="02020603050405020304" pitchFamily="18" charset="0"/>
              </a:rPr>
              <a:t>MAYOR SEGURIDAD VEHICULAR CON SOLO TU HUELLA</a:t>
            </a:r>
          </a:p>
        </p:txBody>
      </p:sp>
      <p:sp>
        <p:nvSpPr>
          <p:cNvPr id="6" name="Rectángulo 5"/>
          <p:cNvSpPr/>
          <p:nvPr/>
        </p:nvSpPr>
        <p:spPr>
          <a:xfrm>
            <a:off x="4982814" y="1461920"/>
            <a:ext cx="2669768" cy="335476"/>
          </a:xfrm>
          <a:prstGeom prst="rect">
            <a:avLst/>
          </a:prstGeom>
        </p:spPr>
        <p:txBody>
          <a:bodyPr wrap="square">
            <a:spAutoFit/>
          </a:bodyPr>
          <a:lstStyle/>
          <a:p>
            <a:pPr algn="ctr">
              <a:lnSpc>
                <a:spcPct val="107000"/>
              </a:lnSpc>
              <a:spcAft>
                <a:spcPts val="800"/>
              </a:spcAft>
            </a:pPr>
            <a:r>
              <a:rPr lang="es-CO" sz="1600" b="1" dirty="0">
                <a:latin typeface="Century Gothic" panose="020B0502020202020204" pitchFamily="34" charset="0"/>
                <a:ea typeface="Calibri" panose="020F0502020204030204" pitchFamily="34" charset="0"/>
                <a:cs typeface="Arabic Typesetting" panose="03020402040406030203" pitchFamily="66" charset="-78"/>
              </a:rPr>
              <a:t>BIO IGNITION SYSTEM</a:t>
            </a:r>
          </a:p>
        </p:txBody>
      </p:sp>
      <p:pic>
        <p:nvPicPr>
          <p:cNvPr id="2" name="Imagen 1">
            <a:extLst>
              <a:ext uri="{FF2B5EF4-FFF2-40B4-BE49-F238E27FC236}">
                <a16:creationId xmlns:a16="http://schemas.microsoft.com/office/drawing/2014/main" id="{61A377DF-BA26-4F39-AD23-6DFA999718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5" b="100000" l="9589" r="89589">
                        <a14:foregroundMark x1="50411" y1="56204" x2="50411" y2="56204"/>
                        <a14:foregroundMark x1="37808" y1="53650" x2="37808" y2="53650"/>
                        <a14:foregroundMark x1="38630" y1="50730" x2="38630" y2="50730"/>
                        <a14:foregroundMark x1="38630" y1="50730" x2="38630" y2="50730"/>
                        <a14:foregroundMark x1="42740" y1="51460" x2="45479" y2="52555"/>
                        <a14:foregroundMark x1="47397" y1="52555" x2="49863" y2="52190"/>
                        <a14:foregroundMark x1="54521" y1="50730" x2="54521" y2="50730"/>
                        <a14:foregroundMark x1="55890" y1="50730" x2="59178" y2="50730"/>
                        <a14:foregroundMark x1="66849" y1="50730" x2="66849" y2="50730"/>
                        <a14:foregroundMark x1="69589" y1="50730" x2="69589" y2="50730"/>
                        <a14:foregroundMark x1="66301" y1="55109" x2="66301" y2="55109"/>
                        <a14:foregroundMark x1="66301" y1="55839" x2="66301" y2="55839"/>
                        <a14:foregroundMark x1="65479" y1="56204" x2="65479" y2="56204"/>
                        <a14:foregroundMark x1="63014" y1="52555" x2="63014" y2="52555"/>
                        <a14:foregroundMark x1="62466" y1="50000" x2="62466" y2="50000"/>
                        <a14:foregroundMark x1="61370" y1="48540" x2="61370" y2="48540"/>
                        <a14:foregroundMark x1="61096" y1="48540" x2="61096" y2="48540"/>
                        <a14:foregroundMark x1="60822" y1="47810" x2="60822" y2="47810"/>
                        <a14:foregroundMark x1="60822" y1="48905" x2="60822" y2="48905"/>
                        <a14:foregroundMark x1="62740" y1="57299" x2="62740" y2="57299"/>
                        <a14:foregroundMark x1="51233" y1="53285" x2="51233" y2="53285"/>
                        <a14:foregroundMark x1="51233" y1="53285" x2="51233" y2="53285"/>
                        <a14:foregroundMark x1="51233" y1="50000" x2="51233" y2="50000"/>
                        <a14:foregroundMark x1="51233" y1="50000" x2="51233" y2="50000"/>
                        <a14:foregroundMark x1="51233" y1="50000" x2="51233" y2="50000"/>
                        <a14:foregroundMark x1="40274" y1="48905" x2="40274" y2="48905"/>
                        <a14:foregroundMark x1="40274" y1="48905" x2="40274" y2="48905"/>
                        <a14:foregroundMark x1="40274" y1="48905" x2="40274" y2="48905"/>
                        <a14:foregroundMark x1="40274" y1="48905" x2="40274" y2="48905"/>
                        <a14:foregroundMark x1="40274" y1="48905" x2="40000" y2="52555"/>
                        <a14:foregroundMark x1="40000" y1="53285" x2="40000" y2="53285"/>
                        <a14:foregroundMark x1="40000" y1="53650" x2="41918" y2="54015"/>
                        <a14:foregroundMark x1="40274" y1="50000" x2="40274" y2="50000"/>
                        <a14:foregroundMark x1="40274" y1="54380" x2="40548" y2="58759"/>
                        <a14:foregroundMark x1="40548" y1="58759" x2="40548" y2="58759"/>
                        <a14:foregroundMark x1="29315" y1="47080" x2="29315" y2="47080"/>
                        <a14:foregroundMark x1="39726" y1="67518" x2="39726" y2="67518"/>
                        <a14:foregroundMark x1="29041" y1="71168" x2="29041" y2="71168"/>
                        <a14:foregroundMark x1="29041" y1="71168" x2="29041" y2="71168"/>
                        <a14:foregroundMark x1="30411" y1="72628" x2="34247" y2="72993"/>
                        <a14:foregroundMark x1="40000" y1="74088" x2="46027" y2="74818"/>
                        <a14:foregroundMark x1="50959" y1="72993" x2="50959" y2="72993"/>
                        <a14:foregroundMark x1="52329" y1="72263" x2="54247" y2="72263"/>
                        <a14:foregroundMark x1="58082" y1="70803" x2="61918" y2="70803"/>
                        <a14:foregroundMark x1="65479" y1="68978" x2="67671" y2="68978"/>
                        <a14:foregroundMark x1="69315" y1="68978" x2="69315" y2="68978"/>
                        <a14:foregroundMark x1="69315" y1="68978" x2="71781" y2="68978"/>
                        <a14:foregroundMark x1="75890" y1="68248" x2="78630" y2="67518"/>
                        <a14:foregroundMark x1="78630" y1="67518" x2="78630" y2="67518"/>
                        <a14:foregroundMark x1="78630" y1="67518" x2="78630" y2="67518"/>
                        <a14:foregroundMark x1="75068" y1="67518" x2="70411" y2="68613"/>
                        <a14:foregroundMark x1="67671" y1="71168" x2="66301" y2="72628"/>
                        <a14:foregroundMark x1="65205" y1="74453" x2="65205" y2="74453"/>
                        <a14:foregroundMark x1="65205" y1="74818" x2="65205" y2="74818"/>
                        <a14:foregroundMark x1="64932" y1="74818" x2="63014" y2="74818"/>
                        <a14:foregroundMark x1="60822" y1="79927" x2="60000" y2="90511"/>
                        <a14:foregroundMark x1="51233" y1="82847" x2="51233" y2="82847"/>
                        <a14:foregroundMark x1="51233" y1="83212" x2="46849" y2="83577"/>
                        <a14:foregroundMark x1="41096" y1="79562" x2="41096" y2="79562"/>
                        <a14:foregroundMark x1="40000" y1="79562" x2="37808" y2="79562"/>
                        <a14:foregroundMark x1="35068" y1="78467" x2="35068" y2="77372"/>
                        <a14:foregroundMark x1="34521" y1="72993" x2="34521" y2="72993"/>
                        <a14:foregroundMark x1="20274" y1="68613" x2="20274" y2="68613"/>
                        <a14:foregroundMark x1="21644" y1="71898" x2="21644" y2="71898"/>
                        <a14:foregroundMark x1="23562" y1="71898" x2="23562" y2="71898"/>
                        <a14:foregroundMark x1="78904" y1="33212" x2="78904" y2="33212"/>
                        <a14:foregroundMark x1="77808" y1="33212" x2="77808" y2="33212"/>
                        <a14:foregroundMark x1="77808" y1="33212" x2="74521" y2="33212"/>
                        <a14:foregroundMark x1="66575" y1="33212" x2="66575" y2="33212"/>
                        <a14:foregroundMark x1="66575" y1="33212" x2="66575" y2="33212"/>
                        <a14:foregroundMark x1="66575" y1="33212" x2="66575" y2="33212"/>
                        <a14:foregroundMark x1="66575" y1="33212" x2="66575" y2="33212"/>
                        <a14:foregroundMark x1="61370" y1="30292" x2="61370" y2="30292"/>
                        <a14:foregroundMark x1="58356" y1="26642" x2="57808" y2="25547"/>
                        <a14:foregroundMark x1="56438" y1="24453" x2="56438" y2="24453"/>
                        <a14:foregroundMark x1="54521" y1="23723" x2="54521" y2="23723"/>
                        <a14:foregroundMark x1="52329" y1="21898" x2="47123" y2="21898"/>
                        <a14:foregroundMark x1="43014" y1="21898" x2="43014" y2="21898"/>
                        <a14:foregroundMark x1="40274" y1="21898" x2="40274" y2="21898"/>
                        <a14:foregroundMark x1="39178" y1="22628" x2="39178" y2="22628"/>
                        <a14:foregroundMark x1="39178" y1="22993" x2="39178" y2="22993"/>
                        <a14:foregroundMark x1="39178" y1="22993" x2="39178" y2="22993"/>
                        <a14:foregroundMark x1="39178" y1="26277" x2="39178" y2="26277"/>
                        <a14:foregroundMark x1="23836" y1="32847" x2="23836" y2="32847"/>
                        <a14:foregroundMark x1="23836" y1="32847" x2="23836" y2="32847"/>
                        <a14:foregroundMark x1="32877" y1="29562" x2="32877" y2="29562"/>
                        <a14:foregroundMark x1="33151" y1="33942" x2="33151" y2="33942"/>
                        <a14:foregroundMark x1="33151" y1="33942" x2="33151" y2="33942"/>
                        <a14:foregroundMark x1="28219" y1="34672" x2="28219" y2="34672"/>
                        <a14:foregroundMark x1="28219" y1="34672" x2="28219" y2="34672"/>
                        <a14:foregroundMark x1="28219" y1="34672" x2="28219" y2="34672"/>
                        <a14:foregroundMark x1="28219" y1="34672" x2="28219" y2="34672"/>
                        <a14:foregroundMark x1="28219" y1="34672" x2="30685" y2="33212"/>
                        <a14:foregroundMark x1="32877" y1="29927" x2="32877" y2="29927"/>
                        <a14:foregroundMark x1="32877" y1="29927" x2="38356" y2="29562"/>
                        <a14:foregroundMark x1="41644" y1="28102" x2="41644" y2="28102"/>
                        <a14:foregroundMark x1="45753" y1="30292" x2="49041" y2="32117"/>
                        <a14:foregroundMark x1="49589" y1="32117" x2="49589" y2="32117"/>
                        <a14:foregroundMark x1="49589" y1="32117" x2="49589" y2="32117"/>
                        <a14:foregroundMark x1="49589" y1="32117" x2="49589" y2="32117"/>
                        <a14:foregroundMark x1="49589" y1="32117" x2="59452" y2="39051"/>
                        <a14:foregroundMark x1="63014" y1="40511" x2="63014" y2="40511"/>
                        <a14:foregroundMark x1="63014" y1="40511" x2="63014" y2="40511"/>
                        <a14:foregroundMark x1="67945" y1="37956" x2="67945" y2="37956"/>
                        <a14:foregroundMark x1="68219" y1="37591" x2="71781" y2="36861"/>
                        <a14:foregroundMark x1="74795" y1="34672" x2="74795" y2="34672"/>
                        <a14:foregroundMark x1="74795" y1="34672" x2="74795" y2="34672"/>
                        <a14:foregroundMark x1="77534" y1="29197" x2="77534" y2="29197"/>
                        <a14:foregroundMark x1="79178" y1="29562" x2="79178" y2="29562"/>
                        <a14:foregroundMark x1="84658" y1="37956" x2="84658" y2="37956"/>
                        <a14:foregroundMark x1="24658" y1="35766" x2="24658" y2="35766"/>
                        <a14:foregroundMark x1="38356" y1="36131" x2="38356" y2="36131"/>
                        <a14:foregroundMark x1="19452" y1="35766" x2="19452" y2="35766"/>
                        <a14:foregroundMark x1="52329" y1="70438" x2="52329" y2="70438"/>
                        <a14:foregroundMark x1="55890" y1="77737" x2="55890" y2="77737"/>
                        <a14:foregroundMark x1="42192" y1="85766" x2="42192" y2="85766"/>
                        <a14:foregroundMark x1="49041" y1="89416" x2="49041" y2="89416"/>
                        <a14:foregroundMark x1="69315" y1="80292" x2="69315" y2="80292"/>
                        <a14:foregroundMark x1="75890" y1="76277" x2="75890" y2="76277"/>
                        <a14:foregroundMark x1="53973" y1="13504" x2="53973" y2="13504"/>
                        <a14:backgroundMark x1="59726" y1="90876" x2="62192" y2="89781"/>
                        <a14:backgroundMark x1="59726" y1="90146" x2="60548" y2="89416"/>
                      </a14:backgroundRemoval>
                    </a14:imgEffect>
                  </a14:imgLayer>
                </a14:imgProps>
              </a:ext>
            </a:extLst>
          </a:blip>
          <a:stretch>
            <a:fillRect/>
          </a:stretch>
        </p:blipFill>
        <p:spPr>
          <a:xfrm>
            <a:off x="3756445" y="1797396"/>
            <a:ext cx="4963483" cy="3726012"/>
          </a:xfrm>
          <a:prstGeom prst="rect">
            <a:avLst/>
          </a:prstGeom>
        </p:spPr>
      </p:pic>
    </p:spTree>
    <p:extLst>
      <p:ext uri="{BB962C8B-B14F-4D97-AF65-F5344CB8AC3E}">
        <p14:creationId xmlns:p14="http://schemas.microsoft.com/office/powerpoint/2010/main" val="1904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204652"/>
            <a:ext cx="9905998" cy="1478570"/>
          </a:xfrm>
        </p:spPr>
        <p:txBody>
          <a:bodyPr/>
          <a:lstStyle/>
          <a:p>
            <a:r>
              <a:rPr lang="es-ES" dirty="0">
                <a:latin typeface="Century Gothic" panose="020B0502020202020204" pitchFamily="34" charset="0"/>
              </a:rPr>
              <a:t>ENCUESTA</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141412" y="1683222"/>
            <a:ext cx="9875519" cy="4137884"/>
          </a:xfrm>
          <a:prstGeom prst="rect">
            <a:avLst/>
          </a:prstGeom>
        </p:spPr>
      </p:pic>
    </p:spTree>
    <p:extLst>
      <p:ext uri="{BB962C8B-B14F-4D97-AF65-F5344CB8AC3E}">
        <p14:creationId xmlns:p14="http://schemas.microsoft.com/office/powerpoint/2010/main" val="116702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6" y="975885"/>
            <a:ext cx="10189028" cy="4661400"/>
          </a:xfrm>
          <a:prstGeom prst="rect">
            <a:avLst/>
          </a:prstGeom>
        </p:spPr>
      </p:pic>
    </p:spTree>
    <p:extLst>
      <p:ext uri="{BB962C8B-B14F-4D97-AF65-F5344CB8AC3E}">
        <p14:creationId xmlns:p14="http://schemas.microsoft.com/office/powerpoint/2010/main" val="752611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647" y="1450883"/>
            <a:ext cx="9870215" cy="4340317"/>
          </a:xfrm>
          <a:prstGeom prst="rect">
            <a:avLst/>
          </a:prstGeom>
        </p:spPr>
      </p:pic>
    </p:spTree>
    <p:extLst>
      <p:ext uri="{BB962C8B-B14F-4D97-AF65-F5344CB8AC3E}">
        <p14:creationId xmlns:p14="http://schemas.microsoft.com/office/powerpoint/2010/main" val="364546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748" y="661736"/>
            <a:ext cx="9113136" cy="5281477"/>
          </a:xfrm>
        </p:spPr>
      </p:pic>
    </p:spTree>
    <p:extLst>
      <p:ext uri="{BB962C8B-B14F-4D97-AF65-F5344CB8AC3E}">
        <p14:creationId xmlns:p14="http://schemas.microsoft.com/office/powerpoint/2010/main" val="205250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787C0-CB47-458A-821B-E3366121350A}"/>
              </a:ext>
            </a:extLst>
          </p:cNvPr>
          <p:cNvSpPr>
            <a:spLocks noGrp="1"/>
          </p:cNvSpPr>
          <p:nvPr>
            <p:ph type="title"/>
          </p:nvPr>
        </p:nvSpPr>
        <p:spPr>
          <a:xfrm>
            <a:off x="1141413" y="353477"/>
            <a:ext cx="9905998" cy="1478570"/>
          </a:xfrm>
        </p:spPr>
        <p:txBody>
          <a:bodyPr/>
          <a:lstStyle/>
          <a:p>
            <a:r>
              <a:rPr lang="es-MX" b="1" dirty="0">
                <a:latin typeface="Century Gothic" panose="020B0502020202020204" pitchFamily="34" charset="0"/>
              </a:rPr>
              <a:t>Entrevista</a:t>
            </a:r>
            <a:endParaRPr lang="es-CO"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48A833B0-61D7-45B2-A291-EACA582962E4}"/>
              </a:ext>
            </a:extLst>
          </p:cNvPr>
          <p:cNvSpPr>
            <a:spLocks noGrp="1"/>
          </p:cNvSpPr>
          <p:nvPr>
            <p:ph idx="1"/>
          </p:nvPr>
        </p:nvSpPr>
        <p:spPr>
          <a:xfrm>
            <a:off x="1141412" y="1666388"/>
            <a:ext cx="9905999" cy="5025956"/>
          </a:xfrm>
        </p:spPr>
        <p:txBody>
          <a:bodyPr>
            <a:normAutofit fontScale="85000" lnSpcReduction="10000"/>
          </a:bodyPr>
          <a:lstStyle/>
          <a:p>
            <a:pPr marL="0" indent="0">
              <a:buNone/>
            </a:pPr>
            <a:r>
              <a:rPr lang="es-MX" sz="1800" b="1" dirty="0">
                <a:latin typeface="Century Gothic" panose="020B0502020202020204" pitchFamily="34" charset="0"/>
              </a:rPr>
              <a:t>Se realizaron las siguientes preguntas:</a:t>
            </a:r>
          </a:p>
          <a:p>
            <a:pPr fontAlgn="b"/>
            <a:r>
              <a:rPr lang="es-ES" sz="1800" dirty="0">
                <a:latin typeface="Century Gothic" panose="020B0502020202020204" pitchFamily="34" charset="0"/>
              </a:rPr>
              <a:t>1. ¿Qué medidas de seguridad usa actualmente en su vehículo?</a:t>
            </a:r>
            <a:endParaRPr lang="es-CO" sz="1800" dirty="0">
              <a:latin typeface="Century Gothic" panose="020B0502020202020204" pitchFamily="34" charset="0"/>
            </a:endParaRPr>
          </a:p>
          <a:p>
            <a:pPr fontAlgn="b"/>
            <a:r>
              <a:rPr lang="es-ES" sz="1800" dirty="0">
                <a:latin typeface="Century Gothic" panose="020B0502020202020204" pitchFamily="34" charset="0"/>
              </a:rPr>
              <a:t>2. ¿Cómo protege su vehículo del acceso de personas no autorizadas?</a:t>
            </a:r>
            <a:endParaRPr lang="es-CO" sz="1800" dirty="0">
              <a:latin typeface="Century Gothic" panose="020B0502020202020204" pitchFamily="34" charset="0"/>
            </a:endParaRPr>
          </a:p>
          <a:p>
            <a:pPr fontAlgn="b"/>
            <a:r>
              <a:rPr lang="es-ES" sz="1800" dirty="0">
                <a:latin typeface="Century Gothic" panose="020B0502020202020204" pitchFamily="34" charset="0"/>
              </a:rPr>
              <a:t>3.  ¿piensa que le vendría bien a la industria automotriz la implementación de sistemas de encendido biométrico y monitoreo en tiempo real?</a:t>
            </a:r>
            <a:endParaRPr lang="es-CO" sz="1800" dirty="0">
              <a:latin typeface="Century Gothic" panose="020B0502020202020204" pitchFamily="34" charset="0"/>
            </a:endParaRPr>
          </a:p>
          <a:p>
            <a:pPr fontAlgn="b"/>
            <a:r>
              <a:rPr lang="es-ES" sz="1800" dirty="0">
                <a:latin typeface="Century Gothic" panose="020B0502020202020204" pitchFamily="34" charset="0"/>
              </a:rPr>
              <a:t>4.  ¿Cree que los sistemas de seguridad automotrices actualmente son muy básicos o poseen muchas fallas? ¿Cuáles?</a:t>
            </a:r>
            <a:endParaRPr lang="es-CO" sz="1800" dirty="0">
              <a:latin typeface="Century Gothic" panose="020B0502020202020204" pitchFamily="34" charset="0"/>
            </a:endParaRPr>
          </a:p>
          <a:p>
            <a:pPr fontAlgn="b"/>
            <a:r>
              <a:rPr lang="es-ES" sz="1800" dirty="0">
                <a:latin typeface="Century Gothic" panose="020B0502020202020204" pitchFamily="34" charset="0"/>
              </a:rPr>
              <a:t>5. ¿Conoce algún método de seguridad para su vehículo? , ¿Cuál(es)?</a:t>
            </a:r>
            <a:endParaRPr lang="es-CO" sz="1800" dirty="0">
              <a:latin typeface="Century Gothic" panose="020B0502020202020204" pitchFamily="34" charset="0"/>
            </a:endParaRPr>
          </a:p>
          <a:p>
            <a:pPr fontAlgn="b"/>
            <a:r>
              <a:rPr lang="es-ES" sz="1800" dirty="0">
                <a:latin typeface="Century Gothic" panose="020B0502020202020204" pitchFamily="34" charset="0"/>
              </a:rPr>
              <a:t>6. ¿Le parece que su vehículo es un buen medio de transporte y porque?</a:t>
            </a:r>
            <a:endParaRPr lang="es-CO" sz="1800" dirty="0">
              <a:latin typeface="Century Gothic" panose="020B0502020202020204" pitchFamily="34" charset="0"/>
            </a:endParaRPr>
          </a:p>
          <a:p>
            <a:pPr fontAlgn="b"/>
            <a:r>
              <a:rPr lang="es-ES" sz="1800" dirty="0">
                <a:latin typeface="Century Gothic" panose="020B0502020202020204" pitchFamily="34" charset="0"/>
              </a:rPr>
              <a:t>7. ¿Cómo contribuye usted para mejorar la seguridad frente a robos y perdidas de vehículos?</a:t>
            </a:r>
            <a:endParaRPr lang="es-CO" sz="1800" dirty="0">
              <a:latin typeface="Century Gothic" panose="020B0502020202020204" pitchFamily="34" charset="0"/>
            </a:endParaRPr>
          </a:p>
          <a:p>
            <a:pPr fontAlgn="b"/>
            <a:r>
              <a:rPr lang="es-ES" sz="1800" dirty="0">
                <a:latin typeface="Century Gothic" panose="020B0502020202020204" pitchFamily="34" charset="0"/>
              </a:rPr>
              <a:t>8. Esta conforme con los métodos de seguridad que hay en los vehículos, y que le mejoraría usted a estos sistemas?</a:t>
            </a:r>
            <a:endParaRPr lang="es-CO" sz="1800" dirty="0">
              <a:latin typeface="Century Gothic" panose="020B0502020202020204" pitchFamily="34" charset="0"/>
            </a:endParaRPr>
          </a:p>
          <a:p>
            <a:pPr fontAlgn="b"/>
            <a:r>
              <a:rPr lang="es-ES" sz="1800" dirty="0">
                <a:latin typeface="Century Gothic" panose="020B0502020202020204" pitchFamily="34" charset="0"/>
              </a:rPr>
              <a:t>9. ¿Cree usted que su vehículo le proporciona seguridad frente al delito? Si/no por que?</a:t>
            </a:r>
            <a:endParaRPr lang="es-CO" sz="1800" dirty="0">
              <a:latin typeface="Century Gothic" panose="020B0502020202020204" pitchFamily="34" charset="0"/>
            </a:endParaRPr>
          </a:p>
          <a:p>
            <a:pPr fontAlgn="b"/>
            <a:r>
              <a:rPr lang="es-ES" sz="1800" dirty="0">
                <a:latin typeface="Century Gothic" panose="020B0502020202020204" pitchFamily="34" charset="0"/>
              </a:rPr>
              <a:t>10. ¿Cuál es el precio que usted cree correcto para un sistema que proteja su vehículo?.</a:t>
            </a:r>
            <a:endParaRPr lang="es-CO" sz="1800" dirty="0">
              <a:latin typeface="Century Gothic" panose="020B0502020202020204" pitchFamily="34" charset="0"/>
            </a:endParaRPr>
          </a:p>
          <a:p>
            <a:endParaRPr lang="es-CO" sz="1800" dirty="0">
              <a:latin typeface="Century Gothic" panose="020B0502020202020204" pitchFamily="34" charset="0"/>
            </a:endParaRPr>
          </a:p>
        </p:txBody>
      </p:sp>
    </p:spTree>
    <p:extLst>
      <p:ext uri="{BB962C8B-B14F-4D97-AF65-F5344CB8AC3E}">
        <p14:creationId xmlns:p14="http://schemas.microsoft.com/office/powerpoint/2010/main" val="317423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93017-04C6-4DA3-8FBF-95E095342FAA}"/>
              </a:ext>
            </a:extLst>
          </p:cNvPr>
          <p:cNvSpPr>
            <a:spLocks noGrp="1"/>
          </p:cNvSpPr>
          <p:nvPr>
            <p:ph type="title"/>
          </p:nvPr>
        </p:nvSpPr>
        <p:spPr/>
        <p:txBody>
          <a:bodyPr/>
          <a:lstStyle/>
          <a:p>
            <a:r>
              <a:rPr lang="es-MX" b="1" dirty="0">
                <a:latin typeface="Century Gothic" panose="020B0502020202020204" pitchFamily="34" charset="0"/>
              </a:rPr>
              <a:t>Entrevista</a:t>
            </a:r>
            <a:endParaRPr lang="es-CO" b="1" dirty="0">
              <a:latin typeface="Century Gothic" panose="020B0502020202020204" pitchFamily="34" charset="0"/>
            </a:endParaRPr>
          </a:p>
        </p:txBody>
      </p:sp>
      <p:pic>
        <p:nvPicPr>
          <p:cNvPr id="10" name="Imagen 9">
            <a:extLst>
              <a:ext uri="{FF2B5EF4-FFF2-40B4-BE49-F238E27FC236}">
                <a16:creationId xmlns:a16="http://schemas.microsoft.com/office/drawing/2014/main" id="{4F1C1E99-BEEF-4624-8D23-1FFE11B91D5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249291" y="422739"/>
            <a:ext cx="6529382" cy="6224555"/>
          </a:xfrm>
          <a:prstGeom prst="rect">
            <a:avLst/>
          </a:prstGeom>
        </p:spPr>
      </p:pic>
    </p:spTree>
    <p:extLst>
      <p:ext uri="{BB962C8B-B14F-4D97-AF65-F5344CB8AC3E}">
        <p14:creationId xmlns:p14="http://schemas.microsoft.com/office/powerpoint/2010/main" val="367788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191A53-A9B4-4A1C-B74C-BAD97B091422}"/>
              </a:ext>
            </a:extLst>
          </p:cNvPr>
          <p:cNvSpPr>
            <a:spLocks noGrp="1"/>
          </p:cNvSpPr>
          <p:nvPr>
            <p:ph type="title"/>
          </p:nvPr>
        </p:nvSpPr>
        <p:spPr>
          <a:xfrm>
            <a:off x="1141413" y="0"/>
            <a:ext cx="9905998" cy="1478570"/>
          </a:xfrm>
        </p:spPr>
        <p:txBody>
          <a:bodyPr/>
          <a:lstStyle/>
          <a:p>
            <a:r>
              <a:rPr lang="es-MX" b="1" dirty="0">
                <a:latin typeface="Century Gothic" panose="020B0502020202020204" pitchFamily="34" charset="0"/>
              </a:rPr>
              <a:t>ENTREVISTA</a:t>
            </a:r>
            <a:endParaRPr lang="es-CO" b="1" dirty="0">
              <a:latin typeface="Century Gothic" panose="020B0502020202020204" pitchFamily="34" charset="0"/>
            </a:endParaRPr>
          </a:p>
        </p:txBody>
      </p:sp>
      <p:pic>
        <p:nvPicPr>
          <p:cNvPr id="12" name="Imagen 11">
            <a:extLst>
              <a:ext uri="{FF2B5EF4-FFF2-40B4-BE49-F238E27FC236}">
                <a16:creationId xmlns:a16="http://schemas.microsoft.com/office/drawing/2014/main" id="{FE0FAB25-273B-4FFB-91B1-6F79B693530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12868" y="1214330"/>
            <a:ext cx="5316892" cy="4696139"/>
          </a:xfrm>
          <a:prstGeom prst="rect">
            <a:avLst/>
          </a:prstGeom>
        </p:spPr>
      </p:pic>
      <p:pic>
        <p:nvPicPr>
          <p:cNvPr id="13" name="Imagen 12">
            <a:extLst>
              <a:ext uri="{FF2B5EF4-FFF2-40B4-BE49-F238E27FC236}">
                <a16:creationId xmlns:a16="http://schemas.microsoft.com/office/drawing/2014/main" id="{FA795019-81C1-41DC-A75A-00667EE150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0378" y="972526"/>
            <a:ext cx="4345578" cy="5179746"/>
          </a:xfrm>
          <a:prstGeom prst="rect">
            <a:avLst/>
          </a:prstGeom>
        </p:spPr>
      </p:pic>
    </p:spTree>
    <p:extLst>
      <p:ext uri="{BB962C8B-B14F-4D97-AF65-F5344CB8AC3E}">
        <p14:creationId xmlns:p14="http://schemas.microsoft.com/office/powerpoint/2010/main" val="130727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2194CF-E1B3-4E62-92A2-680F7E1B4836}"/>
              </a:ext>
            </a:extLst>
          </p:cNvPr>
          <p:cNvSpPr>
            <a:spLocks noGrp="1"/>
          </p:cNvSpPr>
          <p:nvPr>
            <p:ph type="title"/>
          </p:nvPr>
        </p:nvSpPr>
        <p:spPr/>
        <p:txBody>
          <a:bodyPr/>
          <a:lstStyle/>
          <a:p>
            <a:r>
              <a:rPr lang="es-CO" b="1" dirty="0">
                <a:latin typeface="Century Gothic" panose="020B0502020202020204" pitchFamily="34" charset="0"/>
              </a:rPr>
              <a:t>Alcance</a:t>
            </a:r>
          </a:p>
        </p:txBody>
      </p:sp>
      <p:sp>
        <p:nvSpPr>
          <p:cNvPr id="3" name="Marcador de contenido 2"/>
          <p:cNvSpPr>
            <a:spLocks noGrp="1"/>
          </p:cNvSpPr>
          <p:nvPr>
            <p:ph idx="1"/>
          </p:nvPr>
        </p:nvSpPr>
        <p:spPr/>
        <p:txBody>
          <a:bodyPr>
            <a:normAutofit/>
          </a:bodyPr>
          <a:lstStyle/>
          <a:p>
            <a:pPr marL="0" indent="0">
              <a:buNone/>
            </a:pPr>
            <a:r>
              <a:rPr lang="es-CO" sz="2800" dirty="0">
                <a:latin typeface="Century Gothic" panose="020B0502020202020204" pitchFamily="34" charset="0"/>
              </a:rPr>
              <a:t>Mejorar la seguridad en vehículos a través  de un sistema de encendido biométrico del automotor, el cual este apoyado por un software en el que se podrá realizar monitoreo vía GPS para localizar los vehículos registrados.</a:t>
            </a:r>
          </a:p>
        </p:txBody>
      </p:sp>
    </p:spTree>
    <p:extLst>
      <p:ext uri="{BB962C8B-B14F-4D97-AF65-F5344CB8AC3E}">
        <p14:creationId xmlns:p14="http://schemas.microsoft.com/office/powerpoint/2010/main" val="1661043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A9AEAAD-DF06-4F59-8E84-729601C9DD5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548222" y="1387402"/>
            <a:ext cx="9095555" cy="5165448"/>
          </a:xfrm>
          <a:prstGeom prst="rect">
            <a:avLst/>
          </a:prstGeom>
        </p:spPr>
      </p:pic>
      <p:sp>
        <p:nvSpPr>
          <p:cNvPr id="5" name="Título 4">
            <a:extLst>
              <a:ext uri="{FF2B5EF4-FFF2-40B4-BE49-F238E27FC236}">
                <a16:creationId xmlns:a16="http://schemas.microsoft.com/office/drawing/2014/main" id="{EA6EEEBF-4717-457C-957C-8E6997C7DED2}"/>
              </a:ext>
            </a:extLst>
          </p:cNvPr>
          <p:cNvSpPr>
            <a:spLocks noGrp="1"/>
          </p:cNvSpPr>
          <p:nvPr>
            <p:ph type="title"/>
          </p:nvPr>
        </p:nvSpPr>
        <p:spPr>
          <a:xfrm>
            <a:off x="1143000" y="0"/>
            <a:ext cx="9905998" cy="1478570"/>
          </a:xfrm>
        </p:spPr>
        <p:txBody>
          <a:bodyPr/>
          <a:lstStyle/>
          <a:p>
            <a:pPr algn="ctr"/>
            <a:r>
              <a:rPr lang="en-US" b="1" dirty="0">
                <a:latin typeface="Century Gothic" panose="020B0502020202020204" pitchFamily="34" charset="0"/>
              </a:rPr>
              <a:t>Business Process Model and Notation (BPMN)</a:t>
            </a:r>
            <a:endParaRPr lang="es-CO" b="1" dirty="0">
              <a:latin typeface="Century Gothic" panose="020B0502020202020204" pitchFamily="34" charset="0"/>
            </a:endParaRPr>
          </a:p>
        </p:txBody>
      </p:sp>
    </p:spTree>
    <p:extLst>
      <p:ext uri="{BB962C8B-B14F-4D97-AF65-F5344CB8AC3E}">
        <p14:creationId xmlns:p14="http://schemas.microsoft.com/office/powerpoint/2010/main" val="407129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F8CCE-B942-4590-912D-48FE0E35E5E7}"/>
              </a:ext>
            </a:extLst>
          </p:cNvPr>
          <p:cNvSpPr>
            <a:spLocks noGrp="1"/>
          </p:cNvSpPr>
          <p:nvPr>
            <p:ph type="title"/>
          </p:nvPr>
        </p:nvSpPr>
        <p:spPr>
          <a:xfrm>
            <a:off x="443754" y="509226"/>
            <a:ext cx="4999615" cy="760176"/>
          </a:xfrm>
        </p:spPr>
        <p:txBody>
          <a:bodyPr/>
          <a:lstStyle/>
          <a:p>
            <a:r>
              <a:rPr lang="es-MX" b="1" dirty="0"/>
              <a:t>HISTORIAS DE USUARIO</a:t>
            </a:r>
            <a:endParaRPr lang="es-CO" b="1" dirty="0"/>
          </a:p>
        </p:txBody>
      </p:sp>
      <p:graphicFrame>
        <p:nvGraphicFramePr>
          <p:cNvPr id="7" name="Objeto 6">
            <a:extLst>
              <a:ext uri="{FF2B5EF4-FFF2-40B4-BE49-F238E27FC236}">
                <a16:creationId xmlns:a16="http://schemas.microsoft.com/office/drawing/2014/main" id="{F1416C37-1F5F-4610-90A8-310ADDB2A78F}"/>
              </a:ext>
            </a:extLst>
          </p:cNvPr>
          <p:cNvGraphicFramePr>
            <a:graphicFrameLocks noChangeAspect="1"/>
          </p:cNvGraphicFramePr>
          <p:nvPr>
            <p:extLst>
              <p:ext uri="{D42A27DB-BD31-4B8C-83A1-F6EECF244321}">
                <p14:modId xmlns:p14="http://schemas.microsoft.com/office/powerpoint/2010/main" val="4067405290"/>
              </p:ext>
            </p:extLst>
          </p:nvPr>
        </p:nvGraphicFramePr>
        <p:xfrm>
          <a:off x="1429169" y="2350769"/>
          <a:ext cx="2607070" cy="2199715"/>
        </p:xfrm>
        <a:graphic>
          <a:graphicData uri="http://schemas.openxmlformats.org/presentationml/2006/ole">
            <mc:AlternateContent xmlns:mc="http://schemas.openxmlformats.org/markup-compatibility/2006">
              <mc:Choice xmlns:v="urn:schemas-microsoft-com:vml" Requires="v">
                <p:oleObj spid="_x0000_s1034" name="Worksheet" showAsIcon="1" r:id="rId3" imgW="914271" imgH="771595" progId="Excel.Sheet.12">
                  <p:embed/>
                </p:oleObj>
              </mc:Choice>
              <mc:Fallback>
                <p:oleObj name="Worksheet" showAsIcon="1" r:id="rId3" imgW="914271" imgH="771595" progId="Excel.Sheet.12">
                  <p:embed/>
                  <p:pic>
                    <p:nvPicPr>
                      <p:cNvPr id="0" name=""/>
                      <p:cNvPicPr/>
                      <p:nvPr/>
                    </p:nvPicPr>
                    <p:blipFill>
                      <a:blip r:embed="rId4"/>
                      <a:stretch>
                        <a:fillRect/>
                      </a:stretch>
                    </p:blipFill>
                    <p:spPr>
                      <a:xfrm>
                        <a:off x="1429169" y="2350769"/>
                        <a:ext cx="2607070" cy="2199715"/>
                      </a:xfrm>
                      <a:prstGeom prst="rect">
                        <a:avLst/>
                      </a:prstGeom>
                    </p:spPr>
                  </p:pic>
                </p:oleObj>
              </mc:Fallback>
            </mc:AlternateContent>
          </a:graphicData>
        </a:graphic>
      </p:graphicFrame>
      <p:pic>
        <p:nvPicPr>
          <p:cNvPr id="3" name="Imagen 2"/>
          <p:cNvPicPr>
            <a:picLocks noChangeAspect="1"/>
          </p:cNvPicPr>
          <p:nvPr/>
        </p:nvPicPr>
        <p:blipFill>
          <a:blip r:embed="rId5"/>
          <a:stretch>
            <a:fillRect/>
          </a:stretch>
        </p:blipFill>
        <p:spPr>
          <a:xfrm>
            <a:off x="5597531" y="889314"/>
            <a:ext cx="5402389" cy="5724637"/>
          </a:xfrm>
          <a:prstGeom prst="rect">
            <a:avLst/>
          </a:prstGeom>
        </p:spPr>
      </p:pic>
    </p:spTree>
    <p:extLst>
      <p:ext uri="{BB962C8B-B14F-4D97-AF65-F5344CB8AC3E}">
        <p14:creationId xmlns:p14="http://schemas.microsoft.com/office/powerpoint/2010/main" val="7153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b="1" dirty="0">
                <a:effectLst/>
                <a:latin typeface="Century Gothic" panose="020B0502020202020204" pitchFamily="34" charset="0"/>
              </a:rPr>
              <a:t>OBJETIVO GENERAL</a:t>
            </a:r>
            <a:endParaRPr lang="es-CO" b="1" dirty="0">
              <a:latin typeface="Century Gothic" panose="020B0502020202020204" pitchFamily="34" charset="0"/>
            </a:endParaRPr>
          </a:p>
        </p:txBody>
      </p:sp>
      <p:sp>
        <p:nvSpPr>
          <p:cNvPr id="3" name="Marcador de contenido 2"/>
          <p:cNvSpPr>
            <a:spLocks noGrp="1"/>
          </p:cNvSpPr>
          <p:nvPr>
            <p:ph idx="1"/>
          </p:nvPr>
        </p:nvSpPr>
        <p:spPr/>
        <p:txBody>
          <a:bodyPr>
            <a:normAutofit/>
          </a:bodyPr>
          <a:lstStyle/>
          <a:p>
            <a:pPr marL="0" indent="0">
              <a:buNone/>
            </a:pPr>
            <a:r>
              <a:rPr lang="es-CO" sz="2800" dirty="0">
                <a:effectLst/>
                <a:latin typeface="Century Gothic" panose="020B0502020202020204" pitchFamily="34" charset="0"/>
              </a:rPr>
              <a:t>Desarrollar un software de encendido biométrico para vehículos por medio de una huella dactilar brindando de esa manera una mayor seguridad para el usuario</a:t>
            </a:r>
          </a:p>
          <a:p>
            <a:endParaRPr lang="es-CO" sz="3200" dirty="0">
              <a:latin typeface="Century Gothic" panose="020B0502020202020204" pitchFamily="34" charset="0"/>
            </a:endParaRPr>
          </a:p>
        </p:txBody>
      </p:sp>
    </p:spTree>
    <p:extLst>
      <p:ext uri="{BB962C8B-B14F-4D97-AF65-F5344CB8AC3E}">
        <p14:creationId xmlns:p14="http://schemas.microsoft.com/office/powerpoint/2010/main" val="2729265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a:spLocks noGrp="1"/>
          </p:cNvSpPr>
          <p:nvPr>
            <p:ph type="title"/>
          </p:nvPr>
        </p:nvSpPr>
        <p:spPr>
          <a:xfrm>
            <a:off x="1282851" y="487711"/>
            <a:ext cx="3461272" cy="760176"/>
          </a:xfrm>
        </p:spPr>
        <p:txBody>
          <a:bodyPr/>
          <a:lstStyle/>
          <a:p>
            <a:r>
              <a:rPr lang="es-MX" b="1" dirty="0" smtClean="0"/>
              <a:t>CASOS DE USO</a:t>
            </a:r>
            <a:endParaRPr lang="es-CO" b="1" dirty="0"/>
          </a:p>
        </p:txBody>
      </p:sp>
      <p:pic>
        <p:nvPicPr>
          <p:cNvPr id="4" name="Imagen 3"/>
          <p:cNvPicPr/>
          <p:nvPr/>
        </p:nvPicPr>
        <p:blipFill>
          <a:blip r:embed="rId2"/>
          <a:stretch>
            <a:fillRect/>
          </a:stretch>
        </p:blipFill>
        <p:spPr>
          <a:xfrm>
            <a:off x="973120" y="2331159"/>
            <a:ext cx="4080734" cy="3981450"/>
          </a:xfrm>
          <a:prstGeom prst="rect">
            <a:avLst/>
          </a:prstGeom>
        </p:spPr>
      </p:pic>
      <p:sp>
        <p:nvSpPr>
          <p:cNvPr id="5" name="Marcador de contenido 2"/>
          <p:cNvSpPr txBox="1">
            <a:spLocks/>
          </p:cNvSpPr>
          <p:nvPr/>
        </p:nvSpPr>
        <p:spPr>
          <a:xfrm>
            <a:off x="2432331" y="1577067"/>
            <a:ext cx="1408150" cy="547501"/>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CO" sz="2800" dirty="0" smtClean="0">
                <a:latin typeface="Century Gothic" panose="020B0502020202020204" pitchFamily="34" charset="0"/>
              </a:rPr>
              <a:t>CU001</a:t>
            </a:r>
            <a:endParaRPr lang="es-CO" sz="2800" dirty="0">
              <a:latin typeface="Century Gothic" panose="020B0502020202020204" pitchFamily="34" charset="0"/>
            </a:endParaRPr>
          </a:p>
        </p:txBody>
      </p:sp>
      <p:pic>
        <p:nvPicPr>
          <p:cNvPr id="6" name="Imagen 5"/>
          <p:cNvPicPr/>
          <p:nvPr/>
        </p:nvPicPr>
        <p:blipFill>
          <a:blip r:embed="rId3"/>
          <a:stretch>
            <a:fillRect/>
          </a:stretch>
        </p:blipFill>
        <p:spPr>
          <a:xfrm>
            <a:off x="5702823" y="2403866"/>
            <a:ext cx="5971540" cy="3836035"/>
          </a:xfrm>
          <a:prstGeom prst="rect">
            <a:avLst/>
          </a:prstGeom>
        </p:spPr>
      </p:pic>
      <p:sp>
        <p:nvSpPr>
          <p:cNvPr id="7" name="Marcador de contenido 2"/>
          <p:cNvSpPr txBox="1">
            <a:spLocks/>
          </p:cNvSpPr>
          <p:nvPr/>
        </p:nvSpPr>
        <p:spPr>
          <a:xfrm>
            <a:off x="7984518" y="1577067"/>
            <a:ext cx="1408150" cy="547501"/>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CO" sz="2800" dirty="0" smtClean="0">
                <a:latin typeface="Century Gothic" panose="020B0502020202020204" pitchFamily="34" charset="0"/>
              </a:rPr>
              <a:t>CU002</a:t>
            </a:r>
            <a:endParaRPr lang="es-CO" sz="2800" dirty="0">
              <a:latin typeface="Century Gothic" panose="020B0502020202020204" pitchFamily="34" charset="0"/>
            </a:endParaRPr>
          </a:p>
        </p:txBody>
      </p:sp>
    </p:spTree>
    <p:extLst>
      <p:ext uri="{BB962C8B-B14F-4D97-AF65-F5344CB8AC3E}">
        <p14:creationId xmlns:p14="http://schemas.microsoft.com/office/powerpoint/2010/main" val="401735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txBox="1">
            <a:spLocks/>
          </p:cNvSpPr>
          <p:nvPr/>
        </p:nvSpPr>
        <p:spPr>
          <a:xfrm>
            <a:off x="3305132" y="412407"/>
            <a:ext cx="5225525" cy="76017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b="1" dirty="0" smtClean="0"/>
              <a:t>CASOS DE USO EXTENDIDO</a:t>
            </a:r>
            <a:endParaRPr lang="es-CO" b="1" dirty="0"/>
          </a:p>
        </p:txBody>
      </p:sp>
      <p:pic>
        <p:nvPicPr>
          <p:cNvPr id="4" name="Imagen 3"/>
          <p:cNvPicPr>
            <a:picLocks noChangeAspect="1"/>
          </p:cNvPicPr>
          <p:nvPr/>
        </p:nvPicPr>
        <p:blipFill>
          <a:blip r:embed="rId2"/>
          <a:stretch>
            <a:fillRect/>
          </a:stretch>
        </p:blipFill>
        <p:spPr>
          <a:xfrm>
            <a:off x="1553603" y="1409251"/>
            <a:ext cx="3844919" cy="5160701"/>
          </a:xfrm>
          <a:prstGeom prst="rect">
            <a:avLst/>
          </a:prstGeom>
        </p:spPr>
      </p:pic>
      <p:pic>
        <p:nvPicPr>
          <p:cNvPr id="5" name="Imagen 4"/>
          <p:cNvPicPr>
            <a:picLocks noChangeAspect="1"/>
          </p:cNvPicPr>
          <p:nvPr/>
        </p:nvPicPr>
        <p:blipFill>
          <a:blip r:embed="rId3"/>
          <a:stretch>
            <a:fillRect/>
          </a:stretch>
        </p:blipFill>
        <p:spPr>
          <a:xfrm>
            <a:off x="6483724" y="1409251"/>
            <a:ext cx="4093867" cy="5160701"/>
          </a:xfrm>
          <a:prstGeom prst="rect">
            <a:avLst/>
          </a:prstGeom>
        </p:spPr>
      </p:pic>
    </p:spTree>
    <p:extLst>
      <p:ext uri="{BB962C8B-B14F-4D97-AF65-F5344CB8AC3E}">
        <p14:creationId xmlns:p14="http://schemas.microsoft.com/office/powerpoint/2010/main" val="1827588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a:spLocks noGrp="1"/>
          </p:cNvSpPr>
          <p:nvPr>
            <p:ph type="title"/>
          </p:nvPr>
        </p:nvSpPr>
        <p:spPr>
          <a:xfrm>
            <a:off x="1250579" y="810441"/>
            <a:ext cx="2869602" cy="1911244"/>
          </a:xfrm>
        </p:spPr>
        <p:txBody>
          <a:bodyPr>
            <a:normAutofit fontScale="90000"/>
          </a:bodyPr>
          <a:lstStyle/>
          <a:p>
            <a:r>
              <a:rPr lang="es-MX" b="1" dirty="0" smtClean="0"/>
              <a:t>MODELO DE BASE DE DATOS RELACIONAL</a:t>
            </a:r>
            <a:endParaRPr lang="es-CO" b="1"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019" y="537882"/>
            <a:ext cx="5802323" cy="6094207"/>
          </a:xfrm>
          <a:prstGeom prst="rect">
            <a:avLst/>
          </a:prstGeom>
        </p:spPr>
      </p:pic>
    </p:spTree>
    <p:extLst>
      <p:ext uri="{BB962C8B-B14F-4D97-AF65-F5344CB8AC3E}">
        <p14:creationId xmlns:p14="http://schemas.microsoft.com/office/powerpoint/2010/main" val="923005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a:spLocks noGrp="1"/>
          </p:cNvSpPr>
          <p:nvPr>
            <p:ph type="title"/>
          </p:nvPr>
        </p:nvSpPr>
        <p:spPr>
          <a:xfrm>
            <a:off x="938606" y="767410"/>
            <a:ext cx="5171737" cy="846237"/>
          </a:xfrm>
        </p:spPr>
        <p:txBody>
          <a:bodyPr>
            <a:normAutofit/>
          </a:bodyPr>
          <a:lstStyle/>
          <a:p>
            <a:r>
              <a:rPr lang="es-MX" sz="3200" b="1" dirty="0" smtClean="0"/>
              <a:t>Diccionario de datos</a:t>
            </a:r>
            <a:endParaRPr lang="es-CO" sz="3200" b="1" dirty="0"/>
          </a:p>
        </p:txBody>
      </p:sp>
    </p:spTree>
    <p:extLst>
      <p:ext uri="{BB962C8B-B14F-4D97-AF65-F5344CB8AC3E}">
        <p14:creationId xmlns:p14="http://schemas.microsoft.com/office/powerpoint/2010/main" val="420849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a:spLocks noGrp="1"/>
          </p:cNvSpPr>
          <p:nvPr>
            <p:ph type="title"/>
          </p:nvPr>
        </p:nvSpPr>
        <p:spPr>
          <a:xfrm>
            <a:off x="1605580" y="842713"/>
            <a:ext cx="5171737" cy="846237"/>
          </a:xfrm>
        </p:spPr>
        <p:txBody>
          <a:bodyPr>
            <a:normAutofit/>
          </a:bodyPr>
          <a:lstStyle/>
          <a:p>
            <a:r>
              <a:rPr lang="es-MX" sz="3200" b="1" dirty="0" smtClean="0"/>
              <a:t>SELECCIÓN DE PERSONAL</a:t>
            </a:r>
            <a:endParaRPr lang="es-CO" sz="3200" b="1" dirty="0"/>
          </a:p>
        </p:txBody>
      </p:sp>
      <p:pic>
        <p:nvPicPr>
          <p:cNvPr id="4" name="Imagen 3"/>
          <p:cNvPicPr>
            <a:picLocks noChangeAspect="1"/>
          </p:cNvPicPr>
          <p:nvPr/>
        </p:nvPicPr>
        <p:blipFill>
          <a:blip r:embed="rId2"/>
          <a:stretch>
            <a:fillRect/>
          </a:stretch>
        </p:blipFill>
        <p:spPr>
          <a:xfrm>
            <a:off x="1605580" y="1941754"/>
            <a:ext cx="9515475" cy="4114800"/>
          </a:xfrm>
          <a:prstGeom prst="rect">
            <a:avLst/>
          </a:prstGeom>
        </p:spPr>
      </p:pic>
    </p:spTree>
    <p:extLst>
      <p:ext uri="{BB962C8B-B14F-4D97-AF65-F5344CB8AC3E}">
        <p14:creationId xmlns:p14="http://schemas.microsoft.com/office/powerpoint/2010/main" val="10838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42F8CCE-B942-4590-912D-48FE0E35E5E7}"/>
              </a:ext>
            </a:extLst>
          </p:cNvPr>
          <p:cNvSpPr>
            <a:spLocks noGrp="1"/>
          </p:cNvSpPr>
          <p:nvPr>
            <p:ph type="title"/>
          </p:nvPr>
        </p:nvSpPr>
        <p:spPr>
          <a:xfrm>
            <a:off x="9478822" y="6243052"/>
            <a:ext cx="1965957" cy="469719"/>
          </a:xfrm>
        </p:spPr>
        <p:txBody>
          <a:bodyPr>
            <a:normAutofit fontScale="90000"/>
          </a:bodyPr>
          <a:lstStyle/>
          <a:p>
            <a:r>
              <a:rPr lang="es-CO" b="1" dirty="0" smtClean="0">
                <a:latin typeface="Algerian" panose="04020705040A02060702" pitchFamily="82" charset="0"/>
              </a:rPr>
              <a:t>PROJECT</a:t>
            </a:r>
            <a:endParaRPr lang="es-CO" b="1" dirty="0">
              <a:latin typeface="Algerian" panose="04020705040A02060702" pitchFamily="82" charset="0"/>
            </a:endParaRPr>
          </a:p>
        </p:txBody>
      </p:sp>
      <p:pic>
        <p:nvPicPr>
          <p:cNvPr id="4" name="Imagen 3"/>
          <p:cNvPicPr>
            <a:picLocks noChangeAspect="1"/>
          </p:cNvPicPr>
          <p:nvPr/>
        </p:nvPicPr>
        <p:blipFill>
          <a:blip r:embed="rId2"/>
          <a:stretch>
            <a:fillRect/>
          </a:stretch>
        </p:blipFill>
        <p:spPr>
          <a:xfrm>
            <a:off x="9948701" y="5642728"/>
            <a:ext cx="789529" cy="536284"/>
          </a:xfrm>
          <a:prstGeom prst="rect">
            <a:avLst/>
          </a:prstGeom>
        </p:spPr>
      </p:pic>
      <p:pic>
        <p:nvPicPr>
          <p:cNvPr id="5" name="Imagen 4"/>
          <p:cNvPicPr>
            <a:picLocks noChangeAspect="1"/>
          </p:cNvPicPr>
          <p:nvPr/>
        </p:nvPicPr>
        <p:blipFill>
          <a:blip r:embed="rId3"/>
          <a:stretch>
            <a:fillRect/>
          </a:stretch>
        </p:blipFill>
        <p:spPr>
          <a:xfrm>
            <a:off x="1397149" y="1149563"/>
            <a:ext cx="9677400" cy="4429125"/>
          </a:xfrm>
          <a:prstGeom prst="rect">
            <a:avLst/>
          </a:prstGeom>
        </p:spPr>
      </p:pic>
      <p:sp>
        <p:nvSpPr>
          <p:cNvPr id="6" name="Título 1">
            <a:extLst>
              <a:ext uri="{FF2B5EF4-FFF2-40B4-BE49-F238E27FC236}">
                <a16:creationId xmlns:a16="http://schemas.microsoft.com/office/drawing/2014/main" id="{442F8CCE-B942-4590-912D-48FE0E35E5E7}"/>
              </a:ext>
            </a:extLst>
          </p:cNvPr>
          <p:cNvSpPr txBox="1">
            <a:spLocks/>
          </p:cNvSpPr>
          <p:nvPr/>
        </p:nvSpPr>
        <p:spPr>
          <a:xfrm>
            <a:off x="1853007" y="303326"/>
            <a:ext cx="5171737" cy="846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sz="3200" b="1" dirty="0" smtClean="0"/>
              <a:t>HOJA DE RECURSOS</a:t>
            </a:r>
            <a:endParaRPr lang="es-CO" sz="3200" b="1" dirty="0"/>
          </a:p>
        </p:txBody>
      </p:sp>
    </p:spTree>
    <p:extLst>
      <p:ext uri="{BB962C8B-B14F-4D97-AF65-F5344CB8AC3E}">
        <p14:creationId xmlns:p14="http://schemas.microsoft.com/office/powerpoint/2010/main" val="210210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948699" y="5761062"/>
            <a:ext cx="789529" cy="536284"/>
          </a:xfrm>
          <a:prstGeom prst="rect">
            <a:avLst/>
          </a:prstGeom>
        </p:spPr>
      </p:pic>
      <p:sp>
        <p:nvSpPr>
          <p:cNvPr id="5" name="Título 1">
            <a:extLst>
              <a:ext uri="{FF2B5EF4-FFF2-40B4-BE49-F238E27FC236}">
                <a16:creationId xmlns:a16="http://schemas.microsoft.com/office/drawing/2014/main" id="{442F8CCE-B942-4590-912D-48FE0E35E5E7}"/>
              </a:ext>
            </a:extLst>
          </p:cNvPr>
          <p:cNvSpPr txBox="1">
            <a:spLocks/>
          </p:cNvSpPr>
          <p:nvPr/>
        </p:nvSpPr>
        <p:spPr>
          <a:xfrm>
            <a:off x="9360486" y="6388281"/>
            <a:ext cx="1965957" cy="46971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CO" b="1" dirty="0" smtClean="0">
                <a:latin typeface="Algerian" panose="04020705040A02060702" pitchFamily="82" charset="0"/>
              </a:rPr>
              <a:t>PROJECT</a:t>
            </a:r>
            <a:endParaRPr lang="es-CO" b="1" dirty="0">
              <a:latin typeface="Algerian" panose="04020705040A02060702" pitchFamily="82" charset="0"/>
            </a:endParaRPr>
          </a:p>
        </p:txBody>
      </p:sp>
      <p:pic>
        <p:nvPicPr>
          <p:cNvPr id="6" name="Imagen 5"/>
          <p:cNvPicPr>
            <a:picLocks noChangeAspect="1"/>
          </p:cNvPicPr>
          <p:nvPr/>
        </p:nvPicPr>
        <p:blipFill>
          <a:blip r:embed="rId3"/>
          <a:stretch>
            <a:fillRect/>
          </a:stretch>
        </p:blipFill>
        <p:spPr>
          <a:xfrm>
            <a:off x="1326609" y="1064368"/>
            <a:ext cx="8498356" cy="5232978"/>
          </a:xfrm>
          <a:prstGeom prst="rect">
            <a:avLst/>
          </a:prstGeom>
        </p:spPr>
      </p:pic>
      <p:sp>
        <p:nvSpPr>
          <p:cNvPr id="7" name="Título 1">
            <a:extLst>
              <a:ext uri="{FF2B5EF4-FFF2-40B4-BE49-F238E27FC236}">
                <a16:creationId xmlns:a16="http://schemas.microsoft.com/office/drawing/2014/main" id="{442F8CCE-B942-4590-912D-48FE0E35E5E7}"/>
              </a:ext>
            </a:extLst>
          </p:cNvPr>
          <p:cNvSpPr txBox="1">
            <a:spLocks/>
          </p:cNvSpPr>
          <p:nvPr/>
        </p:nvSpPr>
        <p:spPr>
          <a:xfrm>
            <a:off x="1853007" y="303326"/>
            <a:ext cx="5171737" cy="846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sz="3200" b="1" dirty="0" smtClean="0"/>
              <a:t>DIAGRAMA DE GANTT</a:t>
            </a:r>
            <a:endParaRPr lang="es-CO" sz="3200" b="1" dirty="0"/>
          </a:p>
        </p:txBody>
      </p:sp>
    </p:spTree>
    <p:extLst>
      <p:ext uri="{BB962C8B-B14F-4D97-AF65-F5344CB8AC3E}">
        <p14:creationId xmlns:p14="http://schemas.microsoft.com/office/powerpoint/2010/main" val="121387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C56BB-4392-41A2-8749-63A01FDCB7D6}"/>
              </a:ext>
            </a:extLst>
          </p:cNvPr>
          <p:cNvSpPr>
            <a:spLocks noGrp="1"/>
          </p:cNvSpPr>
          <p:nvPr>
            <p:ph type="title"/>
          </p:nvPr>
        </p:nvSpPr>
        <p:spPr/>
        <p:txBody>
          <a:bodyPr/>
          <a:lstStyle/>
          <a:p>
            <a:r>
              <a:rPr lang="es-MX" dirty="0"/>
              <a:t>Objetivos </a:t>
            </a:r>
            <a:r>
              <a:rPr lang="es-MX" dirty="0" err="1"/>
              <a:t>especificos</a:t>
            </a:r>
            <a:endParaRPr lang="es-CO" dirty="0"/>
          </a:p>
        </p:txBody>
      </p:sp>
      <p:sp>
        <p:nvSpPr>
          <p:cNvPr id="3" name="Marcador de contenido 2">
            <a:extLst>
              <a:ext uri="{FF2B5EF4-FFF2-40B4-BE49-F238E27FC236}">
                <a16:creationId xmlns:a16="http://schemas.microsoft.com/office/drawing/2014/main" id="{A1BB4661-0994-43FF-BA4F-C4AAD10028A1}"/>
              </a:ext>
            </a:extLst>
          </p:cNvPr>
          <p:cNvSpPr>
            <a:spLocks noGrp="1"/>
          </p:cNvSpPr>
          <p:nvPr>
            <p:ph idx="1"/>
          </p:nvPr>
        </p:nvSpPr>
        <p:spPr/>
        <p:txBody>
          <a:bodyPr>
            <a:normAutofit fontScale="92500" lnSpcReduction="10000"/>
          </a:bodyPr>
          <a:lstStyle/>
          <a:p>
            <a:pPr lvl="0">
              <a:buFont typeface="Wingdings" panose="05000000000000000000" pitchFamily="2" charset="2"/>
              <a:buChar char="ü"/>
            </a:pPr>
            <a:r>
              <a:rPr lang="es-CO" dirty="0">
                <a:latin typeface="Century Gothic" panose="020B0502020202020204" pitchFamily="34" charset="0"/>
              </a:rPr>
              <a:t>Mejorar la seguridad para vehículos disminuyendo el porcentaje de hurtos</a:t>
            </a:r>
          </a:p>
          <a:p>
            <a:pPr lvl="0">
              <a:buFont typeface="Wingdings" panose="05000000000000000000" pitchFamily="2" charset="2"/>
              <a:buChar char="ü"/>
            </a:pPr>
            <a:r>
              <a:rPr lang="es-CO" dirty="0">
                <a:latin typeface="Century Gothic" panose="020B0502020202020204" pitchFamily="34" charset="0"/>
              </a:rPr>
              <a:t>Identificar la importancia en la sociedad con la seguridad de los vehículos utilizando este método de encendido</a:t>
            </a:r>
          </a:p>
          <a:p>
            <a:pPr lvl="0">
              <a:buFont typeface="Wingdings" panose="05000000000000000000" pitchFamily="2" charset="2"/>
              <a:buChar char="ü"/>
            </a:pPr>
            <a:r>
              <a:rPr lang="es-CO" dirty="0">
                <a:latin typeface="Century Gothic" panose="020B0502020202020204" pitchFamily="34" charset="0"/>
              </a:rPr>
              <a:t>Realizar seguimiento por medio de GPS en el momento que se detecte que el vehículo haya sido hurtado</a:t>
            </a:r>
          </a:p>
          <a:p>
            <a:pPr lvl="0">
              <a:buFont typeface="Wingdings" panose="05000000000000000000" pitchFamily="2" charset="2"/>
              <a:buChar char="ü"/>
            </a:pPr>
            <a:r>
              <a:rPr lang="es-CO" dirty="0">
                <a:latin typeface="Century Gothic" panose="020B0502020202020204" pitchFamily="34" charset="0"/>
              </a:rPr>
              <a:t>Implementar este sistema en todos los sistemas de encendido biométrico ofreciendo las mejores innovaciones.</a:t>
            </a:r>
          </a:p>
          <a:p>
            <a:endParaRPr lang="es-CO" dirty="0"/>
          </a:p>
        </p:txBody>
      </p:sp>
    </p:spTree>
    <p:extLst>
      <p:ext uri="{BB962C8B-B14F-4D97-AF65-F5344CB8AC3E}">
        <p14:creationId xmlns:p14="http://schemas.microsoft.com/office/powerpoint/2010/main" val="277662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F8519A5C-2200-4DD7-8891-8B0AFCE20B24}"/>
              </a:ext>
            </a:extLst>
          </p:cNvPr>
          <p:cNvSpPr>
            <a:spLocks noGrp="1"/>
          </p:cNvSpPr>
          <p:nvPr>
            <p:ph type="title"/>
          </p:nvPr>
        </p:nvSpPr>
        <p:spPr/>
        <p:txBody>
          <a:bodyPr/>
          <a:lstStyle/>
          <a:p>
            <a:r>
              <a:rPr lang="es-419" b="1" dirty="0">
                <a:solidFill>
                  <a:sysClr val="window" lastClr="FFFFFF"/>
                </a:solidFill>
                <a:latin typeface="Century Gothic" panose="020B0502020202020204"/>
              </a:rPr>
              <a:t>MISIÓN</a:t>
            </a:r>
            <a:endParaRPr lang="es-CO" dirty="0"/>
          </a:p>
        </p:txBody>
      </p:sp>
      <p:sp>
        <p:nvSpPr>
          <p:cNvPr id="14" name="Marcador de contenido 13">
            <a:extLst>
              <a:ext uri="{FF2B5EF4-FFF2-40B4-BE49-F238E27FC236}">
                <a16:creationId xmlns:a16="http://schemas.microsoft.com/office/drawing/2014/main" id="{C1D8EEED-38B8-47C6-AB6B-DFEA9509738E}"/>
              </a:ext>
            </a:extLst>
          </p:cNvPr>
          <p:cNvSpPr>
            <a:spLocks noGrp="1"/>
          </p:cNvSpPr>
          <p:nvPr>
            <p:ph idx="1"/>
          </p:nvPr>
        </p:nvSpPr>
        <p:spPr/>
        <p:txBody>
          <a:bodyPr/>
          <a:lstStyle/>
          <a:p>
            <a:pPr marL="0" lvl="0" indent="0" algn="just" defTabSz="457200">
              <a:lnSpc>
                <a:spcPct val="100000"/>
              </a:lnSpc>
              <a:buClr>
                <a:srgbClr val="1E5155">
                  <a:lumMod val="40000"/>
                  <a:lumOff val="60000"/>
                </a:srgbClr>
              </a:buClr>
              <a:buSzPct val="80000"/>
              <a:buNone/>
              <a:defRPr/>
            </a:pPr>
            <a:r>
              <a:rPr lang="es-419" dirty="0">
                <a:solidFill>
                  <a:sysClr val="window" lastClr="FFFFFF"/>
                </a:solidFill>
                <a:latin typeface="Century Gothic" panose="020B0502020202020204"/>
              </a:rPr>
              <a:t>Ofrecer soluciones para la seguridad de encendido y apertura de vehículos, por huella dactilar, aplicando tecnologías contando con el talento de personal altamente calificado para ofrecer a nuestros clientes sistemas de seguridad</a:t>
            </a:r>
            <a:br>
              <a:rPr lang="es-419" dirty="0">
                <a:solidFill>
                  <a:sysClr val="window" lastClr="FFFFFF"/>
                </a:solidFill>
                <a:latin typeface="Century Gothic" panose="020B0502020202020204"/>
              </a:rPr>
            </a:br>
            <a:r>
              <a:rPr lang="es-419" dirty="0">
                <a:solidFill>
                  <a:sysClr val="window" lastClr="FFFFFF"/>
                </a:solidFill>
                <a:latin typeface="Century Gothic" panose="020B0502020202020204"/>
              </a:rPr>
              <a:t> </a:t>
            </a:r>
          </a:p>
          <a:p>
            <a:endParaRPr lang="es-CO" dirty="0"/>
          </a:p>
        </p:txBody>
      </p:sp>
    </p:spTree>
    <p:extLst>
      <p:ext uri="{BB962C8B-B14F-4D97-AF65-F5344CB8AC3E}">
        <p14:creationId xmlns:p14="http://schemas.microsoft.com/office/powerpoint/2010/main" val="12674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851FBFC-6729-49B3-9598-0C6274BF1C14}"/>
              </a:ext>
            </a:extLst>
          </p:cNvPr>
          <p:cNvSpPr>
            <a:spLocks noGrp="1"/>
          </p:cNvSpPr>
          <p:nvPr>
            <p:ph type="title"/>
          </p:nvPr>
        </p:nvSpPr>
        <p:spPr/>
        <p:txBody>
          <a:bodyPr/>
          <a:lstStyle/>
          <a:p>
            <a:r>
              <a:rPr lang="es-419" b="1" dirty="0">
                <a:solidFill>
                  <a:sysClr val="window" lastClr="FFFFFF"/>
                </a:solidFill>
                <a:latin typeface="Century Gothic" panose="020B0502020202020204"/>
              </a:rPr>
              <a:t>VISIÓN</a:t>
            </a:r>
            <a:endParaRPr lang="es-CO" dirty="0"/>
          </a:p>
        </p:txBody>
      </p:sp>
      <p:sp>
        <p:nvSpPr>
          <p:cNvPr id="4" name="Marcador de contenido 3">
            <a:extLst>
              <a:ext uri="{FF2B5EF4-FFF2-40B4-BE49-F238E27FC236}">
                <a16:creationId xmlns:a16="http://schemas.microsoft.com/office/drawing/2014/main" id="{16AC323A-3937-4B9F-A0D2-AB9D26BD24AB}"/>
              </a:ext>
            </a:extLst>
          </p:cNvPr>
          <p:cNvSpPr>
            <a:spLocks noGrp="1"/>
          </p:cNvSpPr>
          <p:nvPr>
            <p:ph idx="1"/>
          </p:nvPr>
        </p:nvSpPr>
        <p:spPr/>
        <p:txBody>
          <a:bodyPr/>
          <a:lstStyle/>
          <a:p>
            <a:pPr marL="0" lvl="0" indent="0" algn="just" defTabSz="457200">
              <a:lnSpc>
                <a:spcPct val="100000"/>
              </a:lnSpc>
              <a:buClr>
                <a:srgbClr val="1E5155">
                  <a:lumMod val="40000"/>
                  <a:lumOff val="60000"/>
                </a:srgbClr>
              </a:buClr>
              <a:buSzPct val="80000"/>
              <a:buNone/>
              <a:defRPr/>
            </a:pPr>
            <a:r>
              <a:rPr lang="es-419" dirty="0">
                <a:solidFill>
                  <a:sysClr val="window" lastClr="FFFFFF"/>
                </a:solidFill>
                <a:latin typeface="Century Gothic" panose="020B0502020202020204"/>
              </a:rPr>
              <a:t>Ser reconocidos a nivel mundial como el referente de encendido biométrico , seguridad automotriz, generando tranquilidad y conformidad a nuestros clientes.</a:t>
            </a:r>
            <a:endParaRPr lang="en-US" dirty="0">
              <a:solidFill>
                <a:sysClr val="window" lastClr="FFFFFF"/>
              </a:solidFill>
              <a:latin typeface="Century Gothic" panose="020B0502020202020204"/>
            </a:endParaRPr>
          </a:p>
          <a:p>
            <a:endParaRPr lang="es-CO" dirty="0"/>
          </a:p>
        </p:txBody>
      </p:sp>
    </p:spTree>
    <p:extLst>
      <p:ext uri="{BB962C8B-B14F-4D97-AF65-F5344CB8AC3E}">
        <p14:creationId xmlns:p14="http://schemas.microsoft.com/office/powerpoint/2010/main" val="144241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b="1" dirty="0">
                <a:effectLst/>
                <a:latin typeface="Century Gothic" panose="020B0502020202020204" pitchFamily="34" charset="0"/>
              </a:rPr>
              <a:t>PLANTAMIENTO DEL PROBLEMA</a:t>
            </a:r>
            <a:endParaRPr lang="es-CO" b="1" dirty="0">
              <a:latin typeface="Century Gothic" panose="020B0502020202020204" pitchFamily="34" charset="0"/>
            </a:endParaRPr>
          </a:p>
        </p:txBody>
      </p:sp>
      <p:sp>
        <p:nvSpPr>
          <p:cNvPr id="3" name="Marcador de contenido 2"/>
          <p:cNvSpPr>
            <a:spLocks noGrp="1"/>
          </p:cNvSpPr>
          <p:nvPr>
            <p:ph idx="1"/>
          </p:nvPr>
        </p:nvSpPr>
        <p:spPr/>
        <p:txBody>
          <a:bodyPr>
            <a:normAutofit/>
          </a:bodyPr>
          <a:lstStyle/>
          <a:p>
            <a:pPr marL="0" indent="0">
              <a:buNone/>
            </a:pPr>
            <a:r>
              <a:rPr lang="es-MX" sz="3200" dirty="0">
                <a:latin typeface="Century Gothic" panose="020B0502020202020204" pitchFamily="34" charset="0"/>
              </a:rPr>
              <a:t>¿Cómo crear y desarrollar un sistema de encendido mediante huella dactilar como control de acceso para automóviles ?</a:t>
            </a:r>
          </a:p>
        </p:txBody>
      </p:sp>
    </p:spTree>
    <p:extLst>
      <p:ext uri="{BB962C8B-B14F-4D97-AF65-F5344CB8AC3E}">
        <p14:creationId xmlns:p14="http://schemas.microsoft.com/office/powerpoint/2010/main" val="343847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a:latin typeface="Century Gothic" panose="020B0502020202020204" pitchFamily="34" charset="0"/>
              </a:rPr>
              <a:t>INNOVACION</a:t>
            </a:r>
            <a:endParaRPr lang="es-CO" b="1" dirty="0">
              <a:latin typeface="Century Gothic" panose="020B0502020202020204" pitchFamily="34" charset="0"/>
            </a:endParaRPr>
          </a:p>
        </p:txBody>
      </p:sp>
      <p:sp>
        <p:nvSpPr>
          <p:cNvPr id="5" name="Marcador de contenido 2">
            <a:extLst>
              <a:ext uri="{FF2B5EF4-FFF2-40B4-BE49-F238E27FC236}">
                <a16:creationId xmlns:a16="http://schemas.microsoft.com/office/drawing/2014/main" id="{C463C3B3-328E-4C0E-8DC4-EE914EFB660C}"/>
              </a:ext>
            </a:extLst>
          </p:cNvPr>
          <p:cNvSpPr>
            <a:spLocks noGrp="1"/>
          </p:cNvSpPr>
          <p:nvPr/>
        </p:nvSpPr>
        <p:spPr>
          <a:xfrm>
            <a:off x="673542" y="2097088"/>
            <a:ext cx="11109960" cy="18875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marR="0" lvl="0" indent="0" algn="just"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es-MX" sz="2800" b="0" i="0" u="none" strike="noStrike" kern="1200" cap="none" spc="0" normalizeH="0" baseline="0" noProof="0" dirty="0">
                <a:ln>
                  <a:noFill/>
                </a:ln>
                <a:solidFill>
                  <a:sysClr val="window" lastClr="FFFFFF"/>
                </a:solidFill>
                <a:effectLst/>
                <a:uLnTx/>
                <a:uFillTx/>
                <a:latin typeface="Century Gothic" panose="020B0502020202020204" pitchFamily="34" charset="0"/>
              </a:rPr>
              <a:t>Sistema de encendido electrónico y apertura de automóviles con huella dactilar implementado un aplicativo web de monitoreo y seguridad con un sistema de GPS.</a:t>
            </a:r>
          </a:p>
        </p:txBody>
      </p:sp>
    </p:spTree>
    <p:extLst>
      <p:ext uri="{BB962C8B-B14F-4D97-AF65-F5344CB8AC3E}">
        <p14:creationId xmlns:p14="http://schemas.microsoft.com/office/powerpoint/2010/main" val="207249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45704" y="768625"/>
            <a:ext cx="10021852" cy="877295"/>
          </a:xfrm>
        </p:spPr>
        <p:txBody>
          <a:bodyPr>
            <a:normAutofit/>
          </a:bodyPr>
          <a:lstStyle/>
          <a:p>
            <a:r>
              <a:rPr lang="es-CO" b="1" dirty="0">
                <a:effectLst/>
                <a:latin typeface="Century Gothic" panose="020B0502020202020204" pitchFamily="34" charset="0"/>
              </a:rPr>
              <a:t>JUSTIFICACION</a:t>
            </a:r>
            <a:endParaRPr lang="es-CO" b="1" dirty="0">
              <a:latin typeface="Century Gothic" panose="020B0502020202020204" pitchFamily="34" charset="0"/>
            </a:endParaRPr>
          </a:p>
        </p:txBody>
      </p:sp>
      <p:sp>
        <p:nvSpPr>
          <p:cNvPr id="3" name="Marcador de contenido 2"/>
          <p:cNvSpPr>
            <a:spLocks noGrp="1"/>
          </p:cNvSpPr>
          <p:nvPr>
            <p:ph idx="1"/>
          </p:nvPr>
        </p:nvSpPr>
        <p:spPr>
          <a:xfrm>
            <a:off x="913794" y="2182125"/>
            <a:ext cx="10353762" cy="2981545"/>
          </a:xfrm>
        </p:spPr>
        <p:txBody>
          <a:bodyPr/>
          <a:lstStyle/>
          <a:p>
            <a:r>
              <a:rPr lang="es-CO" dirty="0">
                <a:effectLst/>
              </a:rPr>
              <a:t>Es identificar la necesidad del usuario teniendo en cuenta la seguridad que brinda un sistema biométrico como se puede relacionar en las empresas al momento de que ingresa el personal o en el momento en que se implementó en los celulares móviles, de la misma manera se quiere implementar en los vehículos por  medio del encendido por medio de huella dactilar ofreciéndole al usuario más tranquilidad y mejor experiencia al momento de usar su vehículo</a:t>
            </a:r>
          </a:p>
          <a:p>
            <a:endParaRPr lang="es-CO" dirty="0"/>
          </a:p>
        </p:txBody>
      </p:sp>
    </p:spTree>
    <p:extLst>
      <p:ext uri="{BB962C8B-B14F-4D97-AF65-F5344CB8AC3E}">
        <p14:creationId xmlns:p14="http://schemas.microsoft.com/office/powerpoint/2010/main" val="299617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41D49D1-DC29-445C-9F9A-610A79F4E98A}"/>
              </a:ext>
            </a:extLst>
          </p:cNvPr>
          <p:cNvSpPr txBox="1">
            <a:spLocks/>
          </p:cNvSpPr>
          <p:nvPr/>
        </p:nvSpPr>
        <p:spPr>
          <a:xfrm>
            <a:off x="1143001" y="2689715"/>
            <a:ext cx="9905998" cy="147857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ES" sz="6000" b="1" dirty="0">
                <a:latin typeface="Century Gothic" panose="020B0502020202020204" pitchFamily="34" charset="0"/>
              </a:rPr>
              <a:t>Técnicas de recolección de información </a:t>
            </a:r>
            <a:endParaRPr lang="en-US" sz="6000" b="1" dirty="0">
              <a:latin typeface="Century Gothic" panose="020B0502020202020204" pitchFamily="34" charset="0"/>
            </a:endParaRPr>
          </a:p>
        </p:txBody>
      </p:sp>
    </p:spTree>
    <p:extLst>
      <p:ext uri="{BB962C8B-B14F-4D97-AF65-F5344CB8AC3E}">
        <p14:creationId xmlns:p14="http://schemas.microsoft.com/office/powerpoint/2010/main" val="4280067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156</TotalTime>
  <Words>565</Words>
  <Application>Microsoft Office PowerPoint</Application>
  <PresentationFormat>Panorámica</PresentationFormat>
  <Paragraphs>51</Paragraphs>
  <Slides>26</Slides>
  <Notes>0</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8" baseType="lpstr">
      <vt:lpstr>Algerian</vt:lpstr>
      <vt:lpstr>Arabic Typesetting</vt:lpstr>
      <vt:lpstr>Arial</vt:lpstr>
      <vt:lpstr>Calibri</vt:lpstr>
      <vt:lpstr>Century Gothic</vt:lpstr>
      <vt:lpstr>Times New Roman</vt:lpstr>
      <vt:lpstr>Trebuchet MS</vt:lpstr>
      <vt:lpstr>Tw Cen MT</vt:lpstr>
      <vt:lpstr>Wingdings</vt:lpstr>
      <vt:lpstr>Wingdings 3</vt:lpstr>
      <vt:lpstr>Circuito</vt:lpstr>
      <vt:lpstr>Worksheet</vt:lpstr>
      <vt:lpstr>Presentación de PowerPoint</vt:lpstr>
      <vt:lpstr>OBJETIVO GENERAL</vt:lpstr>
      <vt:lpstr>Objetivos especificos</vt:lpstr>
      <vt:lpstr>MISIÓN</vt:lpstr>
      <vt:lpstr>VISIÓN</vt:lpstr>
      <vt:lpstr>PLANTAMIENTO DEL PROBLEMA</vt:lpstr>
      <vt:lpstr>INNOVACION</vt:lpstr>
      <vt:lpstr>JUSTIFICACION</vt:lpstr>
      <vt:lpstr>Presentación de PowerPoint</vt:lpstr>
      <vt:lpstr>ENCUESTA</vt:lpstr>
      <vt:lpstr>Presentación de PowerPoint</vt:lpstr>
      <vt:lpstr>Presentación de PowerPoint</vt:lpstr>
      <vt:lpstr>Presentación de PowerPoint</vt:lpstr>
      <vt:lpstr>Entrevista</vt:lpstr>
      <vt:lpstr>Entrevista</vt:lpstr>
      <vt:lpstr>ENTREVISTA</vt:lpstr>
      <vt:lpstr>Alcance</vt:lpstr>
      <vt:lpstr>Business Process Model and Notation (BPMN)</vt:lpstr>
      <vt:lpstr>HISTORIAS DE USUARIO</vt:lpstr>
      <vt:lpstr>CASOS DE USO</vt:lpstr>
      <vt:lpstr>Presentación de PowerPoint</vt:lpstr>
      <vt:lpstr>MODELO DE BASE DE DATOS RELACIONAL</vt:lpstr>
      <vt:lpstr>Diccionario de datos</vt:lpstr>
      <vt:lpstr>SELECCIÓN DE PERSONAL</vt:lpstr>
      <vt:lpstr>PROJECT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FamiliaMT</dc:creator>
  <cp:lastModifiedBy>FamiliaMT</cp:lastModifiedBy>
  <cp:revision>43</cp:revision>
  <dcterms:created xsi:type="dcterms:W3CDTF">2019-12-09T03:55:37Z</dcterms:created>
  <dcterms:modified xsi:type="dcterms:W3CDTF">2019-12-11T05:19:17Z</dcterms:modified>
</cp:coreProperties>
</file>