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3" r:id="rId8"/>
    <p:sldId id="264" r:id="rId9"/>
    <p:sldId id="266" r:id="rId10"/>
    <p:sldId id="267" r:id="rId11"/>
    <p:sldId id="269" r:id="rId12"/>
    <p:sldId id="268" r:id="rId13"/>
    <p:sldId id="270" r:id="rId14"/>
    <p:sldId id="271" r:id="rId15"/>
    <p:sldId id="272" r:id="rId16"/>
    <p:sldId id="273" r:id="rId17"/>
    <p:sldId id="274" r:id="rId18"/>
    <p:sldId id="275" r:id="rId19"/>
    <p:sldId id="276" r:id="rId20"/>
    <p:sldId id="277" r:id="rId21"/>
    <p:sldId id="278" r:id="rId22"/>
    <p:sldId id="27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842" autoAdjust="0"/>
  </p:normalViewPr>
  <p:slideViewPr>
    <p:cSldViewPr snapToGrid="0">
      <p:cViewPr varScale="1">
        <p:scale>
          <a:sx n="64" d="100"/>
          <a:sy n="64" d="100"/>
        </p:scale>
        <p:origin x="68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6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604B03B-2341-475B-80D0-672C7F9D5487}" type="datetimeFigureOut">
              <a:rPr lang="en-IN" smtClean="0"/>
              <a:t>25-07-2024</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vert="horz" lIns="45720" tIns="45720" rIns="45720" bIns="45720" rtlCol="0" anchor="ctr">
            <a:normAutofit/>
          </a:bodyPr>
          <a:lstStyle>
            <a:lvl1pPr>
              <a:defRPr lang="en-US"/>
            </a:lvl1pPr>
          </a:lstStyle>
          <a:p>
            <a:fld id="{D366D957-6A73-477C-8527-13B0DFA55EA1}" type="slidenum">
              <a:rPr lang="en-IN" smtClean="0"/>
              <a:t>‹#›</a:t>
            </a:fld>
            <a:endParaRPr lang="en-IN"/>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73248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04B03B-2341-475B-80D0-672C7F9D5487}" type="datetimeFigureOut">
              <a:rPr lang="en-IN" smtClean="0"/>
              <a:t>25-07-2024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66D957-6A73-477C-8527-13B0DFA55EA1}" type="slidenum">
              <a:rPr lang="en-IN" smtClean="0"/>
              <a:t>‹#›</a:t>
            </a:fld>
            <a:endParaRPr lang="en-IN"/>
          </a:p>
        </p:txBody>
      </p:sp>
    </p:spTree>
    <p:extLst>
      <p:ext uri="{BB962C8B-B14F-4D97-AF65-F5344CB8AC3E}">
        <p14:creationId xmlns:p14="http://schemas.microsoft.com/office/powerpoint/2010/main" val="406843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04B03B-2341-475B-80D0-672C7F9D5487}" type="datetimeFigureOut">
              <a:rPr lang="en-IN" smtClean="0"/>
              <a:t>25-07-2024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66D957-6A73-477C-8527-13B0DFA55EA1}" type="slidenum">
              <a:rPr lang="en-IN" smtClean="0"/>
              <a:t>‹#›</a:t>
            </a:fld>
            <a:endParaRPr lang="en-IN"/>
          </a:p>
        </p:txBody>
      </p:sp>
    </p:spTree>
    <p:extLst>
      <p:ext uri="{BB962C8B-B14F-4D97-AF65-F5344CB8AC3E}">
        <p14:creationId xmlns:p14="http://schemas.microsoft.com/office/powerpoint/2010/main" val="576868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04B03B-2341-475B-80D0-672C7F9D5487}" type="datetimeFigureOut">
              <a:rPr lang="en-IN" smtClean="0"/>
              <a:t>25-07-2024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66D957-6A73-477C-8527-13B0DFA55EA1}" type="slidenum">
              <a:rPr lang="en-IN" smtClean="0"/>
              <a:t>‹#›</a:t>
            </a:fld>
            <a:endParaRPr lang="en-IN"/>
          </a:p>
        </p:txBody>
      </p:sp>
    </p:spTree>
    <p:extLst>
      <p:ext uri="{BB962C8B-B14F-4D97-AF65-F5344CB8AC3E}">
        <p14:creationId xmlns:p14="http://schemas.microsoft.com/office/powerpoint/2010/main" val="3669419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04B03B-2341-475B-80D0-672C7F9D5487}" type="datetimeFigureOut">
              <a:rPr lang="en-IN" smtClean="0"/>
              <a:t>25-07-2024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66D957-6A73-477C-8527-13B0DFA55EA1}" type="slidenum">
              <a:rPr lang="en-IN" smtClean="0"/>
              <a:t>‹#›</a:t>
            </a:fld>
            <a:endParaRPr lang="en-IN"/>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26242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04B03B-2341-475B-80D0-672C7F9D5487}" type="datetimeFigureOut">
              <a:rPr lang="en-IN" smtClean="0"/>
              <a:t>25-07-2024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66D957-6A73-477C-8527-13B0DFA55EA1}" type="slidenum">
              <a:rPr lang="en-IN" smtClean="0"/>
              <a:t>‹#›</a:t>
            </a:fld>
            <a:endParaRPr lang="en-IN"/>
          </a:p>
        </p:txBody>
      </p:sp>
    </p:spTree>
    <p:extLst>
      <p:ext uri="{BB962C8B-B14F-4D97-AF65-F5344CB8AC3E}">
        <p14:creationId xmlns:p14="http://schemas.microsoft.com/office/powerpoint/2010/main" val="1214033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7879"/>
            <a:ext cx="4480560" cy="731520"/>
          </a:xfrm>
        </p:spPr>
        <p:txBody>
          <a:bodyPr anchor="b">
            <a:normAutofit/>
          </a:bodyPr>
          <a:lstStyle>
            <a:lvl1pPr marL="0" indent="0">
              <a:spcBef>
                <a:spcPts val="0"/>
              </a:spcBef>
              <a:buNone/>
              <a:defRPr sz="2000" b="0">
                <a:solidFill>
                  <a:schemeClr val="tx1">
                    <a:lumMod val="6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3"/>
          </p:nvPr>
        </p:nvSpPr>
        <p:spPr>
          <a:xfrm>
            <a:off x="6126480" y="1717879"/>
            <a:ext cx="4480560" cy="731520"/>
          </a:xfrm>
        </p:spPr>
        <p:txBody>
          <a:bodyPr anchor="b">
            <a:normAutofit/>
          </a:bodyPr>
          <a:lstStyle>
            <a:lvl1pPr marL="0" indent="0">
              <a:spcBef>
                <a:spcPts val="0"/>
              </a:spcBef>
              <a:buFontTx/>
              <a:buNone/>
              <a:defRPr lang="en-US" sz="2000" b="0" kern="1200" spc="10" baseline="0" dirty="0">
                <a:solidFill>
                  <a:schemeClr val="tx1">
                    <a:lumMod val="65000"/>
                  </a:schemeClr>
                </a:solidFill>
                <a:latin typeface="+mn-lt"/>
                <a:ea typeface="+mn-ea"/>
                <a:cs typeface="+mn-cs"/>
              </a:defRPr>
            </a:lvl1pPr>
          </a:lstStyle>
          <a:p>
            <a:pPr lvl="0"/>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04B03B-2341-475B-80D0-672C7F9D5487}" type="datetimeFigureOut">
              <a:rPr lang="en-IN" smtClean="0"/>
              <a:t>25-07-2024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366D957-6A73-477C-8527-13B0DFA55EA1}" type="slidenum">
              <a:rPr lang="en-IN" smtClean="0"/>
              <a:t>‹#›</a:t>
            </a:fld>
            <a:endParaRPr lang="en-IN"/>
          </a:p>
        </p:txBody>
      </p:sp>
    </p:spTree>
    <p:extLst>
      <p:ext uri="{BB962C8B-B14F-4D97-AF65-F5344CB8AC3E}">
        <p14:creationId xmlns:p14="http://schemas.microsoft.com/office/powerpoint/2010/main" val="458232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04B03B-2341-475B-80D0-672C7F9D5487}" type="datetimeFigureOut">
              <a:rPr lang="en-IN" smtClean="0"/>
              <a:t>25-07-2024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366D957-6A73-477C-8527-13B0DFA55EA1}" type="slidenum">
              <a:rPr lang="en-IN" smtClean="0"/>
              <a:t>‹#›</a:t>
            </a:fld>
            <a:endParaRPr lang="en-IN"/>
          </a:p>
        </p:txBody>
      </p:sp>
    </p:spTree>
    <p:extLst>
      <p:ext uri="{BB962C8B-B14F-4D97-AF65-F5344CB8AC3E}">
        <p14:creationId xmlns:p14="http://schemas.microsoft.com/office/powerpoint/2010/main" val="2291006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04B03B-2341-475B-80D0-672C7F9D5487}" type="datetimeFigureOut">
              <a:rPr lang="en-IN" smtClean="0"/>
              <a:t>25-07-2024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366D957-6A73-477C-8527-13B0DFA55EA1}" type="slidenum">
              <a:rPr lang="en-IN" smtClean="0"/>
              <a:t>‹#›</a:t>
            </a:fld>
            <a:endParaRPr lang="en-IN"/>
          </a:p>
        </p:txBody>
      </p:sp>
    </p:spTree>
    <p:extLst>
      <p:ext uri="{BB962C8B-B14F-4D97-AF65-F5344CB8AC3E}">
        <p14:creationId xmlns:p14="http://schemas.microsoft.com/office/powerpoint/2010/main" val="4230821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04B03B-2341-475B-80D0-672C7F9D5487}" type="datetimeFigureOut">
              <a:rPr lang="en-IN" smtClean="0"/>
              <a:t>25-07-2024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66D957-6A73-477C-8527-13B0DFA55EA1}" type="slidenum">
              <a:rPr lang="en-IN" smtClean="0"/>
              <a:t>‹#›</a:t>
            </a:fld>
            <a:endParaRPr lang="en-IN"/>
          </a:p>
        </p:txBody>
      </p:sp>
    </p:spTree>
    <p:extLst>
      <p:ext uri="{BB962C8B-B14F-4D97-AF65-F5344CB8AC3E}">
        <p14:creationId xmlns:p14="http://schemas.microsoft.com/office/powerpoint/2010/main" val="2033059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tx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04B03B-2341-475B-80D0-672C7F9D5487}" type="datetimeFigureOut">
              <a:rPr lang="en-IN" smtClean="0"/>
              <a:t>25-07-2024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66D957-6A73-477C-8527-13B0DFA55EA1}" type="slidenum">
              <a:rPr lang="en-IN" smtClean="0"/>
              <a:t>‹#›</a:t>
            </a:fld>
            <a:endParaRPr lang="en-IN"/>
          </a:p>
        </p:txBody>
      </p:sp>
    </p:spTree>
    <p:extLst>
      <p:ext uri="{BB962C8B-B14F-4D97-AF65-F5344CB8AC3E}">
        <p14:creationId xmlns:p14="http://schemas.microsoft.com/office/powerpoint/2010/main" val="2249772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1">
                    <a:lumMod val="50000"/>
                  </a:schemeClr>
                </a:solidFill>
              </a:defRPr>
            </a:lvl1pPr>
          </a:lstStyle>
          <a:p>
            <a:fld id="{0604B03B-2341-475B-80D0-672C7F9D5487}" type="datetimeFigureOut">
              <a:rPr lang="en-IN" smtClean="0"/>
              <a:t>25-07-2024</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rgbClr val="969696"/>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rgbClr val="777777"/>
                </a:solidFill>
              </a:defRPr>
            </a:lvl1pPr>
          </a:lstStyle>
          <a:p>
            <a:fld id="{D366D957-6A73-477C-8527-13B0DFA55EA1}" type="slidenum">
              <a:rPr lang="en-IN" smtClean="0"/>
              <a:t>‹#›</a:t>
            </a:fld>
            <a:endParaRPr lang="en-IN"/>
          </a:p>
        </p:txBody>
      </p:sp>
    </p:spTree>
    <p:extLst>
      <p:ext uri="{BB962C8B-B14F-4D97-AF65-F5344CB8AC3E}">
        <p14:creationId xmlns:p14="http://schemas.microsoft.com/office/powerpoint/2010/main" val="1231016928"/>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A65BB-FA7C-4E9C-B57B-9130DE02B64D}"/>
              </a:ext>
            </a:extLst>
          </p:cNvPr>
          <p:cNvSpPr>
            <a:spLocks noGrp="1"/>
          </p:cNvSpPr>
          <p:nvPr>
            <p:ph type="ctrTitle"/>
          </p:nvPr>
        </p:nvSpPr>
        <p:spPr/>
        <p:txBody>
          <a:bodyPr/>
          <a:lstStyle/>
          <a:p>
            <a:r>
              <a:rPr lang="en-US" dirty="0"/>
              <a:t>BIA</a:t>
            </a:r>
            <a:endParaRPr lang="en-IN" dirty="0"/>
          </a:p>
        </p:txBody>
      </p:sp>
      <p:sp>
        <p:nvSpPr>
          <p:cNvPr id="3" name="Subtitle 2">
            <a:extLst>
              <a:ext uri="{FF2B5EF4-FFF2-40B4-BE49-F238E27FC236}">
                <a16:creationId xmlns:a16="http://schemas.microsoft.com/office/drawing/2014/main" id="{8FB94555-89F2-4FE5-8F0F-BDE9950BBFC3}"/>
              </a:ext>
            </a:extLst>
          </p:cNvPr>
          <p:cNvSpPr>
            <a:spLocks noGrp="1"/>
          </p:cNvSpPr>
          <p:nvPr>
            <p:ph type="subTitle" idx="1"/>
          </p:nvPr>
        </p:nvSpPr>
        <p:spPr/>
        <p:txBody>
          <a:bodyPr/>
          <a:lstStyle/>
          <a:p>
            <a:r>
              <a:rPr lang="en-US" dirty="0">
                <a:solidFill>
                  <a:schemeClr val="tx1"/>
                </a:solidFill>
              </a:rPr>
              <a:t>HEART DISEASE PREDICTION  </a:t>
            </a:r>
          </a:p>
          <a:p>
            <a:endParaRPr lang="en-US" dirty="0">
              <a:solidFill>
                <a:schemeClr val="tx1"/>
              </a:solidFill>
            </a:endParaRPr>
          </a:p>
          <a:p>
            <a:r>
              <a:rPr lang="en-IN" dirty="0">
                <a:solidFill>
                  <a:schemeClr val="tx1"/>
                </a:solidFill>
              </a:rPr>
              <a:t>                                                                                          By Rehan Ali</a:t>
            </a:r>
            <a:endParaRPr lang="en-US" dirty="0">
              <a:solidFill>
                <a:schemeClr val="tx1"/>
              </a:solidFill>
            </a:endParaRPr>
          </a:p>
        </p:txBody>
      </p:sp>
      <p:cxnSp>
        <p:nvCxnSpPr>
          <p:cNvPr id="8" name="Straight Connector 7">
            <a:extLst>
              <a:ext uri="{FF2B5EF4-FFF2-40B4-BE49-F238E27FC236}">
                <a16:creationId xmlns:a16="http://schemas.microsoft.com/office/drawing/2014/main" id="{E5FC82E7-CBF4-46CD-97A7-304F4FD92893}"/>
              </a:ext>
            </a:extLst>
          </p:cNvPr>
          <p:cNvCxnSpPr/>
          <p:nvPr/>
        </p:nvCxnSpPr>
        <p:spPr>
          <a:xfrm>
            <a:off x="3250095" y="3756991"/>
            <a:ext cx="0" cy="90446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FF5923DB-E9DE-445D-9356-06692F1A5765}"/>
              </a:ext>
            </a:extLst>
          </p:cNvPr>
          <p:cNvSpPr txBox="1"/>
          <p:nvPr/>
        </p:nvSpPr>
        <p:spPr>
          <a:xfrm>
            <a:off x="3319670" y="3756991"/>
            <a:ext cx="2776315" cy="923330"/>
          </a:xfrm>
          <a:prstGeom prst="rect">
            <a:avLst/>
          </a:prstGeom>
          <a:noFill/>
        </p:spPr>
        <p:txBody>
          <a:bodyPr wrap="square" rtlCol="0">
            <a:spAutoFit/>
          </a:bodyPr>
          <a:lstStyle/>
          <a:p>
            <a:r>
              <a:rPr lang="en-US" dirty="0"/>
              <a:t>BOSTON</a:t>
            </a:r>
          </a:p>
          <a:p>
            <a:r>
              <a:rPr lang="en-US" dirty="0"/>
              <a:t>INSTITUTE OF ANALYTICS</a:t>
            </a:r>
            <a:endParaRPr lang="en-IN" dirty="0"/>
          </a:p>
        </p:txBody>
      </p:sp>
    </p:spTree>
    <p:extLst>
      <p:ext uri="{BB962C8B-B14F-4D97-AF65-F5344CB8AC3E}">
        <p14:creationId xmlns:p14="http://schemas.microsoft.com/office/powerpoint/2010/main" val="4177362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F01EE-E043-4F7B-8819-C8D654FF08B9}"/>
              </a:ext>
            </a:extLst>
          </p:cNvPr>
          <p:cNvSpPr>
            <a:spLocks noGrp="1"/>
          </p:cNvSpPr>
          <p:nvPr>
            <p:ph type="ctrTitle"/>
          </p:nvPr>
        </p:nvSpPr>
        <p:spPr>
          <a:xfrm>
            <a:off x="1261872" y="1172817"/>
            <a:ext cx="9418320" cy="1600200"/>
          </a:xfrm>
        </p:spPr>
        <p:txBody>
          <a:bodyPr/>
          <a:lstStyle/>
          <a:p>
            <a:r>
              <a:rPr lang="en-US" dirty="0"/>
              <a:t>Machine Learning</a:t>
            </a:r>
            <a:endParaRPr lang="en-IN" dirty="0"/>
          </a:p>
        </p:txBody>
      </p:sp>
      <p:sp>
        <p:nvSpPr>
          <p:cNvPr id="3" name="Subtitle 2">
            <a:extLst>
              <a:ext uri="{FF2B5EF4-FFF2-40B4-BE49-F238E27FC236}">
                <a16:creationId xmlns:a16="http://schemas.microsoft.com/office/drawing/2014/main" id="{D8F4A935-BCFA-4022-8415-EEADE9F3E420}"/>
              </a:ext>
            </a:extLst>
          </p:cNvPr>
          <p:cNvSpPr>
            <a:spLocks noGrp="1"/>
          </p:cNvSpPr>
          <p:nvPr>
            <p:ph type="subTitle" idx="1"/>
          </p:nvPr>
        </p:nvSpPr>
        <p:spPr>
          <a:xfrm>
            <a:off x="1261872" y="2773017"/>
            <a:ext cx="9418320" cy="1997766"/>
          </a:xfrm>
        </p:spPr>
        <p:txBody>
          <a:bodyPr/>
          <a:lstStyle/>
          <a:p>
            <a:pPr marL="342900" indent="-342900">
              <a:buFont typeface="Wingdings" panose="05000000000000000000" pitchFamily="2" charset="2"/>
              <a:buChar char="v"/>
            </a:pPr>
            <a:r>
              <a:rPr lang="en-US" dirty="0">
                <a:solidFill>
                  <a:schemeClr val="tx1"/>
                </a:solidFill>
              </a:rPr>
              <a:t>Model Training and Evaluation </a:t>
            </a:r>
          </a:p>
          <a:p>
            <a:pPr marL="342900" indent="-342900">
              <a:buFont typeface="Wingdings" panose="05000000000000000000" pitchFamily="2" charset="2"/>
              <a:buChar char="v"/>
            </a:pPr>
            <a:r>
              <a:rPr lang="en-US" dirty="0">
                <a:solidFill>
                  <a:schemeClr val="tx1"/>
                </a:solidFill>
              </a:rPr>
              <a:t>Model Selection</a:t>
            </a:r>
          </a:p>
          <a:p>
            <a:pPr marL="342900" indent="-342900">
              <a:buFont typeface="Wingdings" panose="05000000000000000000" pitchFamily="2" charset="2"/>
              <a:buChar char="v"/>
            </a:pPr>
            <a:r>
              <a:rPr lang="en-US" dirty="0">
                <a:solidFill>
                  <a:schemeClr val="tx1"/>
                </a:solidFill>
              </a:rPr>
              <a:t>Model Comparison</a:t>
            </a:r>
          </a:p>
          <a:p>
            <a:pPr marL="342900" indent="-342900">
              <a:buFont typeface="Wingdings" panose="05000000000000000000" pitchFamily="2" charset="2"/>
              <a:buChar char="v"/>
            </a:pPr>
            <a:r>
              <a:rPr lang="en-US" dirty="0">
                <a:solidFill>
                  <a:schemeClr val="tx1"/>
                </a:solidFill>
              </a:rPr>
              <a:t>Confusion Matrix</a:t>
            </a:r>
            <a:endParaRPr lang="en-IN" dirty="0">
              <a:solidFill>
                <a:schemeClr val="tx1"/>
              </a:solidFill>
            </a:endParaRPr>
          </a:p>
        </p:txBody>
      </p:sp>
    </p:spTree>
    <p:extLst>
      <p:ext uri="{BB962C8B-B14F-4D97-AF65-F5344CB8AC3E}">
        <p14:creationId xmlns:p14="http://schemas.microsoft.com/office/powerpoint/2010/main" val="1830841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7FACD-C3E6-4A22-8575-AC894FA17272}"/>
              </a:ext>
            </a:extLst>
          </p:cNvPr>
          <p:cNvSpPr>
            <a:spLocks noGrp="1"/>
          </p:cNvSpPr>
          <p:nvPr>
            <p:ph type="title"/>
          </p:nvPr>
        </p:nvSpPr>
        <p:spPr>
          <a:xfrm>
            <a:off x="934277" y="845834"/>
            <a:ext cx="8179906" cy="1151931"/>
          </a:xfrm>
        </p:spPr>
        <p:txBody>
          <a:bodyPr>
            <a:noAutofit/>
          </a:bodyPr>
          <a:lstStyle/>
          <a:p>
            <a:r>
              <a:rPr lang="en-IN" dirty="0"/>
              <a:t>Model Training and Evaluation </a:t>
            </a:r>
            <a:br>
              <a:rPr lang="en-IN" dirty="0"/>
            </a:br>
            <a:endParaRPr lang="en-IN" dirty="0"/>
          </a:p>
        </p:txBody>
      </p:sp>
      <p:sp>
        <p:nvSpPr>
          <p:cNvPr id="3" name="Content Placeholder 2">
            <a:extLst>
              <a:ext uri="{FF2B5EF4-FFF2-40B4-BE49-F238E27FC236}">
                <a16:creationId xmlns:a16="http://schemas.microsoft.com/office/drawing/2014/main" id="{F028251B-7ACB-4749-B908-AD4B895A835A}"/>
              </a:ext>
            </a:extLst>
          </p:cNvPr>
          <p:cNvSpPr>
            <a:spLocks noGrp="1"/>
          </p:cNvSpPr>
          <p:nvPr>
            <p:ph idx="1"/>
          </p:nvPr>
        </p:nvSpPr>
        <p:spPr>
          <a:xfrm>
            <a:off x="934277" y="1838739"/>
            <a:ext cx="8595360" cy="4351337"/>
          </a:xfrm>
        </p:spPr>
        <p:txBody>
          <a:bodyPr/>
          <a:lstStyle/>
          <a:p>
            <a:pPr>
              <a:buFont typeface="Wingdings" panose="05000000000000000000" pitchFamily="2" charset="2"/>
              <a:buChar char="v"/>
            </a:pPr>
            <a:r>
              <a:rPr lang="en-US" sz="2400" dirty="0"/>
              <a:t>Data Splitting:</a:t>
            </a:r>
          </a:p>
          <a:p>
            <a:pPr marL="274320" lvl="1" indent="0">
              <a:buNone/>
            </a:pPr>
            <a:r>
              <a:rPr lang="en-US" sz="2000" dirty="0"/>
              <a:t>The dataset is divided into training, validation, and testing sets to ensure unbiased model evaluation.</a:t>
            </a:r>
          </a:p>
          <a:p>
            <a:pPr>
              <a:buFont typeface="Wingdings" panose="05000000000000000000" pitchFamily="2" charset="2"/>
              <a:buChar char="v"/>
            </a:pPr>
            <a:r>
              <a:rPr lang="en-US" sz="2400" dirty="0"/>
              <a:t>Model Training: </a:t>
            </a:r>
          </a:p>
          <a:p>
            <a:pPr marL="274320" lvl="1" indent="0">
              <a:buNone/>
            </a:pPr>
            <a:r>
              <a:rPr lang="en-US" sz="2000" dirty="0"/>
              <a:t>Utilization of various machine learning models to identify the most fitting algorithm for the prediction task.</a:t>
            </a:r>
          </a:p>
          <a:p>
            <a:pPr>
              <a:buFont typeface="Wingdings" panose="05000000000000000000" pitchFamily="2" charset="2"/>
              <a:buChar char="v"/>
            </a:pPr>
            <a:r>
              <a:rPr lang="en-US" sz="2400" dirty="0"/>
              <a:t>Evaluation Metrics:</a:t>
            </a:r>
          </a:p>
          <a:p>
            <a:pPr marL="274320" lvl="1" indent="0">
              <a:buNone/>
            </a:pPr>
            <a:r>
              <a:rPr lang="en-US" sz="2000" dirty="0"/>
              <a:t>Measuring model performance using metrics like accuracy,    precision, recall, and F1 score.</a:t>
            </a:r>
          </a:p>
          <a:p>
            <a:pPr marL="274320" lvl="1" indent="0">
              <a:buNone/>
            </a:pPr>
            <a:endParaRPr lang="en-IN" dirty="0"/>
          </a:p>
        </p:txBody>
      </p:sp>
      <p:sp>
        <p:nvSpPr>
          <p:cNvPr id="4" name="Arrow: Down 3">
            <a:extLst>
              <a:ext uri="{FF2B5EF4-FFF2-40B4-BE49-F238E27FC236}">
                <a16:creationId xmlns:a16="http://schemas.microsoft.com/office/drawing/2014/main" id="{2EE08EEB-CDB0-4856-A53C-98B57B09132D}"/>
              </a:ext>
            </a:extLst>
          </p:cNvPr>
          <p:cNvSpPr/>
          <p:nvPr/>
        </p:nvSpPr>
        <p:spPr>
          <a:xfrm>
            <a:off x="5797825" y="2697465"/>
            <a:ext cx="404191" cy="731535"/>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Arrow: Down 4">
            <a:extLst>
              <a:ext uri="{FF2B5EF4-FFF2-40B4-BE49-F238E27FC236}">
                <a16:creationId xmlns:a16="http://schemas.microsoft.com/office/drawing/2014/main" id="{CC9DCD2F-5A14-4C0A-9D09-8DE8A426628C}"/>
              </a:ext>
            </a:extLst>
          </p:cNvPr>
          <p:cNvSpPr/>
          <p:nvPr/>
        </p:nvSpPr>
        <p:spPr>
          <a:xfrm>
            <a:off x="6096000" y="3883534"/>
            <a:ext cx="404191" cy="731535"/>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822867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2F5A0-CDBF-4556-8AA6-3FB9B453C23D}"/>
              </a:ext>
            </a:extLst>
          </p:cNvPr>
          <p:cNvSpPr>
            <a:spLocks noGrp="1"/>
          </p:cNvSpPr>
          <p:nvPr>
            <p:ph type="title"/>
          </p:nvPr>
        </p:nvSpPr>
        <p:spPr>
          <a:xfrm>
            <a:off x="841248" y="393699"/>
            <a:ext cx="3200400" cy="1109132"/>
          </a:xfrm>
        </p:spPr>
        <p:txBody>
          <a:bodyPr/>
          <a:lstStyle/>
          <a:p>
            <a:r>
              <a:rPr lang="en-US" dirty="0"/>
              <a:t>Logistic Regression</a:t>
            </a:r>
            <a:endParaRPr lang="en-IN" dirty="0"/>
          </a:p>
        </p:txBody>
      </p:sp>
      <p:pic>
        <p:nvPicPr>
          <p:cNvPr id="6" name="Content Placeholder 5">
            <a:extLst>
              <a:ext uri="{FF2B5EF4-FFF2-40B4-BE49-F238E27FC236}">
                <a16:creationId xmlns:a16="http://schemas.microsoft.com/office/drawing/2014/main" id="{FB8F286D-401D-4458-A1C7-C5957A01D9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29238" y="1502831"/>
            <a:ext cx="4429125" cy="4222107"/>
          </a:xfrm>
        </p:spPr>
      </p:pic>
      <p:sp>
        <p:nvSpPr>
          <p:cNvPr id="4" name="Text Placeholder 3">
            <a:extLst>
              <a:ext uri="{FF2B5EF4-FFF2-40B4-BE49-F238E27FC236}">
                <a16:creationId xmlns:a16="http://schemas.microsoft.com/office/drawing/2014/main" id="{25843D83-66EB-4EF1-8321-A56F657C7461}"/>
              </a:ext>
            </a:extLst>
          </p:cNvPr>
          <p:cNvSpPr>
            <a:spLocks noGrp="1"/>
          </p:cNvSpPr>
          <p:nvPr>
            <p:ph type="body" sz="half" idx="2"/>
          </p:nvPr>
        </p:nvSpPr>
        <p:spPr>
          <a:xfrm>
            <a:off x="841248" y="1590261"/>
            <a:ext cx="4068682" cy="4874039"/>
          </a:xfrm>
        </p:spPr>
        <p:txBody>
          <a:bodyPr>
            <a:normAutofit/>
          </a:bodyPr>
          <a:lstStyle/>
          <a:p>
            <a:pPr marL="285750" indent="-285750">
              <a:buFont typeface="Arial" panose="020B0604020202020204" pitchFamily="34" charset="0"/>
              <a:buChar char="•"/>
            </a:pPr>
            <a:r>
              <a:rPr lang="en-US" sz="1400" dirty="0"/>
              <a:t>Logistic regression is a statistical model used for binary classification problems, where the outcome is a binary variable (0 or 1). It models the Probability that a given input point belongs to a particular class using the logistic function . The logistic function ensures that the output is between 0 and 1</a:t>
            </a:r>
          </a:p>
          <a:p>
            <a:pPr marL="285750" indent="-285750">
              <a:buFont typeface="Arial" panose="020B0604020202020204" pitchFamily="34" charset="0"/>
              <a:buChar char="•"/>
            </a:pPr>
            <a:r>
              <a:rPr lang="en-US" sz="1400" dirty="0"/>
              <a:t>‎With an accuracy of 0.84, the logistic regression model accurately predicts 84% of the cases. At 0.83, it is highly precise, meaning that 83% of the positive predictions are accurate. With a recall of 0.87, the model accurately detects 87% of real positive cases. The F1-Score of 0.85 strikes a compromise between precision and recall, offering a solitary indicator of the model's efficacy.</a:t>
            </a:r>
          </a:p>
          <a:p>
            <a:endParaRPr lang="en-US" dirty="0"/>
          </a:p>
          <a:p>
            <a:endParaRPr lang="en-IN" dirty="0"/>
          </a:p>
        </p:txBody>
      </p:sp>
    </p:spTree>
    <p:extLst>
      <p:ext uri="{BB962C8B-B14F-4D97-AF65-F5344CB8AC3E}">
        <p14:creationId xmlns:p14="http://schemas.microsoft.com/office/powerpoint/2010/main" val="3057967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2F5A0-CDBF-4556-8AA6-3FB9B453C23D}"/>
              </a:ext>
            </a:extLst>
          </p:cNvPr>
          <p:cNvSpPr>
            <a:spLocks noGrp="1"/>
          </p:cNvSpPr>
          <p:nvPr>
            <p:ph type="title"/>
          </p:nvPr>
        </p:nvSpPr>
        <p:spPr>
          <a:xfrm>
            <a:off x="841248" y="393699"/>
            <a:ext cx="3200400" cy="1109132"/>
          </a:xfrm>
        </p:spPr>
        <p:txBody>
          <a:bodyPr/>
          <a:lstStyle/>
          <a:p>
            <a:r>
              <a:rPr lang="en-US" dirty="0"/>
              <a:t>Gradient Boosting</a:t>
            </a:r>
            <a:endParaRPr lang="en-IN" dirty="0"/>
          </a:p>
        </p:txBody>
      </p:sp>
      <p:pic>
        <p:nvPicPr>
          <p:cNvPr id="6" name="Content Placeholder 5">
            <a:extLst>
              <a:ext uri="{FF2B5EF4-FFF2-40B4-BE49-F238E27FC236}">
                <a16:creationId xmlns:a16="http://schemas.microsoft.com/office/drawing/2014/main" id="{FB8F286D-401D-4458-A1C7-C5957A01D93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329238" y="1411357"/>
            <a:ext cx="5275814" cy="3975652"/>
          </a:xfrm>
        </p:spPr>
      </p:pic>
      <p:sp>
        <p:nvSpPr>
          <p:cNvPr id="4" name="Text Placeholder 3">
            <a:extLst>
              <a:ext uri="{FF2B5EF4-FFF2-40B4-BE49-F238E27FC236}">
                <a16:creationId xmlns:a16="http://schemas.microsoft.com/office/drawing/2014/main" id="{25843D83-66EB-4EF1-8321-A56F657C7461}"/>
              </a:ext>
            </a:extLst>
          </p:cNvPr>
          <p:cNvSpPr>
            <a:spLocks noGrp="1"/>
          </p:cNvSpPr>
          <p:nvPr>
            <p:ph type="body" sz="half" idx="2"/>
          </p:nvPr>
        </p:nvSpPr>
        <p:spPr>
          <a:xfrm>
            <a:off x="841248" y="1590261"/>
            <a:ext cx="4068682" cy="4874039"/>
          </a:xfrm>
        </p:spPr>
        <p:txBody>
          <a:bodyPr>
            <a:normAutofit/>
          </a:bodyPr>
          <a:lstStyle/>
          <a:p>
            <a:pPr marL="285750" indent="-285750">
              <a:buFont typeface="Arial" panose="020B0604020202020204" pitchFamily="34" charset="0"/>
              <a:buChar char="•"/>
            </a:pPr>
            <a:r>
              <a:rPr lang="en-US" sz="1600" dirty="0"/>
              <a:t>Gradient Boosting is an ensemble technique that builds models sequentially, where each new model attempts to correct the errors made by the previous models.</a:t>
            </a:r>
          </a:p>
          <a:p>
            <a:pPr marL="285750" indent="-285750">
              <a:buFont typeface="Arial" panose="020B0604020202020204" pitchFamily="34" charset="0"/>
              <a:buChar char="•"/>
            </a:pPr>
            <a:r>
              <a:rPr lang="en-US" sz="1400" dirty="0"/>
              <a:t> With a 97% accuracy rate, the gradient boosting model accurately predicted 97 out of 100 situations. With a 98% accuracy rate, the majority of its optimistic forecasts came true. It correctly recognized 96% of all real positive cases with a 96% recall rate. With an F1-score of 97%, performance is generally solid and there is a strong balance between recall and precision.</a:t>
            </a:r>
          </a:p>
          <a:p>
            <a:endParaRPr lang="en-IN" dirty="0"/>
          </a:p>
        </p:txBody>
      </p:sp>
    </p:spTree>
    <p:extLst>
      <p:ext uri="{BB962C8B-B14F-4D97-AF65-F5344CB8AC3E}">
        <p14:creationId xmlns:p14="http://schemas.microsoft.com/office/powerpoint/2010/main" val="3829734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2F5A0-CDBF-4556-8AA6-3FB9B453C23D}"/>
              </a:ext>
            </a:extLst>
          </p:cNvPr>
          <p:cNvSpPr>
            <a:spLocks noGrp="1"/>
          </p:cNvSpPr>
          <p:nvPr>
            <p:ph type="title"/>
          </p:nvPr>
        </p:nvSpPr>
        <p:spPr>
          <a:xfrm>
            <a:off x="841248" y="393699"/>
            <a:ext cx="3200400" cy="1109132"/>
          </a:xfrm>
        </p:spPr>
        <p:txBody>
          <a:bodyPr/>
          <a:lstStyle/>
          <a:p>
            <a:r>
              <a:rPr lang="en-US" dirty="0"/>
              <a:t>Decision Tree</a:t>
            </a:r>
            <a:endParaRPr lang="en-IN" dirty="0"/>
          </a:p>
        </p:txBody>
      </p:sp>
      <p:pic>
        <p:nvPicPr>
          <p:cNvPr id="6" name="Content Placeholder 5">
            <a:extLst>
              <a:ext uri="{FF2B5EF4-FFF2-40B4-BE49-F238E27FC236}">
                <a16:creationId xmlns:a16="http://schemas.microsoft.com/office/drawing/2014/main" id="{FB8F286D-401D-4458-A1C7-C5957A01D93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329238" y="1659835"/>
            <a:ext cx="5524292" cy="3925956"/>
          </a:xfrm>
        </p:spPr>
      </p:pic>
      <p:sp>
        <p:nvSpPr>
          <p:cNvPr id="4" name="Text Placeholder 3">
            <a:extLst>
              <a:ext uri="{FF2B5EF4-FFF2-40B4-BE49-F238E27FC236}">
                <a16:creationId xmlns:a16="http://schemas.microsoft.com/office/drawing/2014/main" id="{25843D83-66EB-4EF1-8321-A56F657C7461}"/>
              </a:ext>
            </a:extLst>
          </p:cNvPr>
          <p:cNvSpPr>
            <a:spLocks noGrp="1"/>
          </p:cNvSpPr>
          <p:nvPr>
            <p:ph type="body" sz="half" idx="2"/>
          </p:nvPr>
        </p:nvSpPr>
        <p:spPr>
          <a:xfrm>
            <a:off x="841248" y="1590261"/>
            <a:ext cx="4068682" cy="4874039"/>
          </a:xfrm>
        </p:spPr>
        <p:txBody>
          <a:bodyPr>
            <a:normAutofit/>
          </a:bodyPr>
          <a:lstStyle/>
          <a:p>
            <a:pPr marL="285750" indent="-285750">
              <a:buFont typeface="Arial" panose="020B0604020202020204" pitchFamily="34" charset="0"/>
              <a:buChar char="•"/>
            </a:pPr>
            <a:r>
              <a:rPr lang="en-US" sz="1600" dirty="0"/>
              <a:t>Decision trees are non-parametric supervised learning methods used for classification and regression. They split the data into subsets based on the value of input features, creating a tree-like model of decisions.</a:t>
            </a:r>
          </a:p>
          <a:p>
            <a:pPr marL="285750" indent="-285750">
              <a:buFont typeface="Arial" panose="020B0604020202020204" pitchFamily="34" charset="0"/>
              <a:buChar char="•"/>
            </a:pPr>
            <a:r>
              <a:rPr lang="en-US" sz="1400" dirty="0"/>
              <a:t> With a 99% accuracy rate, the decision tree model predicts 99 out of 100 cases accurately. Its 100% precision means that all of its positive predictions came true. With a recall percentage of 98%, it successfully recognized 98% of all real positive cases. Precision and recall are balanced by the F1-score of 99%, which shows that the model works exceptionally well overall.</a:t>
            </a:r>
            <a:endParaRPr lang="en-IN" dirty="0"/>
          </a:p>
        </p:txBody>
      </p:sp>
    </p:spTree>
    <p:extLst>
      <p:ext uri="{BB962C8B-B14F-4D97-AF65-F5344CB8AC3E}">
        <p14:creationId xmlns:p14="http://schemas.microsoft.com/office/powerpoint/2010/main" val="2604852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2F5A0-CDBF-4556-8AA6-3FB9B453C23D}"/>
              </a:ext>
            </a:extLst>
          </p:cNvPr>
          <p:cNvSpPr>
            <a:spLocks noGrp="1"/>
          </p:cNvSpPr>
          <p:nvPr>
            <p:ph type="title"/>
          </p:nvPr>
        </p:nvSpPr>
        <p:spPr>
          <a:xfrm>
            <a:off x="841248" y="393699"/>
            <a:ext cx="3200400" cy="1109132"/>
          </a:xfrm>
        </p:spPr>
        <p:txBody>
          <a:bodyPr/>
          <a:lstStyle/>
          <a:p>
            <a:r>
              <a:rPr lang="en-US" dirty="0"/>
              <a:t>Random Forest</a:t>
            </a:r>
            <a:endParaRPr lang="en-IN" dirty="0"/>
          </a:p>
        </p:txBody>
      </p:sp>
      <p:pic>
        <p:nvPicPr>
          <p:cNvPr id="6" name="Content Placeholder 5">
            <a:extLst>
              <a:ext uri="{FF2B5EF4-FFF2-40B4-BE49-F238E27FC236}">
                <a16:creationId xmlns:a16="http://schemas.microsoft.com/office/drawing/2014/main" id="{FB8F286D-401D-4458-A1C7-C5957A01D93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329238" y="1590261"/>
            <a:ext cx="5524292" cy="4572000"/>
          </a:xfrm>
        </p:spPr>
      </p:pic>
      <p:sp>
        <p:nvSpPr>
          <p:cNvPr id="4" name="Text Placeholder 3">
            <a:extLst>
              <a:ext uri="{FF2B5EF4-FFF2-40B4-BE49-F238E27FC236}">
                <a16:creationId xmlns:a16="http://schemas.microsoft.com/office/drawing/2014/main" id="{25843D83-66EB-4EF1-8321-A56F657C7461}"/>
              </a:ext>
            </a:extLst>
          </p:cNvPr>
          <p:cNvSpPr>
            <a:spLocks noGrp="1"/>
          </p:cNvSpPr>
          <p:nvPr>
            <p:ph type="body" sz="half" idx="2"/>
          </p:nvPr>
        </p:nvSpPr>
        <p:spPr>
          <a:xfrm>
            <a:off x="841248" y="1590261"/>
            <a:ext cx="4068682" cy="4874039"/>
          </a:xfrm>
        </p:spPr>
        <p:txBody>
          <a:bodyPr>
            <a:normAutofit/>
          </a:bodyPr>
          <a:lstStyle/>
          <a:p>
            <a:pPr marL="285750" indent="-285750">
              <a:buFont typeface="Arial" panose="020B0604020202020204" pitchFamily="34" charset="0"/>
              <a:buChar char="•"/>
            </a:pPr>
            <a:r>
              <a:rPr lang="en-US" sz="1800" dirty="0"/>
              <a:t>Random forests are an ensemble learning method that constructs multiple decision trees during training and merges them to improve accuracy and control overfitting.</a:t>
            </a:r>
          </a:p>
          <a:p>
            <a:pPr marL="285750" indent="-285750">
              <a:buFont typeface="Arial" panose="020B0604020202020204" pitchFamily="34" charset="0"/>
              <a:buChar char="•"/>
            </a:pPr>
            <a:r>
              <a:rPr lang="en-US" sz="1600" dirty="0"/>
              <a:t>With a flawless accuracy of 100%, the random forest model correctly predicted every scenario. Because of its 100% precision, each positive forecast came true. It detected all real positive instances with a 100% recall rate. Additionally, the model's F1-score of 100% indicates that it performs admirably by all measures.</a:t>
            </a:r>
            <a:endParaRPr lang="en-IN" sz="1600" dirty="0"/>
          </a:p>
        </p:txBody>
      </p:sp>
    </p:spTree>
    <p:extLst>
      <p:ext uri="{BB962C8B-B14F-4D97-AF65-F5344CB8AC3E}">
        <p14:creationId xmlns:p14="http://schemas.microsoft.com/office/powerpoint/2010/main" val="3860574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2F5A0-CDBF-4556-8AA6-3FB9B453C23D}"/>
              </a:ext>
            </a:extLst>
          </p:cNvPr>
          <p:cNvSpPr>
            <a:spLocks noGrp="1"/>
          </p:cNvSpPr>
          <p:nvPr>
            <p:ph type="title"/>
          </p:nvPr>
        </p:nvSpPr>
        <p:spPr>
          <a:xfrm>
            <a:off x="841248" y="393699"/>
            <a:ext cx="3200400" cy="1109132"/>
          </a:xfrm>
        </p:spPr>
        <p:txBody>
          <a:bodyPr/>
          <a:lstStyle/>
          <a:p>
            <a:r>
              <a:rPr lang="en-US" dirty="0"/>
              <a:t>Support Vector Machine</a:t>
            </a:r>
            <a:endParaRPr lang="en-IN" dirty="0"/>
          </a:p>
        </p:txBody>
      </p:sp>
      <p:pic>
        <p:nvPicPr>
          <p:cNvPr id="6" name="Content Placeholder 5">
            <a:extLst>
              <a:ext uri="{FF2B5EF4-FFF2-40B4-BE49-F238E27FC236}">
                <a16:creationId xmlns:a16="http://schemas.microsoft.com/office/drawing/2014/main" id="{FB8F286D-401D-4458-A1C7-C5957A01D93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329238" y="1699592"/>
            <a:ext cx="5524292" cy="4422912"/>
          </a:xfrm>
        </p:spPr>
      </p:pic>
      <p:sp>
        <p:nvSpPr>
          <p:cNvPr id="4" name="Text Placeholder 3">
            <a:extLst>
              <a:ext uri="{FF2B5EF4-FFF2-40B4-BE49-F238E27FC236}">
                <a16:creationId xmlns:a16="http://schemas.microsoft.com/office/drawing/2014/main" id="{25843D83-66EB-4EF1-8321-A56F657C7461}"/>
              </a:ext>
            </a:extLst>
          </p:cNvPr>
          <p:cNvSpPr>
            <a:spLocks noGrp="1"/>
          </p:cNvSpPr>
          <p:nvPr>
            <p:ph type="body" sz="half" idx="2"/>
          </p:nvPr>
        </p:nvSpPr>
        <p:spPr>
          <a:xfrm>
            <a:off x="841248" y="1590261"/>
            <a:ext cx="4068682" cy="4874039"/>
          </a:xfrm>
        </p:spPr>
        <p:txBody>
          <a:bodyPr>
            <a:normAutofit fontScale="92500" lnSpcReduction="10000"/>
          </a:bodyPr>
          <a:lstStyle/>
          <a:p>
            <a:pPr marL="285750" indent="-285750">
              <a:buFont typeface="Arial" panose="020B0604020202020204" pitchFamily="34" charset="0"/>
              <a:buChar char="•"/>
            </a:pPr>
            <a:r>
              <a:rPr lang="en-US" sz="1800" dirty="0"/>
              <a:t>Support Vector Machine (SVM) is a supervised machine learning algorithm used for classification and regression tasks. It works by finding the hyperplane that best separates the data into different classes.</a:t>
            </a:r>
          </a:p>
          <a:p>
            <a:pPr marL="285750" indent="-285750">
              <a:buFont typeface="Arial" panose="020B0604020202020204" pitchFamily="34" charset="0"/>
              <a:buChar char="•"/>
            </a:pPr>
            <a:r>
              <a:rPr lang="en-US" sz="1600" dirty="0"/>
              <a:t>With an accuracy of 95.1%, the SVM model did remarkably well, correctly classifying 95.1% of the examples. With 93.6% precision, it means that 93.6 % of the positive forecasts were accurate. It correctly detected 97.1% of the real positive instances, as evidenced by the recall rate of 97.1%. The 95.3% F1-score highlights the model's overall efficacy by striking a balance between recall and precision.</a:t>
            </a:r>
            <a:endParaRPr lang="en-IN" sz="1600" dirty="0"/>
          </a:p>
        </p:txBody>
      </p:sp>
    </p:spTree>
    <p:extLst>
      <p:ext uri="{BB962C8B-B14F-4D97-AF65-F5344CB8AC3E}">
        <p14:creationId xmlns:p14="http://schemas.microsoft.com/office/powerpoint/2010/main" val="31509652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99EB1-BD35-492F-9854-49A1E5F7CB32}"/>
              </a:ext>
            </a:extLst>
          </p:cNvPr>
          <p:cNvSpPr>
            <a:spLocks noGrp="1"/>
          </p:cNvSpPr>
          <p:nvPr>
            <p:ph type="title"/>
          </p:nvPr>
        </p:nvSpPr>
        <p:spPr>
          <a:xfrm>
            <a:off x="1112785" y="109329"/>
            <a:ext cx="9692640" cy="697409"/>
          </a:xfrm>
        </p:spPr>
        <p:txBody>
          <a:bodyPr/>
          <a:lstStyle/>
          <a:p>
            <a:r>
              <a:rPr lang="en-US" dirty="0"/>
              <a:t>Model Comparison</a:t>
            </a:r>
            <a:endParaRPr lang="en-IN" dirty="0"/>
          </a:p>
        </p:txBody>
      </p:sp>
      <p:pic>
        <p:nvPicPr>
          <p:cNvPr id="5" name="Content Placeholder 4">
            <a:extLst>
              <a:ext uri="{FF2B5EF4-FFF2-40B4-BE49-F238E27FC236}">
                <a16:creationId xmlns:a16="http://schemas.microsoft.com/office/drawing/2014/main" id="{836AEEB1-DCE6-49AC-80B5-3162B66D3C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2063" y="806738"/>
            <a:ext cx="9817152" cy="4908262"/>
          </a:xfrm>
        </p:spPr>
      </p:pic>
      <p:sp>
        <p:nvSpPr>
          <p:cNvPr id="6" name="TextBox 5">
            <a:extLst>
              <a:ext uri="{FF2B5EF4-FFF2-40B4-BE49-F238E27FC236}">
                <a16:creationId xmlns:a16="http://schemas.microsoft.com/office/drawing/2014/main" id="{90991A97-0B58-4488-A3A0-6563219DA8BC}"/>
              </a:ext>
            </a:extLst>
          </p:cNvPr>
          <p:cNvSpPr txBox="1"/>
          <p:nvPr/>
        </p:nvSpPr>
        <p:spPr>
          <a:xfrm>
            <a:off x="1112786" y="5715000"/>
            <a:ext cx="10115708" cy="1015663"/>
          </a:xfrm>
          <a:prstGeom prst="rect">
            <a:avLst/>
          </a:prstGeom>
          <a:noFill/>
        </p:spPr>
        <p:txBody>
          <a:bodyPr wrap="square" rtlCol="0">
            <a:spAutoFit/>
          </a:bodyPr>
          <a:lstStyle/>
          <a:p>
            <a:pPr marL="171450" indent="-171450">
              <a:buFont typeface="Arial" panose="020B0604020202020204" pitchFamily="34" charset="0"/>
              <a:buChar char="•"/>
            </a:pPr>
            <a:r>
              <a:rPr lang="en-US" sz="1200" dirty="0"/>
              <a:t>Accuracy: Decision Tree and Random Forest models yielded the best results, while all models performed quite well overall.</a:t>
            </a:r>
          </a:p>
          <a:p>
            <a:pPr marL="171450" indent="-171450">
              <a:buFont typeface="Arial" panose="020B0604020202020204" pitchFamily="34" charset="0"/>
              <a:buChar char="•"/>
            </a:pPr>
            <a:r>
              <a:rPr lang="en-US" sz="1200" dirty="0"/>
              <a:t>Precision: The best models for predicting heart disease without producing a lot of false positives are Decision Tree and Random Forest,     with the highest precision.</a:t>
            </a:r>
          </a:p>
          <a:p>
            <a:pPr marL="171450" indent="-171450">
              <a:buFont typeface="Arial" panose="020B0604020202020204" pitchFamily="34" charset="0"/>
              <a:buChar char="•"/>
            </a:pPr>
            <a:r>
              <a:rPr lang="en-US" sz="1200" dirty="0"/>
              <a:t>Recall: Random Forest is the best at recognizing real heart disease patients since it has the highest recall.</a:t>
            </a:r>
          </a:p>
          <a:p>
            <a:pPr marL="171450" indent="-171450">
              <a:buFont typeface="Arial" panose="020B0604020202020204" pitchFamily="34" charset="0"/>
              <a:buChar char="•"/>
            </a:pPr>
            <a:r>
              <a:rPr lang="en-US" sz="1200" dirty="0"/>
              <a:t>F1-Score: Random Forest has the highest F1-score among the models, suggesting that recall and precision are well-balanced.</a:t>
            </a:r>
            <a:endParaRPr lang="en-IN" sz="1200" dirty="0"/>
          </a:p>
        </p:txBody>
      </p:sp>
    </p:spTree>
    <p:extLst>
      <p:ext uri="{BB962C8B-B14F-4D97-AF65-F5344CB8AC3E}">
        <p14:creationId xmlns:p14="http://schemas.microsoft.com/office/powerpoint/2010/main" val="2382995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85448848-7F3E-4E7B-97B5-850133B6AE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4224130" cy="2991678"/>
          </a:xfrm>
          <a:prstGeom prst="rect">
            <a:avLst/>
          </a:prstGeom>
        </p:spPr>
      </p:pic>
      <p:pic>
        <p:nvPicPr>
          <p:cNvPr id="15" name="Picture 14">
            <a:extLst>
              <a:ext uri="{FF2B5EF4-FFF2-40B4-BE49-F238E27FC236}">
                <a16:creationId xmlns:a16="http://schemas.microsoft.com/office/drawing/2014/main" id="{2144D36F-8C8D-428C-90BA-2BD555758E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9512" y="0"/>
            <a:ext cx="4359966" cy="2991679"/>
          </a:xfrm>
          <a:prstGeom prst="rect">
            <a:avLst/>
          </a:prstGeom>
        </p:spPr>
      </p:pic>
      <p:pic>
        <p:nvPicPr>
          <p:cNvPr id="17" name="Picture 16">
            <a:extLst>
              <a:ext uri="{FF2B5EF4-FFF2-40B4-BE49-F238E27FC236}">
                <a16:creationId xmlns:a16="http://schemas.microsoft.com/office/drawing/2014/main" id="{AEBEA079-D4F2-4C22-B6A6-C6BCC317D9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2643" y="0"/>
            <a:ext cx="4459356" cy="2991679"/>
          </a:xfrm>
          <a:prstGeom prst="rect">
            <a:avLst/>
          </a:prstGeom>
        </p:spPr>
      </p:pic>
      <p:pic>
        <p:nvPicPr>
          <p:cNvPr id="19" name="Picture 18">
            <a:extLst>
              <a:ext uri="{FF2B5EF4-FFF2-40B4-BE49-F238E27FC236}">
                <a16:creationId xmlns:a16="http://schemas.microsoft.com/office/drawing/2014/main" id="{E970F866-B2BA-4081-B196-57FAFF4356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32034" y="2991679"/>
            <a:ext cx="4359966" cy="2991678"/>
          </a:xfrm>
          <a:prstGeom prst="rect">
            <a:avLst/>
          </a:prstGeom>
        </p:spPr>
      </p:pic>
      <p:pic>
        <p:nvPicPr>
          <p:cNvPr id="21" name="Picture 20">
            <a:extLst>
              <a:ext uri="{FF2B5EF4-FFF2-40B4-BE49-F238E27FC236}">
                <a16:creationId xmlns:a16="http://schemas.microsoft.com/office/drawing/2014/main" id="{E49C3706-7191-4A04-B8E7-611B5395613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96139" y="2991679"/>
            <a:ext cx="3935896" cy="2991678"/>
          </a:xfrm>
          <a:prstGeom prst="rect">
            <a:avLst/>
          </a:prstGeom>
        </p:spPr>
      </p:pic>
      <p:sp>
        <p:nvSpPr>
          <p:cNvPr id="23" name="TextBox 22">
            <a:extLst>
              <a:ext uri="{FF2B5EF4-FFF2-40B4-BE49-F238E27FC236}">
                <a16:creationId xmlns:a16="http://schemas.microsoft.com/office/drawing/2014/main" id="{7E9A7D63-A042-4744-914B-1DF3E07A74B5}"/>
              </a:ext>
            </a:extLst>
          </p:cNvPr>
          <p:cNvSpPr txBox="1"/>
          <p:nvPr/>
        </p:nvSpPr>
        <p:spPr>
          <a:xfrm>
            <a:off x="74543" y="2991679"/>
            <a:ext cx="3935896" cy="3323987"/>
          </a:xfrm>
          <a:prstGeom prst="rect">
            <a:avLst/>
          </a:prstGeom>
          <a:noFill/>
        </p:spPr>
        <p:txBody>
          <a:bodyPr wrap="square" rtlCol="0">
            <a:spAutoFit/>
          </a:bodyPr>
          <a:lstStyle/>
          <a:p>
            <a:r>
              <a:rPr lang="en-US" dirty="0"/>
              <a:t>Confusion Matrix</a:t>
            </a:r>
          </a:p>
          <a:p>
            <a:pPr marL="285750" indent="-285750">
              <a:buFont typeface="Arial" panose="020B0604020202020204" pitchFamily="34" charset="0"/>
              <a:buChar char="•"/>
            </a:pPr>
            <a:r>
              <a:rPr lang="en-US" sz="1600" dirty="0"/>
              <a:t>Decision Tree , Random Forest,    and Gradient Boosting show a well-balanced</a:t>
            </a:r>
          </a:p>
          <a:p>
            <a:pPr marL="285750" indent="-285750">
              <a:buFont typeface="Arial" panose="020B0604020202020204" pitchFamily="34" charset="0"/>
              <a:buChar char="•"/>
            </a:pPr>
            <a:r>
              <a:rPr lang="en-US" sz="1600" dirty="0"/>
              <a:t>confusion matrix with fewer misclassifications.</a:t>
            </a:r>
          </a:p>
          <a:p>
            <a:pPr marL="285750" indent="-285750">
              <a:buFont typeface="Arial" panose="020B0604020202020204" pitchFamily="34" charset="0"/>
              <a:buChar char="•"/>
            </a:pPr>
            <a:r>
              <a:rPr lang="en-US" sz="1600" dirty="0"/>
              <a:t>Logistic Regression has more false positives and false negatives compared to other models,</a:t>
            </a:r>
          </a:p>
          <a:p>
            <a:pPr marL="285750" indent="-285750">
              <a:buFont typeface="Arial" panose="020B0604020202020204" pitchFamily="34" charset="0"/>
              <a:buChar char="•"/>
            </a:pPr>
            <a:r>
              <a:rPr lang="en-US" sz="1600" dirty="0"/>
              <a:t>indicating potential overfitting or underfitting.</a:t>
            </a:r>
          </a:p>
          <a:p>
            <a:pPr marL="285750" indent="-285750">
              <a:buFont typeface="Arial" panose="020B0604020202020204" pitchFamily="34" charset="0"/>
              <a:buChar char="•"/>
            </a:pPr>
            <a:r>
              <a:rPr lang="en-US" sz="1600" dirty="0"/>
              <a:t>SVM performs slightly better than Logistic Regression </a:t>
            </a:r>
            <a:endParaRPr lang="en-IN" sz="1600" dirty="0"/>
          </a:p>
        </p:txBody>
      </p:sp>
    </p:spTree>
    <p:extLst>
      <p:ext uri="{BB962C8B-B14F-4D97-AF65-F5344CB8AC3E}">
        <p14:creationId xmlns:p14="http://schemas.microsoft.com/office/powerpoint/2010/main" val="14085093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F443DF-59C6-4680-980E-F966AA06B76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11279016" cy="5734877"/>
          </a:xfrm>
          <a:prstGeom prst="rect">
            <a:avLst/>
          </a:prstGeom>
        </p:spPr>
      </p:pic>
      <p:sp>
        <p:nvSpPr>
          <p:cNvPr id="4" name="TextBox 3">
            <a:extLst>
              <a:ext uri="{FF2B5EF4-FFF2-40B4-BE49-F238E27FC236}">
                <a16:creationId xmlns:a16="http://schemas.microsoft.com/office/drawing/2014/main" id="{67155643-ECB0-4068-AA98-FED095ACC5AC}"/>
              </a:ext>
            </a:extLst>
          </p:cNvPr>
          <p:cNvSpPr txBox="1"/>
          <p:nvPr/>
        </p:nvSpPr>
        <p:spPr>
          <a:xfrm>
            <a:off x="-1" y="5818568"/>
            <a:ext cx="6361043" cy="584775"/>
          </a:xfrm>
          <a:prstGeom prst="rect">
            <a:avLst/>
          </a:prstGeom>
          <a:noFill/>
        </p:spPr>
        <p:txBody>
          <a:bodyPr wrap="square" rtlCol="0">
            <a:spAutoFit/>
          </a:bodyPr>
          <a:lstStyle/>
          <a:p>
            <a:pPr marL="457200" indent="-457200">
              <a:buFont typeface="Wingdings" panose="05000000000000000000" pitchFamily="2" charset="2"/>
              <a:buChar char="v"/>
            </a:pPr>
            <a:r>
              <a:rPr lang="en-US" sz="3200" dirty="0"/>
              <a:t>Overview Of Dashboard</a:t>
            </a:r>
            <a:endParaRPr lang="en-IN" sz="3200" dirty="0"/>
          </a:p>
        </p:txBody>
      </p:sp>
    </p:spTree>
    <p:extLst>
      <p:ext uri="{BB962C8B-B14F-4D97-AF65-F5344CB8AC3E}">
        <p14:creationId xmlns:p14="http://schemas.microsoft.com/office/powerpoint/2010/main" val="967891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7D283-897A-4F82-882D-64480F9145F6}"/>
              </a:ext>
            </a:extLst>
          </p:cNvPr>
          <p:cNvSpPr>
            <a:spLocks noGrp="1"/>
          </p:cNvSpPr>
          <p:nvPr>
            <p:ph type="title"/>
          </p:nvPr>
        </p:nvSpPr>
        <p:spPr>
          <a:xfrm>
            <a:off x="1249680" y="763643"/>
            <a:ext cx="9692640" cy="896192"/>
          </a:xfrm>
        </p:spPr>
        <p:txBody>
          <a:bodyPr/>
          <a:lstStyle/>
          <a:p>
            <a:r>
              <a:rPr lang="en-US" dirty="0"/>
              <a:t>OBJECTIVE </a:t>
            </a:r>
            <a:endParaRPr lang="en-IN" dirty="0"/>
          </a:p>
        </p:txBody>
      </p:sp>
      <p:sp>
        <p:nvSpPr>
          <p:cNvPr id="3" name="Content Placeholder 2">
            <a:extLst>
              <a:ext uri="{FF2B5EF4-FFF2-40B4-BE49-F238E27FC236}">
                <a16:creationId xmlns:a16="http://schemas.microsoft.com/office/drawing/2014/main" id="{13A4F456-E796-4315-97CA-F1A00B066671}"/>
              </a:ext>
            </a:extLst>
          </p:cNvPr>
          <p:cNvSpPr>
            <a:spLocks noGrp="1"/>
          </p:cNvSpPr>
          <p:nvPr>
            <p:ph idx="1"/>
          </p:nvPr>
        </p:nvSpPr>
        <p:spPr>
          <a:xfrm>
            <a:off x="1249680" y="1969618"/>
            <a:ext cx="8595360" cy="4124739"/>
          </a:xfrm>
        </p:spPr>
        <p:txBody>
          <a:bodyPr>
            <a:normAutofit/>
          </a:bodyPr>
          <a:lstStyle/>
          <a:p>
            <a:r>
              <a:rPr lang="en-US" sz="2400" dirty="0"/>
              <a:t>This project's main goal is to develop and assess machine learning models that can identify cardiac disease based on a variety of characteristics, including age, sex, blood pressure, cholesterol, and other pertinent medical information.</a:t>
            </a:r>
          </a:p>
          <a:p>
            <a:r>
              <a:rPr lang="en-US" sz="2400" dirty="0"/>
              <a:t> The objective is to limit the possibility of misdiagnosing patients with heart disease by achieving high accuracy while giving priority to sensitivity (recall).</a:t>
            </a:r>
          </a:p>
        </p:txBody>
      </p:sp>
    </p:spTree>
    <p:extLst>
      <p:ext uri="{BB962C8B-B14F-4D97-AF65-F5344CB8AC3E}">
        <p14:creationId xmlns:p14="http://schemas.microsoft.com/office/powerpoint/2010/main" val="16346264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07B41-0A69-4A46-A6D5-C0C14E6D7F31}"/>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953705A7-B23F-419E-ACA8-EA854CD6D0F9}"/>
              </a:ext>
            </a:extLst>
          </p:cNvPr>
          <p:cNvSpPr>
            <a:spLocks noGrp="1"/>
          </p:cNvSpPr>
          <p:nvPr>
            <p:ph idx="1"/>
          </p:nvPr>
        </p:nvSpPr>
        <p:spPr/>
        <p:txBody>
          <a:bodyPr>
            <a:normAutofit/>
          </a:bodyPr>
          <a:lstStyle/>
          <a:p>
            <a:r>
              <a:rPr lang="en-US" dirty="0"/>
              <a:t>Random Forest: With the best accuracy, recall, F1-score, and precision among the models tested, this one performed best overall and required the fewest trade-offs.</a:t>
            </a:r>
          </a:p>
          <a:p>
            <a:r>
              <a:rPr lang="en-US" dirty="0"/>
              <a:t>Gradient Boosting: If model simplicity and interpretability are important to you, it is a good substitute that performs similarly to Random Forest.</a:t>
            </a:r>
          </a:p>
          <a:p>
            <a:r>
              <a:rPr lang="en-US" dirty="0"/>
              <a:t>Decision Tree: Performed exceptionally well in recall, making it a good option when determining the majority of positive cases is essential.</a:t>
            </a:r>
          </a:p>
          <a:p>
            <a:r>
              <a:rPr lang="en-US" dirty="0"/>
              <a:t>Logistic Regression: Did not perform as well as other models, suggesting a less robust model in this situation.</a:t>
            </a:r>
          </a:p>
          <a:p>
            <a:r>
              <a:rPr lang="en-US" dirty="0"/>
              <a:t>SVM: While still useful, SVM's recall was marginally lower than that of Random Forest and Gradient Boosting, which made it less suitable for situations in which finding every case of heart disease is crucial.</a:t>
            </a:r>
            <a:endParaRPr lang="en-IN" dirty="0"/>
          </a:p>
        </p:txBody>
      </p:sp>
    </p:spTree>
    <p:extLst>
      <p:ext uri="{BB962C8B-B14F-4D97-AF65-F5344CB8AC3E}">
        <p14:creationId xmlns:p14="http://schemas.microsoft.com/office/powerpoint/2010/main" val="23684385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44AC-F9C6-48DA-801D-11552331E0C2}"/>
              </a:ext>
            </a:extLst>
          </p:cNvPr>
          <p:cNvSpPr>
            <a:spLocks noGrp="1"/>
          </p:cNvSpPr>
          <p:nvPr>
            <p:ph type="title"/>
          </p:nvPr>
        </p:nvSpPr>
        <p:spPr/>
        <p:txBody>
          <a:bodyPr/>
          <a:lstStyle/>
          <a:p>
            <a:r>
              <a:rPr lang="en-US" dirty="0"/>
              <a:t>Health Implication</a:t>
            </a:r>
            <a:endParaRPr lang="en-IN" dirty="0"/>
          </a:p>
        </p:txBody>
      </p:sp>
      <p:sp>
        <p:nvSpPr>
          <p:cNvPr id="3" name="Content Placeholder 2">
            <a:extLst>
              <a:ext uri="{FF2B5EF4-FFF2-40B4-BE49-F238E27FC236}">
                <a16:creationId xmlns:a16="http://schemas.microsoft.com/office/drawing/2014/main" id="{78835AF7-ECE2-4B01-BD57-CB5AB70D6AFF}"/>
              </a:ext>
            </a:extLst>
          </p:cNvPr>
          <p:cNvSpPr>
            <a:spLocks noGrp="1"/>
          </p:cNvSpPr>
          <p:nvPr>
            <p:ph idx="1"/>
          </p:nvPr>
        </p:nvSpPr>
        <p:spPr/>
        <p:txBody>
          <a:bodyPr/>
          <a:lstStyle/>
          <a:p>
            <a:r>
              <a:rPr lang="en-US" dirty="0"/>
              <a:t>It's critical to screen for heart disease on a regular basis, particularly for people between the ages of 40 and 60.</a:t>
            </a:r>
          </a:p>
          <a:p>
            <a:r>
              <a:rPr lang="en-US" dirty="0"/>
              <a:t>Effective preventative methods include blood pressure monitoring, cholesterol monitoring, and management of exercise-induced ST depression.</a:t>
            </a:r>
          </a:p>
          <a:p>
            <a:r>
              <a:rPr lang="en-US" dirty="0"/>
              <a:t>Heart disease can be detected early and treated promptly with the use of predictive models such as Random Forest and Decision Tree, which may lead to better patient outcomes.</a:t>
            </a:r>
            <a:endParaRPr lang="en-IN" dirty="0"/>
          </a:p>
        </p:txBody>
      </p:sp>
    </p:spTree>
    <p:extLst>
      <p:ext uri="{BB962C8B-B14F-4D97-AF65-F5344CB8AC3E}">
        <p14:creationId xmlns:p14="http://schemas.microsoft.com/office/powerpoint/2010/main" val="4563182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5CDE0-1406-4DBA-9E03-1E05413AA437}"/>
              </a:ext>
            </a:extLst>
          </p:cNvPr>
          <p:cNvSpPr>
            <a:spLocks noGrp="1"/>
          </p:cNvSpPr>
          <p:nvPr>
            <p:ph type="ctrTitle"/>
          </p:nvPr>
        </p:nvSpPr>
        <p:spPr>
          <a:xfrm>
            <a:off x="1251933" y="0"/>
            <a:ext cx="9418320" cy="4041648"/>
          </a:xfrm>
        </p:spPr>
        <p:txBody>
          <a:bodyPr/>
          <a:lstStyle/>
          <a:p>
            <a:r>
              <a:rPr lang="en-US" dirty="0"/>
              <a:t>Thank You!!!</a:t>
            </a:r>
            <a:endParaRPr lang="en-IN" dirty="0"/>
          </a:p>
        </p:txBody>
      </p:sp>
    </p:spTree>
    <p:extLst>
      <p:ext uri="{BB962C8B-B14F-4D97-AF65-F5344CB8AC3E}">
        <p14:creationId xmlns:p14="http://schemas.microsoft.com/office/powerpoint/2010/main" val="4067274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8B61B-0E9A-45A2-B910-BDD0472FD203}"/>
              </a:ext>
            </a:extLst>
          </p:cNvPr>
          <p:cNvSpPr>
            <a:spLocks noGrp="1"/>
          </p:cNvSpPr>
          <p:nvPr>
            <p:ph type="title"/>
          </p:nvPr>
        </p:nvSpPr>
        <p:spPr/>
        <p:txBody>
          <a:bodyPr>
            <a:normAutofit/>
          </a:bodyPr>
          <a:lstStyle/>
          <a:p>
            <a:r>
              <a:rPr lang="en-IN" dirty="0"/>
              <a:t>Dataset Description</a:t>
            </a:r>
            <a:br>
              <a:rPr lang="en-IN" dirty="0"/>
            </a:br>
            <a:endParaRPr lang="en-IN" dirty="0"/>
          </a:p>
        </p:txBody>
      </p:sp>
      <p:sp>
        <p:nvSpPr>
          <p:cNvPr id="3" name="Content Placeholder 2">
            <a:extLst>
              <a:ext uri="{FF2B5EF4-FFF2-40B4-BE49-F238E27FC236}">
                <a16:creationId xmlns:a16="http://schemas.microsoft.com/office/drawing/2014/main" id="{B5367012-C2AB-43EB-BF80-AD424E66DEA6}"/>
              </a:ext>
            </a:extLst>
          </p:cNvPr>
          <p:cNvSpPr>
            <a:spLocks noGrp="1"/>
          </p:cNvSpPr>
          <p:nvPr>
            <p:ph idx="1"/>
          </p:nvPr>
        </p:nvSpPr>
        <p:spPr>
          <a:xfrm>
            <a:off x="1261870" y="1253331"/>
            <a:ext cx="9830199" cy="5604669"/>
          </a:xfrm>
        </p:spPr>
        <p:txBody>
          <a:bodyPr>
            <a:normAutofit/>
          </a:bodyPr>
          <a:lstStyle/>
          <a:p>
            <a:pPr marL="0" indent="0">
              <a:buNone/>
            </a:pPr>
            <a:r>
              <a:rPr lang="en-US" dirty="0"/>
              <a:t>The dataset consists of 1025 entries with 14 columns. Here's a summary of the columns:</a:t>
            </a:r>
          </a:p>
          <a:p>
            <a:r>
              <a:rPr lang="en-IN" sz="1100" dirty="0"/>
              <a:t>age: Age of the patient (int64) </a:t>
            </a:r>
          </a:p>
          <a:p>
            <a:r>
              <a:rPr lang="en-IN" sz="1100" dirty="0"/>
              <a:t>sex: Sex of the patient (int64, 1 = male; 0 = female) </a:t>
            </a:r>
          </a:p>
          <a:p>
            <a:r>
              <a:rPr lang="en-IN" sz="1100" dirty="0"/>
              <a:t>cp: Chest pain type (int64, 0-3) </a:t>
            </a:r>
          </a:p>
          <a:p>
            <a:r>
              <a:rPr lang="en-IN" sz="1100" dirty="0"/>
              <a:t>trestbps: Resting blood pressure (int64) </a:t>
            </a:r>
          </a:p>
          <a:p>
            <a:r>
              <a:rPr lang="en-IN" sz="1100" dirty="0"/>
              <a:t>Chol: Serum cholesterol in mg/dl (int64) </a:t>
            </a:r>
          </a:p>
          <a:p>
            <a:r>
              <a:rPr lang="en-IN" sz="1100" dirty="0"/>
              <a:t>fbs: Fasting blood sugar &gt; 120 mg/dl (int64, 1 = true; 0 = false) </a:t>
            </a:r>
          </a:p>
          <a:p>
            <a:r>
              <a:rPr lang="en-IN" sz="1100" dirty="0"/>
              <a:t>restecg: Resting electrocardiographic results (int64, 0-2) </a:t>
            </a:r>
          </a:p>
          <a:p>
            <a:r>
              <a:rPr lang="en-IN" sz="1100" dirty="0"/>
              <a:t>thalach: Maximum heart rate achieved (int64) </a:t>
            </a:r>
          </a:p>
          <a:p>
            <a:r>
              <a:rPr lang="en-IN" sz="1100" dirty="0"/>
              <a:t>exang: Exercise induced angina (int64, 1 = yes; 0 = no) </a:t>
            </a:r>
          </a:p>
          <a:p>
            <a:r>
              <a:rPr lang="en-IN" sz="1100" dirty="0"/>
              <a:t>oldpeak: ST depression induced by exercise relative to rest (float64)</a:t>
            </a:r>
          </a:p>
          <a:p>
            <a:r>
              <a:rPr lang="en-IN" sz="1100" dirty="0"/>
              <a:t>slope: Slope of the peak exercise ST segment (int64, 0-2)</a:t>
            </a:r>
          </a:p>
          <a:p>
            <a:r>
              <a:rPr lang="en-IN" sz="1100" dirty="0"/>
              <a:t>ca: Number of major vessels (0-3) </a:t>
            </a:r>
            <a:r>
              <a:rPr lang="en-IN" sz="1100" dirty="0" err="1"/>
              <a:t>colored</a:t>
            </a:r>
            <a:r>
              <a:rPr lang="en-IN" sz="1100" dirty="0"/>
              <a:t> by fluoroscopy (int64)</a:t>
            </a:r>
          </a:p>
          <a:p>
            <a:r>
              <a:rPr lang="en-IN" sz="1100" dirty="0"/>
              <a:t>thal: Thalassemia (int64, 0 = normal; 1 = fixed defect; 2 = reversable defect)</a:t>
            </a:r>
          </a:p>
          <a:p>
            <a:r>
              <a:rPr lang="en-IN" sz="1100" dirty="0"/>
              <a:t>target: Presence of heart disease (int64, 1 = yes; 0 = no</a:t>
            </a:r>
          </a:p>
          <a:p>
            <a:endParaRPr lang="en-IN" dirty="0"/>
          </a:p>
        </p:txBody>
      </p:sp>
    </p:spTree>
    <p:extLst>
      <p:ext uri="{BB962C8B-B14F-4D97-AF65-F5344CB8AC3E}">
        <p14:creationId xmlns:p14="http://schemas.microsoft.com/office/powerpoint/2010/main" val="1802554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2FEEF-A515-420F-9204-DEED3BE9C648}"/>
              </a:ext>
            </a:extLst>
          </p:cNvPr>
          <p:cNvSpPr>
            <a:spLocks noGrp="1"/>
          </p:cNvSpPr>
          <p:nvPr>
            <p:ph type="title"/>
          </p:nvPr>
        </p:nvSpPr>
        <p:spPr/>
        <p:txBody>
          <a:bodyPr/>
          <a:lstStyle/>
          <a:p>
            <a:r>
              <a:rPr lang="en-IN" dirty="0"/>
              <a:t>Exploratory Data Analysis (EDA)</a:t>
            </a:r>
          </a:p>
        </p:txBody>
      </p:sp>
      <p:sp>
        <p:nvSpPr>
          <p:cNvPr id="3" name="Content Placeholder 2">
            <a:extLst>
              <a:ext uri="{FF2B5EF4-FFF2-40B4-BE49-F238E27FC236}">
                <a16:creationId xmlns:a16="http://schemas.microsoft.com/office/drawing/2014/main" id="{BBB629D7-BE08-4BD3-81B7-F617844A6E3E}"/>
              </a:ext>
            </a:extLst>
          </p:cNvPr>
          <p:cNvSpPr>
            <a:spLocks noGrp="1"/>
          </p:cNvSpPr>
          <p:nvPr>
            <p:ph idx="1"/>
          </p:nvPr>
        </p:nvSpPr>
        <p:spPr/>
        <p:txBody>
          <a:bodyPr/>
          <a:lstStyle/>
          <a:p>
            <a:r>
              <a:rPr lang="en-US" dirty="0"/>
              <a:t>There are no missing values present in the dataset</a:t>
            </a:r>
          </a:p>
          <a:p>
            <a:r>
              <a:rPr lang="en-US" dirty="0"/>
              <a:t>There are notable outliers in age, cholesterol, blood pressure, and heart rate, even though most people have average values for these parameters. When predicting cardiac disease, categorical variables should be carefully considered as they have varying distributions.</a:t>
            </a:r>
          </a:p>
        </p:txBody>
      </p:sp>
    </p:spTree>
    <p:extLst>
      <p:ext uri="{BB962C8B-B14F-4D97-AF65-F5344CB8AC3E}">
        <p14:creationId xmlns:p14="http://schemas.microsoft.com/office/powerpoint/2010/main" val="1636822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094D67-4BE1-4717-B657-6161B81892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1787122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5A0B2-1086-4578-A428-52B9BAB3C88B}"/>
              </a:ext>
            </a:extLst>
          </p:cNvPr>
          <p:cNvSpPr>
            <a:spLocks noGrp="1"/>
          </p:cNvSpPr>
          <p:nvPr>
            <p:ph type="title"/>
          </p:nvPr>
        </p:nvSpPr>
        <p:spPr/>
        <p:txBody>
          <a:bodyPr/>
          <a:lstStyle/>
          <a:p>
            <a:r>
              <a:rPr lang="en-US" dirty="0"/>
              <a:t>High Probability of Heart Disease</a:t>
            </a:r>
            <a:endParaRPr lang="en-IN" dirty="0"/>
          </a:p>
        </p:txBody>
      </p:sp>
      <p:sp>
        <p:nvSpPr>
          <p:cNvPr id="3" name="Content Placeholder 2">
            <a:extLst>
              <a:ext uri="{FF2B5EF4-FFF2-40B4-BE49-F238E27FC236}">
                <a16:creationId xmlns:a16="http://schemas.microsoft.com/office/drawing/2014/main" id="{19CD5240-516A-458F-84DD-B12D99FA5195}"/>
              </a:ext>
            </a:extLst>
          </p:cNvPr>
          <p:cNvSpPr>
            <a:spLocks noGrp="1"/>
          </p:cNvSpPr>
          <p:nvPr>
            <p:ph idx="1"/>
          </p:nvPr>
        </p:nvSpPr>
        <p:spPr/>
        <p:txBody>
          <a:bodyPr/>
          <a:lstStyle/>
          <a:p>
            <a:r>
              <a:rPr lang="en-US" dirty="0"/>
              <a:t>Out of 713 male candidates, 300 have heart disease.</a:t>
            </a:r>
          </a:p>
          <a:p>
            <a:r>
              <a:rPr lang="en-US" dirty="0"/>
              <a:t>Out of 312 female candidates, 226 have heart disease.</a:t>
            </a:r>
          </a:p>
          <a:p>
            <a:r>
              <a:rPr lang="en-US" dirty="0"/>
              <a:t>Who is more likely to have heart disease = Female Person</a:t>
            </a:r>
          </a:p>
          <a:p>
            <a:r>
              <a:rPr lang="en-US" dirty="0"/>
              <a:t>Chest pain type (CP) &gt; Value 1: typical angina</a:t>
            </a:r>
          </a:p>
          <a:p>
            <a:r>
              <a:rPr lang="en-US" dirty="0"/>
              <a:t>The slope of the peak exercise ST segment (slp) &gt; Value 2: downsloping</a:t>
            </a:r>
          </a:p>
          <a:p>
            <a:r>
              <a:rPr lang="en-US" dirty="0"/>
              <a:t>(thall) Dipyridamole-Thallium scan results &gt; Value 2: Hemoglobin H Disease</a:t>
            </a:r>
          </a:p>
          <a:p>
            <a:endParaRPr lang="en-IN" dirty="0"/>
          </a:p>
        </p:txBody>
      </p:sp>
    </p:spTree>
    <p:extLst>
      <p:ext uri="{BB962C8B-B14F-4D97-AF65-F5344CB8AC3E}">
        <p14:creationId xmlns:p14="http://schemas.microsoft.com/office/powerpoint/2010/main" val="3019373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45473-6584-4678-B2E0-392A8240297A}"/>
              </a:ext>
            </a:extLst>
          </p:cNvPr>
          <p:cNvSpPr>
            <a:spLocks noGrp="1"/>
          </p:cNvSpPr>
          <p:nvPr>
            <p:ph type="title"/>
          </p:nvPr>
        </p:nvSpPr>
        <p:spPr>
          <a:xfrm>
            <a:off x="0" y="0"/>
            <a:ext cx="9692640" cy="825048"/>
          </a:xfrm>
        </p:spPr>
        <p:txBody>
          <a:bodyPr>
            <a:normAutofit fontScale="90000"/>
          </a:bodyPr>
          <a:lstStyle/>
          <a:p>
            <a:r>
              <a:rPr lang="en-US" sz="2000" dirty="0"/>
              <a:t>The below graph shows that heart disease prevalence varies with age, with a higher concentration of heart disease in certain age groups, particularly those between 40 and 60 years old.</a:t>
            </a:r>
            <a:endParaRPr lang="en-IN" sz="2000" dirty="0"/>
          </a:p>
        </p:txBody>
      </p:sp>
      <p:pic>
        <p:nvPicPr>
          <p:cNvPr id="4" name="Picture 3">
            <a:extLst>
              <a:ext uri="{FF2B5EF4-FFF2-40B4-BE49-F238E27FC236}">
                <a16:creationId xmlns:a16="http://schemas.microsoft.com/office/drawing/2014/main" id="{5A5D1F1A-F3A3-4EE6-A50A-BDFC1C5709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25048"/>
            <a:ext cx="12192000" cy="6032952"/>
          </a:xfrm>
          <a:prstGeom prst="rect">
            <a:avLst/>
          </a:prstGeom>
        </p:spPr>
      </p:pic>
    </p:spTree>
    <p:extLst>
      <p:ext uri="{BB962C8B-B14F-4D97-AF65-F5344CB8AC3E}">
        <p14:creationId xmlns:p14="http://schemas.microsoft.com/office/powerpoint/2010/main" val="2496680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7311D-2163-4CDA-B9A2-0599A1F8B4D6}"/>
              </a:ext>
            </a:extLst>
          </p:cNvPr>
          <p:cNvSpPr>
            <a:spLocks noGrp="1"/>
          </p:cNvSpPr>
          <p:nvPr>
            <p:ph type="title"/>
          </p:nvPr>
        </p:nvSpPr>
        <p:spPr/>
        <p:txBody>
          <a:bodyPr>
            <a:normAutofit/>
          </a:bodyPr>
          <a:lstStyle/>
          <a:p>
            <a:r>
              <a:rPr lang="en-US" sz="3200" dirty="0"/>
              <a:t>Ages with the most number of Heart Disease Presence</a:t>
            </a:r>
            <a:endParaRPr lang="en-IN" sz="3200" dirty="0"/>
          </a:p>
        </p:txBody>
      </p:sp>
      <p:pic>
        <p:nvPicPr>
          <p:cNvPr id="5" name="Content Placeholder 4">
            <a:extLst>
              <a:ext uri="{FF2B5EF4-FFF2-40B4-BE49-F238E27FC236}">
                <a16:creationId xmlns:a16="http://schemas.microsoft.com/office/drawing/2014/main" id="{F9AD9396-4C24-49CB-9BE9-747707E58C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1872" y="1691322"/>
            <a:ext cx="8587805" cy="4699539"/>
          </a:xfrm>
        </p:spPr>
      </p:pic>
    </p:spTree>
    <p:extLst>
      <p:ext uri="{BB962C8B-B14F-4D97-AF65-F5344CB8AC3E}">
        <p14:creationId xmlns:p14="http://schemas.microsoft.com/office/powerpoint/2010/main" val="3436884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0F1D6-5FCF-4101-A2B9-FD7E142F20D8}"/>
              </a:ext>
            </a:extLst>
          </p:cNvPr>
          <p:cNvSpPr>
            <a:spLocks noGrp="1"/>
          </p:cNvSpPr>
          <p:nvPr>
            <p:ph type="title"/>
          </p:nvPr>
        </p:nvSpPr>
        <p:spPr>
          <a:xfrm>
            <a:off x="0" y="-71244"/>
            <a:ext cx="9692640" cy="757044"/>
          </a:xfrm>
        </p:spPr>
        <p:txBody>
          <a:bodyPr/>
          <a:lstStyle/>
          <a:p>
            <a:r>
              <a:rPr lang="en-US" dirty="0"/>
              <a:t>Correlation </a:t>
            </a:r>
            <a:endParaRPr lang="en-IN" dirty="0"/>
          </a:p>
        </p:txBody>
      </p:sp>
      <p:pic>
        <p:nvPicPr>
          <p:cNvPr id="5" name="Content Placeholder 4">
            <a:extLst>
              <a:ext uri="{FF2B5EF4-FFF2-40B4-BE49-F238E27FC236}">
                <a16:creationId xmlns:a16="http://schemas.microsoft.com/office/drawing/2014/main" id="{909367AB-08F3-4650-B5E0-703774252C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685800"/>
            <a:ext cx="6211957" cy="5307012"/>
          </a:xfrm>
        </p:spPr>
      </p:pic>
      <p:sp>
        <p:nvSpPr>
          <p:cNvPr id="6" name="TextBox 5">
            <a:extLst>
              <a:ext uri="{FF2B5EF4-FFF2-40B4-BE49-F238E27FC236}">
                <a16:creationId xmlns:a16="http://schemas.microsoft.com/office/drawing/2014/main" id="{7542FC76-B613-47B5-A235-BF639246DE9B}"/>
              </a:ext>
            </a:extLst>
          </p:cNvPr>
          <p:cNvSpPr txBox="1"/>
          <p:nvPr/>
        </p:nvSpPr>
        <p:spPr>
          <a:xfrm>
            <a:off x="6211957" y="855249"/>
            <a:ext cx="4909930" cy="5078313"/>
          </a:xfrm>
          <a:prstGeom prst="rect">
            <a:avLst/>
          </a:prstGeom>
          <a:noFill/>
        </p:spPr>
        <p:txBody>
          <a:bodyPr wrap="square" rtlCol="0">
            <a:spAutoFit/>
          </a:bodyPr>
          <a:lstStyle/>
          <a:p>
            <a:pPr marL="285750" indent="-285750">
              <a:buFont typeface="Arial" panose="020B0604020202020204" pitchFamily="34" charset="0"/>
              <a:buChar char="•"/>
            </a:pPr>
            <a:r>
              <a:rPr lang="en-US" dirty="0"/>
              <a:t>Maximum heart rate and age have a negative correlation, but resting blood pressure and cholesterol have a minor positive correlation.</a:t>
            </a:r>
          </a:p>
          <a:p>
            <a:endParaRPr lang="en-US" dirty="0"/>
          </a:p>
          <a:p>
            <a:pPr marL="285750" indent="-285750">
              <a:buFont typeface="Arial" panose="020B0604020202020204" pitchFamily="34" charset="0"/>
              <a:buChar char="•"/>
            </a:pPr>
            <a:r>
              <a:rPr lang="en-US" dirty="0"/>
              <a:t>Heart disease is more common in men and in people who experience specific kinds of chest pain.</a:t>
            </a:r>
          </a:p>
          <a:p>
            <a:r>
              <a:rPr lang="en-US" dirty="0"/>
              <a:t> </a:t>
            </a:r>
          </a:p>
          <a:p>
            <a:pPr marL="285750" indent="-285750">
              <a:buFont typeface="Arial" panose="020B0604020202020204" pitchFamily="34" charset="0"/>
              <a:buChar char="•"/>
            </a:pPr>
            <a:r>
              <a:rPr lang="en-US" dirty="0"/>
              <a:t>Increased ST depression during exercise, together with lower maximal heart rates and the presence of exercise-induced angina, are strong markers of cardiac disease.</a:t>
            </a:r>
          </a:p>
          <a:p>
            <a:r>
              <a:rPr lang="en-US" dirty="0"/>
              <a:t> </a:t>
            </a:r>
          </a:p>
          <a:p>
            <a:pPr marL="285750" indent="-285750">
              <a:buFont typeface="Arial" panose="020B0604020202020204" pitchFamily="34" charset="0"/>
              <a:buChar char="•"/>
            </a:pPr>
            <a:r>
              <a:rPr lang="en-US" dirty="0"/>
              <a:t>Knowing these associations aids in the assessing the likelihood of cardiac disease and directs clinical judgments</a:t>
            </a:r>
            <a:endParaRPr lang="en-IN" dirty="0"/>
          </a:p>
        </p:txBody>
      </p:sp>
    </p:spTree>
    <p:extLst>
      <p:ext uri="{BB962C8B-B14F-4D97-AF65-F5344CB8AC3E}">
        <p14:creationId xmlns:p14="http://schemas.microsoft.com/office/powerpoint/2010/main" val="3719827470"/>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564B3C"/>
      </a:dk2>
      <a:lt2>
        <a:srgbClr val="ECEDD1"/>
      </a:lt2>
      <a:accent1>
        <a:srgbClr val="93A299"/>
      </a:accent1>
      <a:accent2>
        <a:srgbClr val="CB4B30"/>
      </a:accent2>
      <a:accent3>
        <a:srgbClr val="B5AE53"/>
      </a:accent3>
      <a:accent4>
        <a:srgbClr val="6F6A7A"/>
      </a:accent4>
      <a:accent5>
        <a:srgbClr val="E8B54D"/>
      </a:accent5>
      <a:accent6>
        <a:srgbClr val="8A7952"/>
      </a:accent6>
      <a:hlink>
        <a:srgbClr val="9F9F0B"/>
      </a:hlink>
      <a:folHlink>
        <a:srgbClr val="B2B2B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3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866257B-E5CE-4C43-9210-F2DE76BE10B5}"/>
    </a:ext>
  </a:extLst>
</a:theme>
</file>

<file path=docProps/app.xml><?xml version="1.0" encoding="utf-8"?>
<Properties xmlns="http://schemas.openxmlformats.org/officeDocument/2006/extended-properties" xmlns:vt="http://schemas.openxmlformats.org/officeDocument/2006/docPropsVTypes">
  <Template>TM03457515[[fn=View]]</Template>
  <TotalTime>414</TotalTime>
  <Words>1529</Words>
  <Application>Microsoft Office PowerPoint</Application>
  <PresentationFormat>Widescreen</PresentationFormat>
  <Paragraphs>95</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Century Schoolbook</vt:lpstr>
      <vt:lpstr>Wingdings</vt:lpstr>
      <vt:lpstr>Wingdings 2</vt:lpstr>
      <vt:lpstr>View</vt:lpstr>
      <vt:lpstr>BIA</vt:lpstr>
      <vt:lpstr>OBJECTIVE </vt:lpstr>
      <vt:lpstr>Dataset Description </vt:lpstr>
      <vt:lpstr>Exploratory Data Analysis (EDA)</vt:lpstr>
      <vt:lpstr>PowerPoint Presentation</vt:lpstr>
      <vt:lpstr>High Probability of Heart Disease</vt:lpstr>
      <vt:lpstr>The below graph shows that heart disease prevalence varies with age, with a higher concentration of heart disease in certain age groups, particularly those between 40 and 60 years old.</vt:lpstr>
      <vt:lpstr>Ages with the most number of Heart Disease Presence</vt:lpstr>
      <vt:lpstr>Correlation </vt:lpstr>
      <vt:lpstr>Machine Learning</vt:lpstr>
      <vt:lpstr>Model Training and Evaluation  </vt:lpstr>
      <vt:lpstr>Logistic Regression</vt:lpstr>
      <vt:lpstr>Gradient Boosting</vt:lpstr>
      <vt:lpstr>Decision Tree</vt:lpstr>
      <vt:lpstr>Random Forest</vt:lpstr>
      <vt:lpstr>Support Vector Machine</vt:lpstr>
      <vt:lpstr>Model Comparison</vt:lpstr>
      <vt:lpstr>PowerPoint Presentation</vt:lpstr>
      <vt:lpstr>PowerPoint Presentation</vt:lpstr>
      <vt:lpstr>Conclusion</vt:lpstr>
      <vt:lpstr>Health Implication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BIA</dc:title>
  <dc:creator>Ikramah Sayyed</dc:creator>
  <cp:lastModifiedBy>Ikramah Sayyed</cp:lastModifiedBy>
  <cp:revision>22</cp:revision>
  <dcterms:created xsi:type="dcterms:W3CDTF">2024-07-25T16:55:00Z</dcterms:created>
  <dcterms:modified xsi:type="dcterms:W3CDTF">2024-07-25T23:49:51Z</dcterms:modified>
</cp:coreProperties>
</file>